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73" r:id="rId14"/>
    <p:sldId id="274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066027"/>
          </a:xfrm>
        </p:spPr>
        <p:txBody>
          <a:bodyPr/>
          <a:lstStyle/>
          <a:p>
            <a:r>
              <a:rPr lang="en-US" dirty="0" smtClean="0"/>
              <a:t>Countries in Need!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820839"/>
            <a:ext cx="10090180" cy="3519576"/>
          </a:xfrm>
        </p:spPr>
        <p:txBody>
          <a:bodyPr>
            <a:normAutofit/>
          </a:bodyPr>
          <a:lstStyle/>
          <a:p>
            <a:r>
              <a:rPr lang="en-US" dirty="0" smtClean="0"/>
              <a:t>Problem Statement: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Find top 5 Countries which are in need of immediate AID of money.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the factors such as </a:t>
            </a:r>
            <a:r>
              <a:rPr lang="en-US" b="1" dirty="0" smtClean="0"/>
              <a:t>GDP per Capita, Income per person </a:t>
            </a:r>
            <a:r>
              <a:rPr lang="en-US" dirty="0" smtClean="0"/>
              <a:t>and </a:t>
            </a:r>
            <a:r>
              <a:rPr lang="en-US" b="1" dirty="0" smtClean="0"/>
              <a:t> Child Mortality</a:t>
            </a:r>
            <a:r>
              <a:rPr lang="en-US" dirty="0" smtClean="0"/>
              <a:t> to form the clusters and find the countries.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Perform </a:t>
            </a:r>
            <a:r>
              <a:rPr lang="en-US" b="1" dirty="0" smtClean="0"/>
              <a:t>PCA</a:t>
            </a:r>
            <a:r>
              <a:rPr lang="en-US" dirty="0" smtClean="0"/>
              <a:t> and </a:t>
            </a:r>
            <a:r>
              <a:rPr lang="en-US" b="1" dirty="0" smtClean="0"/>
              <a:t>Clustering Algorithms</a:t>
            </a:r>
            <a:r>
              <a:rPr lang="en-US" dirty="0" smtClean="0"/>
              <a:t> to obtain the desired objective.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5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11277600" cy="1507067"/>
          </a:xfrm>
        </p:spPr>
        <p:txBody>
          <a:bodyPr/>
          <a:lstStyle/>
          <a:p>
            <a:r>
              <a:rPr lang="en-US" dirty="0" smtClean="0"/>
              <a:t>Hierarchical clustering </a:t>
            </a:r>
            <a:r>
              <a:rPr lang="en-US" dirty="0" err="1" smtClean="0"/>
              <a:t>dendRograms</a:t>
            </a:r>
            <a:r>
              <a:rPr lang="en-US" dirty="0" smtClean="0"/>
              <a:t> visualization!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28" y="159588"/>
            <a:ext cx="5169730" cy="41221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55" y="159587"/>
            <a:ext cx="6183257" cy="41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93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514" y="4019909"/>
            <a:ext cx="6518845" cy="2432650"/>
          </a:xfrm>
        </p:spPr>
        <p:txBody>
          <a:bodyPr>
            <a:normAutofit/>
          </a:bodyPr>
          <a:lstStyle/>
          <a:p>
            <a:r>
              <a:rPr lang="en-US" dirty="0" smtClean="0"/>
              <a:t>K Means visualization for </a:t>
            </a:r>
            <a:r>
              <a:rPr lang="en-US" b="1" dirty="0" smtClean="0"/>
              <a:t>Child Mortality, income </a:t>
            </a:r>
            <a:r>
              <a:rPr lang="en-US" dirty="0" smtClean="0"/>
              <a:t>and </a:t>
            </a:r>
            <a:r>
              <a:rPr lang="en-US" b="1" dirty="0" smtClean="0"/>
              <a:t>GDP Per capita!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4" y="188210"/>
            <a:ext cx="4961050" cy="28501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933" y="207261"/>
            <a:ext cx="4564776" cy="28120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420" y="3684668"/>
            <a:ext cx="4648603" cy="290347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01139" y="3067896"/>
            <a:ext cx="41889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Cluster 1</a:t>
            </a:r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= &gt; </a:t>
            </a:r>
            <a:r>
              <a:rPr lang="en-US" sz="2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Upper Class </a:t>
            </a:r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People!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0442" y="3190130"/>
            <a:ext cx="416652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Cluster 0= </a:t>
            </a:r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&gt; Lower Class People!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55236" y="6208345"/>
            <a:ext cx="42963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Cluster 2= </a:t>
            </a:r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&gt; </a:t>
            </a:r>
            <a:r>
              <a:rPr lang="en-US" sz="2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Middle Class </a:t>
            </a:r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People!</a:t>
            </a:r>
          </a:p>
        </p:txBody>
      </p:sp>
    </p:spTree>
    <p:extLst>
      <p:ext uri="{BB962C8B-B14F-4D97-AF65-F5344CB8AC3E}">
        <p14:creationId xmlns:p14="http://schemas.microsoft.com/office/powerpoint/2010/main" val="8436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514" y="4019909"/>
            <a:ext cx="6518845" cy="2432650"/>
          </a:xfrm>
        </p:spPr>
        <p:txBody>
          <a:bodyPr>
            <a:normAutofit/>
          </a:bodyPr>
          <a:lstStyle/>
          <a:p>
            <a:r>
              <a:rPr lang="en-US" dirty="0" smtClean="0"/>
              <a:t>Hierarchical clustering visualization for </a:t>
            </a:r>
            <a:r>
              <a:rPr lang="en-US" b="1" dirty="0" smtClean="0"/>
              <a:t>Child Mortality, income </a:t>
            </a:r>
            <a:r>
              <a:rPr lang="en-US" dirty="0" smtClean="0"/>
              <a:t>and </a:t>
            </a:r>
            <a:r>
              <a:rPr lang="en-US" b="1" dirty="0" smtClean="0"/>
              <a:t>GDP Per capita!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4" y="255241"/>
            <a:ext cx="4961050" cy="271606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806" y="207261"/>
            <a:ext cx="4513030" cy="28120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420" y="3700346"/>
            <a:ext cx="4648603" cy="287211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90776" y="3119487"/>
            <a:ext cx="41665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Cluster 0= </a:t>
            </a:r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&gt; Lower Class People!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01139" y="3067896"/>
            <a:ext cx="41889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Cluster 1</a:t>
            </a:r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= &gt; </a:t>
            </a:r>
            <a:r>
              <a:rPr lang="en-US" sz="2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Upper Class </a:t>
            </a:r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People!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36086" y="6452559"/>
            <a:ext cx="42963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Cluster 2= </a:t>
            </a:r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&gt; </a:t>
            </a:r>
            <a:r>
              <a:rPr lang="en-US" sz="2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Middle Class </a:t>
            </a:r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People!</a:t>
            </a:r>
          </a:p>
        </p:txBody>
      </p:sp>
    </p:spTree>
    <p:extLst>
      <p:ext uri="{BB962C8B-B14F-4D97-AF65-F5344CB8AC3E}">
        <p14:creationId xmlns:p14="http://schemas.microsoft.com/office/powerpoint/2010/main" val="298276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49" y="263105"/>
            <a:ext cx="3465740" cy="6498263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21043" y="263105"/>
            <a:ext cx="7666158" cy="1022231"/>
          </a:xfrm>
        </p:spPr>
        <p:txBody>
          <a:bodyPr/>
          <a:lstStyle/>
          <a:p>
            <a:r>
              <a:rPr lang="en-US" dirty="0" smtClean="0"/>
              <a:t>KMEANS PLOT for Clusters!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75" y="1078302"/>
            <a:ext cx="3841630" cy="57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01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49" y="263105"/>
            <a:ext cx="3465740" cy="6498262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21043" y="263105"/>
            <a:ext cx="7666158" cy="10222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Hierarchical Clustering PLOT for Clusters!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09" y="879894"/>
            <a:ext cx="3841630" cy="576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81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321" y="225883"/>
            <a:ext cx="8534400" cy="1507067"/>
          </a:xfrm>
        </p:spPr>
        <p:txBody>
          <a:bodyPr/>
          <a:lstStyle/>
          <a:p>
            <a:r>
              <a:rPr lang="en-US" dirty="0" smtClean="0"/>
              <a:t>Our Selection: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872" y="1457864"/>
            <a:ext cx="11102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The cluster on which we need to focus is Cluster 0.</a:t>
            </a:r>
          </a:p>
          <a:p>
            <a:pPr marL="342900" indent="-342900">
              <a:buAutoNum type="arabicPeriod"/>
            </a:pPr>
            <a:r>
              <a:rPr lang="en-US" dirty="0" smtClean="0"/>
              <a:t>This cluster contains </a:t>
            </a:r>
            <a:r>
              <a:rPr lang="en-US" b="1" dirty="0" smtClean="0"/>
              <a:t>High Child Mortality ratio</a:t>
            </a:r>
            <a:r>
              <a:rPr lang="en-US" dirty="0" smtClean="0"/>
              <a:t> and comparatively </a:t>
            </a:r>
            <a:r>
              <a:rPr lang="en-US" b="1" dirty="0" smtClean="0"/>
              <a:t>Low Income and Low GDP per capita</a:t>
            </a:r>
            <a:r>
              <a:rPr lang="en-US" dirty="0" smtClean="0"/>
              <a:t> from all the clusters.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1872" y="2562045"/>
            <a:ext cx="108692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are going to choose the countries based on the mean values for the selected clusters.</a:t>
            </a:r>
          </a:p>
          <a:p>
            <a:r>
              <a:rPr lang="en-US" b="1" dirty="0" smtClean="0"/>
              <a:t>Approach: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take the mean of all the variables(Child Mortality/Income/GDPP) and crate a criteria.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Criteria 1 : The </a:t>
            </a:r>
            <a:r>
              <a:rPr lang="en-US" dirty="0" err="1" smtClean="0"/>
              <a:t>DataFrame</a:t>
            </a:r>
            <a:r>
              <a:rPr lang="en-US" dirty="0" smtClean="0"/>
              <a:t> should be selected such that the Income values and GDPP values should be lower than the mean values of respective 2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Criteria 2 : The </a:t>
            </a:r>
            <a:r>
              <a:rPr lang="en-US" dirty="0" err="1" smtClean="0"/>
              <a:t>dataframe</a:t>
            </a:r>
            <a:r>
              <a:rPr lang="en-US" dirty="0" smtClean="0"/>
              <a:t> selected from criteria 1 should be used in </a:t>
            </a:r>
            <a:r>
              <a:rPr lang="en-US" b="1" dirty="0" smtClean="0"/>
              <a:t>AND</a:t>
            </a:r>
            <a:r>
              <a:rPr lang="en-US" dirty="0" smtClean="0"/>
              <a:t> condition where the Child Mortality value should be greater than the mean value of the Child Mortality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The advantage is that </a:t>
            </a:r>
            <a:r>
              <a:rPr lang="en-US" b="1" dirty="0" smtClean="0"/>
              <a:t>we will get all the countries where CHILD MORTALITY is HIGH and INCOME/GDPP is 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02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61" y="3900736"/>
            <a:ext cx="5411271" cy="1559785"/>
          </a:xfrm>
        </p:spPr>
        <p:txBody>
          <a:bodyPr/>
          <a:lstStyle/>
          <a:p>
            <a:r>
              <a:rPr lang="en-US" dirty="0" err="1" smtClean="0"/>
              <a:t>Kmeans</a:t>
            </a:r>
            <a:r>
              <a:rPr lang="en-US" dirty="0" smtClean="0"/>
              <a:t> selected countries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25" y="81951"/>
            <a:ext cx="4609015" cy="3072677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528" y="81951"/>
            <a:ext cx="4626634" cy="3084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494" y="3296484"/>
            <a:ext cx="5040702" cy="336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55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61" y="3900736"/>
            <a:ext cx="5411271" cy="15597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Hierarchical clustered selected countries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25" y="81951"/>
            <a:ext cx="4609015" cy="3072676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528" y="81951"/>
            <a:ext cx="4626634" cy="30844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494" y="3296484"/>
            <a:ext cx="5040702" cy="336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63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286" y="125084"/>
            <a:ext cx="8675449" cy="242833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So the TOP 5 Countries which are similar in both the models </a:t>
            </a:r>
            <a:r>
              <a:rPr lang="en-US" b="1" dirty="0" smtClean="0"/>
              <a:t>are, but we will choose the KMEANS Model for our analysis:</a:t>
            </a:r>
            <a:endParaRPr lang="en-US" b="1" dirty="0"/>
          </a:p>
          <a:p>
            <a:pPr lvl="3"/>
            <a:r>
              <a:rPr lang="en-US" dirty="0"/>
              <a:t>Burkina Faso</a:t>
            </a:r>
          </a:p>
          <a:p>
            <a:pPr lvl="3"/>
            <a:r>
              <a:rPr lang="en-US" dirty="0"/>
              <a:t>Central African Republic</a:t>
            </a:r>
          </a:p>
          <a:p>
            <a:pPr lvl="3"/>
            <a:r>
              <a:rPr lang="en-US" dirty="0"/>
              <a:t>Congo, Dem. Rep.</a:t>
            </a:r>
          </a:p>
          <a:p>
            <a:pPr lvl="3"/>
            <a:r>
              <a:rPr lang="en-US" dirty="0"/>
              <a:t>Guinea</a:t>
            </a:r>
          </a:p>
          <a:p>
            <a:pPr lvl="3"/>
            <a:r>
              <a:rPr lang="en-US" dirty="0"/>
              <a:t>Guinea-Bissau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2294626"/>
            <a:ext cx="109210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Remedies which we can provide: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Provide proper institutions </a:t>
            </a:r>
            <a:r>
              <a:rPr lang="en-US" dirty="0" err="1" smtClean="0"/>
              <a:t>goverened</a:t>
            </a:r>
            <a:r>
              <a:rPr lang="en-US" dirty="0" smtClean="0"/>
              <a:t> by honest and educated bodies.</a:t>
            </a:r>
          </a:p>
          <a:p>
            <a:pPr marL="342900" indent="-342900">
              <a:buAutoNum type="arabicPeriod"/>
            </a:pPr>
            <a:r>
              <a:rPr lang="en-US" dirty="0" smtClean="0"/>
              <a:t>Interact with the population and provide more employment for these under developed countries.</a:t>
            </a:r>
          </a:p>
          <a:p>
            <a:pPr marL="342900" indent="-342900">
              <a:buAutoNum type="arabicPeriod"/>
            </a:pPr>
            <a:r>
              <a:rPr lang="en-US" dirty="0" smtClean="0"/>
              <a:t>Share the world knowledge and make them aware about the current world scenarios.</a:t>
            </a:r>
          </a:p>
          <a:p>
            <a:pPr marL="342900" indent="-342900">
              <a:buAutoNum type="arabicPeriod"/>
            </a:pPr>
            <a:r>
              <a:rPr lang="en-US" dirty="0" smtClean="0"/>
              <a:t>Help the poor by </a:t>
            </a:r>
            <a:r>
              <a:rPr lang="en-US" dirty="0" err="1" smtClean="0"/>
              <a:t>upskilling</a:t>
            </a:r>
            <a:r>
              <a:rPr lang="en-US" dirty="0" smtClean="0"/>
              <a:t> them which brings them above the </a:t>
            </a:r>
            <a:r>
              <a:rPr lang="en-US" dirty="0" err="1" smtClean="0"/>
              <a:t>Labour</a:t>
            </a:r>
            <a:r>
              <a:rPr lang="en-US" dirty="0" smtClean="0"/>
              <a:t> status.</a:t>
            </a:r>
          </a:p>
          <a:p>
            <a:pPr marL="342900" indent="-342900">
              <a:buAutoNum type="arabicPeriod"/>
            </a:pPr>
            <a:r>
              <a:rPr lang="en-US" dirty="0" smtClean="0"/>
              <a:t>Provide medical embodiments which are always up for helping in disastrous situations.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0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Knowing about 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200" y="401447"/>
            <a:ext cx="11211614" cy="4839418"/>
          </a:xfrm>
        </p:spPr>
        <p:txBody>
          <a:bodyPr>
            <a:normAutofit/>
          </a:bodyPr>
          <a:lstStyle/>
          <a:p>
            <a:r>
              <a:rPr lang="en-US" dirty="0" smtClean="0"/>
              <a:t>The data set has a shape of 165 rows and 10 columns, out of which 9 are Numerical Columns!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pairplot</a:t>
            </a:r>
            <a:r>
              <a:rPr lang="en-US" dirty="0" smtClean="0"/>
              <a:t> and Outliers gave us some </a:t>
            </a:r>
            <a:r>
              <a:rPr lang="en-US" dirty="0" err="1" smtClean="0"/>
              <a:t>usefull</a:t>
            </a:r>
            <a:r>
              <a:rPr lang="en-US" dirty="0" smtClean="0"/>
              <a:t> insights and helped in scaling the </a:t>
            </a:r>
            <a:r>
              <a:rPr lang="en-US" dirty="0" err="1" smtClean="0"/>
              <a:t>dataframe</a:t>
            </a:r>
            <a:r>
              <a:rPr lang="en-US" dirty="0" smtClean="0"/>
              <a:t> to a better statistic.</a:t>
            </a:r>
          </a:p>
          <a:p>
            <a:r>
              <a:rPr lang="en-US" dirty="0" smtClean="0"/>
              <a:t>The Hopkins test performed in order to verify that the dataset is suitable for Clustering or not gave a score of 0.91, which indicates that clustering algorithm </a:t>
            </a:r>
            <a:r>
              <a:rPr lang="en-US" dirty="0" err="1" smtClean="0"/>
              <a:t>technqiues</a:t>
            </a:r>
            <a:r>
              <a:rPr lang="en-US" dirty="0" smtClean="0"/>
              <a:t> can be applied over the data set.</a:t>
            </a:r>
          </a:p>
          <a:p>
            <a:r>
              <a:rPr lang="en-US" dirty="0" smtClean="0"/>
              <a:t>The High Correlated pairs are : </a:t>
            </a:r>
          </a:p>
          <a:p>
            <a:pPr lvl="3" indent="-285750"/>
            <a:r>
              <a:rPr lang="en-US" dirty="0" err="1" smtClean="0"/>
              <a:t>Child_Mort</a:t>
            </a:r>
            <a:r>
              <a:rPr lang="en-US" dirty="0" smtClean="0"/>
              <a:t> </a:t>
            </a:r>
            <a:r>
              <a:rPr lang="en-US" dirty="0"/>
              <a:t>is correlated with </a:t>
            </a:r>
            <a:r>
              <a:rPr lang="en-US" dirty="0" err="1"/>
              <a:t>Total_fer</a:t>
            </a:r>
            <a:r>
              <a:rPr lang="en-US" dirty="0"/>
              <a:t> with value of 0.85</a:t>
            </a:r>
          </a:p>
          <a:p>
            <a:pPr lvl="3" indent="-285750"/>
            <a:r>
              <a:rPr lang="en-US" dirty="0"/>
              <a:t>Exports is correlated with Imports with value of 0.74</a:t>
            </a:r>
          </a:p>
          <a:p>
            <a:pPr lvl="3" indent="-285750"/>
            <a:r>
              <a:rPr lang="en-US" dirty="0"/>
              <a:t>Income is correlated with GDPP with value of 0.9</a:t>
            </a:r>
          </a:p>
          <a:p>
            <a:pPr lvl="3" indent="-285750"/>
            <a:r>
              <a:rPr lang="en-US" dirty="0" err="1"/>
              <a:t>Life_Expec</a:t>
            </a:r>
            <a:r>
              <a:rPr lang="en-US" dirty="0"/>
              <a:t> is correlated with Income with value of 0.61</a:t>
            </a:r>
          </a:p>
          <a:p>
            <a:pPr lvl="3" indent="-285750"/>
            <a:r>
              <a:rPr lang="en-US" dirty="0" err="1"/>
              <a:t>Life_Expec</a:t>
            </a:r>
            <a:r>
              <a:rPr lang="en-US" dirty="0"/>
              <a:t> is correlated with GDPP with value of </a:t>
            </a:r>
            <a:r>
              <a:rPr lang="en-US" dirty="0" smtClean="0"/>
              <a:t>0.6</a:t>
            </a:r>
          </a:p>
          <a:p>
            <a:pPr marL="1257300" lvl="3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1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" y="77622"/>
            <a:ext cx="6711352" cy="6711352"/>
          </a:xfr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6970144" y="217258"/>
            <a:ext cx="4899804" cy="1421762"/>
          </a:xfrm>
        </p:spPr>
        <p:txBody>
          <a:bodyPr/>
          <a:lstStyle/>
          <a:p>
            <a:r>
              <a:rPr lang="en-US" dirty="0" smtClean="0"/>
              <a:t>Pair plot for the Data Frame!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99540" y="1500996"/>
            <a:ext cx="49774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Inferences: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We observe Linear Relationship between most of the variables which displays the MULTICOLLINEARITY and which we can deal by using PCA.</a:t>
            </a:r>
          </a:p>
          <a:p>
            <a:pPr marL="342900" indent="-342900">
              <a:buAutoNum type="arabicPeriod"/>
            </a:pPr>
            <a:r>
              <a:rPr lang="en-US" dirty="0" smtClean="0"/>
              <a:t>We can see that we have outliers in our </a:t>
            </a:r>
            <a:r>
              <a:rPr lang="en-US" dirty="0" err="1" smtClean="0"/>
              <a:t>dataframe</a:t>
            </a:r>
            <a:r>
              <a:rPr lang="en-US" dirty="0" smtClean="0"/>
              <a:t>, maybe around 5%, and treating them won’t hurt our data variance, hence we will go onto do that.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Finding the countries which are in desperate need of AID wouldn’t be easy, so we need the clustering algorithms for solving the problem statement.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8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0" y="99204"/>
            <a:ext cx="8335031" cy="4688456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3276" y="4951563"/>
            <a:ext cx="5621698" cy="1560422"/>
          </a:xfrm>
        </p:spPr>
        <p:txBody>
          <a:bodyPr/>
          <a:lstStyle/>
          <a:p>
            <a:r>
              <a:rPr lang="en-US" dirty="0" smtClean="0"/>
              <a:t>Correlation!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97019" y="327804"/>
            <a:ext cx="35799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Highly correlated variables/pairs are: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b="1" dirty="0" smtClean="0"/>
              <a:t>Exports – Imports = 0.74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Income – </a:t>
            </a:r>
            <a:r>
              <a:rPr lang="en-US" b="1" dirty="0" err="1" smtClean="0"/>
              <a:t>Life_Expec</a:t>
            </a:r>
            <a:r>
              <a:rPr lang="en-US" b="1" dirty="0" smtClean="0"/>
              <a:t> = 0.61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Income – GDPP = 0.9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Child_mort</a:t>
            </a:r>
            <a:r>
              <a:rPr lang="en-US" b="1" dirty="0" smtClean="0"/>
              <a:t> – </a:t>
            </a:r>
            <a:r>
              <a:rPr lang="en-US" b="1" dirty="0" err="1" smtClean="0"/>
              <a:t>Total_fer</a:t>
            </a:r>
            <a:r>
              <a:rPr lang="en-US" b="1" dirty="0" smtClean="0"/>
              <a:t> = 0.85</a:t>
            </a:r>
          </a:p>
          <a:p>
            <a:endParaRPr lang="en-US" b="1" dirty="0"/>
          </a:p>
          <a:p>
            <a:r>
              <a:rPr lang="en-US" dirty="0" smtClean="0"/>
              <a:t>To overcome such high positive correlation we will use the technique of </a:t>
            </a:r>
            <a:r>
              <a:rPr lang="en-US" b="1" dirty="0" smtClean="0"/>
              <a:t>Principal Component Analysis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But before we do that, we will just try to perform the </a:t>
            </a:r>
            <a:r>
              <a:rPr lang="en-US" dirty="0" err="1" smtClean="0"/>
              <a:t>Kmeans</a:t>
            </a:r>
            <a:r>
              <a:rPr lang="en-US" dirty="0" smtClean="0"/>
              <a:t> on non PCA treated </a:t>
            </a:r>
            <a:r>
              <a:rPr lang="en-US" dirty="0" err="1" smtClean="0"/>
              <a:t>dataframe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smtClean="0"/>
              <a:t>Let’s remove the OUTLIERS!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7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695" y="366623"/>
            <a:ext cx="6596482" cy="2169543"/>
          </a:xfrm>
        </p:spPr>
        <p:txBody>
          <a:bodyPr>
            <a:normAutofit/>
          </a:bodyPr>
          <a:lstStyle/>
          <a:p>
            <a:r>
              <a:rPr lang="en-US" dirty="0" smtClean="0"/>
              <a:t>Looking at the Box Plot for Outliers!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585" y="37451"/>
            <a:ext cx="4641011" cy="6804328"/>
          </a:xfrm>
        </p:spPr>
      </p:pic>
      <p:sp>
        <p:nvSpPr>
          <p:cNvPr id="8" name="TextBox 7"/>
          <p:cNvSpPr txBox="1"/>
          <p:nvPr/>
        </p:nvSpPr>
        <p:spPr>
          <a:xfrm>
            <a:off x="664234" y="2070339"/>
            <a:ext cx="63835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order in which the Outliers were visualized are: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Strip Plot – Box Plot for Child Mortality.</a:t>
            </a:r>
          </a:p>
          <a:p>
            <a:pPr marL="342900" indent="-342900">
              <a:buAutoNum type="arabicPeriod"/>
            </a:pPr>
            <a:r>
              <a:rPr lang="en-US" dirty="0"/>
              <a:t>Strip Plot – Box Plot </a:t>
            </a:r>
            <a:r>
              <a:rPr lang="en-US" dirty="0" smtClean="0"/>
              <a:t>for Exports.</a:t>
            </a:r>
          </a:p>
          <a:p>
            <a:pPr marL="342900" indent="-342900">
              <a:buAutoNum type="arabicPeriod"/>
            </a:pPr>
            <a:r>
              <a:rPr lang="en-US" dirty="0"/>
              <a:t>Strip Plot – Box Plot </a:t>
            </a:r>
            <a:r>
              <a:rPr lang="en-US" dirty="0" smtClean="0"/>
              <a:t>for Health.</a:t>
            </a:r>
          </a:p>
          <a:p>
            <a:pPr marL="342900" indent="-342900">
              <a:buAutoNum type="arabicPeriod"/>
            </a:pPr>
            <a:r>
              <a:rPr lang="en-US" dirty="0"/>
              <a:t>Strip Plot – Box Plot </a:t>
            </a:r>
            <a:r>
              <a:rPr lang="en-US" dirty="0" smtClean="0"/>
              <a:t>for Imports.</a:t>
            </a:r>
          </a:p>
          <a:p>
            <a:pPr marL="342900" indent="-342900">
              <a:buAutoNum type="arabicPeriod"/>
            </a:pPr>
            <a:r>
              <a:rPr lang="en-US" dirty="0"/>
              <a:t>Strip Plot – Box Plot </a:t>
            </a:r>
            <a:r>
              <a:rPr lang="en-US" dirty="0" smtClean="0"/>
              <a:t>for Income.</a:t>
            </a:r>
          </a:p>
          <a:p>
            <a:pPr marL="342900" indent="-342900">
              <a:buAutoNum type="arabicPeriod"/>
            </a:pPr>
            <a:r>
              <a:rPr lang="en-US" dirty="0"/>
              <a:t>Strip Plot – Box Plot </a:t>
            </a:r>
            <a:r>
              <a:rPr lang="en-US" dirty="0" smtClean="0"/>
              <a:t>for Inflation.</a:t>
            </a:r>
          </a:p>
          <a:p>
            <a:pPr marL="342900" indent="-342900">
              <a:buAutoNum type="arabicPeriod"/>
            </a:pPr>
            <a:r>
              <a:rPr lang="en-US" dirty="0"/>
              <a:t>Strip Plot – Box Plot </a:t>
            </a:r>
            <a:r>
              <a:rPr lang="en-US" dirty="0" smtClean="0"/>
              <a:t>for Life Expectancy.</a:t>
            </a:r>
          </a:p>
          <a:p>
            <a:pPr marL="342900" indent="-342900">
              <a:buAutoNum type="arabicPeriod"/>
            </a:pPr>
            <a:r>
              <a:rPr lang="en-US" dirty="0"/>
              <a:t>Strip Plot – Box Plot </a:t>
            </a:r>
            <a:r>
              <a:rPr lang="en-US" dirty="0" smtClean="0"/>
              <a:t>for Total </a:t>
            </a:r>
            <a:r>
              <a:rPr lang="en-US" dirty="0" err="1" smtClean="0"/>
              <a:t>Fer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Strip Plot – Box Plot </a:t>
            </a:r>
            <a:r>
              <a:rPr lang="en-US" dirty="0" smtClean="0"/>
              <a:t>for GDP per Capita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We used the STATISTICAL approach for treating outliers,</a:t>
            </a:r>
            <a:r>
              <a:rPr lang="en-US" dirty="0"/>
              <a:t> </a:t>
            </a:r>
            <a:r>
              <a:rPr lang="en-US" dirty="0" smtClean="0"/>
              <a:t>which says that only keep those values which have absolute ZSCORE value less than 3 on the COLUMNS AXIS.</a:t>
            </a:r>
          </a:p>
        </p:txBody>
      </p:sp>
    </p:spTree>
    <p:extLst>
      <p:ext uri="{BB962C8B-B14F-4D97-AF65-F5344CB8AC3E}">
        <p14:creationId xmlns:p14="http://schemas.microsoft.com/office/powerpoint/2010/main" val="212962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646" y="4746125"/>
            <a:ext cx="8534400" cy="1507067"/>
          </a:xfrm>
        </p:spPr>
        <p:txBody>
          <a:bodyPr/>
          <a:lstStyle/>
          <a:p>
            <a:r>
              <a:rPr lang="en-US" dirty="0" smtClean="0"/>
              <a:t>Optimum number of cluster selection!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6" y="133710"/>
            <a:ext cx="6601716" cy="4401144"/>
          </a:xfrm>
        </p:spPr>
      </p:pic>
      <p:sp>
        <p:nvSpPr>
          <p:cNvPr id="7" name="TextBox 6"/>
          <p:cNvSpPr txBox="1"/>
          <p:nvPr/>
        </p:nvSpPr>
        <p:spPr>
          <a:xfrm>
            <a:off x="7634377" y="241540"/>
            <a:ext cx="43822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Elbow Curve Inferences: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The Significant drop can be observed at cluster 3, and the business logic also says that we have 3 class of Population =&gt; Lower Class/Middle Class and Upper Class.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Silhoutte</a:t>
            </a:r>
            <a:r>
              <a:rPr lang="en-US" dirty="0" smtClean="0"/>
              <a:t> score also says that for Cluster K=3 , score is 0.27 after which there is no increase in the score.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4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" y="99202"/>
            <a:ext cx="4011283" cy="6685474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77109" y="243137"/>
            <a:ext cx="7366959" cy="1188848"/>
          </a:xfrm>
        </p:spPr>
        <p:txBody>
          <a:bodyPr/>
          <a:lstStyle/>
          <a:p>
            <a:r>
              <a:rPr lang="en-US" dirty="0" smtClean="0"/>
              <a:t>Just for Fun!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77109" y="1276709"/>
            <a:ext cx="75308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advantages of this FUN Exercise are: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We get to see if the </a:t>
            </a:r>
            <a:r>
              <a:rPr lang="en-US" b="1" dirty="0" smtClean="0"/>
              <a:t>Outlier Treatment</a:t>
            </a:r>
            <a:r>
              <a:rPr lang="en-US" dirty="0" smtClean="0"/>
              <a:t> has benefitted our DATAFRAME!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And it has!</a:t>
            </a:r>
          </a:p>
          <a:p>
            <a:pPr marL="342900" indent="-342900">
              <a:buAutoNum type="arabicPeriod"/>
            </a:pPr>
            <a:r>
              <a:rPr lang="en-US" dirty="0"/>
              <a:t>Next we get to learn/implement the KMEANS for exercise purpose. </a:t>
            </a:r>
          </a:p>
          <a:p>
            <a:pPr marL="342900" indent="-342900">
              <a:buAutoNum type="arabicPeriod"/>
            </a:pPr>
            <a:r>
              <a:rPr lang="en-US" dirty="0"/>
              <a:t>Identify the clusters which we can get after PCA treatment.</a:t>
            </a:r>
          </a:p>
          <a:p>
            <a:pPr marL="342900" indent="-342900">
              <a:buAutoNum type="arabicPeriod"/>
            </a:pPr>
            <a:r>
              <a:rPr lang="en-US" dirty="0"/>
              <a:t>See the respective Values for each variable.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Now let’s begin the PCA Components Selection and Cluster Selection!</a:t>
            </a:r>
          </a:p>
        </p:txBody>
      </p:sp>
    </p:spTree>
    <p:extLst>
      <p:ext uri="{BB962C8B-B14F-4D97-AF65-F5344CB8AC3E}">
        <p14:creationId xmlns:p14="http://schemas.microsoft.com/office/powerpoint/2010/main" val="341034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61" y="5275471"/>
            <a:ext cx="4271788" cy="1403971"/>
          </a:xfrm>
        </p:spPr>
        <p:txBody>
          <a:bodyPr/>
          <a:lstStyle/>
          <a:p>
            <a:r>
              <a:rPr lang="en-US" dirty="0" smtClean="0"/>
              <a:t>PCA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1" y="73325"/>
            <a:ext cx="3720141" cy="248009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1" y="2674398"/>
            <a:ext cx="3720141" cy="24800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330" y="73325"/>
            <a:ext cx="7171678" cy="39842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64963" y="4252404"/>
            <a:ext cx="7128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choose </a:t>
            </a:r>
            <a:r>
              <a:rPr lang="en-US" b="1" dirty="0" smtClean="0"/>
              <a:t>4 Principal Components!</a:t>
            </a:r>
            <a:r>
              <a:rPr lang="en-US" dirty="0" smtClean="0"/>
              <a:t> Because the Maximum variance of 95% is explained by 4 Principal Components.</a:t>
            </a:r>
          </a:p>
          <a:p>
            <a:endParaRPr lang="en-US" dirty="0"/>
          </a:p>
          <a:p>
            <a:r>
              <a:rPr lang="en-US" dirty="0" smtClean="0"/>
              <a:t>Moving on in the problem statement, we will use </a:t>
            </a:r>
            <a:r>
              <a:rPr lang="en-US" b="1" dirty="0" smtClean="0"/>
              <a:t>4 PC’s</a:t>
            </a:r>
            <a:r>
              <a:rPr lang="en-US" dirty="0" smtClean="0"/>
              <a:t> for our analysis of clustering.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2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52" y="3558359"/>
            <a:ext cx="5239257" cy="3040849"/>
          </a:xfrm>
        </p:spPr>
        <p:txBody>
          <a:bodyPr>
            <a:normAutofit/>
          </a:bodyPr>
          <a:lstStyle/>
          <a:p>
            <a:r>
              <a:rPr lang="en-US" dirty="0" smtClean="0"/>
              <a:t>Correlation and Pair plot of Selected pc’s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2" y="117878"/>
            <a:ext cx="5304695" cy="331543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63" y="327804"/>
            <a:ext cx="5978068" cy="597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8631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142</TotalTime>
  <Words>1009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Slice</vt:lpstr>
      <vt:lpstr>Countries in Need!</vt:lpstr>
      <vt:lpstr>Knowing about Data!</vt:lpstr>
      <vt:lpstr>Pair plot for the Data Frame!</vt:lpstr>
      <vt:lpstr>Correlation!</vt:lpstr>
      <vt:lpstr>Looking at the Box Plot for Outliers!</vt:lpstr>
      <vt:lpstr>Optimum number of cluster selection!</vt:lpstr>
      <vt:lpstr>Just for Fun!</vt:lpstr>
      <vt:lpstr>PCA Application</vt:lpstr>
      <vt:lpstr>Correlation and Pair plot of Selected pc’s</vt:lpstr>
      <vt:lpstr>Hierarchical clustering dendRograms visualization!</vt:lpstr>
      <vt:lpstr>K Means visualization for Child Mortality, income and GDP Per capita!</vt:lpstr>
      <vt:lpstr>Hierarchical clustering visualization for Child Mortality, income and GDP Per capita!</vt:lpstr>
      <vt:lpstr>KMEANS PLOT for Clusters!</vt:lpstr>
      <vt:lpstr>Hierarchical Clustering PLOT for Clusters!</vt:lpstr>
      <vt:lpstr>Our Selection:</vt:lpstr>
      <vt:lpstr>Kmeans selected countries</vt:lpstr>
      <vt:lpstr>Hierarchical clustered selected countries</vt:lpstr>
      <vt:lpstr>Final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Countries in Need!</dc:title>
  <dc:creator>Atul Mishra</dc:creator>
  <cp:lastModifiedBy>Atul Mishra</cp:lastModifiedBy>
  <cp:revision>13</cp:revision>
  <dcterms:created xsi:type="dcterms:W3CDTF">2019-09-28T09:39:04Z</dcterms:created>
  <dcterms:modified xsi:type="dcterms:W3CDTF">2019-09-28T12:11:37Z</dcterms:modified>
</cp:coreProperties>
</file>