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8" r:id="rId4"/>
    <p:sldId id="259" r:id="rId5"/>
    <p:sldId id="260" r:id="rId6"/>
    <p:sldId id="261" r:id="rId7"/>
    <p:sldId id="257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101BDA-1368-889E-359A-390314BF81E0}" v="57" dt="2024-09-04T12:10:22.601"/>
    <p1510:client id="{3C5A6FB3-6EB1-B3E3-313C-4D178EAD2E75}" v="551" dt="2024-09-04T11:42:21.692"/>
    <p1510:client id="{CD652102-2CEB-0424-85BC-F5D7437963A7}" v="242" dt="2024-09-04T12:44:19.024"/>
    <p1510:client id="{D7B029C3-B27C-6F6E-0591-175455975073}" v="24" dt="2024-09-05T05:29:31.861"/>
    <p1510:client id="{F1475596-6989-C5F6-883B-BF406F717324}" v="632" dt="2024-09-05T02:31:32.2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iswajit%20das\Desktop\data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Chart%20in%20Microsoft%20PowerPoint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iswajit%20das\Desktop\data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/>
              <a:t>KDE</a:t>
            </a:r>
            <a:r>
              <a:rPr lang="en-IN" b="1" baseline="0" dirty="0"/>
              <a:t> Index</a:t>
            </a:r>
            <a:endParaRPr lang="en-IN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6278955854909417E-2"/>
          <c:y val="0.12737622092639148"/>
          <c:w val="0.89938315918011602"/>
          <c:h val="0.81131058559263391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0-10</c:v>
                </c:pt>
                <c:pt idx="1">
                  <c:v>11-20</c:v>
                </c:pt>
                <c:pt idx="2">
                  <c:v>21-30</c:v>
                </c:pt>
                <c:pt idx="3">
                  <c:v>91-100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0-4629-4A7D-BA50-9B878FCE5A4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0-10</c:v>
                </c:pt>
                <c:pt idx="1">
                  <c:v>11-20</c:v>
                </c:pt>
                <c:pt idx="2">
                  <c:v>21-30</c:v>
                </c:pt>
                <c:pt idx="3">
                  <c:v>91-100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4629-4A7D-BA50-9B878FCE5A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55226320"/>
        <c:axId val="1355237360"/>
      </c:bar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Completeness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0-10</c:v>
                </c:pt>
                <c:pt idx="1">
                  <c:v>11-20</c:v>
                </c:pt>
                <c:pt idx="2">
                  <c:v>21-30</c:v>
                </c:pt>
                <c:pt idx="3">
                  <c:v>91-100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1</c:v>
                </c:pt>
                <c:pt idx="3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29-4A7D-BA50-9B878FCE5A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55210480"/>
        <c:axId val="1355239280"/>
      </c:barChart>
      <c:catAx>
        <c:axId val="1355226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5237360"/>
        <c:crosses val="autoZero"/>
        <c:auto val="1"/>
        <c:lblAlgn val="ctr"/>
        <c:lblOffset val="100"/>
        <c:noMultiLvlLbl val="0"/>
      </c:catAx>
      <c:valAx>
        <c:axId val="1355237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5226320"/>
        <c:crosses val="autoZero"/>
        <c:crossBetween val="between"/>
      </c:valAx>
      <c:valAx>
        <c:axId val="1355239280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1355210480"/>
        <c:crosses val="max"/>
        <c:crossBetween val="between"/>
      </c:valAx>
      <c:catAx>
        <c:axId val="13552104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35523928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data!$B$1</c:f>
              <c:strCache>
                <c:ptCount val="1"/>
                <c:pt idx="0">
                  <c:v>Month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data!$A$2:$A$13</c:f>
              <c:strCache>
                <c:ptCount val="12"/>
                <c:pt idx="0">
                  <c:v>2002-Jan</c:v>
                </c:pt>
                <c:pt idx="1">
                  <c:v>2002-Feb</c:v>
                </c:pt>
                <c:pt idx="2">
                  <c:v>2002-March</c:v>
                </c:pt>
                <c:pt idx="3">
                  <c:v>2002-April</c:v>
                </c:pt>
                <c:pt idx="4">
                  <c:v>2002-May</c:v>
                </c:pt>
                <c:pt idx="5">
                  <c:v>2002-June</c:v>
                </c:pt>
                <c:pt idx="6">
                  <c:v>2002-July</c:v>
                </c:pt>
                <c:pt idx="7">
                  <c:v>2002-August</c:v>
                </c:pt>
                <c:pt idx="8">
                  <c:v>2002-Sep</c:v>
                </c:pt>
                <c:pt idx="9">
                  <c:v>2002-Oct</c:v>
                </c:pt>
                <c:pt idx="10">
                  <c:v>2002-Nov</c:v>
                </c:pt>
                <c:pt idx="11">
                  <c:v>2002-Dec</c:v>
                </c:pt>
              </c:strCache>
            </c:strRef>
          </c:cat>
          <c:val>
            <c:numRef>
              <c:f>data!$B$2:$B$13</c:f>
              <c:numCache>
                <c:formatCode>General</c:formatCode>
                <c:ptCount val="12"/>
                <c:pt idx="0">
                  <c:v>402</c:v>
                </c:pt>
                <c:pt idx="1">
                  <c:v>200</c:v>
                </c:pt>
                <c:pt idx="2">
                  <c:v>180</c:v>
                </c:pt>
                <c:pt idx="3">
                  <c:v>421</c:v>
                </c:pt>
                <c:pt idx="4">
                  <c:v>324</c:v>
                </c:pt>
                <c:pt idx="5">
                  <c:v>520</c:v>
                </c:pt>
                <c:pt idx="6">
                  <c:v>480</c:v>
                </c:pt>
                <c:pt idx="7">
                  <c:v>340</c:v>
                </c:pt>
                <c:pt idx="8">
                  <c:v>280</c:v>
                </c:pt>
                <c:pt idx="9">
                  <c:v>460</c:v>
                </c:pt>
                <c:pt idx="10">
                  <c:v>380</c:v>
                </c:pt>
                <c:pt idx="11">
                  <c:v>640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9A5-4323-9216-FC67E03471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20762271"/>
        <c:axId val="1520762751"/>
      </c:lineChart>
      <c:catAx>
        <c:axId val="15207622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0762751"/>
        <c:crosses val="autoZero"/>
        <c:auto val="1"/>
        <c:lblAlgn val="ctr"/>
        <c:lblOffset val="100"/>
        <c:noMultiLvlLbl val="0"/>
      </c:catAx>
      <c:valAx>
        <c:axId val="1520762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07622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'[Chart in Microsoft PowerPoint]Sheet1'!$B$1</c:f>
              <c:strCache>
                <c:ptCount val="1"/>
                <c:pt idx="0">
                  <c:v>Top 5 Values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'[Chart in Microsoft PowerPoint]Sheet1'!$A$2:$A$7</c:f>
              <c:strCache>
                <c:ptCount val="5"/>
                <c:pt idx="0">
                  <c:v>First</c:v>
                </c:pt>
                <c:pt idx="1">
                  <c:v>Second</c:v>
                </c:pt>
                <c:pt idx="2">
                  <c:v>Third</c:v>
                </c:pt>
                <c:pt idx="3">
                  <c:v>Fourth</c:v>
                </c:pt>
                <c:pt idx="4">
                  <c:v>Fifth</c:v>
                </c:pt>
              </c:strCache>
            </c:strRef>
          </c:cat>
          <c:val>
            <c:numRef>
              <c:f>'[Chart in Microsoft PowerPoint]Sheet1'!$B$2:$B$7</c:f>
              <c:numCache>
                <c:formatCode>General</c:formatCode>
                <c:ptCount val="6"/>
                <c:pt idx="0">
                  <c:v>82135.399999999994</c:v>
                </c:pt>
                <c:pt idx="1">
                  <c:v>75940.899999999994</c:v>
                </c:pt>
                <c:pt idx="2">
                  <c:v>72984.55</c:v>
                </c:pt>
                <c:pt idx="3">
                  <c:v>65243.9</c:v>
                </c:pt>
                <c:pt idx="4">
                  <c:v>58900.75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19-4489-8F4F-81879025D7C6}"/>
            </c:ext>
          </c:extLst>
        </c:ser>
        <c:ser>
          <c:idx val="1"/>
          <c:order val="1"/>
          <c:tx>
            <c:strRef>
              <c:f>'[Chart in Microsoft PowerPoint]Sheet1'!$C$1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'[Chart in Microsoft PowerPoint]Sheet1'!$A$2:$A$7</c:f>
              <c:strCache>
                <c:ptCount val="5"/>
                <c:pt idx="0">
                  <c:v>First</c:v>
                </c:pt>
                <c:pt idx="1">
                  <c:v>Second</c:v>
                </c:pt>
                <c:pt idx="2">
                  <c:v>Third</c:v>
                </c:pt>
                <c:pt idx="3">
                  <c:v>Fourth</c:v>
                </c:pt>
                <c:pt idx="4">
                  <c:v>Fifth</c:v>
                </c:pt>
              </c:strCache>
            </c:strRef>
          </c:cat>
          <c:val>
            <c:numRef>
              <c:f>'[Chart in Microsoft PowerPoint]Sheet1'!$C$2:$C$7</c:f>
              <c:numCache>
                <c:formatCode>General</c:formatCode>
                <c:ptCount val="6"/>
                <c:pt idx="0">
                  <c:v>37396.99</c:v>
                </c:pt>
                <c:pt idx="1">
                  <c:v>37396.99</c:v>
                </c:pt>
                <c:pt idx="2">
                  <c:v>37396.99</c:v>
                </c:pt>
                <c:pt idx="3">
                  <c:v>37396.99</c:v>
                </c:pt>
                <c:pt idx="4">
                  <c:v>37396.99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19-4489-8F4F-81879025D7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7887936"/>
        <c:axId val="697890336"/>
      </c:barChart>
      <c:catAx>
        <c:axId val="697887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7890336"/>
        <c:crosses val="autoZero"/>
        <c:auto val="1"/>
        <c:lblAlgn val="ctr"/>
        <c:lblOffset val="100"/>
        <c:noMultiLvlLbl val="0"/>
      </c:catAx>
      <c:valAx>
        <c:axId val="697890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7887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data!$C$1</c:f>
              <c:strCache>
                <c:ptCount val="1"/>
                <c:pt idx="0">
                  <c:v>shift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data!$B$2:$B$6</c:f>
              <c:strCache>
                <c:ptCount val="5"/>
                <c:pt idx="0">
                  <c:v>2024 May</c:v>
                </c:pt>
                <c:pt idx="1">
                  <c:v>2024 June</c:v>
                </c:pt>
                <c:pt idx="2">
                  <c:v>2024 July</c:v>
                </c:pt>
                <c:pt idx="3">
                  <c:v>2024 June</c:v>
                </c:pt>
                <c:pt idx="4">
                  <c:v>2024 July</c:v>
                </c:pt>
              </c:strCache>
            </c:strRef>
          </c:cat>
          <c:val>
            <c:numRef>
              <c:f>data!$C$2:$C$6</c:f>
              <c:numCache>
                <c:formatCode>General</c:formatCode>
                <c:ptCount val="5"/>
                <c:pt idx="0">
                  <c:v>4.4906387279272799</c:v>
                </c:pt>
                <c:pt idx="1">
                  <c:v>17.1047246306244</c:v>
                </c:pt>
                <c:pt idx="2">
                  <c:v>240</c:v>
                </c:pt>
                <c:pt idx="3">
                  <c:v>50</c:v>
                </c:pt>
                <c:pt idx="4">
                  <c:v>421.73508826045099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51-4EEA-B606-78C269FB92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55257840"/>
        <c:axId val="1255256880"/>
      </c:barChart>
      <c:catAx>
        <c:axId val="1255257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5256880"/>
        <c:crosses val="autoZero"/>
        <c:auto val="1"/>
        <c:lblAlgn val="ctr"/>
        <c:lblOffset val="100"/>
        <c:noMultiLvlLbl val="0"/>
      </c:catAx>
      <c:valAx>
        <c:axId val="1255256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525784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8D5FE-D52B-BEFF-00CA-8F0F8547B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A3E9A-D593-F1A4-ACD6-2F91F5A4B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646D7-C891-C5B1-8173-F65B7B7BB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092314-FA6C-4D8B-8162-031C5C42059C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13-09-2024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95896-B610-2233-B523-0AC2C101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BFC13-A718-020A-6534-D456439AC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41899D-36A1-463B-A9F2-2F7051CA56DC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0726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6B40-B2BF-1704-569F-58E21B950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0608A-7205-58A3-6F92-F408BA337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65E86-3C04-8508-8218-E33B4F312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092314-FA6C-4D8B-8162-031C5C42059C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13-09-2024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C9009-87FF-F9AE-A2C8-73B00D2DB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080EE-9B86-5070-D6B4-873B1866B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41899D-36A1-463B-A9F2-2F7051CA56DC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653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001EB9-08F5-28DC-6F7C-FD0E2505D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81B5F-8F4B-8C57-7C31-AB625BD00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B5901-54F8-8974-1915-EFFFBE8FEE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92314-FA6C-4D8B-8162-031C5C42059C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8BBBA-6A35-4ED8-E7EE-3E769BF914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9794A-F00F-931C-AF65-4D91EA62C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1899D-36A1-463B-A9F2-2F7051CA5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99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7320" y="7670"/>
            <a:ext cx="7950680" cy="682983"/>
          </a:xfrm>
        </p:spPr>
        <p:txBody>
          <a:bodyPr>
            <a:normAutofit/>
          </a:bodyPr>
          <a:lstStyle/>
          <a:p>
            <a:r>
              <a:rPr lang="en-US" sz="2100" b="1">
                <a:latin typeface="Calibri"/>
                <a:ea typeface="Calibri"/>
                <a:cs typeface="Calibri"/>
              </a:rPr>
              <a:t>Data Discovery and Profiling</a:t>
            </a:r>
            <a:endParaRPr lang="en-US" sz="21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3472" y="1991773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>
                <a:latin typeface="Calibri"/>
                <a:ea typeface="Calibri"/>
                <a:cs typeface="Calibri"/>
              </a:rPr>
              <a:t>Summarizes the data table to depict a good comprehension of dimension of the dataset covering length, breadth and depth which becomes the starting point for further forensic study and data excellence on the data</a:t>
            </a:r>
          </a:p>
          <a:p>
            <a:br>
              <a:rPr lang="en-US"/>
            </a:br>
            <a:endParaRPr lang="en-US"/>
          </a:p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A6D9898-7192-FF55-DB1E-9830C13E7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487751"/>
              </p:ext>
            </p:extLst>
          </p:nvPr>
        </p:nvGraphicFramePr>
        <p:xfrm>
          <a:off x="10025062" y="321468"/>
          <a:ext cx="1512817" cy="71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817">
                  <a:extLst>
                    <a:ext uri="{9D8B030D-6E8A-4147-A177-3AD203B41FA5}">
                      <a16:colId xmlns:a16="http://schemas.microsoft.com/office/drawing/2014/main" val="2102456506"/>
                    </a:ext>
                  </a:extLst>
                </a:gridCol>
              </a:tblGrid>
              <a:tr h="345440">
                <a:tc>
                  <a:txBody>
                    <a:bodyPr/>
                    <a:lstStyle/>
                    <a:p>
                      <a:r>
                        <a:rPr lang="en-US" sz="1600" b="1">
                          <a:latin typeface="Calibri"/>
                        </a:rPr>
                        <a:t>Table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915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libri"/>
                        </a:rPr>
                        <a:t>Booker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2995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A53D6DC-BF34-59C4-9C1E-2E11FCD89050}"/>
              </a:ext>
            </a:extLst>
          </p:cNvPr>
          <p:cNvSpPr txBox="1"/>
          <p:nvPr/>
        </p:nvSpPr>
        <p:spPr>
          <a:xfrm>
            <a:off x="5667464" y="1304835"/>
            <a:ext cx="2743200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>
                <a:latin typeface="Calibri"/>
                <a:ea typeface="Calibri"/>
                <a:cs typeface="Calibri"/>
              </a:rPr>
              <a:t>Data Summary</a:t>
            </a:r>
            <a:endParaRPr lang="en-US" sz="2100">
              <a:latin typeface="Calibri"/>
              <a:ea typeface="Calibri"/>
              <a:cs typeface="Calibri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CA749DA-BEF2-ED8E-9415-EB3D8324B8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175630"/>
              </p:ext>
            </p:extLst>
          </p:nvPr>
        </p:nvGraphicFramePr>
        <p:xfrm>
          <a:off x="2055963" y="2817962"/>
          <a:ext cx="1926492" cy="904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492">
                  <a:extLst>
                    <a:ext uri="{9D8B030D-6E8A-4147-A177-3AD203B41FA5}">
                      <a16:colId xmlns:a16="http://schemas.microsoft.com/office/drawing/2014/main" val="1694538461"/>
                    </a:ext>
                  </a:extLst>
                </a:gridCol>
              </a:tblGrid>
              <a:tr h="345439"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latin typeface="Calibri"/>
                        </a:rPr>
                        <a:t>Table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286200"/>
                  </a:ext>
                </a:extLst>
              </a:tr>
              <a:tr h="5594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alibri"/>
                        </a:rPr>
                        <a:t>Booker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51468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3884AB7-8C96-983C-ACD8-7BD148E95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581116"/>
              </p:ext>
            </p:extLst>
          </p:nvPr>
        </p:nvGraphicFramePr>
        <p:xfrm>
          <a:off x="9431547" y="2817961"/>
          <a:ext cx="1926492" cy="1464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492">
                  <a:extLst>
                    <a:ext uri="{9D8B030D-6E8A-4147-A177-3AD203B41FA5}">
                      <a16:colId xmlns:a16="http://schemas.microsoft.com/office/drawing/2014/main" val="1694538461"/>
                    </a:ext>
                  </a:extLst>
                </a:gridCol>
              </a:tblGrid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latin typeface="Calibri"/>
                        </a:rPr>
                        <a:t>Completeness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286200"/>
                  </a:ext>
                </a:extLst>
              </a:tr>
              <a:tr h="55946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72.08%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514689"/>
                  </a:ext>
                </a:extLst>
              </a:tr>
              <a:tr h="5594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1710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3BE1ACE-B76B-BB43-FE88-AD4E0D40B1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381659"/>
              </p:ext>
            </p:extLst>
          </p:nvPr>
        </p:nvGraphicFramePr>
        <p:xfrm>
          <a:off x="6872377" y="2817962"/>
          <a:ext cx="1926492" cy="904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492">
                  <a:extLst>
                    <a:ext uri="{9D8B030D-6E8A-4147-A177-3AD203B41FA5}">
                      <a16:colId xmlns:a16="http://schemas.microsoft.com/office/drawing/2014/main" val="1694538461"/>
                    </a:ext>
                  </a:extLst>
                </a:gridCol>
              </a:tblGrid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latin typeface="Calibri"/>
                        </a:rPr>
                        <a:t>Record 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286200"/>
                  </a:ext>
                </a:extLst>
              </a:tr>
              <a:tr h="5594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51468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98D13D0-00BE-920F-FEDA-7ABA32439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073995"/>
              </p:ext>
            </p:extLst>
          </p:nvPr>
        </p:nvGraphicFramePr>
        <p:xfrm>
          <a:off x="4528867" y="2817960"/>
          <a:ext cx="1926492" cy="904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492">
                  <a:extLst>
                    <a:ext uri="{9D8B030D-6E8A-4147-A177-3AD203B41FA5}">
                      <a16:colId xmlns:a16="http://schemas.microsoft.com/office/drawing/2014/main" val="1694538461"/>
                    </a:ext>
                  </a:extLst>
                </a:gridCol>
              </a:tblGrid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latin typeface="Calibri"/>
                        </a:rPr>
                        <a:t>Data Field 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286200"/>
                  </a:ext>
                </a:extLst>
              </a:tr>
              <a:tr h="5594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51468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72A19B4-63D8-9FE5-EDFE-F88744E2C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018717"/>
              </p:ext>
            </p:extLst>
          </p:nvPr>
        </p:nvGraphicFramePr>
        <p:xfrm>
          <a:off x="2055963" y="3996905"/>
          <a:ext cx="1926492" cy="904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492">
                  <a:extLst>
                    <a:ext uri="{9D8B030D-6E8A-4147-A177-3AD203B41FA5}">
                      <a16:colId xmlns:a16="http://schemas.microsoft.com/office/drawing/2014/main" val="1694538461"/>
                    </a:ext>
                  </a:extLst>
                </a:gridCol>
              </a:tblGrid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latin typeface="Calibri"/>
                        </a:rPr>
                        <a:t>Duplicate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286200"/>
                  </a:ext>
                </a:extLst>
              </a:tr>
              <a:tr h="55946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51468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2F66A1D-2819-452C-8675-6816450D7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005724"/>
              </p:ext>
            </p:extLst>
          </p:nvPr>
        </p:nvGraphicFramePr>
        <p:xfrm>
          <a:off x="4528867" y="3996904"/>
          <a:ext cx="1926492" cy="904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492">
                  <a:extLst>
                    <a:ext uri="{9D8B030D-6E8A-4147-A177-3AD203B41FA5}">
                      <a16:colId xmlns:a16="http://schemas.microsoft.com/office/drawing/2014/main" val="1694538461"/>
                    </a:ext>
                  </a:extLst>
                </a:gridCol>
              </a:tblGrid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latin typeface="Calibri"/>
                        </a:rPr>
                        <a:t>Numerical 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286200"/>
                  </a:ext>
                </a:extLst>
              </a:tr>
              <a:tr h="5594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514689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6AD674C-1546-16BF-BA2D-E70EBFCA8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992224"/>
              </p:ext>
            </p:extLst>
          </p:nvPr>
        </p:nvGraphicFramePr>
        <p:xfrm>
          <a:off x="6886754" y="3996905"/>
          <a:ext cx="1926492" cy="904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492">
                  <a:extLst>
                    <a:ext uri="{9D8B030D-6E8A-4147-A177-3AD203B41FA5}">
                      <a16:colId xmlns:a16="http://schemas.microsoft.com/office/drawing/2014/main" val="1694538461"/>
                    </a:ext>
                  </a:extLst>
                </a:gridCol>
              </a:tblGrid>
              <a:tr h="3454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>
                          <a:latin typeface="Calibri"/>
                        </a:rPr>
                        <a:t>Categorical 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286200"/>
                  </a:ext>
                </a:extLst>
              </a:tr>
              <a:tr h="5594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51468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7124BE7-B406-9DEF-5868-8D9F7767C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993491"/>
              </p:ext>
            </p:extLst>
          </p:nvPr>
        </p:nvGraphicFramePr>
        <p:xfrm>
          <a:off x="9431547" y="3996905"/>
          <a:ext cx="1926492" cy="904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492">
                  <a:extLst>
                    <a:ext uri="{9D8B030D-6E8A-4147-A177-3AD203B41FA5}">
                      <a16:colId xmlns:a16="http://schemas.microsoft.com/office/drawing/2014/main" val="1694538461"/>
                    </a:ext>
                  </a:extLst>
                </a:gridCol>
              </a:tblGrid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latin typeface="Calibri"/>
                        </a:rPr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286200"/>
                  </a:ext>
                </a:extLst>
              </a:tr>
              <a:tr h="5594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514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C1FB7FDD-9751-B3A1-F1B6-6807ABE320BE}"/>
              </a:ext>
            </a:extLst>
          </p:cNvPr>
          <p:cNvSpPr txBox="1">
            <a:spLocks/>
          </p:cNvSpPr>
          <p:nvPr/>
        </p:nvSpPr>
        <p:spPr>
          <a:xfrm>
            <a:off x="5477159" y="783459"/>
            <a:ext cx="5943599" cy="56719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Calibri"/>
                <a:ea typeface="Calibri"/>
                <a:cs typeface="Calibri"/>
              </a:rPr>
              <a:t>KDE in a </a:t>
            </a:r>
            <a:r>
              <a:rPr lang="en-US" sz="1200" b="1" dirty="0">
                <a:latin typeface="Calibri"/>
                <a:ea typeface="Calibri"/>
                <a:cs typeface="Calibri"/>
              </a:rPr>
              <a:t>segment </a:t>
            </a:r>
            <a:r>
              <a:rPr lang="en-US" sz="1200" dirty="0">
                <a:latin typeface="Calibri"/>
                <a:ea typeface="Calibri"/>
                <a:cs typeface="Calibri"/>
              </a:rPr>
              <a:t>based on index is broken down into three major data type categories- </a:t>
            </a:r>
            <a:r>
              <a:rPr lang="en-US" sz="1200" b="1" dirty="0">
                <a:latin typeface="Calibri"/>
                <a:ea typeface="Calibri"/>
                <a:cs typeface="Calibri"/>
              </a:rPr>
              <a:t>Numerical </a:t>
            </a:r>
            <a:r>
              <a:rPr lang="en-US" sz="1200" dirty="0">
                <a:latin typeface="Calibri"/>
                <a:ea typeface="Calibri"/>
                <a:cs typeface="Calibri"/>
              </a:rPr>
              <a:t>, </a:t>
            </a:r>
            <a:r>
              <a:rPr lang="en-US" sz="1200" b="1" dirty="0">
                <a:latin typeface="Calibri"/>
                <a:ea typeface="Calibri"/>
                <a:cs typeface="Calibri"/>
              </a:rPr>
              <a:t>Categorical </a:t>
            </a:r>
            <a:r>
              <a:rPr lang="en-US" sz="1200" dirty="0">
                <a:latin typeface="Calibri"/>
                <a:ea typeface="Calibri"/>
                <a:cs typeface="Calibri"/>
              </a:rPr>
              <a:t>and </a:t>
            </a:r>
            <a:r>
              <a:rPr lang="en-US" sz="1200" b="1" dirty="0">
                <a:latin typeface="Calibri"/>
                <a:ea typeface="Calibri"/>
                <a:cs typeface="Calibri"/>
              </a:rPr>
              <a:t>Date</a:t>
            </a:r>
            <a:r>
              <a:rPr lang="en-US" sz="1200" dirty="0">
                <a:latin typeface="Calibri"/>
                <a:ea typeface="Calibri"/>
                <a:cs typeface="Calibri"/>
              </a:rPr>
              <a:t>.</a:t>
            </a:r>
            <a:br>
              <a:rPr lang="en-US" sz="1200" dirty="0">
                <a:latin typeface="Calibri"/>
              </a:rPr>
            </a:br>
            <a:endParaRPr lang="en-US" sz="1200" dirty="0">
              <a:latin typeface="Calibri"/>
              <a:ea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1420F0-B938-8AAC-4EDF-DE1F32E31A9B}"/>
              </a:ext>
            </a:extLst>
          </p:cNvPr>
          <p:cNvSpPr txBox="1"/>
          <p:nvPr/>
        </p:nvSpPr>
        <p:spPr>
          <a:xfrm>
            <a:off x="5319121" y="216264"/>
            <a:ext cx="2743200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Segoe UI"/>
                <a:ea typeface="Calibri"/>
                <a:cs typeface="Calibri"/>
              </a:rPr>
              <a:t>KDE Summery</a:t>
            </a:r>
            <a:endParaRPr lang="en-US" sz="2000" b="1">
              <a:latin typeface="Segoe UI"/>
              <a:cs typeface="Segoe UI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EFE7658-4A6E-F81D-5C92-803555CC7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488955"/>
              </p:ext>
            </p:extLst>
          </p:nvPr>
        </p:nvGraphicFramePr>
        <p:xfrm>
          <a:off x="5475514" y="1839685"/>
          <a:ext cx="2797770" cy="3049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885">
                  <a:extLst>
                    <a:ext uri="{9D8B030D-6E8A-4147-A177-3AD203B41FA5}">
                      <a16:colId xmlns:a16="http://schemas.microsoft.com/office/drawing/2014/main" val="1542899961"/>
                    </a:ext>
                  </a:extLst>
                </a:gridCol>
                <a:gridCol w="1398885">
                  <a:extLst>
                    <a:ext uri="{9D8B030D-6E8A-4147-A177-3AD203B41FA5}">
                      <a16:colId xmlns:a16="http://schemas.microsoft.com/office/drawing/2014/main" val="3413928422"/>
                    </a:ext>
                  </a:extLst>
                </a:gridCol>
              </a:tblGrid>
              <a:tr h="184011"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Calibri"/>
                        </a:rPr>
                        <a:t>Data 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Completeness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583514"/>
                  </a:ext>
                </a:extLst>
              </a:tr>
              <a:tr h="14054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UniqueClients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8383036"/>
                  </a:ext>
                </a:extLst>
              </a:tr>
              <a:tr h="2711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TotalPassengers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96.67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40961295"/>
                  </a:ext>
                </a:extLst>
              </a:tr>
              <a:tr h="2711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TotalRevenue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94280888"/>
                  </a:ext>
                </a:extLst>
              </a:tr>
              <a:tr h="2711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TravelSoloOrGroup_separator_Solo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8434833"/>
                  </a:ext>
                </a:extLst>
              </a:tr>
              <a:tr h="2711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TravelSoloOrGroup_separator_Group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47054577"/>
                  </a:ext>
                </a:extLst>
              </a:tr>
              <a:tr h="2711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BookingMonth_separator_January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16.67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48013962"/>
                  </a:ext>
                </a:extLst>
              </a:tr>
              <a:tr h="2711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BookingMonth_separator_February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13130619"/>
                  </a:ext>
                </a:extLst>
              </a:tr>
              <a:tr h="2711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BookingMonth_separator_March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79886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A4355EF-D6C2-2868-72DF-7AD97AEB2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269501"/>
              </p:ext>
            </p:extLst>
          </p:nvPr>
        </p:nvGraphicFramePr>
        <p:xfrm>
          <a:off x="8893628" y="1839685"/>
          <a:ext cx="2797770" cy="2018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885">
                  <a:extLst>
                    <a:ext uri="{9D8B030D-6E8A-4147-A177-3AD203B41FA5}">
                      <a16:colId xmlns:a16="http://schemas.microsoft.com/office/drawing/2014/main" val="1542899961"/>
                    </a:ext>
                  </a:extLst>
                </a:gridCol>
                <a:gridCol w="1398885">
                  <a:extLst>
                    <a:ext uri="{9D8B030D-6E8A-4147-A177-3AD203B41FA5}">
                      <a16:colId xmlns:a16="http://schemas.microsoft.com/office/drawing/2014/main" val="3413928422"/>
                    </a:ext>
                  </a:extLst>
                </a:gridCol>
              </a:tblGrid>
              <a:tr h="228940"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Calibri"/>
                        </a:rPr>
                        <a:t>Data 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Completeness</a:t>
                      </a:r>
                      <a:r>
                        <a:rPr lang="en-US" sz="1000" dirty="0"/>
                        <a:t>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583514"/>
                  </a:ext>
                </a:extLst>
              </a:tr>
              <a:tr h="33738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BookerType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93.33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83036"/>
                  </a:ext>
                </a:extLst>
              </a:tr>
              <a:tr h="3373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BookerCity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961295"/>
                  </a:ext>
                </a:extLst>
              </a:tr>
              <a:tr h="3373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280888"/>
                  </a:ext>
                </a:extLst>
              </a:tr>
              <a:tr h="3373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130619"/>
                  </a:ext>
                </a:extLst>
              </a:tr>
              <a:tr h="337387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02030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DE899EF-3B8B-21A9-2E25-D8D47397D8F3}"/>
              </a:ext>
            </a:extLst>
          </p:cNvPr>
          <p:cNvSpPr txBox="1"/>
          <p:nvPr/>
        </p:nvSpPr>
        <p:spPr>
          <a:xfrm>
            <a:off x="6183085" y="1415144"/>
            <a:ext cx="138248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latin typeface="Calibri"/>
                <a:ea typeface="Calibri"/>
                <a:cs typeface="Calibri"/>
              </a:rPr>
              <a:t>Numerical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5281C-465F-F210-5743-45939AFC2C75}"/>
              </a:ext>
            </a:extLst>
          </p:cNvPr>
          <p:cNvSpPr txBox="1"/>
          <p:nvPr/>
        </p:nvSpPr>
        <p:spPr>
          <a:xfrm>
            <a:off x="9612086" y="1415143"/>
            <a:ext cx="136071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latin typeface="Calibri"/>
              </a:rPr>
              <a:t>Categorical</a:t>
            </a:r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32C34D-0857-B108-DC83-05095AA2A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276" y="1410381"/>
            <a:ext cx="295275" cy="3143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E022E5E-8065-B781-FF25-CD6E99907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4989" y="1410381"/>
            <a:ext cx="323850" cy="314325"/>
          </a:xfrm>
          <a:prstGeom prst="rect">
            <a:avLst/>
          </a:prstGeom>
        </p:spPr>
      </p:pic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28DD744-8CB7-A89E-9398-46E95EDA2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257652"/>
              </p:ext>
            </p:extLst>
          </p:nvPr>
        </p:nvGraphicFramePr>
        <p:xfrm>
          <a:off x="9284658" y="4986885"/>
          <a:ext cx="249296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484">
                  <a:extLst>
                    <a:ext uri="{9D8B030D-6E8A-4147-A177-3AD203B41FA5}">
                      <a16:colId xmlns:a16="http://schemas.microsoft.com/office/drawing/2014/main" val="1542899961"/>
                    </a:ext>
                  </a:extLst>
                </a:gridCol>
                <a:gridCol w="1246484">
                  <a:extLst>
                    <a:ext uri="{9D8B030D-6E8A-4147-A177-3AD203B41FA5}">
                      <a16:colId xmlns:a16="http://schemas.microsoft.com/office/drawing/2014/main" val="3413928422"/>
                    </a:ext>
                  </a:extLst>
                </a:gridCol>
              </a:tblGrid>
              <a:tr h="184011"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Calibri"/>
                        </a:rPr>
                        <a:t>Data 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Completeness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583514"/>
                  </a:ext>
                </a:extLst>
              </a:tr>
              <a:tr h="271174">
                <a:tc>
                  <a:txBody>
                    <a:bodyPr/>
                    <a:lstStyle/>
                    <a:p>
                      <a:r>
                        <a:rPr lang="en-US" sz="1200" dirty="0" err="1"/>
                        <a:t>FirstDate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83036"/>
                  </a:ext>
                </a:extLst>
              </a:tr>
              <a:tr h="271174">
                <a:tc>
                  <a:txBody>
                    <a:bodyPr/>
                    <a:lstStyle/>
                    <a:p>
                      <a:r>
                        <a:rPr lang="en-US" sz="1200" dirty="0" err="1"/>
                        <a:t>LatestDate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96129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FE80E9AF-9D1A-846E-C2E0-51738E75D9C1}"/>
              </a:ext>
            </a:extLst>
          </p:cNvPr>
          <p:cNvSpPr txBox="1"/>
          <p:nvPr/>
        </p:nvSpPr>
        <p:spPr>
          <a:xfrm>
            <a:off x="9693728" y="4593040"/>
            <a:ext cx="59871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Calibri"/>
              </a:rPr>
              <a:t>Date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4182BE3-D199-E119-1FFE-1160E2D2C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4658" y="4620320"/>
            <a:ext cx="304800" cy="3143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4EE5CD-8318-5901-0C5D-DD107EC71627}"/>
              </a:ext>
            </a:extLst>
          </p:cNvPr>
          <p:cNvSpPr txBox="1"/>
          <p:nvPr/>
        </p:nvSpPr>
        <p:spPr>
          <a:xfrm>
            <a:off x="457200" y="5116286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solidFill>
                  <a:srgbClr val="252423"/>
                </a:solidFill>
                <a:latin typeface="Segoe UI"/>
              </a:rPr>
              <a:t>What is KDE Index</a:t>
            </a:r>
            <a:r>
              <a:rPr lang="en-US" sz="1200" b="1" dirty="0">
                <a:solidFill>
                  <a:srgbClr val="252423"/>
                </a:solidFill>
                <a:latin typeface="Segoe UI"/>
                <a:cs typeface="Segoe UI"/>
              </a:rPr>
              <a:t>?</a:t>
            </a:r>
            <a:endParaRPr lang="en-US" sz="1200">
              <a:latin typeface="Segoe UI"/>
              <a:cs typeface="Segoe U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8B24AA-0CB8-0FC2-0396-2163E2056E22}"/>
              </a:ext>
            </a:extLst>
          </p:cNvPr>
          <p:cNvSpPr txBox="1"/>
          <p:nvPr/>
        </p:nvSpPr>
        <p:spPr>
          <a:xfrm>
            <a:off x="457200" y="5388429"/>
            <a:ext cx="387531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252423"/>
                </a:solidFill>
                <a:latin typeface="Calibri"/>
                <a:ea typeface="Calibri"/>
                <a:cs typeface="Calibri"/>
              </a:rPr>
              <a:t>KDE Index is based on the completeness of a data field, higher the completeness higher is the index; completeness is a key indicator of the usability of the data field for analytical need</a:t>
            </a:r>
            <a:endParaRPr lang="en-US" sz="1200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04FD1E-D1DB-E817-E2D8-F567BB4B3199}"/>
              </a:ext>
            </a:extLst>
          </p:cNvPr>
          <p:cNvSpPr txBox="1"/>
          <p:nvPr/>
        </p:nvSpPr>
        <p:spPr>
          <a:xfrm>
            <a:off x="457200" y="6215743"/>
            <a:ext cx="6226628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>
                <a:latin typeface="Calibri"/>
                <a:ea typeface="Calibri"/>
                <a:cs typeface="Calibri"/>
              </a:rPr>
              <a:t>What is KDE? </a:t>
            </a:r>
            <a:r>
              <a:rPr lang="en-US" sz="1200">
                <a:latin typeface="Calibri"/>
                <a:ea typeface="Calibri"/>
                <a:cs typeface="Calibri"/>
              </a:rPr>
              <a:t>KDE is Key Data Element are those data fields in a data table which are of higher value from analytics perspective</a:t>
            </a:r>
          </a:p>
          <a:p>
            <a:endParaRPr lang="en-US"/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6F5C5CB5-7B75-F142-95BC-CE9C14699E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6183115"/>
              </p:ext>
            </p:extLst>
          </p:nvPr>
        </p:nvGraphicFramePr>
        <p:xfrm>
          <a:off x="250968" y="216026"/>
          <a:ext cx="4927208" cy="4561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0967B7-B0C4-6273-DA91-0636E5944FF9}"/>
              </a:ext>
            </a:extLst>
          </p:cNvPr>
          <p:cNvCxnSpPr/>
          <p:nvPr/>
        </p:nvCxnSpPr>
        <p:spPr>
          <a:xfrm>
            <a:off x="5319121" y="631762"/>
            <a:ext cx="0" cy="5188449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30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FD6A0-BEA2-EF38-83B6-778BAB517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989"/>
            <a:ext cx="10515600" cy="824821"/>
          </a:xfrm>
        </p:spPr>
        <p:txBody>
          <a:bodyPr/>
          <a:lstStyle/>
          <a:p>
            <a:pPr algn="ctr"/>
            <a:r>
              <a:rPr lang="en-US" sz="2000" b="1" dirty="0">
                <a:latin typeface="Segoe UI"/>
                <a:cs typeface="Segoe UI"/>
              </a:rPr>
              <a:t>KDE Profiling</a:t>
            </a:r>
            <a:endParaRPr lang="en-US" sz="2000">
              <a:latin typeface="Segoe UI"/>
              <a:cs typeface="Segoe U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37F5B-018C-EF75-79AA-F7C6A523C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2000" b="1" dirty="0">
              <a:latin typeface="Segoe UI"/>
              <a:cs typeface="Segoe UI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855479-67AF-C04D-7774-5AB31003C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031" y="604156"/>
            <a:ext cx="2152650" cy="419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033BB3-D160-F362-E76D-9641DB1C9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1266" y="610138"/>
            <a:ext cx="2152650" cy="419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AF892F-2DB7-7FFF-113E-5A8EA6DFA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194" y="628519"/>
            <a:ext cx="2152650" cy="419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ED4FA2-C765-33FD-4FA0-44B3D9625127}"/>
              </a:ext>
            </a:extLst>
          </p:cNvPr>
          <p:cNvSpPr txBox="1"/>
          <p:nvPr/>
        </p:nvSpPr>
        <p:spPr>
          <a:xfrm>
            <a:off x="424543" y="6215743"/>
            <a:ext cx="392974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>
                <a:solidFill>
                  <a:srgbClr val="252423"/>
                </a:solidFill>
                <a:latin typeface="Calibri"/>
                <a:ea typeface="Calibri"/>
                <a:cs typeface="Calibri"/>
              </a:rPr>
              <a:t>Note:</a:t>
            </a:r>
            <a:r>
              <a:rPr lang="en-US" sz="1200">
                <a:solidFill>
                  <a:srgbClr val="252423"/>
                </a:solidFill>
                <a:latin typeface="Calibri"/>
                <a:ea typeface="Calibri"/>
                <a:cs typeface="Calibri"/>
              </a:rPr>
              <a:t> Depicts Key statistics of the numeric field, these metrics can be studied to evaluate the profile of the data field and any outliers of significance</a:t>
            </a:r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2D11D56-9B4F-0982-04DD-33D97D642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170185"/>
              </p:ext>
            </p:extLst>
          </p:nvPr>
        </p:nvGraphicFramePr>
        <p:xfrm>
          <a:off x="5164194" y="2539580"/>
          <a:ext cx="279001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845">
                  <a:extLst>
                    <a:ext uri="{9D8B030D-6E8A-4147-A177-3AD203B41FA5}">
                      <a16:colId xmlns:a16="http://schemas.microsoft.com/office/drawing/2014/main" val="1506088614"/>
                    </a:ext>
                  </a:extLst>
                </a:gridCol>
                <a:gridCol w="1489165">
                  <a:extLst>
                    <a:ext uri="{9D8B030D-6E8A-4147-A177-3AD203B41FA5}">
                      <a16:colId xmlns:a16="http://schemas.microsoft.com/office/drawing/2014/main" val="4265658120"/>
                    </a:ext>
                  </a:extLst>
                </a:gridCol>
              </a:tblGrid>
              <a:tr h="280756"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latin typeface="Calibri"/>
                        </a:rPr>
                        <a:t>Data field value</a:t>
                      </a:r>
                      <a:endParaRPr lang="en-US" sz="1300" dirty="0" err="1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latin typeface="Calibri"/>
                        </a:rPr>
                        <a:t>Value percentage%</a:t>
                      </a:r>
                      <a:endParaRPr lang="en-US" sz="13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093303"/>
                  </a:ext>
                </a:extLst>
              </a:tr>
              <a:tr h="28075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269842"/>
                  </a:ext>
                </a:extLst>
              </a:tr>
              <a:tr h="28075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43.33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710168"/>
                  </a:ext>
                </a:extLst>
              </a:tr>
              <a:tr h="28075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Others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16.66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272845"/>
                  </a:ext>
                </a:extLst>
              </a:tr>
              <a:tr h="2807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11514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D682B56-BFFC-4C5E-1BD5-F9852F744975}"/>
              </a:ext>
            </a:extLst>
          </p:cNvPr>
          <p:cNvSpPr txBox="1"/>
          <p:nvPr/>
        </p:nvSpPr>
        <p:spPr>
          <a:xfrm>
            <a:off x="5055743" y="4544470"/>
            <a:ext cx="330925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latin typeface="Calibri"/>
                <a:ea typeface="Calibri"/>
                <a:cs typeface="Calibri"/>
              </a:rPr>
              <a:t>Note: </a:t>
            </a:r>
            <a:r>
              <a:rPr lang="en-US" sz="1200" dirty="0">
                <a:latin typeface="Calibri"/>
                <a:ea typeface="Calibri"/>
                <a:cs typeface="Calibri"/>
              </a:rPr>
              <a:t>Presents the top K values distribution for the categorical data field, this would help to analyze the reasonableness of the KDE.</a:t>
            </a:r>
          </a:p>
          <a:p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F8360DD-E7E7-2017-46C2-723B293DC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896382"/>
              </p:ext>
            </p:extLst>
          </p:nvPr>
        </p:nvGraphicFramePr>
        <p:xfrm>
          <a:off x="424543" y="2536371"/>
          <a:ext cx="1203545" cy="522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545">
                  <a:extLst>
                    <a:ext uri="{9D8B030D-6E8A-4147-A177-3AD203B41FA5}">
                      <a16:colId xmlns:a16="http://schemas.microsoft.com/office/drawing/2014/main" val="1116919969"/>
                    </a:ext>
                  </a:extLst>
                </a:gridCol>
              </a:tblGrid>
              <a:tr h="52251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Mean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252508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D7FC45D-19B2-F2C2-2D29-1D6FC1D29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030464"/>
              </p:ext>
            </p:extLst>
          </p:nvPr>
        </p:nvGraphicFramePr>
        <p:xfrm>
          <a:off x="424543" y="3287485"/>
          <a:ext cx="1229681" cy="522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681">
                  <a:extLst>
                    <a:ext uri="{9D8B030D-6E8A-4147-A177-3AD203B41FA5}">
                      <a16:colId xmlns:a16="http://schemas.microsoft.com/office/drawing/2014/main" val="1116919969"/>
                    </a:ext>
                  </a:extLst>
                </a:gridCol>
              </a:tblGrid>
              <a:tr h="52251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Median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25250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E52A1D6-A6D1-D907-FAEB-D8B50C53F5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138228"/>
              </p:ext>
            </p:extLst>
          </p:nvPr>
        </p:nvGraphicFramePr>
        <p:xfrm>
          <a:off x="424542" y="4103913"/>
          <a:ext cx="1190476" cy="522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476">
                  <a:extLst>
                    <a:ext uri="{9D8B030D-6E8A-4147-A177-3AD203B41FA5}">
                      <a16:colId xmlns:a16="http://schemas.microsoft.com/office/drawing/2014/main" val="1116919969"/>
                    </a:ext>
                  </a:extLst>
                </a:gridCol>
              </a:tblGrid>
              <a:tr h="52251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Variance 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252508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0D55ED00-47BF-76EC-1A9F-DAE9F9084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694484"/>
              </p:ext>
            </p:extLst>
          </p:nvPr>
        </p:nvGraphicFramePr>
        <p:xfrm>
          <a:off x="424542" y="4811484"/>
          <a:ext cx="1229682" cy="522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682">
                  <a:extLst>
                    <a:ext uri="{9D8B030D-6E8A-4147-A177-3AD203B41FA5}">
                      <a16:colId xmlns:a16="http://schemas.microsoft.com/office/drawing/2014/main" val="1116919969"/>
                    </a:ext>
                  </a:extLst>
                </a:gridCol>
              </a:tblGrid>
              <a:tr h="52251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SD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252508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07413CC-7A2E-8DD6-CB37-E8B3562EF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298291"/>
              </p:ext>
            </p:extLst>
          </p:nvPr>
        </p:nvGraphicFramePr>
        <p:xfrm>
          <a:off x="424543" y="5519057"/>
          <a:ext cx="1255812" cy="522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812">
                  <a:extLst>
                    <a:ext uri="{9D8B030D-6E8A-4147-A177-3AD203B41FA5}">
                      <a16:colId xmlns:a16="http://schemas.microsoft.com/office/drawing/2014/main" val="1116919969"/>
                    </a:ext>
                  </a:extLst>
                </a:gridCol>
              </a:tblGrid>
              <a:tr h="52251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Skewness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252508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0D3DA38F-0E21-491D-C7CF-78D336173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568542"/>
              </p:ext>
            </p:extLst>
          </p:nvPr>
        </p:nvGraphicFramePr>
        <p:xfrm>
          <a:off x="2623457" y="2536370"/>
          <a:ext cx="1203545" cy="522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545">
                  <a:extLst>
                    <a:ext uri="{9D8B030D-6E8A-4147-A177-3AD203B41FA5}">
                      <a16:colId xmlns:a16="http://schemas.microsoft.com/office/drawing/2014/main" val="1116919969"/>
                    </a:ext>
                  </a:extLst>
                </a:gridCol>
              </a:tblGrid>
              <a:tr h="5225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37396.99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252508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1BB0E570-DA01-EA8E-E753-001E7B087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354645"/>
              </p:ext>
            </p:extLst>
          </p:nvPr>
        </p:nvGraphicFramePr>
        <p:xfrm>
          <a:off x="2623457" y="4103913"/>
          <a:ext cx="1203545" cy="522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545">
                  <a:extLst>
                    <a:ext uri="{9D8B030D-6E8A-4147-A177-3AD203B41FA5}">
                      <a16:colId xmlns:a16="http://schemas.microsoft.com/office/drawing/2014/main" val="1116919969"/>
                    </a:ext>
                  </a:extLst>
                </a:gridCol>
              </a:tblGrid>
              <a:tr h="5225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373662063.8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252508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8C143C70-2B0C-3AC1-14D4-E59E62182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58439"/>
              </p:ext>
            </p:extLst>
          </p:nvPr>
        </p:nvGraphicFramePr>
        <p:xfrm>
          <a:off x="2623456" y="4811484"/>
          <a:ext cx="1203545" cy="522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545">
                  <a:extLst>
                    <a:ext uri="{9D8B030D-6E8A-4147-A177-3AD203B41FA5}">
                      <a16:colId xmlns:a16="http://schemas.microsoft.com/office/drawing/2014/main" val="1116919969"/>
                    </a:ext>
                  </a:extLst>
                </a:gridCol>
              </a:tblGrid>
              <a:tr h="5225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19330.3405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252508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B78790AB-2B6D-2373-9D58-ED1929C28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854157"/>
              </p:ext>
            </p:extLst>
          </p:nvPr>
        </p:nvGraphicFramePr>
        <p:xfrm>
          <a:off x="2623456" y="5519054"/>
          <a:ext cx="1203545" cy="522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545">
                  <a:extLst>
                    <a:ext uri="{9D8B030D-6E8A-4147-A177-3AD203B41FA5}">
                      <a16:colId xmlns:a16="http://schemas.microsoft.com/office/drawing/2014/main" val="1116919969"/>
                    </a:ext>
                  </a:extLst>
                </a:gridCol>
              </a:tblGrid>
              <a:tr h="52251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0.6008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252508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D87AA196-2115-49DC-35C2-BBC62FFC9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218476"/>
              </p:ext>
            </p:extLst>
          </p:nvPr>
        </p:nvGraphicFramePr>
        <p:xfrm>
          <a:off x="2623457" y="3287484"/>
          <a:ext cx="1203545" cy="522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545">
                  <a:extLst>
                    <a:ext uri="{9D8B030D-6E8A-4147-A177-3AD203B41FA5}">
                      <a16:colId xmlns:a16="http://schemas.microsoft.com/office/drawing/2014/main" val="1116919969"/>
                    </a:ext>
                  </a:extLst>
                </a:gridCol>
              </a:tblGrid>
              <a:tr h="5225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33525.275</a:t>
                      </a:r>
                    </a:p>
                  </a:txBody>
                  <a:tcPr marL="0" marR="0" marT="0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252508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7AB6BC7B-8415-109E-C506-427B769D4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57983"/>
              </p:ext>
            </p:extLst>
          </p:nvPr>
        </p:nvGraphicFramePr>
        <p:xfrm>
          <a:off x="8991600" y="2536371"/>
          <a:ext cx="1242774" cy="496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774">
                  <a:extLst>
                    <a:ext uri="{9D8B030D-6E8A-4147-A177-3AD203B41FA5}">
                      <a16:colId xmlns:a16="http://schemas.microsoft.com/office/drawing/2014/main" val="1116919969"/>
                    </a:ext>
                  </a:extLst>
                </a:gridCol>
              </a:tblGrid>
              <a:tr h="49637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Min. Date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252508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E630B56E-176F-DE8C-2BDC-C301756D0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814923"/>
              </p:ext>
            </p:extLst>
          </p:nvPr>
        </p:nvGraphicFramePr>
        <p:xfrm>
          <a:off x="8991599" y="3287485"/>
          <a:ext cx="1242774" cy="496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774">
                  <a:extLst>
                    <a:ext uri="{9D8B030D-6E8A-4147-A177-3AD203B41FA5}">
                      <a16:colId xmlns:a16="http://schemas.microsoft.com/office/drawing/2014/main" val="1116919969"/>
                    </a:ext>
                  </a:extLst>
                </a:gridCol>
              </a:tblGrid>
              <a:tr h="49637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Max. Date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252508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57FDB461-A49C-94E5-FDAE-B6EA04FCD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954403"/>
              </p:ext>
            </p:extLst>
          </p:nvPr>
        </p:nvGraphicFramePr>
        <p:xfrm>
          <a:off x="11185547" y="4262026"/>
          <a:ext cx="731503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03">
                  <a:extLst>
                    <a:ext uri="{9D8B030D-6E8A-4147-A177-3AD203B41FA5}">
                      <a16:colId xmlns:a16="http://schemas.microsoft.com/office/drawing/2014/main" val="4101349803"/>
                    </a:ext>
                  </a:extLst>
                </a:gridCol>
              </a:tblGrid>
              <a:tr h="268966">
                <a:tc>
                  <a:txBody>
                    <a:bodyPr/>
                    <a:lstStyle/>
                    <a:p>
                      <a:r>
                        <a:rPr lang="en-US" sz="1400" dirty="0"/>
                        <a:t>Year</a:t>
                      </a:r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65675"/>
                  </a:ext>
                </a:extLst>
              </a:tr>
              <a:tr h="292354">
                <a:tc>
                  <a:txBody>
                    <a:bodyPr/>
                    <a:lstStyle/>
                    <a:p>
                      <a:r>
                        <a:rPr lang="en-US" sz="1400" dirty="0"/>
                        <a:t>2002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533294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1DCCF1B0-7725-AFC6-6B95-B18FE66144EC}"/>
              </a:ext>
            </a:extLst>
          </p:cNvPr>
          <p:cNvSpPr txBox="1"/>
          <p:nvPr/>
        </p:nvSpPr>
        <p:spPr>
          <a:xfrm>
            <a:off x="8991599" y="5203579"/>
            <a:ext cx="34943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solidFill>
                  <a:srgbClr val="252423"/>
                </a:solidFill>
                <a:latin typeface="Calibri"/>
                <a:ea typeface="Calibri"/>
                <a:cs typeface="Calibri"/>
              </a:rPr>
              <a:t>Note: Demonstrate about Min and Max. date of selected Year </a:t>
            </a:r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A64CFD9-9882-50CE-FBD9-3CA48F6FE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852178"/>
              </p:ext>
            </p:extLst>
          </p:nvPr>
        </p:nvGraphicFramePr>
        <p:xfrm>
          <a:off x="10417968" y="2571749"/>
          <a:ext cx="1504138" cy="444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138">
                  <a:extLst>
                    <a:ext uri="{9D8B030D-6E8A-4147-A177-3AD203B41FA5}">
                      <a16:colId xmlns:a16="http://schemas.microsoft.com/office/drawing/2014/main" val="1116919969"/>
                    </a:ext>
                  </a:extLst>
                </a:gridCol>
              </a:tblGrid>
              <a:tr h="4441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05-01-2002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252508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82BCDAD-BA70-3791-BA44-8D10895C9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657139"/>
              </p:ext>
            </p:extLst>
          </p:nvPr>
        </p:nvGraphicFramePr>
        <p:xfrm>
          <a:off x="10417969" y="3286124"/>
          <a:ext cx="1504138" cy="444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138">
                  <a:extLst>
                    <a:ext uri="{9D8B030D-6E8A-4147-A177-3AD203B41FA5}">
                      <a16:colId xmlns:a16="http://schemas.microsoft.com/office/drawing/2014/main" val="1116919969"/>
                    </a:ext>
                  </a:extLst>
                </a:gridCol>
              </a:tblGrid>
              <a:tr h="44413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10-12-2002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25250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834E327-2EAC-C725-4725-BE3F1B3B3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209756"/>
              </p:ext>
            </p:extLst>
          </p:nvPr>
        </p:nvGraphicFramePr>
        <p:xfrm>
          <a:off x="896031" y="1041050"/>
          <a:ext cx="2152650" cy="419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650">
                  <a:extLst>
                    <a:ext uri="{9D8B030D-6E8A-4147-A177-3AD203B41FA5}">
                      <a16:colId xmlns:a16="http://schemas.microsoft.com/office/drawing/2014/main" val="3837536248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TotalRevenue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13366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4EE416B-CCE0-B7C7-A15E-909F4319B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585807"/>
              </p:ext>
            </p:extLst>
          </p:nvPr>
        </p:nvGraphicFramePr>
        <p:xfrm>
          <a:off x="5164194" y="1079504"/>
          <a:ext cx="2152650" cy="419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650">
                  <a:extLst>
                    <a:ext uri="{9D8B030D-6E8A-4147-A177-3AD203B41FA5}">
                      <a16:colId xmlns:a16="http://schemas.microsoft.com/office/drawing/2014/main" val="3837536248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13366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3BCC18B-EF8F-8505-3CBE-E858D1364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202198"/>
              </p:ext>
            </p:extLst>
          </p:nvPr>
        </p:nvGraphicFramePr>
        <p:xfrm>
          <a:off x="8931266" y="1047619"/>
          <a:ext cx="2152650" cy="419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650">
                  <a:extLst>
                    <a:ext uri="{9D8B030D-6E8A-4147-A177-3AD203B41FA5}">
                      <a16:colId xmlns:a16="http://schemas.microsoft.com/office/drawing/2014/main" val="3837536248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DateOfBirth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133668"/>
                  </a:ext>
                </a:extLst>
              </a:tr>
            </a:tbl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88578320-5AD1-4CD7-8AFD-F0AFAC336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388" y="1441940"/>
            <a:ext cx="1564986" cy="108042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347089C-515E-19F6-DA9C-9A17913ED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343" y="1493377"/>
            <a:ext cx="1482743" cy="102365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696954A-954F-7285-2776-2026F8E8C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1868" y="1493376"/>
            <a:ext cx="1482744" cy="102365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1D5ED9A-E0B2-011D-E311-DB26165437D4}"/>
              </a:ext>
            </a:extLst>
          </p:cNvPr>
          <p:cNvCxnSpPr>
            <a:cxnSpLocks/>
          </p:cNvCxnSpPr>
          <p:nvPr/>
        </p:nvCxnSpPr>
        <p:spPr>
          <a:xfrm>
            <a:off x="4610119" y="575353"/>
            <a:ext cx="0" cy="571243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028E1AA-EA19-DD7B-921E-0F236C97DA92}"/>
              </a:ext>
            </a:extLst>
          </p:cNvPr>
          <p:cNvCxnSpPr>
            <a:cxnSpLocks/>
          </p:cNvCxnSpPr>
          <p:nvPr/>
        </p:nvCxnSpPr>
        <p:spPr>
          <a:xfrm>
            <a:off x="8392845" y="575353"/>
            <a:ext cx="0" cy="571243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680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5D01A0-EF73-D528-C7FC-CD10219D2726}"/>
              </a:ext>
            </a:extLst>
          </p:cNvPr>
          <p:cNvSpPr txBox="1"/>
          <p:nvPr/>
        </p:nvSpPr>
        <p:spPr>
          <a:xfrm>
            <a:off x="332687" y="4540566"/>
            <a:ext cx="39732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252423"/>
                </a:solidFill>
                <a:latin typeface="Calibri"/>
                <a:ea typeface="Calibri"/>
                <a:cs typeface="Calibri"/>
              </a:rPr>
              <a:t>Ability to visualize outliers and mean in the data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559875-989D-1748-2380-321AE038FC00}"/>
              </a:ext>
            </a:extLst>
          </p:cNvPr>
          <p:cNvSpPr txBox="1"/>
          <p:nvPr/>
        </p:nvSpPr>
        <p:spPr>
          <a:xfrm>
            <a:off x="4610119" y="4382056"/>
            <a:ext cx="36031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252423"/>
                </a:solidFill>
                <a:latin typeface="Calibri"/>
                <a:ea typeface="Calibri"/>
                <a:cs typeface="Calibri"/>
              </a:rPr>
              <a:t>View the overall distribution across all categories by absolute number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647F69-52F0-7924-77AB-65CF3C51C694}"/>
              </a:ext>
            </a:extLst>
          </p:cNvPr>
          <p:cNvSpPr txBox="1"/>
          <p:nvPr/>
        </p:nvSpPr>
        <p:spPr>
          <a:xfrm>
            <a:off x="8365855" y="4382057"/>
            <a:ext cx="36031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252423"/>
                </a:solidFill>
                <a:latin typeface="Calibri"/>
                <a:ea typeface="Calibri"/>
                <a:cs typeface="Calibri"/>
              </a:rPr>
              <a:t>Analyze number of records present over a given year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AB96DDC-3456-6FB6-30E8-5BDFC5C921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936420"/>
              </p:ext>
            </p:extLst>
          </p:nvPr>
        </p:nvGraphicFramePr>
        <p:xfrm>
          <a:off x="4855436" y="2199751"/>
          <a:ext cx="293841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9205">
                  <a:extLst>
                    <a:ext uri="{9D8B030D-6E8A-4147-A177-3AD203B41FA5}">
                      <a16:colId xmlns:a16="http://schemas.microsoft.com/office/drawing/2014/main" val="2547604866"/>
                    </a:ext>
                  </a:extLst>
                </a:gridCol>
                <a:gridCol w="1469205">
                  <a:extLst>
                    <a:ext uri="{9D8B030D-6E8A-4147-A177-3AD203B41FA5}">
                      <a16:colId xmlns:a16="http://schemas.microsoft.com/office/drawing/2014/main" val="550400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Value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721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Male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985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538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61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662213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186487C-AFBB-C213-8C57-3D60D98546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4489272"/>
              </p:ext>
            </p:extLst>
          </p:nvPr>
        </p:nvGraphicFramePr>
        <p:xfrm>
          <a:off x="7964267" y="1672521"/>
          <a:ext cx="4117000" cy="2501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B3E8B53-2BC8-E74D-16EF-645AABF152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8672712"/>
              </p:ext>
            </p:extLst>
          </p:nvPr>
        </p:nvGraphicFramePr>
        <p:xfrm>
          <a:off x="28540" y="1630331"/>
          <a:ext cx="4656476" cy="2993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5138921-35C2-5BBF-879D-D16D731827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324365"/>
              </p:ext>
            </p:extLst>
          </p:nvPr>
        </p:nvGraphicFramePr>
        <p:xfrm>
          <a:off x="1569663" y="720141"/>
          <a:ext cx="127627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279">
                  <a:extLst>
                    <a:ext uri="{9D8B030D-6E8A-4147-A177-3AD203B41FA5}">
                      <a16:colId xmlns:a16="http://schemas.microsoft.com/office/drawing/2014/main" val="1907656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Numerical 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757485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F5CECC4-F9A8-2742-9A99-FEA1834C36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986497"/>
              </p:ext>
            </p:extLst>
          </p:nvPr>
        </p:nvGraphicFramePr>
        <p:xfrm>
          <a:off x="5472130" y="719666"/>
          <a:ext cx="14115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555">
                  <a:extLst>
                    <a:ext uri="{9D8B030D-6E8A-4147-A177-3AD203B41FA5}">
                      <a16:colId xmlns:a16="http://schemas.microsoft.com/office/drawing/2014/main" val="1907656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Categorical 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757485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1ECC381-D0DB-D26E-8D30-2579A287E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609608"/>
              </p:ext>
            </p:extLst>
          </p:nvPr>
        </p:nvGraphicFramePr>
        <p:xfrm>
          <a:off x="9384627" y="719666"/>
          <a:ext cx="127627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279">
                  <a:extLst>
                    <a:ext uri="{9D8B030D-6E8A-4147-A177-3AD203B41FA5}">
                      <a16:colId xmlns:a16="http://schemas.microsoft.com/office/drawing/2014/main" val="1907656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757485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DC1D8B-90C9-7E2C-88C8-44170BD9B179}"/>
              </a:ext>
            </a:extLst>
          </p:cNvPr>
          <p:cNvCxnSpPr/>
          <p:nvPr/>
        </p:nvCxnSpPr>
        <p:spPr>
          <a:xfrm>
            <a:off x="4610119" y="575353"/>
            <a:ext cx="0" cy="5188449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F10BBF-5E22-9619-38F5-79DB3878BEFF}"/>
              </a:ext>
            </a:extLst>
          </p:cNvPr>
          <p:cNvCxnSpPr/>
          <p:nvPr/>
        </p:nvCxnSpPr>
        <p:spPr>
          <a:xfrm>
            <a:off x="7964267" y="532626"/>
            <a:ext cx="0" cy="5188449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101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31E968-0489-ECFD-5CD4-130C26E6B4E8}"/>
              </a:ext>
            </a:extLst>
          </p:cNvPr>
          <p:cNvSpPr txBox="1"/>
          <p:nvPr/>
        </p:nvSpPr>
        <p:spPr>
          <a:xfrm>
            <a:off x="5062591" y="-11220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Data Shift Indexation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9009A9-0DC9-2525-A00A-56A6E322CB58}"/>
              </a:ext>
            </a:extLst>
          </p:cNvPr>
          <p:cNvGraphicFramePr>
            <a:graphicFrameLocks noGrp="1"/>
          </p:cNvGraphicFramePr>
          <p:nvPr/>
        </p:nvGraphicFramePr>
        <p:xfrm>
          <a:off x="10701961" y="267603"/>
          <a:ext cx="91668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683">
                  <a:extLst>
                    <a:ext uri="{9D8B030D-6E8A-4147-A177-3AD203B41FA5}">
                      <a16:colId xmlns:a16="http://schemas.microsoft.com/office/drawing/2014/main" val="3805014881"/>
                    </a:ext>
                  </a:extLst>
                </a:gridCol>
              </a:tblGrid>
              <a:tr h="226962">
                <a:tc>
                  <a:txBody>
                    <a:bodyPr/>
                    <a:lstStyle/>
                    <a:p>
                      <a:r>
                        <a:rPr lang="en-US" sz="1200" dirty="0"/>
                        <a:t>Table name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492958"/>
                  </a:ext>
                </a:extLst>
              </a:tr>
              <a:tr h="306819">
                <a:tc>
                  <a:txBody>
                    <a:bodyPr/>
                    <a:lstStyle/>
                    <a:p>
                      <a:r>
                        <a:rPr lang="en-US" dirty="0"/>
                        <a:t>Booker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03629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B19B5E5-985E-43BF-5327-13C41BA8BB78}"/>
              </a:ext>
            </a:extLst>
          </p:cNvPr>
          <p:cNvGraphicFramePr>
            <a:graphicFrameLocks noGrp="1"/>
          </p:cNvGraphicFramePr>
          <p:nvPr/>
        </p:nvGraphicFramePr>
        <p:xfrm>
          <a:off x="829924" y="1243647"/>
          <a:ext cx="1769438" cy="1006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438">
                  <a:extLst>
                    <a:ext uri="{9D8B030D-6E8A-4147-A177-3AD203B41FA5}">
                      <a16:colId xmlns:a16="http://schemas.microsoft.com/office/drawing/2014/main" val="1301200220"/>
                    </a:ext>
                  </a:extLst>
                </a:gridCol>
              </a:tblGrid>
              <a:tr h="50303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 Table name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202217"/>
                  </a:ext>
                </a:extLst>
              </a:tr>
              <a:tr h="5030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Booker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44957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2BD698C-FDAF-601C-C49C-E481A2F57F8A}"/>
              </a:ext>
            </a:extLst>
          </p:cNvPr>
          <p:cNvGraphicFramePr>
            <a:graphicFrameLocks noGrp="1"/>
          </p:cNvGraphicFramePr>
          <p:nvPr/>
        </p:nvGraphicFramePr>
        <p:xfrm>
          <a:off x="4076557" y="1243648"/>
          <a:ext cx="269411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4112">
                  <a:extLst>
                    <a:ext uri="{9D8B030D-6E8A-4147-A177-3AD203B41FA5}">
                      <a16:colId xmlns:a16="http://schemas.microsoft.com/office/drawing/2014/main" val="2613678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Shift Indexation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010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84305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32AEF10-3CA8-E6FE-81D0-EFB40BAA5C13}"/>
              </a:ext>
            </a:extLst>
          </p:cNvPr>
          <p:cNvGraphicFramePr>
            <a:graphicFrameLocks noGrp="1"/>
          </p:cNvGraphicFramePr>
          <p:nvPr/>
        </p:nvGraphicFramePr>
        <p:xfrm>
          <a:off x="8466190" y="1243647"/>
          <a:ext cx="2694112" cy="1006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4112">
                  <a:extLst>
                    <a:ext uri="{9D8B030D-6E8A-4147-A177-3AD203B41FA5}">
                      <a16:colId xmlns:a16="http://schemas.microsoft.com/office/drawing/2014/main" val="2613678497"/>
                    </a:ext>
                  </a:extLst>
                </a:gridCol>
              </a:tblGrid>
              <a:tr h="4568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Shift Index Trend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010325"/>
                  </a:ext>
                </a:extLst>
              </a:tr>
              <a:tr h="54925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843050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2109B30-A90B-9B98-F027-562319D7C7A8}"/>
              </a:ext>
            </a:extLst>
          </p:cNvPr>
          <p:cNvGraphicFramePr>
            <a:graphicFrameLocks noGrp="1"/>
          </p:cNvGraphicFramePr>
          <p:nvPr/>
        </p:nvGraphicFramePr>
        <p:xfrm>
          <a:off x="829924" y="3615266"/>
          <a:ext cx="2367052" cy="993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7052">
                  <a:extLst>
                    <a:ext uri="{9D8B030D-6E8A-4147-A177-3AD203B41FA5}">
                      <a16:colId xmlns:a16="http://schemas.microsoft.com/office/drawing/2014/main" val="2613678497"/>
                    </a:ext>
                  </a:extLst>
                </a:gridCol>
              </a:tblGrid>
              <a:tr h="49651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010325"/>
                  </a:ext>
                </a:extLst>
              </a:tr>
              <a:tr h="4965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 August 2024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43050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0E61CB0-F152-A911-1C30-B042519E2215}"/>
              </a:ext>
            </a:extLst>
          </p:cNvPr>
          <p:cNvGraphicFramePr>
            <a:graphicFrameLocks noGrp="1"/>
          </p:cNvGraphicFramePr>
          <p:nvPr/>
        </p:nvGraphicFramePr>
        <p:xfrm>
          <a:off x="4148476" y="3615266"/>
          <a:ext cx="279685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6854">
                  <a:extLst>
                    <a:ext uri="{9D8B030D-6E8A-4147-A177-3AD203B41FA5}">
                      <a16:colId xmlns:a16="http://schemas.microsoft.com/office/drawing/2014/main" val="463379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Macro vs Micro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06228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D7126AF-CC99-E5BD-9B1C-9AD5222E7B3F}"/>
              </a:ext>
            </a:extLst>
          </p:cNvPr>
          <p:cNvGraphicFramePr>
            <a:graphicFrameLocks noGrp="1"/>
          </p:cNvGraphicFramePr>
          <p:nvPr/>
        </p:nvGraphicFramePr>
        <p:xfrm>
          <a:off x="7968464" y="4944477"/>
          <a:ext cx="420555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5556">
                  <a:extLst>
                    <a:ext uri="{9D8B030D-6E8A-4147-A177-3AD203B41FA5}">
                      <a16:colId xmlns:a16="http://schemas.microsoft.com/office/drawing/2014/main" val="3262556462"/>
                    </a:ext>
                  </a:extLst>
                </a:gridCol>
              </a:tblGrid>
              <a:tr h="1571243">
                <a:tc>
                  <a:txBody>
                    <a:bodyPr/>
                    <a:lstStyle/>
                    <a:p>
                      <a:r>
                        <a:rPr lang="en-US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is Data Shift Indexation</a:t>
                      </a: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Shift Indexation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our intellectual property which quantifies the shift incremental data has undergone </a:t>
                      </a:r>
                      <a:r>
                        <a:rPr lang="en-US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compared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base data which is historical in nature; the length of history is </a:t>
                      </a:r>
                      <a:r>
                        <a:rPr lang="en-US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customizable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based on nature of the business; the process of indexing is a </a:t>
                      </a:r>
                      <a:r>
                        <a:rPr lang="en-US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continuous learning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which engine has to undergo to determine </a:t>
                      </a:r>
                      <a:r>
                        <a:rPr lang="en-US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benchmarks for evaluation</a:t>
                      </a: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27311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5059E78-C2C3-A212-C256-EC4B59218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929" y="4392141"/>
            <a:ext cx="2022867" cy="14765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6C73514-6249-725B-A701-F53683F92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855" y="4257880"/>
            <a:ext cx="2258031" cy="18004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24D7CF1-15A8-75DB-5EE6-424C56612F0E}"/>
              </a:ext>
            </a:extLst>
          </p:cNvPr>
          <p:cNvSpPr txBox="1"/>
          <p:nvPr/>
        </p:nvSpPr>
        <p:spPr>
          <a:xfrm>
            <a:off x="2431999" y="5905425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Macro  		Micro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A31D54B-D721-6627-D446-3D552588D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557" y="1707873"/>
            <a:ext cx="2657846" cy="1657581"/>
          </a:xfrm>
          <a:prstGeom prst="rect">
            <a:avLst/>
          </a:prstGeom>
        </p:spPr>
      </p:pic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4741AB28-E964-2FCE-3548-31D02D1A6BA0}"/>
              </a:ext>
            </a:extLst>
          </p:cNvPr>
          <p:cNvGraphicFramePr>
            <a:graphicFrameLocks/>
          </p:cNvGraphicFramePr>
          <p:nvPr/>
        </p:nvGraphicFramePr>
        <p:xfrm>
          <a:off x="7569770" y="169988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E96A10-2020-2F38-6779-C7D5DC5BDB10}"/>
              </a:ext>
            </a:extLst>
          </p:cNvPr>
          <p:cNvCxnSpPr/>
          <p:nvPr/>
        </p:nvCxnSpPr>
        <p:spPr>
          <a:xfrm>
            <a:off x="3346398" y="907683"/>
            <a:ext cx="0" cy="5188449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4E7C813-8500-19B5-9C9C-0D6373BE7E82}"/>
              </a:ext>
            </a:extLst>
          </p:cNvPr>
          <p:cNvCxnSpPr/>
          <p:nvPr/>
        </p:nvCxnSpPr>
        <p:spPr>
          <a:xfrm>
            <a:off x="7569770" y="1021041"/>
            <a:ext cx="0" cy="5188449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694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40B308C-FAB8-682C-B1A2-EADB893A1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168399"/>
              </p:ext>
            </p:extLst>
          </p:nvPr>
        </p:nvGraphicFramePr>
        <p:xfrm>
          <a:off x="368330" y="168687"/>
          <a:ext cx="226259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598">
                  <a:extLst>
                    <a:ext uri="{9D8B030D-6E8A-4147-A177-3AD203B41FA5}">
                      <a16:colId xmlns:a16="http://schemas.microsoft.com/office/drawing/2014/main" val="1836513382"/>
                    </a:ext>
                  </a:extLst>
                </a:gridCol>
              </a:tblGrid>
              <a:tr h="2671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dirty="0">
                          <a:solidFill>
                            <a:srgbClr val="252423"/>
                          </a:solidFill>
                          <a:effectLst/>
                          <a:latin typeface="Calibri" panose="020F0502020204030204" pitchFamily="34" charset="0"/>
                        </a:rPr>
                        <a:t>Categorical Data Field</a:t>
                      </a:r>
                      <a:endParaRPr lang="en-IN" dirty="0"/>
                    </a:p>
                    <a:p>
                      <a:r>
                        <a:rPr lang="en-IN" dirty="0"/>
                        <a:t>`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46898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F0658B2-1EF5-19FC-B368-44B97FB5FFE5}"/>
              </a:ext>
            </a:extLst>
          </p:cNvPr>
          <p:cNvGraphicFramePr>
            <a:graphicFrameLocks noGrp="1"/>
          </p:cNvGraphicFramePr>
          <p:nvPr/>
        </p:nvGraphicFramePr>
        <p:xfrm>
          <a:off x="139556" y="3869678"/>
          <a:ext cx="4574283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4283">
                  <a:extLst>
                    <a:ext uri="{9D8B030D-6E8A-4147-A177-3AD203B41FA5}">
                      <a16:colId xmlns:a16="http://schemas.microsoft.com/office/drawing/2014/main" val="582533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Categorical Shift Index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represents the overall shift w.r.t all the categorical data fields which are in the data table. 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Higher the value higher is the shift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19906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4BF8386-715C-68F5-0873-822805E06EC0}"/>
              </a:ext>
            </a:extLst>
          </p:cNvPr>
          <p:cNvGraphicFramePr>
            <a:graphicFrameLocks noGrp="1"/>
          </p:cNvGraphicFramePr>
          <p:nvPr/>
        </p:nvGraphicFramePr>
        <p:xfrm>
          <a:off x="1488612" y="1233374"/>
          <a:ext cx="12043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360">
                  <a:extLst>
                    <a:ext uri="{9D8B030D-6E8A-4147-A177-3AD203B41FA5}">
                      <a16:colId xmlns:a16="http://schemas.microsoft.com/office/drawing/2014/main" val="134534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Shift Index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93332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D5612D1-8E77-AAA7-71AA-9947B5716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124846"/>
              </p:ext>
            </p:extLst>
          </p:nvPr>
        </p:nvGraphicFramePr>
        <p:xfrm>
          <a:off x="4713839" y="1623576"/>
          <a:ext cx="245780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971">
                  <a:extLst>
                    <a:ext uri="{9D8B030D-6E8A-4147-A177-3AD203B41FA5}">
                      <a16:colId xmlns:a16="http://schemas.microsoft.com/office/drawing/2014/main" val="3735339979"/>
                    </a:ext>
                  </a:extLst>
                </a:gridCol>
                <a:gridCol w="780837">
                  <a:extLst>
                    <a:ext uri="{9D8B030D-6E8A-4147-A177-3AD203B41FA5}">
                      <a16:colId xmlns:a16="http://schemas.microsoft.com/office/drawing/2014/main" val="1623687698"/>
                    </a:ext>
                  </a:extLst>
                </a:gridCol>
              </a:tblGrid>
              <a:tr h="25678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Column_name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shift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331128"/>
                  </a:ext>
                </a:extLst>
              </a:tr>
              <a:tr h="17103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BookerType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871383"/>
                  </a:ext>
                </a:extLst>
              </a:tr>
              <a:tr h="13404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BookerCity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845230"/>
                  </a:ext>
                </a:extLst>
              </a:tr>
              <a:tr h="25678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660176"/>
                  </a:ext>
                </a:extLst>
              </a:tr>
              <a:tr h="25678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20207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C9AC0A2-1052-58F2-F896-C28071F15475}"/>
              </a:ext>
            </a:extLst>
          </p:cNvPr>
          <p:cNvSpPr txBox="1"/>
          <p:nvPr/>
        </p:nvSpPr>
        <p:spPr>
          <a:xfrm>
            <a:off x="7654532" y="1395129"/>
            <a:ext cx="1479194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Total Change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725EEF-7A31-8600-7398-D114FCDA4846}"/>
              </a:ext>
            </a:extLst>
          </p:cNvPr>
          <p:cNvSpPr txBox="1"/>
          <p:nvPr/>
        </p:nvSpPr>
        <p:spPr>
          <a:xfrm>
            <a:off x="10099496" y="1418794"/>
            <a:ext cx="1417834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Rank Change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443C308-A2CB-E317-595E-F3FB8A1DF6E9}"/>
              </a:ext>
            </a:extLst>
          </p:cNvPr>
          <p:cNvGraphicFramePr>
            <a:graphicFrameLocks noGrp="1"/>
          </p:cNvGraphicFramePr>
          <p:nvPr/>
        </p:nvGraphicFramePr>
        <p:xfrm>
          <a:off x="7550506" y="1909289"/>
          <a:ext cx="1901719" cy="638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1719">
                  <a:extLst>
                    <a:ext uri="{9D8B030D-6E8A-4147-A177-3AD203B41FA5}">
                      <a16:colId xmlns:a16="http://schemas.microsoft.com/office/drawing/2014/main" val="302426802"/>
                    </a:ext>
                  </a:extLst>
                </a:gridCol>
              </a:tblGrid>
              <a:tr h="6387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20%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299108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DE26EEA-6D3D-4CF4-AA53-865761593EF0}"/>
              </a:ext>
            </a:extLst>
          </p:cNvPr>
          <p:cNvGraphicFramePr>
            <a:graphicFrameLocks noGrp="1"/>
          </p:cNvGraphicFramePr>
          <p:nvPr/>
        </p:nvGraphicFramePr>
        <p:xfrm>
          <a:off x="9857553" y="1909289"/>
          <a:ext cx="1901719" cy="638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1719">
                  <a:extLst>
                    <a:ext uri="{9D8B030D-6E8A-4147-A177-3AD203B41FA5}">
                      <a16:colId xmlns:a16="http://schemas.microsoft.com/office/drawing/2014/main" val="302426802"/>
                    </a:ext>
                  </a:extLst>
                </a:gridCol>
              </a:tblGrid>
              <a:tr h="6387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0%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299108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2AAF213-099F-03D7-064C-EA12841C0EBE}"/>
              </a:ext>
            </a:extLst>
          </p:cNvPr>
          <p:cNvGraphicFramePr>
            <a:graphicFrameLocks noGrp="1"/>
          </p:cNvGraphicFramePr>
          <p:nvPr/>
        </p:nvGraphicFramePr>
        <p:xfrm>
          <a:off x="7510729" y="2826651"/>
          <a:ext cx="200774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485">
                  <a:extLst>
                    <a:ext uri="{9D8B030D-6E8A-4147-A177-3AD203B41FA5}">
                      <a16:colId xmlns:a16="http://schemas.microsoft.com/office/drawing/2014/main" val="4111099796"/>
                    </a:ext>
                  </a:extLst>
                </a:gridCol>
                <a:gridCol w="758256">
                  <a:extLst>
                    <a:ext uri="{9D8B030D-6E8A-4147-A177-3AD203B41FA5}">
                      <a16:colId xmlns:a16="http://schemas.microsoft.com/office/drawing/2014/main" val="4134464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Base values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Count %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276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283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43.33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725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Others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16.67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623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312812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A0BB36FF-7C13-48ED-19E8-3F2694DD9771}"/>
              </a:ext>
            </a:extLst>
          </p:cNvPr>
          <p:cNvGraphicFramePr>
            <a:graphicFrameLocks noGrp="1"/>
          </p:cNvGraphicFramePr>
          <p:nvPr/>
        </p:nvGraphicFramePr>
        <p:xfrm>
          <a:off x="9872463" y="2826651"/>
          <a:ext cx="208665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112">
                  <a:extLst>
                    <a:ext uri="{9D8B030D-6E8A-4147-A177-3AD203B41FA5}">
                      <a16:colId xmlns:a16="http://schemas.microsoft.com/office/drawing/2014/main" val="4111099796"/>
                    </a:ext>
                  </a:extLst>
                </a:gridCol>
                <a:gridCol w="761544">
                  <a:extLst>
                    <a:ext uri="{9D8B030D-6E8A-4147-A177-3AD203B41FA5}">
                      <a16:colId xmlns:a16="http://schemas.microsoft.com/office/drawing/2014/main" val="4134464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Increment values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Count %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276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283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725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Others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623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312812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7CDC80A2-2EA3-C2E3-2D42-D384AE77C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71" y="1797340"/>
            <a:ext cx="2876951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043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6E99419-AC10-1D37-57F8-787C42C6300C}"/>
              </a:ext>
            </a:extLst>
          </p:cNvPr>
          <p:cNvGraphicFramePr>
            <a:graphicFrameLocks noGrp="1"/>
          </p:cNvGraphicFramePr>
          <p:nvPr/>
        </p:nvGraphicFramePr>
        <p:xfrm>
          <a:off x="357313" y="157670"/>
          <a:ext cx="226259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598">
                  <a:extLst>
                    <a:ext uri="{9D8B030D-6E8A-4147-A177-3AD203B41FA5}">
                      <a16:colId xmlns:a16="http://schemas.microsoft.com/office/drawing/2014/main" val="1836513382"/>
                    </a:ext>
                  </a:extLst>
                </a:gridCol>
              </a:tblGrid>
              <a:tr h="2671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dirty="0">
                          <a:solidFill>
                            <a:srgbClr val="252423"/>
                          </a:solidFill>
                          <a:effectLst/>
                          <a:latin typeface="Calibri" panose="020F0502020204030204" pitchFamily="34" charset="0"/>
                        </a:rPr>
                        <a:t>Numerical Data Field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46898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4FA43C-7EAE-33A0-A635-52A2C01C6E79}"/>
              </a:ext>
            </a:extLst>
          </p:cNvPr>
          <p:cNvGraphicFramePr>
            <a:graphicFrameLocks noGrp="1"/>
          </p:cNvGraphicFramePr>
          <p:nvPr/>
        </p:nvGraphicFramePr>
        <p:xfrm>
          <a:off x="233046" y="4326438"/>
          <a:ext cx="4872234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2234">
                  <a:extLst>
                    <a:ext uri="{9D8B030D-6E8A-4147-A177-3AD203B41FA5}">
                      <a16:colId xmlns:a16="http://schemas.microsoft.com/office/drawing/2014/main" val="345277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Numerical Shift Index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represents the overall shift w.r.t all the numerical data fields which are in the data table. 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Higher the value higher is the shift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15560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F31D87-A453-8B1B-5629-008A2F58CBC4}"/>
              </a:ext>
            </a:extLst>
          </p:cNvPr>
          <p:cNvGraphicFramePr>
            <a:graphicFrameLocks noGrp="1"/>
          </p:cNvGraphicFramePr>
          <p:nvPr/>
        </p:nvGraphicFramePr>
        <p:xfrm>
          <a:off x="1046824" y="1747083"/>
          <a:ext cx="12043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360">
                  <a:extLst>
                    <a:ext uri="{9D8B030D-6E8A-4147-A177-3AD203B41FA5}">
                      <a16:colId xmlns:a16="http://schemas.microsoft.com/office/drawing/2014/main" val="134534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Shift Index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9333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740A9A3-E3A5-A9E4-07BC-8987718338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491049"/>
              </p:ext>
            </p:extLst>
          </p:nvPr>
        </p:nvGraphicFramePr>
        <p:xfrm>
          <a:off x="4366516" y="1808708"/>
          <a:ext cx="200231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012">
                  <a:extLst>
                    <a:ext uri="{9D8B030D-6E8A-4147-A177-3AD203B41FA5}">
                      <a16:colId xmlns:a16="http://schemas.microsoft.com/office/drawing/2014/main" val="401833125"/>
                    </a:ext>
                  </a:extLst>
                </a:gridCol>
                <a:gridCol w="615307">
                  <a:extLst>
                    <a:ext uri="{9D8B030D-6E8A-4147-A177-3AD203B41FA5}">
                      <a16:colId xmlns:a16="http://schemas.microsoft.com/office/drawing/2014/main" val="314495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Data Field 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Shift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533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UniqueClients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10.9</a:t>
                      </a:r>
                      <a:endParaRPr lang="en-I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154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TotalPassengers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10.9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875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TotalRevenue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10.9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82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38497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2DCA75D-ED62-BED1-DD81-28BFFE1D076C}"/>
              </a:ext>
            </a:extLst>
          </p:cNvPr>
          <p:cNvGraphicFramePr>
            <a:graphicFrameLocks noGrp="1"/>
          </p:cNvGraphicFramePr>
          <p:nvPr/>
        </p:nvGraphicFramePr>
        <p:xfrm>
          <a:off x="7004694" y="1642522"/>
          <a:ext cx="16541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4134">
                  <a:extLst>
                    <a:ext uri="{9D8B030D-6E8A-4147-A177-3AD203B41FA5}">
                      <a16:colId xmlns:a16="http://schemas.microsoft.com/office/drawing/2014/main" val="1775340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Characteristics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75586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867D584-743B-2B23-E318-A0267DCED6E6}"/>
              </a:ext>
            </a:extLst>
          </p:cNvPr>
          <p:cNvGraphicFramePr>
            <a:graphicFrameLocks noGrp="1"/>
          </p:cNvGraphicFramePr>
          <p:nvPr/>
        </p:nvGraphicFramePr>
        <p:xfrm>
          <a:off x="8815229" y="1705476"/>
          <a:ext cx="6061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174">
                  <a:extLst>
                    <a:ext uri="{9D8B030D-6E8A-4147-A177-3AD203B41FA5}">
                      <a16:colId xmlns:a16="http://schemas.microsoft.com/office/drawing/2014/main" val="1775340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75586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3294219-9638-1E6F-9A53-69764778128D}"/>
              </a:ext>
            </a:extLst>
          </p:cNvPr>
          <p:cNvGraphicFramePr>
            <a:graphicFrameLocks noGrp="1"/>
          </p:cNvGraphicFramePr>
          <p:nvPr/>
        </p:nvGraphicFramePr>
        <p:xfrm>
          <a:off x="10835811" y="1719578"/>
          <a:ext cx="9857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747">
                  <a:extLst>
                    <a:ext uri="{9D8B030D-6E8A-4147-A177-3AD203B41FA5}">
                      <a16:colId xmlns:a16="http://schemas.microsoft.com/office/drawing/2014/main" val="1775340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IN" sz="14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hanges</a:t>
                      </a:r>
                      <a:r>
                        <a:rPr lang="en-IN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%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75586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C1D636B-3C38-DA42-F732-29586CD59817}"/>
              </a:ext>
            </a:extLst>
          </p:cNvPr>
          <p:cNvGraphicFramePr>
            <a:graphicFrameLocks noGrp="1"/>
          </p:cNvGraphicFramePr>
          <p:nvPr/>
        </p:nvGraphicFramePr>
        <p:xfrm>
          <a:off x="9903145" y="1705476"/>
          <a:ext cx="6061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174">
                  <a:extLst>
                    <a:ext uri="{9D8B030D-6E8A-4147-A177-3AD203B41FA5}">
                      <a16:colId xmlns:a16="http://schemas.microsoft.com/office/drawing/2014/main" val="1775340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755862"/>
                  </a:ext>
                </a:extLst>
              </a:tr>
            </a:tbl>
          </a:graphicData>
        </a:graphic>
      </p:graphicFrame>
      <p:pic>
        <p:nvPicPr>
          <p:cNvPr id="14" name="table">
            <a:extLst>
              <a:ext uri="{FF2B5EF4-FFF2-40B4-BE49-F238E27FC236}">
                <a16:creationId xmlns:a16="http://schemas.microsoft.com/office/drawing/2014/main" id="{5F4E8A7A-0575-5979-A5D8-199859518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721" y="2253343"/>
            <a:ext cx="1203545" cy="5225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D14FD8-762F-7E9B-5AE5-EA6AD3CF8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721" y="3040724"/>
            <a:ext cx="1203544" cy="5619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4CA8CC5-12A7-A9A0-6744-8FAB8C8D8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721" y="3867566"/>
            <a:ext cx="1238250" cy="5619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F3DD37C-75A0-3E0D-8527-EB368F8469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721" y="4678863"/>
            <a:ext cx="1276350" cy="561975"/>
          </a:xfrm>
          <a:prstGeom prst="rect">
            <a:avLst/>
          </a:prstGeom>
        </p:spPr>
      </p:pic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CD05DCDA-A931-6AAA-5FFF-393924A23782}"/>
              </a:ext>
            </a:extLst>
          </p:cNvPr>
          <p:cNvGraphicFramePr>
            <a:graphicFrameLocks noGrp="1"/>
          </p:cNvGraphicFramePr>
          <p:nvPr/>
        </p:nvGraphicFramePr>
        <p:xfrm>
          <a:off x="8658828" y="2294890"/>
          <a:ext cx="957783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783">
                  <a:extLst>
                    <a:ext uri="{9D8B030D-6E8A-4147-A177-3AD203B41FA5}">
                      <a16:colId xmlns:a16="http://schemas.microsoft.com/office/drawing/2014/main" val="3788332234"/>
                    </a:ext>
                  </a:extLst>
                </a:gridCol>
              </a:tblGrid>
              <a:tr h="439419"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37396.99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906953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5B66DF7D-01C7-516A-25EE-C9585C67E38B}"/>
              </a:ext>
            </a:extLst>
          </p:cNvPr>
          <p:cNvGraphicFramePr>
            <a:graphicFrameLocks noGrp="1"/>
          </p:cNvGraphicFramePr>
          <p:nvPr/>
        </p:nvGraphicFramePr>
        <p:xfrm>
          <a:off x="9703936" y="3090968"/>
          <a:ext cx="957783" cy="439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783">
                  <a:extLst>
                    <a:ext uri="{9D8B030D-6E8A-4147-A177-3AD203B41FA5}">
                      <a16:colId xmlns:a16="http://schemas.microsoft.com/office/drawing/2014/main" val="3788332234"/>
                    </a:ext>
                  </a:extLst>
                </a:gridCol>
              </a:tblGrid>
              <a:tr h="4394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41850.8</a:t>
                      </a: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906953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3EEEF5EC-F1BD-9000-BFF9-520BBF358828}"/>
              </a:ext>
            </a:extLst>
          </p:cNvPr>
          <p:cNvGraphicFramePr>
            <a:graphicFrameLocks noGrp="1"/>
          </p:cNvGraphicFramePr>
          <p:nvPr/>
        </p:nvGraphicFramePr>
        <p:xfrm>
          <a:off x="8684795" y="3102001"/>
          <a:ext cx="957783" cy="439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783">
                  <a:extLst>
                    <a:ext uri="{9D8B030D-6E8A-4147-A177-3AD203B41FA5}">
                      <a16:colId xmlns:a16="http://schemas.microsoft.com/office/drawing/2014/main" val="3788332234"/>
                    </a:ext>
                  </a:extLst>
                </a:gridCol>
              </a:tblGrid>
              <a:tr h="439419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33525.275</a:t>
                      </a: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906953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E29D6D6F-E40C-299A-C75B-229753602C3D}"/>
              </a:ext>
            </a:extLst>
          </p:cNvPr>
          <p:cNvGraphicFramePr>
            <a:graphicFrameLocks noGrp="1"/>
          </p:cNvGraphicFramePr>
          <p:nvPr/>
        </p:nvGraphicFramePr>
        <p:xfrm>
          <a:off x="9703936" y="2311186"/>
          <a:ext cx="957783" cy="439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783">
                  <a:extLst>
                    <a:ext uri="{9D8B030D-6E8A-4147-A177-3AD203B41FA5}">
                      <a16:colId xmlns:a16="http://schemas.microsoft.com/office/drawing/2014/main" val="3788332234"/>
                    </a:ext>
                  </a:extLst>
                </a:gridCol>
              </a:tblGrid>
              <a:tr h="4394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42183.495</a:t>
                      </a: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906953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BFF4FE1B-8C69-06BA-7A80-ACC59DFD7E89}"/>
              </a:ext>
            </a:extLst>
          </p:cNvPr>
          <p:cNvGraphicFramePr>
            <a:graphicFrameLocks noGrp="1"/>
          </p:cNvGraphicFramePr>
          <p:nvPr/>
        </p:nvGraphicFramePr>
        <p:xfrm>
          <a:off x="10832324" y="4706642"/>
          <a:ext cx="957783" cy="439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783">
                  <a:extLst>
                    <a:ext uri="{9D8B030D-6E8A-4147-A177-3AD203B41FA5}">
                      <a16:colId xmlns:a16="http://schemas.microsoft.com/office/drawing/2014/main" val="3788332234"/>
                    </a:ext>
                  </a:extLst>
                </a:gridCol>
              </a:tblGrid>
              <a:tr h="43941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-30.08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906953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E00EE0F6-28AD-3B9B-0825-3A800FE31739}"/>
              </a:ext>
            </a:extLst>
          </p:cNvPr>
          <p:cNvGraphicFramePr>
            <a:graphicFrameLocks noGrp="1"/>
          </p:cNvGraphicFramePr>
          <p:nvPr/>
        </p:nvGraphicFramePr>
        <p:xfrm>
          <a:off x="9747145" y="4713105"/>
          <a:ext cx="95778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783">
                  <a:extLst>
                    <a:ext uri="{9D8B030D-6E8A-4147-A177-3AD203B41FA5}">
                      <a16:colId xmlns:a16="http://schemas.microsoft.com/office/drawing/2014/main" val="3788332234"/>
                    </a:ext>
                  </a:extLst>
                </a:gridCol>
              </a:tblGrid>
              <a:tr h="4394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13515.55098</a:t>
                      </a: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906953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8C2453CC-510D-C46D-B0B9-EF17C26B7FC4}"/>
              </a:ext>
            </a:extLst>
          </p:cNvPr>
          <p:cNvGraphicFramePr>
            <a:graphicFrameLocks noGrp="1"/>
          </p:cNvGraphicFramePr>
          <p:nvPr/>
        </p:nvGraphicFramePr>
        <p:xfrm>
          <a:off x="10835810" y="3905013"/>
          <a:ext cx="957783" cy="439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783">
                  <a:extLst>
                    <a:ext uri="{9D8B030D-6E8A-4147-A177-3AD203B41FA5}">
                      <a16:colId xmlns:a16="http://schemas.microsoft.com/office/drawing/2014/main" val="3788332234"/>
                    </a:ext>
                  </a:extLst>
                </a:gridCol>
              </a:tblGrid>
              <a:tr h="43941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-51.11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906953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96CEB686-C5A0-AE7C-0522-2FFEFED8655B}"/>
              </a:ext>
            </a:extLst>
          </p:cNvPr>
          <p:cNvGraphicFramePr>
            <a:graphicFrameLocks noGrp="1"/>
          </p:cNvGraphicFramePr>
          <p:nvPr/>
        </p:nvGraphicFramePr>
        <p:xfrm>
          <a:off x="9727340" y="3974359"/>
          <a:ext cx="95778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783">
                  <a:extLst>
                    <a:ext uri="{9D8B030D-6E8A-4147-A177-3AD203B41FA5}">
                      <a16:colId xmlns:a16="http://schemas.microsoft.com/office/drawing/2014/main" val="3788332234"/>
                    </a:ext>
                  </a:extLst>
                </a:gridCol>
              </a:tblGrid>
              <a:tr h="439419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182670118.3</a:t>
                      </a: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906953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9C7C5964-A3E6-0149-3DE6-CF946A502F9E}"/>
              </a:ext>
            </a:extLst>
          </p:cNvPr>
          <p:cNvGraphicFramePr>
            <a:graphicFrameLocks noGrp="1"/>
          </p:cNvGraphicFramePr>
          <p:nvPr/>
        </p:nvGraphicFramePr>
        <p:xfrm>
          <a:off x="8684795" y="3905994"/>
          <a:ext cx="95778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783">
                  <a:extLst>
                    <a:ext uri="{9D8B030D-6E8A-4147-A177-3AD203B41FA5}">
                      <a16:colId xmlns:a16="http://schemas.microsoft.com/office/drawing/2014/main" val="3788332234"/>
                    </a:ext>
                  </a:extLst>
                </a:gridCol>
              </a:tblGrid>
              <a:tr h="4394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373662063.8</a:t>
                      </a: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906953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5C65BBF0-4C4C-E085-8C81-3D049786834F}"/>
              </a:ext>
            </a:extLst>
          </p:cNvPr>
          <p:cNvGraphicFramePr>
            <a:graphicFrameLocks noGrp="1"/>
          </p:cNvGraphicFramePr>
          <p:nvPr/>
        </p:nvGraphicFramePr>
        <p:xfrm>
          <a:off x="10837242" y="3103384"/>
          <a:ext cx="957783" cy="439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783">
                  <a:extLst>
                    <a:ext uri="{9D8B030D-6E8A-4147-A177-3AD203B41FA5}">
                      <a16:colId xmlns:a16="http://schemas.microsoft.com/office/drawing/2014/main" val="3788332234"/>
                    </a:ext>
                  </a:extLst>
                </a:gridCol>
              </a:tblGrid>
              <a:tr h="43941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24.8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906953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E484FC1C-6710-1E4B-F906-166E0290B40A}"/>
              </a:ext>
            </a:extLst>
          </p:cNvPr>
          <p:cNvGraphicFramePr>
            <a:graphicFrameLocks noGrp="1"/>
          </p:cNvGraphicFramePr>
          <p:nvPr/>
        </p:nvGraphicFramePr>
        <p:xfrm>
          <a:off x="10835811" y="2294889"/>
          <a:ext cx="957783" cy="439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783">
                  <a:extLst>
                    <a:ext uri="{9D8B030D-6E8A-4147-A177-3AD203B41FA5}">
                      <a16:colId xmlns:a16="http://schemas.microsoft.com/office/drawing/2014/main" val="3788332234"/>
                    </a:ext>
                  </a:extLst>
                </a:gridCol>
              </a:tblGrid>
              <a:tr h="43941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12.8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906953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2A8CC5CF-6745-B7B6-FC13-F4AE25058A7D}"/>
              </a:ext>
            </a:extLst>
          </p:cNvPr>
          <p:cNvGraphicFramePr>
            <a:graphicFrameLocks noGrp="1"/>
          </p:cNvGraphicFramePr>
          <p:nvPr/>
        </p:nvGraphicFramePr>
        <p:xfrm>
          <a:off x="8661966" y="4713105"/>
          <a:ext cx="957783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783">
                  <a:extLst>
                    <a:ext uri="{9D8B030D-6E8A-4147-A177-3AD203B41FA5}">
                      <a16:colId xmlns:a16="http://schemas.microsoft.com/office/drawing/2014/main" val="3788332234"/>
                    </a:ext>
                  </a:extLst>
                </a:gridCol>
              </a:tblGrid>
              <a:tr h="439419"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19330.3405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906953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50D19726-247E-DEEA-923F-B56C0546F2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830" y="2439018"/>
            <a:ext cx="2924583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134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1C1B6A-89FE-92D5-9F6D-DBDC9F0D3E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8451" y="4123492"/>
          <a:ext cx="459682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6829">
                  <a:extLst>
                    <a:ext uri="{9D8B030D-6E8A-4147-A177-3AD203B41FA5}">
                      <a16:colId xmlns:a16="http://schemas.microsoft.com/office/drawing/2014/main" val="4184885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Macro Shift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determines the shift at an overall level which includes 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Tuple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 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Completeness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&amp; 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86629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C0F884E-82A0-E1AC-9230-B76E0856DD3E}"/>
              </a:ext>
            </a:extLst>
          </p:cNvPr>
          <p:cNvGraphicFramePr>
            <a:graphicFrameLocks noGrp="1"/>
          </p:cNvGraphicFramePr>
          <p:nvPr/>
        </p:nvGraphicFramePr>
        <p:xfrm>
          <a:off x="1091916" y="1788653"/>
          <a:ext cx="1527995" cy="441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7995">
                  <a:extLst>
                    <a:ext uri="{9D8B030D-6E8A-4147-A177-3AD203B41FA5}">
                      <a16:colId xmlns:a16="http://schemas.microsoft.com/office/drawing/2014/main" val="134534206"/>
                    </a:ext>
                  </a:extLst>
                </a:gridCol>
              </a:tblGrid>
              <a:tr h="441314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Shift Index</a:t>
                      </a:r>
                      <a:endParaRPr lang="en-IN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93332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A1839B2-9382-A0AB-DCDB-D652C6E0AF9D}"/>
              </a:ext>
            </a:extLst>
          </p:cNvPr>
          <p:cNvGraphicFramePr>
            <a:graphicFrameLocks noGrp="1"/>
          </p:cNvGraphicFramePr>
          <p:nvPr/>
        </p:nvGraphicFramePr>
        <p:xfrm>
          <a:off x="357313" y="157669"/>
          <a:ext cx="2262598" cy="561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598">
                  <a:extLst>
                    <a:ext uri="{9D8B030D-6E8A-4147-A177-3AD203B41FA5}">
                      <a16:colId xmlns:a16="http://schemas.microsoft.com/office/drawing/2014/main" val="1836513382"/>
                    </a:ext>
                  </a:extLst>
                </a:gridCol>
              </a:tblGrid>
              <a:tr h="5615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i="0" dirty="0">
                          <a:solidFill>
                            <a:srgbClr val="252423"/>
                          </a:solidFill>
                          <a:effectLst/>
                          <a:latin typeface="Calibri" panose="020F0502020204030204" pitchFamily="34" charset="0"/>
                        </a:rPr>
                        <a:t>Macro Shift</a:t>
                      </a:r>
                      <a:endParaRPr lang="en-IN" sz="2400" dirty="0"/>
                    </a:p>
                    <a:p>
                      <a:endParaRPr lang="en-IN" sz="200" dirty="0"/>
                    </a:p>
                  </a:txBody>
                  <a:tcPr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468986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FA7950E8-F368-F03C-924B-01C1961A4C4C}"/>
              </a:ext>
            </a:extLst>
          </p:cNvPr>
          <p:cNvGraphicFramePr>
            <a:graphicFrameLocks noGrp="1"/>
          </p:cNvGraphicFramePr>
          <p:nvPr/>
        </p:nvGraphicFramePr>
        <p:xfrm>
          <a:off x="5802617" y="1788653"/>
          <a:ext cx="16541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4134">
                  <a:extLst>
                    <a:ext uri="{9D8B030D-6E8A-4147-A177-3AD203B41FA5}">
                      <a16:colId xmlns:a16="http://schemas.microsoft.com/office/drawing/2014/main" val="1775340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Characteristics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755862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B4C206B5-EDFE-03EE-C223-FBBD7A1F25F0}"/>
              </a:ext>
            </a:extLst>
          </p:cNvPr>
          <p:cNvGraphicFramePr>
            <a:graphicFrameLocks noGrp="1"/>
          </p:cNvGraphicFramePr>
          <p:nvPr/>
        </p:nvGraphicFramePr>
        <p:xfrm>
          <a:off x="7613152" y="1851607"/>
          <a:ext cx="6061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174">
                  <a:extLst>
                    <a:ext uri="{9D8B030D-6E8A-4147-A177-3AD203B41FA5}">
                      <a16:colId xmlns:a16="http://schemas.microsoft.com/office/drawing/2014/main" val="1775340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755862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8C0E5D37-4701-77B7-7C7F-7369CC6FE451}"/>
              </a:ext>
            </a:extLst>
          </p:cNvPr>
          <p:cNvGraphicFramePr>
            <a:graphicFrameLocks noGrp="1"/>
          </p:cNvGraphicFramePr>
          <p:nvPr/>
        </p:nvGraphicFramePr>
        <p:xfrm>
          <a:off x="9633734" y="1865709"/>
          <a:ext cx="9857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747">
                  <a:extLst>
                    <a:ext uri="{9D8B030D-6E8A-4147-A177-3AD203B41FA5}">
                      <a16:colId xmlns:a16="http://schemas.microsoft.com/office/drawing/2014/main" val="1775340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IN" sz="14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hanges</a:t>
                      </a:r>
                      <a:r>
                        <a:rPr lang="en-IN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%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755862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F2F69E2B-A577-45EC-13AC-68F8D48F49D4}"/>
              </a:ext>
            </a:extLst>
          </p:cNvPr>
          <p:cNvGraphicFramePr>
            <a:graphicFrameLocks noGrp="1"/>
          </p:cNvGraphicFramePr>
          <p:nvPr/>
        </p:nvGraphicFramePr>
        <p:xfrm>
          <a:off x="8701068" y="1851607"/>
          <a:ext cx="6061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174">
                  <a:extLst>
                    <a:ext uri="{9D8B030D-6E8A-4147-A177-3AD203B41FA5}">
                      <a16:colId xmlns:a16="http://schemas.microsoft.com/office/drawing/2014/main" val="1775340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755862"/>
                  </a:ext>
                </a:extLst>
              </a:tr>
            </a:tbl>
          </a:graphicData>
        </a:graphic>
      </p:graphicFrame>
      <p:pic>
        <p:nvPicPr>
          <p:cNvPr id="33" name="Picture 32">
            <a:extLst>
              <a:ext uri="{FF2B5EF4-FFF2-40B4-BE49-F238E27FC236}">
                <a16:creationId xmlns:a16="http://schemas.microsoft.com/office/drawing/2014/main" id="{381DF9AD-DE78-1E19-D298-ABF68770D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644" y="4013697"/>
            <a:ext cx="1238250" cy="561975"/>
          </a:xfrm>
          <a:prstGeom prst="rect">
            <a:avLst/>
          </a:prstGeom>
        </p:spPr>
      </p:pic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075D9D63-874A-F158-CB6F-275D22FF735C}"/>
              </a:ext>
            </a:extLst>
          </p:cNvPr>
          <p:cNvGraphicFramePr>
            <a:graphicFrameLocks noGrp="1"/>
          </p:cNvGraphicFramePr>
          <p:nvPr/>
        </p:nvGraphicFramePr>
        <p:xfrm>
          <a:off x="7456751" y="2441021"/>
          <a:ext cx="957783" cy="439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783">
                  <a:extLst>
                    <a:ext uri="{9D8B030D-6E8A-4147-A177-3AD203B41FA5}">
                      <a16:colId xmlns:a16="http://schemas.microsoft.com/office/drawing/2014/main" val="3788332234"/>
                    </a:ext>
                  </a:extLst>
                </a:gridCol>
              </a:tblGrid>
              <a:tr h="43941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906953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65F1A867-CF28-68BF-E93D-E11D87F99505}"/>
              </a:ext>
            </a:extLst>
          </p:cNvPr>
          <p:cNvGraphicFramePr>
            <a:graphicFrameLocks noGrp="1"/>
          </p:cNvGraphicFramePr>
          <p:nvPr/>
        </p:nvGraphicFramePr>
        <p:xfrm>
          <a:off x="8501859" y="3237099"/>
          <a:ext cx="957783" cy="439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783">
                  <a:extLst>
                    <a:ext uri="{9D8B030D-6E8A-4147-A177-3AD203B41FA5}">
                      <a16:colId xmlns:a16="http://schemas.microsoft.com/office/drawing/2014/main" val="3788332234"/>
                    </a:ext>
                  </a:extLst>
                </a:gridCol>
              </a:tblGrid>
              <a:tr h="43941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68.75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906953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A1FFCEB6-F2B8-D823-B092-6CD67E9225BC}"/>
              </a:ext>
            </a:extLst>
          </p:cNvPr>
          <p:cNvGraphicFramePr>
            <a:graphicFrameLocks noGrp="1"/>
          </p:cNvGraphicFramePr>
          <p:nvPr/>
        </p:nvGraphicFramePr>
        <p:xfrm>
          <a:off x="7482718" y="3248132"/>
          <a:ext cx="957783" cy="439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783">
                  <a:extLst>
                    <a:ext uri="{9D8B030D-6E8A-4147-A177-3AD203B41FA5}">
                      <a16:colId xmlns:a16="http://schemas.microsoft.com/office/drawing/2014/main" val="3788332234"/>
                    </a:ext>
                  </a:extLst>
                </a:gridCol>
              </a:tblGrid>
              <a:tr h="439419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24.02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906953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64ACF3F5-4357-1910-2C3E-23B76D8C3BDC}"/>
              </a:ext>
            </a:extLst>
          </p:cNvPr>
          <p:cNvGraphicFramePr>
            <a:graphicFrameLocks noGrp="1"/>
          </p:cNvGraphicFramePr>
          <p:nvPr/>
        </p:nvGraphicFramePr>
        <p:xfrm>
          <a:off x="8501859" y="2457317"/>
          <a:ext cx="957783" cy="439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783">
                  <a:extLst>
                    <a:ext uri="{9D8B030D-6E8A-4147-A177-3AD203B41FA5}">
                      <a16:colId xmlns:a16="http://schemas.microsoft.com/office/drawing/2014/main" val="3788332234"/>
                    </a:ext>
                  </a:extLst>
                </a:gridCol>
              </a:tblGrid>
              <a:tr h="43941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906953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4AE84D65-8A7C-4159-80E1-8A383847B32D}"/>
              </a:ext>
            </a:extLst>
          </p:cNvPr>
          <p:cNvGraphicFramePr>
            <a:graphicFrameLocks noGrp="1"/>
          </p:cNvGraphicFramePr>
          <p:nvPr/>
        </p:nvGraphicFramePr>
        <p:xfrm>
          <a:off x="9633733" y="4051144"/>
          <a:ext cx="957783" cy="439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783">
                  <a:extLst>
                    <a:ext uri="{9D8B030D-6E8A-4147-A177-3AD203B41FA5}">
                      <a16:colId xmlns:a16="http://schemas.microsoft.com/office/drawing/2014/main" val="3788332234"/>
                    </a:ext>
                  </a:extLst>
                </a:gridCol>
              </a:tblGrid>
              <a:tr h="43941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5.17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906953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215AE975-03AC-8D43-3508-D14C7305DF74}"/>
              </a:ext>
            </a:extLst>
          </p:cNvPr>
          <p:cNvGraphicFramePr>
            <a:graphicFrameLocks noGrp="1"/>
          </p:cNvGraphicFramePr>
          <p:nvPr/>
        </p:nvGraphicFramePr>
        <p:xfrm>
          <a:off x="8525263" y="4049914"/>
          <a:ext cx="957783" cy="439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783">
                  <a:extLst>
                    <a:ext uri="{9D8B030D-6E8A-4147-A177-3AD203B41FA5}">
                      <a16:colId xmlns:a16="http://schemas.microsoft.com/office/drawing/2014/main" val="3788332234"/>
                    </a:ext>
                  </a:extLst>
                </a:gridCol>
              </a:tblGrid>
              <a:tr h="43941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3.05kb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906953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108F8293-F104-4881-699A-E8D3E485BF0D}"/>
              </a:ext>
            </a:extLst>
          </p:cNvPr>
          <p:cNvGraphicFramePr>
            <a:graphicFrameLocks noGrp="1"/>
          </p:cNvGraphicFramePr>
          <p:nvPr/>
        </p:nvGraphicFramePr>
        <p:xfrm>
          <a:off x="7482718" y="4052125"/>
          <a:ext cx="957783" cy="439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783">
                  <a:extLst>
                    <a:ext uri="{9D8B030D-6E8A-4147-A177-3AD203B41FA5}">
                      <a16:colId xmlns:a16="http://schemas.microsoft.com/office/drawing/2014/main" val="3788332234"/>
                    </a:ext>
                  </a:extLst>
                </a:gridCol>
              </a:tblGrid>
              <a:tr h="43941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2.9Kb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906953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03E70C26-F3A6-5A15-43B0-D133FCB7D97F}"/>
              </a:ext>
            </a:extLst>
          </p:cNvPr>
          <p:cNvGraphicFramePr>
            <a:graphicFrameLocks noGrp="1"/>
          </p:cNvGraphicFramePr>
          <p:nvPr/>
        </p:nvGraphicFramePr>
        <p:xfrm>
          <a:off x="9635165" y="3249515"/>
          <a:ext cx="957783" cy="439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783">
                  <a:extLst>
                    <a:ext uri="{9D8B030D-6E8A-4147-A177-3AD203B41FA5}">
                      <a16:colId xmlns:a16="http://schemas.microsoft.com/office/drawing/2014/main" val="3788332234"/>
                    </a:ext>
                  </a:extLst>
                </a:gridCol>
              </a:tblGrid>
              <a:tr h="439419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186.219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906953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4597A06B-D411-B00D-4863-04A97D6ACD67}"/>
              </a:ext>
            </a:extLst>
          </p:cNvPr>
          <p:cNvGraphicFramePr>
            <a:graphicFrameLocks noGrp="1"/>
          </p:cNvGraphicFramePr>
          <p:nvPr/>
        </p:nvGraphicFramePr>
        <p:xfrm>
          <a:off x="9633734" y="2441020"/>
          <a:ext cx="957783" cy="439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783">
                  <a:extLst>
                    <a:ext uri="{9D8B030D-6E8A-4147-A177-3AD203B41FA5}">
                      <a16:colId xmlns:a16="http://schemas.microsoft.com/office/drawing/2014/main" val="3788332234"/>
                    </a:ext>
                  </a:extLst>
                </a:gridCol>
              </a:tblGrid>
              <a:tr h="43941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906953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B68CBC06-6A43-BEE7-3654-60053FD47468}"/>
              </a:ext>
            </a:extLst>
          </p:cNvPr>
          <p:cNvGraphicFramePr>
            <a:graphicFrameLocks noGrp="1"/>
          </p:cNvGraphicFramePr>
          <p:nvPr/>
        </p:nvGraphicFramePr>
        <p:xfrm>
          <a:off x="5884644" y="2415771"/>
          <a:ext cx="1203304" cy="480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304">
                  <a:extLst>
                    <a:ext uri="{9D8B030D-6E8A-4147-A177-3AD203B41FA5}">
                      <a16:colId xmlns:a16="http://schemas.microsoft.com/office/drawing/2014/main" val="2394870045"/>
                    </a:ext>
                  </a:extLst>
                </a:gridCol>
              </a:tblGrid>
              <a:tr h="48096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Tuple #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355917"/>
                  </a:ext>
                </a:extLst>
              </a:tr>
            </a:tbl>
          </a:graphicData>
        </a:graphic>
      </p:graphicFrame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DEF80974-3598-14E5-8FB8-E215C52D31CF}"/>
              </a:ext>
            </a:extLst>
          </p:cNvPr>
          <p:cNvGraphicFramePr>
            <a:graphicFrameLocks noGrp="1"/>
          </p:cNvGraphicFramePr>
          <p:nvPr/>
        </p:nvGraphicFramePr>
        <p:xfrm>
          <a:off x="5885127" y="4036875"/>
          <a:ext cx="1203304" cy="480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304">
                  <a:extLst>
                    <a:ext uri="{9D8B030D-6E8A-4147-A177-3AD203B41FA5}">
                      <a16:colId xmlns:a16="http://schemas.microsoft.com/office/drawing/2014/main" val="2394870045"/>
                    </a:ext>
                  </a:extLst>
                </a:gridCol>
              </a:tblGrid>
              <a:tr h="48096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Size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355917"/>
                  </a:ext>
                </a:extLst>
              </a:tr>
            </a:tbl>
          </a:graphicData>
        </a:graphic>
      </p:graphicFrame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7E42DAD4-DAF1-D3E3-29B0-DC1D3AC20D2B}"/>
              </a:ext>
            </a:extLst>
          </p:cNvPr>
          <p:cNvGraphicFramePr>
            <a:graphicFrameLocks noGrp="1"/>
          </p:cNvGraphicFramePr>
          <p:nvPr/>
        </p:nvGraphicFramePr>
        <p:xfrm>
          <a:off x="5884644" y="3276454"/>
          <a:ext cx="1355704" cy="480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704">
                  <a:extLst>
                    <a:ext uri="{9D8B030D-6E8A-4147-A177-3AD203B41FA5}">
                      <a16:colId xmlns:a16="http://schemas.microsoft.com/office/drawing/2014/main" val="2394870045"/>
                    </a:ext>
                  </a:extLst>
                </a:gridCol>
              </a:tblGrid>
              <a:tr h="480965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Completeness #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35591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B2697EB-C6C7-B5A1-778C-37F8ABC3F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09" y="2496481"/>
            <a:ext cx="2676899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162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351</TotalTime>
  <Words>640</Words>
  <Application>Microsoft Office PowerPoint</Application>
  <PresentationFormat>Widescreen</PresentationFormat>
  <Paragraphs>203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Calibri Light</vt:lpstr>
      <vt:lpstr>Consolas</vt:lpstr>
      <vt:lpstr>Segoe UI</vt:lpstr>
      <vt:lpstr>office theme</vt:lpstr>
      <vt:lpstr>1_Office Theme</vt:lpstr>
      <vt:lpstr>Data Discovery and Profiling</vt:lpstr>
      <vt:lpstr>PowerPoint Presentation</vt:lpstr>
      <vt:lpstr>KDE Profiling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Discovery and Profiling</dc:title>
  <dc:creator>HP</dc:creator>
  <cp:lastModifiedBy>Dibyesh Mishra</cp:lastModifiedBy>
  <cp:revision>270</cp:revision>
  <dcterms:created xsi:type="dcterms:W3CDTF">2024-09-04T10:17:38Z</dcterms:created>
  <dcterms:modified xsi:type="dcterms:W3CDTF">2024-09-13T08:22:12Z</dcterms:modified>
</cp:coreProperties>
</file>