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72" r:id="rId11"/>
    <p:sldId id="262" r:id="rId12"/>
    <p:sldId id="263" r:id="rId13"/>
    <p:sldId id="264" r:id="rId14"/>
    <p:sldId id="268" r:id="rId15"/>
    <p:sldId id="27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83ED-9F1D-4918-8986-A0494F2C6C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E83C-0E54-436F-AD5A-6B3A7B299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83ED-9F1D-4918-8986-A0494F2C6C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E83C-0E54-436F-AD5A-6B3A7B299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83ED-9F1D-4918-8986-A0494F2C6C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E83C-0E54-436F-AD5A-6B3A7B299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83ED-9F1D-4918-8986-A0494F2C6C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E83C-0E54-436F-AD5A-6B3A7B299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83ED-9F1D-4918-8986-A0494F2C6C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E83C-0E54-436F-AD5A-6B3A7B299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83ED-9F1D-4918-8986-A0494F2C6C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E83C-0E54-436F-AD5A-6B3A7B299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83ED-9F1D-4918-8986-A0494F2C6C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E83C-0E54-436F-AD5A-6B3A7B299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83ED-9F1D-4918-8986-A0494F2C6C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E83C-0E54-436F-AD5A-6B3A7B299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83ED-9F1D-4918-8986-A0494F2C6C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E83C-0E54-436F-AD5A-6B3A7B299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83ED-9F1D-4918-8986-A0494F2C6C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E83C-0E54-436F-AD5A-6B3A7B299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83ED-9F1D-4918-8986-A0494F2C6C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E83C-0E54-436F-AD5A-6B3A7B299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83ED-9F1D-4918-8986-A0494F2C6C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8E83C-0E54-436F-AD5A-6B3A7B2991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sevier.com/graphicalabstrac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581400" cy="6413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/>
              <a:t>Image Understanding of GUI Widgets for Test Reuse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581400" cy="5410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i="1" dirty="0">
                <a:solidFill>
                  <a:srgbClr val="008000"/>
                </a:solidFill>
              </a:rPr>
              <a:t>By</a:t>
            </a:r>
          </a:p>
          <a:p>
            <a:r>
              <a:rPr lang="en-US" altLang="en-US" b="1" dirty="0">
                <a:solidFill>
                  <a:srgbClr val="0000FF"/>
                </a:solidFill>
              </a:rPr>
              <a:t>20BCE2773 Yash Mishra</a:t>
            </a:r>
          </a:p>
          <a:p>
            <a:r>
              <a:rPr lang="en-US" altLang="en-US" b="1" dirty="0">
                <a:solidFill>
                  <a:srgbClr val="0000FF"/>
                </a:solidFill>
              </a:rPr>
              <a:t>20BCE2901 Prajwal </a:t>
            </a:r>
            <a:r>
              <a:rPr lang="en-US" altLang="en-US" b="1" dirty="0" err="1">
                <a:solidFill>
                  <a:srgbClr val="0000FF"/>
                </a:solidFill>
              </a:rPr>
              <a:t>Lamsal</a:t>
            </a:r>
            <a:endParaRPr lang="en-US" altLang="en-US" b="1" dirty="0">
              <a:solidFill>
                <a:srgbClr val="0000FF"/>
              </a:solidFill>
            </a:endParaRPr>
          </a:p>
          <a:p>
            <a:r>
              <a:rPr lang="en-US" altLang="en-US" b="1" dirty="0">
                <a:solidFill>
                  <a:srgbClr val="0000FF"/>
                </a:solidFill>
              </a:rPr>
              <a:t>20BCE2921 </a:t>
            </a:r>
            <a:r>
              <a:rPr lang="en-US" altLang="en-US" b="1" dirty="0" err="1">
                <a:solidFill>
                  <a:srgbClr val="0000FF"/>
                </a:solidFill>
              </a:rPr>
              <a:t>Prithak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</a:rPr>
              <a:t>Gajurel</a:t>
            </a:r>
            <a:endParaRPr lang="en-US" altLang="en-US" b="1" dirty="0">
              <a:solidFill>
                <a:srgbClr val="0000FF"/>
              </a:solidFill>
            </a:endParaRPr>
          </a:p>
          <a:p>
            <a:pPr algn="ctr"/>
            <a:r>
              <a:rPr lang="en-US" altLang="en-US" sz="1800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US" altLang="en-US" sz="1600" i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Swarnalatha. P</a:t>
            </a:r>
          </a:p>
          <a:p>
            <a:pPr algn="ctr"/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endParaRPr lang="en-US" altLang="en-US" sz="1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4202" y="228600"/>
            <a:ext cx="4458797" cy="647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5410200" y="2057399"/>
            <a:ext cx="251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altLang="en-US" b="1" dirty="0"/>
              <a:t>Replace this picture with Graphical Abstract that reflects your title</a:t>
            </a:r>
          </a:p>
          <a:p>
            <a:pPr algn="ctr"/>
            <a:r>
              <a:rPr lang="en-IN" altLang="en-US" b="1" dirty="0"/>
              <a:t>Sample: </a:t>
            </a:r>
          </a:p>
          <a:p>
            <a:pPr algn="ctr"/>
            <a:endParaRPr lang="en-IN" altLang="en-US" b="1" dirty="0">
              <a:hlinkClick r:id="rId3"/>
            </a:endParaRPr>
          </a:p>
          <a:p>
            <a:pPr algn="ctr"/>
            <a:endParaRPr lang="en-IN" altLang="en-US" b="1" dirty="0">
              <a:hlinkClick r:id="rId3"/>
            </a:endParaRPr>
          </a:p>
          <a:p>
            <a:pPr algn="ctr"/>
            <a:endParaRPr lang="en-IN" altLang="en-US" b="1" dirty="0">
              <a:hlinkClick r:id="rId3"/>
            </a:endParaRPr>
          </a:p>
          <a:p>
            <a:pPr algn="ctr"/>
            <a:r>
              <a:rPr lang="en-IN" altLang="en-US" b="1" dirty="0">
                <a:hlinkClick r:id="rId3"/>
              </a:rPr>
              <a:t>http://www.elsevier.com/graphicalabstracts</a:t>
            </a:r>
            <a:endParaRPr lang="en-IN" altLang="en-US" b="1" dirty="0"/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42722"/>
            <a:ext cx="3581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2971801" cy="6413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81000" y="1083468"/>
            <a:ext cx="3008313" cy="50125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628650" indent="-285750" fontAlgn="auto">
              <a:spcBef>
                <a:spcPts val="0"/>
              </a:spcBef>
              <a:defRPr/>
            </a:pPr>
            <a:endParaRPr lang="en-IN" sz="2800" b="1" dirty="0">
              <a:solidFill>
                <a:srgbClr val="0000FF"/>
              </a:solidFill>
              <a:cs typeface="Calibri" panose="020F0502020204030204" pitchFamily="34" charset="0"/>
              <a:sym typeface="+mn-ea"/>
            </a:endParaRPr>
          </a:p>
          <a:p>
            <a:pPr marL="628650" indent="-285750" fontAlgn="auto">
              <a:spcBef>
                <a:spcPts val="0"/>
              </a:spcBef>
              <a:defRPr/>
            </a:pPr>
            <a:r>
              <a:rPr lang="en-IN" sz="28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CONCLUDING WITH GIVING DETAILS OF IMPROVEMENT IN PERFORMANCE AND  APPLICABILITY OF THE SYSTEM IN REAL TIME ENVIRONMENT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2971800" cy="91503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PAPER STATUS -  COMMUNICATED/ACCEPTED/PUBLISHED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81000" y="1266190"/>
            <a:ext cx="3008313" cy="50125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defRPr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STATUS WITH PLAGIARISM REPORT USING WHICH TOOL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5111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Paper IEEE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47090"/>
            <a:ext cx="3008630" cy="527939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  <a:scene3d>
              <a:camera prst="orthographicFront"/>
              <a:lightRig rig="threePt" dir="t"/>
            </a:scene3d>
          </a:bodyPr>
          <a:lstStyle/>
          <a:p>
            <a:endParaRPr lang="en-US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 of the Paper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Authors Name(Students + Mentor Name)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Keywords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LIterature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survey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Methodology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Comparative study (if any)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and Discussion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Appendix (if any)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Biography (Authors)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No. of Pages (Min 10  to 20 pages)</a:t>
            </a:r>
          </a:p>
          <a:p>
            <a:endParaRPr lang="en-US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Plagiaraism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Report( &lt;=12 % )- Any open source tool</a:t>
            </a:r>
          </a:p>
          <a:p>
            <a:endParaRPr lang="en-US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Paper Communication Details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(ex: submitted/accepted/published)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78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8650" indent="-285750" fontAlgn="auto">
              <a:spcBef>
                <a:spcPts val="0"/>
              </a:spcBef>
              <a:defRPr/>
            </a:pPr>
            <a:r>
              <a:rPr lang="en-IN" sz="1400" b="1" dirty="0">
                <a:solidFill>
                  <a:srgbClr val="0000FF"/>
                </a:solidFill>
                <a:cs typeface="Calibri" panose="020F0502020204030204" pitchFamily="34" charset="0"/>
              </a:rPr>
              <a:t>SCOPE,OBJECTIVES, ABSTRACT, REQUIREMENT SPECIFICATION(HARDWARE AND </a:t>
            </a:r>
          </a:p>
          <a:p>
            <a:pPr marL="1028700" lvl="1" fontAlgn="auto">
              <a:spcBef>
                <a:spcPts val="0"/>
              </a:spcBef>
              <a:defRPr/>
            </a:pPr>
            <a:r>
              <a:rPr lang="en-IN" sz="1225" b="1" dirty="0">
                <a:solidFill>
                  <a:srgbClr val="0000FF"/>
                </a:solidFill>
                <a:cs typeface="Calibri" panose="020F0502020204030204" pitchFamily="34" charset="0"/>
              </a:rPr>
              <a:t>SOFTWARE</a:t>
            </a:r>
            <a:r>
              <a:rPr lang="en-US" altLang="en-IN" sz="1225" b="1" dirty="0">
                <a:solidFill>
                  <a:srgbClr val="0000FF"/>
                </a:solidFill>
                <a:cs typeface="Calibri" panose="020F0502020204030204" pitchFamily="34" charset="0"/>
              </a:rPr>
              <a:t> </a:t>
            </a:r>
            <a:r>
              <a:rPr lang="en-IN" sz="1225" b="1" dirty="0">
                <a:solidFill>
                  <a:srgbClr val="0000FF"/>
                </a:solidFill>
                <a:cs typeface="Calibri" panose="020F0502020204030204" pitchFamily="34" charset="0"/>
              </a:rPr>
              <a:t>&amp;</a:t>
            </a:r>
            <a:r>
              <a:rPr lang="en-US" altLang="en-IN" sz="1225" b="1" dirty="0">
                <a:solidFill>
                  <a:srgbClr val="0000FF"/>
                </a:solidFill>
                <a:cs typeface="Calibri" panose="020F0502020204030204" pitchFamily="34" charset="0"/>
              </a:rPr>
              <a:t> </a:t>
            </a:r>
            <a:r>
              <a:rPr lang="en-IN" sz="1225" b="1" dirty="0">
                <a:solidFill>
                  <a:srgbClr val="0000FF"/>
                </a:solidFill>
                <a:cs typeface="Calibri" panose="020F0502020204030204" pitchFamily="34" charset="0"/>
              </a:rPr>
              <a:t>METHODS IDENTIFIED) - </a:t>
            </a:r>
            <a:r>
              <a:rPr lang="en-US" altLang="en-IN" sz="1225" b="1" dirty="0">
                <a:solidFill>
                  <a:srgbClr val="0000FF"/>
                </a:solidFill>
                <a:cs typeface="Calibri" panose="020F0502020204030204" pitchFamily="34" charset="0"/>
              </a:rPr>
              <a:t>P</a:t>
            </a:r>
            <a:r>
              <a:rPr lang="en-IN" sz="1400" b="1" dirty="0">
                <a:solidFill>
                  <a:srgbClr val="0000FF"/>
                </a:solidFill>
                <a:cs typeface="Calibri" panose="020F0502020204030204" pitchFamily="34" charset="0"/>
              </a:rPr>
              <a:t>ROCESS MODEL,BLOCK DIAGRAM OF THE SYSTEM</a:t>
            </a:r>
          </a:p>
          <a:p>
            <a:pPr marL="628650" indent="-285750" fontAlgn="auto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IN" sz="1400" b="1" dirty="0">
              <a:solidFill>
                <a:srgbClr val="0000FF"/>
              </a:solidFill>
              <a:cs typeface="Calibri" panose="020F0502020204030204" pitchFamily="34" charset="0"/>
            </a:endParaRPr>
          </a:p>
          <a:p>
            <a:pPr marL="628650" indent="-285750" fontAlgn="auto">
              <a:spcBef>
                <a:spcPts val="0"/>
              </a:spcBef>
              <a:defRPr/>
            </a:pPr>
            <a:r>
              <a:rPr lang="en-IN" sz="1400" b="1" dirty="0">
                <a:solidFill>
                  <a:srgbClr val="0000FF"/>
                </a:solidFill>
                <a:cs typeface="Calibri" panose="020F0502020204030204" pitchFamily="34" charset="0"/>
              </a:rPr>
              <a:t>HTA, INTERACTION DESIGN( 4 STEPS)STAKEHOLDERS IDENTIFICATION, STORYBOARDING,USE CASE MODELLING,PERSONAS</a:t>
            </a:r>
            <a:r>
              <a:rPr lang="en-US" altLang="en-IN" sz="1400" b="1" dirty="0">
                <a:solidFill>
                  <a:srgbClr val="0000FF"/>
                </a:solidFill>
                <a:cs typeface="Calibri" panose="020F0502020204030204" pitchFamily="34" charset="0"/>
              </a:rPr>
              <a:t>,STATE TRANSITION NETWORK</a:t>
            </a:r>
            <a:endParaRPr lang="en-IN" sz="1400" b="1" dirty="0">
              <a:solidFill>
                <a:srgbClr val="0000FF"/>
              </a:solidFill>
              <a:cs typeface="Calibri" panose="020F0502020204030204" pitchFamily="34" charset="0"/>
            </a:endParaRPr>
          </a:p>
          <a:p>
            <a:pPr indent="0" fontAlgn="auto">
              <a:spcBef>
                <a:spcPts val="0"/>
              </a:spcBef>
              <a:buNone/>
              <a:defRPr/>
            </a:pPr>
            <a:endParaRPr lang="en-IN" sz="1400" b="1" dirty="0">
              <a:solidFill>
                <a:srgbClr val="0000FF"/>
              </a:solidFill>
              <a:cs typeface="Calibri" panose="020F0502020204030204" pitchFamily="34" charset="0"/>
            </a:endParaRPr>
          </a:p>
          <a:p>
            <a:pPr marL="628650" indent="-285750" fontAlgn="auto">
              <a:spcBef>
                <a:spcPts val="0"/>
              </a:spcBef>
              <a:defRPr/>
            </a:pPr>
            <a:r>
              <a:rPr lang="en-IN" sz="1400" b="1" dirty="0">
                <a:solidFill>
                  <a:srgbClr val="0000FF"/>
                </a:solidFill>
                <a:cs typeface="Calibri" panose="020F0502020204030204" pitchFamily="34" charset="0"/>
              </a:rPr>
              <a:t>APPLY OF SCHENIDEMAN'S/NORMAN'S/NIELSEN'S, HERISTIC EVALUATION</a:t>
            </a:r>
            <a:r>
              <a:rPr lang="en-US" altLang="en-IN" sz="1400" b="1" dirty="0">
                <a:solidFill>
                  <a:srgbClr val="0000FF"/>
                </a:solidFill>
                <a:cs typeface="Calibri" panose="020F0502020204030204" pitchFamily="34" charset="0"/>
              </a:rPr>
              <a:t>,</a:t>
            </a:r>
            <a:r>
              <a:rPr lang="en-IN" sz="14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KLM, GOMS</a:t>
            </a:r>
          </a:p>
          <a:p>
            <a:pPr marL="1085850" lvl="1" indent="-285750" fontAlgn="auto">
              <a:spcBef>
                <a:spcPts val="0"/>
              </a:spcBef>
              <a:defRPr/>
            </a:pPr>
            <a:r>
              <a:rPr lang="en-US" altLang="en-IN" sz="1225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-GENERATE A TABLE AND GRAPH</a:t>
            </a:r>
          </a:p>
          <a:p>
            <a:pPr indent="0" fontAlgn="auto">
              <a:spcBef>
                <a:spcPts val="0"/>
              </a:spcBef>
              <a:buNone/>
              <a:defRPr/>
            </a:pPr>
            <a:endParaRPr lang="en-US" altLang="en-IN" sz="1400" b="1" dirty="0">
              <a:solidFill>
                <a:srgbClr val="0000FF"/>
              </a:solidFill>
              <a:cs typeface="Calibri" panose="020F0502020204030204" pitchFamily="34" charset="0"/>
              <a:sym typeface="+mn-ea"/>
            </a:endParaRPr>
          </a:p>
          <a:p>
            <a:pPr marL="628650" indent="-285750" fontAlgn="auto">
              <a:spcBef>
                <a:spcPts val="0"/>
              </a:spcBef>
              <a:defRPr/>
            </a:pPr>
            <a:r>
              <a:rPr lang="en-IN" sz="1400" b="1" dirty="0">
                <a:solidFill>
                  <a:srgbClr val="0000FF"/>
                </a:solidFill>
                <a:cs typeface="Calibri" panose="020F0502020204030204" pitchFamily="34" charset="0"/>
              </a:rPr>
              <a:t>COMMUNICATION AND COLLABORATION, GROUPWARE</a:t>
            </a:r>
          </a:p>
          <a:p>
            <a:pPr marL="628650" indent="-285750" fontAlgn="auto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IN" sz="1400" b="1" dirty="0">
              <a:solidFill>
                <a:srgbClr val="0000FF"/>
              </a:solidFill>
              <a:cs typeface="Calibri" panose="020F0502020204030204" pitchFamily="34" charset="0"/>
            </a:endParaRPr>
          </a:p>
          <a:p>
            <a:pPr marL="628650" indent="-285750" fontAlgn="auto">
              <a:spcBef>
                <a:spcPts val="0"/>
              </a:spcBef>
              <a:defRPr/>
            </a:pPr>
            <a:r>
              <a:rPr lang="en-IN" sz="1400" b="1" dirty="0">
                <a:solidFill>
                  <a:srgbClr val="0000FF"/>
                </a:solidFill>
                <a:cs typeface="Calibri" panose="020F0502020204030204" pitchFamily="34" charset="0"/>
              </a:rPr>
              <a:t>VALIDATION-USABILITY TESTING, INTERFACE TESTING,USER ACCEPTANCE TESTING </a:t>
            </a:r>
          </a:p>
          <a:p>
            <a:pPr marL="1085850" lvl="1" indent="-285750" fontAlgn="auto">
              <a:spcBef>
                <a:spcPts val="0"/>
              </a:spcBef>
              <a:defRPr/>
            </a:pPr>
            <a:r>
              <a:rPr lang="en-IN" sz="1225" b="1" dirty="0">
                <a:solidFill>
                  <a:srgbClr val="0000FF"/>
                </a:solidFill>
                <a:cs typeface="Calibri" panose="020F0502020204030204" pitchFamily="34" charset="0"/>
              </a:rPr>
              <a:t>USING ANY OPEN   SOURCE TOOL</a:t>
            </a:r>
          </a:p>
          <a:p>
            <a:pPr marL="628650" indent="-285750" fontAlgn="auto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IN" sz="1400" b="1" dirty="0">
              <a:solidFill>
                <a:srgbClr val="0000FF"/>
              </a:solidFill>
              <a:cs typeface="Calibri" panose="020F0502020204030204" pitchFamily="34" charset="0"/>
            </a:endParaRPr>
          </a:p>
          <a:p>
            <a:pPr marL="628650" indent="-285750" fontAlgn="auto">
              <a:spcBef>
                <a:spcPts val="0"/>
              </a:spcBef>
              <a:defRPr/>
            </a:pPr>
            <a:r>
              <a:rPr lang="en-IN" sz="1400" b="1" dirty="0">
                <a:solidFill>
                  <a:srgbClr val="0000FF"/>
                </a:solidFill>
                <a:cs typeface="Calibri" panose="020F0502020204030204" pitchFamily="34" charset="0"/>
              </a:rPr>
              <a:t>RESULTS AND DISCUSSION-GRAPH GENERATION</a:t>
            </a:r>
          </a:p>
          <a:p>
            <a:pPr marL="628650" indent="-285750" fontAlgn="auto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IN" sz="1400" b="1" dirty="0">
              <a:solidFill>
                <a:srgbClr val="0000FF"/>
              </a:solidFill>
              <a:cs typeface="Calibri" panose="020F0502020204030204" pitchFamily="34" charset="0"/>
            </a:endParaRPr>
          </a:p>
          <a:p>
            <a:pPr marL="628650" indent="-285750" fontAlgn="auto">
              <a:spcBef>
                <a:spcPts val="0"/>
              </a:spcBef>
              <a:defRPr/>
            </a:pPr>
            <a:r>
              <a:rPr lang="en-IN" sz="1400" b="1" dirty="0">
                <a:solidFill>
                  <a:srgbClr val="0000FF"/>
                </a:solidFill>
                <a:cs typeface="Calibri" panose="020F0502020204030204" pitchFamily="34" charset="0"/>
              </a:rPr>
              <a:t>CONCLUSION</a:t>
            </a:r>
          </a:p>
          <a:p>
            <a:pPr marL="914400" lvl="1" indent="-171450" fontAlgn="auto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IN" sz="1200" b="1" dirty="0">
                <a:solidFill>
                  <a:srgbClr val="0000FF"/>
                </a:solidFill>
                <a:cs typeface="Calibri" panose="020F0502020204030204" pitchFamily="34" charset="0"/>
              </a:rPr>
              <a:t>CONCLUDING WITH GIVING DETAILS OF IMPROVEMENT IN PERFORMANCE AND  APPLICABILITY OF THE SYSTEM IN REAL TIME ENVIRONMENT</a:t>
            </a:r>
          </a:p>
          <a:p>
            <a:pPr lvl="1" indent="0" fontAlgn="auto">
              <a:spcBef>
                <a:spcPts val="0"/>
              </a:spcBef>
            </a:pPr>
            <a:endParaRPr lang="en-IN" sz="1200" b="1" dirty="0">
              <a:solidFill>
                <a:srgbClr val="0000FF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2971801" cy="6413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INTRODUCTION WITH REQUIRMENTS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81000" y="1083468"/>
            <a:ext cx="3008313" cy="50125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8650" indent="-285750" fontAlgn="auto">
              <a:spcBef>
                <a:spcPts val="0"/>
              </a:spcBef>
              <a:defRPr/>
            </a:pPr>
            <a:r>
              <a:rPr lang="en-IN" sz="24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SCOPE,OBJECTIVES</a:t>
            </a:r>
          </a:p>
          <a:p>
            <a:pPr marL="628650" indent="-285750" fontAlgn="auto">
              <a:spcBef>
                <a:spcPts val="0"/>
              </a:spcBef>
              <a:defRPr/>
            </a:pPr>
            <a:r>
              <a:rPr lang="en-IN" sz="24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ABSTRACT,</a:t>
            </a:r>
          </a:p>
          <a:p>
            <a:pPr marL="628650" indent="-285750" fontAlgn="auto">
              <a:spcBef>
                <a:spcPts val="0"/>
              </a:spcBef>
              <a:defRPr/>
            </a:pPr>
            <a:r>
              <a:rPr lang="en-IN" sz="24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REQUIREMENT </a:t>
            </a:r>
          </a:p>
          <a:p>
            <a:pPr marL="628650" indent="-285750" fontAlgn="auto">
              <a:spcBef>
                <a:spcPts val="0"/>
              </a:spcBef>
              <a:defRPr/>
            </a:pPr>
            <a:r>
              <a:rPr lang="en-IN" sz="24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SPECIFICATION</a:t>
            </a:r>
          </a:p>
          <a:p>
            <a:pPr marL="628650" indent="-285750" fontAlgn="auto">
              <a:spcBef>
                <a:spcPts val="0"/>
              </a:spcBef>
              <a:defRPr/>
            </a:pPr>
            <a:r>
              <a:rPr lang="en-IN" sz="24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(HARDWARE AND SOFTWARE&amp;&amp;METHODS IDENTIFIED) - </a:t>
            </a:r>
            <a:r>
              <a:rPr lang="en-US" altLang="en-IN" sz="24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P</a:t>
            </a:r>
            <a:r>
              <a:rPr lang="en-IN" sz="24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ROCESS MODEL,BLOCK DIAGRAM OF THE SYSTEM</a:t>
            </a:r>
            <a:endParaRPr lang="en-IN" sz="2400" b="1" dirty="0">
              <a:solidFill>
                <a:srgbClr val="0000FF"/>
              </a:solidFill>
              <a:cs typeface="Calibri" panose="020F0502020204030204" pitchFamily="34" charset="0"/>
            </a:endParaRPr>
          </a:p>
          <a:p>
            <a:pPr marL="628650" indent="-285750" fontAlgn="auto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2971801" cy="6413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DESIGN SPECIFICATIONS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81000" y="1083468"/>
            <a:ext cx="3008313" cy="50125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8650" indent="-285750" fontAlgn="auto">
              <a:spcBef>
                <a:spcPts val="0"/>
              </a:spcBef>
              <a:defRPr/>
            </a:pPr>
            <a:r>
              <a:rPr lang="en-IN" sz="24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HTA, INTERACTION DESIGN( 4 STEPS)STAKEHOLDERS IDENTIFICATION, STORYBOARDING,USE CASE MODELLING,PERSONAS</a:t>
            </a:r>
            <a:r>
              <a:rPr lang="en-US" altLang="en-IN" sz="24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,STATE TRANSITION NETWORK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2971801" cy="6413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APPLY OF GUIDELINES / PRINCIPLES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81000" y="1083468"/>
            <a:ext cx="3008313" cy="50125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8650" indent="-285750" fontAlgn="auto">
              <a:spcBef>
                <a:spcPts val="0"/>
              </a:spcBef>
              <a:defRPr/>
            </a:pPr>
            <a:r>
              <a:rPr lang="en-IN" sz="28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APPLY OF SCHENIDEMAN'S/NORMAN'S/NIELSEN'S, HERISTIC EVALUATION</a:t>
            </a:r>
            <a:r>
              <a:rPr lang="en-US" altLang="en-IN" sz="28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,</a:t>
            </a:r>
            <a:r>
              <a:rPr lang="en-IN" sz="28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KLM, GOMS</a:t>
            </a:r>
            <a:r>
              <a:rPr lang="en-US" altLang="en-IN" sz="28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-GENERATE A TABLE AND GRAPH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2971801" cy="6413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en-IN" dirty="0"/>
              <a:t>CCG</a:t>
            </a:r>
            <a:br>
              <a:rPr lang="en-IN" alt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81000" y="1083468"/>
            <a:ext cx="3008313" cy="50125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8650" indent="-285750" fontAlgn="auto">
              <a:spcBef>
                <a:spcPts val="0"/>
              </a:spcBef>
              <a:defRPr/>
            </a:pPr>
            <a:r>
              <a:rPr lang="en-IN" sz="28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COMMUNICATION </a:t>
            </a:r>
          </a:p>
          <a:p>
            <a:pPr marL="628650" indent="-285750" fontAlgn="auto">
              <a:spcBef>
                <a:spcPts val="0"/>
              </a:spcBef>
              <a:defRPr/>
            </a:pPr>
            <a:r>
              <a:rPr lang="en-IN" sz="28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AND COLLABORATION, </a:t>
            </a:r>
          </a:p>
          <a:p>
            <a:pPr marL="628650" indent="-285750" fontAlgn="auto">
              <a:spcBef>
                <a:spcPts val="0"/>
              </a:spcBef>
              <a:defRPr/>
            </a:pPr>
            <a:r>
              <a:rPr lang="en-IN" sz="28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GROUPWARE</a:t>
            </a:r>
            <a:endParaRPr lang="en-I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2971801" cy="6413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dirty="0"/>
              <a:t>Implementation [ Demo 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81000" y="1083468"/>
            <a:ext cx="3008313" cy="50125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u="sng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IN" sz="2800" u="sng" dirty="0">
                <a:solidFill>
                  <a:srgbClr val="0000FF"/>
                </a:solidFill>
              </a:rPr>
              <a:t>Implementation</a:t>
            </a:r>
            <a:r>
              <a:rPr lang="en-US" altLang="en-IN" sz="2800" u="sng" dirty="0">
                <a:solidFill>
                  <a:srgbClr val="0000FF"/>
                </a:solidFill>
              </a:rPr>
              <a:t>/Survey/Comparison</a:t>
            </a:r>
            <a:r>
              <a:rPr lang="en-IN" sz="2800" u="sng" dirty="0">
                <a:solidFill>
                  <a:srgbClr val="0000FF"/>
                </a:solidFill>
              </a:rPr>
              <a:t> – [Demo]</a:t>
            </a:r>
            <a:r>
              <a:rPr lang="en-US" altLang="en-IN" sz="2800" u="sng" dirty="0">
                <a:solidFill>
                  <a:srgbClr val="0000FF"/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2971801" cy="6413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TESTING-ANY OPEN SOURCE TOOL(CASE Toolset)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81000" y="1083468"/>
            <a:ext cx="3008313" cy="50125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defRPr/>
            </a:pPr>
            <a:r>
              <a:rPr lang="en-IN" sz="2800" dirty="0">
                <a:solidFill>
                  <a:srgbClr val="0000FF"/>
                </a:solidFill>
                <a:cs typeface="Calibri" panose="020F0502020204030204" pitchFamily="34" charset="0"/>
              </a:rPr>
              <a:t>VALIDATION-USABILITY TESTING, INTERFACE TESTING,USER ACCEPTANCE TESTING USING ANY OPEN SOURCE TOOL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2971801" cy="6413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R &amp; 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81000" y="1083468"/>
            <a:ext cx="3008313" cy="50125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8650" indent="-285750" fontAlgn="auto">
              <a:spcBef>
                <a:spcPts val="0"/>
              </a:spcBef>
              <a:defRPr/>
            </a:pPr>
            <a:r>
              <a:rPr lang="en-IN" sz="2800" b="1" dirty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RESULTS AND DISCUSSION-GRAPH GENERATION</a:t>
            </a:r>
            <a:endParaRPr lang="en-US" u="sng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B5D5A597BA214EBC66ADB27C86B8F9" ma:contentTypeVersion="0" ma:contentTypeDescription="Create a new document." ma:contentTypeScope="" ma:versionID="cf7868261dac2600d860abc5556ac1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11EB11-DA2B-4D8E-B987-F711FE7CB6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F557B3-E4CC-437E-AB91-4A37D66BAE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9C5A1F-2355-47C7-B213-BFDF58DC40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398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Image Understanding of GUI Widgets for Test Reuse</vt:lpstr>
      <vt:lpstr>OUTLINE</vt:lpstr>
      <vt:lpstr>INTRODUCTION WITH REQUIRMENTS</vt:lpstr>
      <vt:lpstr>DESIGN SPECIFICATIONS</vt:lpstr>
      <vt:lpstr>APPLY OF GUIDELINES / PRINCIPLES</vt:lpstr>
      <vt:lpstr>CCG </vt:lpstr>
      <vt:lpstr>Implementation [ Demo ]</vt:lpstr>
      <vt:lpstr>TESTING-ANY OPEN SOURCE TOOL(CASE Toolset)</vt:lpstr>
      <vt:lpstr>R &amp; D</vt:lpstr>
      <vt:lpstr>CONCLUSION</vt:lpstr>
      <vt:lpstr>PAPER STATUS -  COMMUNICATED/ACCEPTED/PUBLISHED</vt:lpstr>
      <vt:lpstr>Paper IEEE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Admin</dc:creator>
  <cp:lastModifiedBy>Yash Mishra</cp:lastModifiedBy>
  <cp:revision>35</cp:revision>
  <dcterms:created xsi:type="dcterms:W3CDTF">2020-05-18T15:18:00Z</dcterms:created>
  <dcterms:modified xsi:type="dcterms:W3CDTF">2023-03-31T11:56:24Z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  <property fmtid="{D5CDD505-2E9C-101B-9397-08002B2CF9AE}" pid="3" name="ContentTypeId">
    <vt:lpwstr>0x0101008BB5D5A597BA214EBC66ADB27C86B8F9</vt:lpwstr>
  </property>
</Properties>
</file>