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2" r:id="rId21"/>
    <p:sldId id="268" r:id="rId22"/>
    <p:sldId id="278"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00"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2D83ED-9F1D-4918-8986-A0494F2C6C45}"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D83ED-9F1D-4918-8986-A0494F2C6C45}"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D83ED-9F1D-4918-8986-A0494F2C6C45}"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D83ED-9F1D-4918-8986-A0494F2C6C45}"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83ED-9F1D-4918-8986-A0494F2C6C45}"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2D83ED-9F1D-4918-8986-A0494F2C6C45}"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2D83ED-9F1D-4918-8986-A0494F2C6C45}"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2D83ED-9F1D-4918-8986-A0494F2C6C45}"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D83ED-9F1D-4918-8986-A0494F2C6C45}"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2D83ED-9F1D-4918-8986-A0494F2C6C45}"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2D83ED-9F1D-4918-8986-A0494F2C6C45}"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8E83C-0E54-436F-AD5A-6B3A7B2991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D83ED-9F1D-4918-8986-A0494F2C6C45}" type="datetimeFigureOut">
              <a:rPr lang="en-US" smtClean="0"/>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8E83C-0E54-436F-AD5A-6B3A7B2991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lsevier.com/graphicalabstracts"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3581400" cy="8382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altLang="en-US" dirty="0"/>
              <a:t>&lt;</a:t>
            </a:r>
            <a:r>
              <a:rPr lang="en-US" sz="1800" b="1" dirty="0">
                <a:effectLst/>
                <a:latin typeface="Times New Roman" panose="02020603050405020304" pitchFamily="18" charset="0"/>
                <a:ea typeface="Times New Roman" panose="02020603050405020304" pitchFamily="18" charset="0"/>
              </a:rPr>
              <a:t>Image Understanding of GUI Widgets for Test Reuse&gt;</a:t>
            </a:r>
            <a:br>
              <a:rPr lang="en-US" sz="1800" dirty="0">
                <a:effectLst/>
                <a:latin typeface="Arial" panose="020B0604020202020204" pitchFamily="34" charset="0"/>
                <a:ea typeface="Arial" panose="020B0604020202020204" pitchFamily="34" charset="0"/>
              </a:rPr>
            </a:br>
            <a:endParaRPr lang="en-US" dirty="0"/>
          </a:p>
        </p:txBody>
      </p:sp>
      <p:sp>
        <p:nvSpPr>
          <p:cNvPr id="6" name="Text Placeholder 5"/>
          <p:cNvSpPr>
            <a:spLocks noGrp="1"/>
          </p:cNvSpPr>
          <p:nvPr>
            <p:ph type="body" sz="half" idx="2"/>
          </p:nvPr>
        </p:nvSpPr>
        <p:spPr>
          <a:xfrm>
            <a:off x="457200" y="1143000"/>
            <a:ext cx="3581400" cy="5410200"/>
          </a:xfrm>
        </p:spPr>
        <p:style>
          <a:lnRef idx="1">
            <a:schemeClr val="accent1"/>
          </a:lnRef>
          <a:fillRef idx="2">
            <a:schemeClr val="accent1"/>
          </a:fillRef>
          <a:effectRef idx="1">
            <a:schemeClr val="accent1"/>
          </a:effectRef>
          <a:fontRef idx="minor">
            <a:schemeClr val="dk1"/>
          </a:fontRef>
        </p:style>
        <p:txBody>
          <a:bodyPr/>
          <a:lstStyle/>
          <a:p>
            <a:r>
              <a:rPr lang="en-US" altLang="en-US" i="1" dirty="0">
                <a:solidFill>
                  <a:srgbClr val="008000"/>
                </a:solidFill>
              </a:rPr>
              <a:t>By</a:t>
            </a:r>
          </a:p>
          <a:p>
            <a:r>
              <a:rPr lang="en-US" altLang="en-US" b="1" dirty="0">
                <a:solidFill>
                  <a:srgbClr val="0000FF"/>
                </a:solidFill>
              </a:rPr>
              <a:t>&lt;20BCE2901&gt; &lt; Prajwal Lamsal&gt;</a:t>
            </a:r>
          </a:p>
          <a:p>
            <a:r>
              <a:rPr lang="en-US" altLang="en-US" b="1" dirty="0">
                <a:solidFill>
                  <a:srgbClr val="0000FF"/>
                </a:solidFill>
              </a:rPr>
              <a:t>&lt;20BCE2773&gt; &lt;</a:t>
            </a:r>
            <a:r>
              <a:rPr lang="en-US" altLang="en-US" sz="1200" b="1" dirty="0">
                <a:solidFill>
                  <a:srgbClr val="0000FF"/>
                </a:solidFill>
              </a:rPr>
              <a:t>Yash Mishra</a:t>
            </a:r>
            <a:r>
              <a:rPr lang="en-US" altLang="en-US" b="1" dirty="0">
                <a:solidFill>
                  <a:srgbClr val="0000FF"/>
                </a:solidFill>
              </a:rPr>
              <a:t>&gt;</a:t>
            </a:r>
          </a:p>
          <a:p>
            <a:r>
              <a:rPr lang="en-US" altLang="en-US" b="1" dirty="0">
                <a:solidFill>
                  <a:srgbClr val="0000FF"/>
                </a:solidFill>
              </a:rPr>
              <a:t>&lt;20BCE2921&gt; &lt;</a:t>
            </a:r>
            <a:r>
              <a:rPr lang="en-US" altLang="en-US" b="1" dirty="0" err="1">
                <a:solidFill>
                  <a:srgbClr val="0000FF"/>
                </a:solidFill>
              </a:rPr>
              <a:t>Prithak</a:t>
            </a:r>
            <a:r>
              <a:rPr lang="en-US" altLang="en-US" b="1" dirty="0">
                <a:solidFill>
                  <a:srgbClr val="0000FF"/>
                </a:solidFill>
              </a:rPr>
              <a:t> </a:t>
            </a:r>
            <a:r>
              <a:rPr lang="en-US" altLang="en-US" b="1" dirty="0" err="1">
                <a:solidFill>
                  <a:srgbClr val="0000FF"/>
                </a:solidFill>
              </a:rPr>
              <a:t>Gajurel</a:t>
            </a:r>
            <a:r>
              <a:rPr lang="en-US" altLang="en-US" b="1" dirty="0">
                <a:solidFill>
                  <a:srgbClr val="0000FF"/>
                </a:solidFill>
              </a:rPr>
              <a:t>&gt;</a:t>
            </a:r>
          </a:p>
          <a:p>
            <a:pPr algn="ctr"/>
            <a:r>
              <a:rPr lang="en-US" altLang="en-US" sz="1800" i="1" dirty="0">
                <a:solidFill>
                  <a:srgbClr val="008000"/>
                </a:solidFill>
                <a:latin typeface="Times New Roman" panose="02020603050405020304" pitchFamily="18" charset="0"/>
                <a:cs typeface="Times New Roman" panose="02020603050405020304" pitchFamily="18" charset="0"/>
              </a:rPr>
              <a:t>Under the Guidance of</a:t>
            </a:r>
            <a:endParaRPr lang="en-US" altLang="en-US" sz="1600" i="1" dirty="0">
              <a:solidFill>
                <a:srgbClr val="008000"/>
              </a:solidFill>
              <a:latin typeface="Times New Roman" panose="02020603050405020304" pitchFamily="18" charset="0"/>
              <a:cs typeface="Times New Roman" panose="02020603050405020304" pitchFamily="18" charset="0"/>
            </a:endParaRPr>
          </a:p>
          <a:p>
            <a:pPr algn="ctr"/>
            <a:r>
              <a:rPr lang="en-US" altLang="en-US" sz="2000" dirty="0">
                <a:solidFill>
                  <a:srgbClr val="0000FF"/>
                </a:solidFill>
                <a:latin typeface="Times New Roman" panose="02020603050405020304" pitchFamily="18" charset="0"/>
                <a:cs typeface="Times New Roman" panose="02020603050405020304" pitchFamily="18" charset="0"/>
              </a:rPr>
              <a:t>&lt;Dr. Swarnalatha. P&gt;</a:t>
            </a:r>
          </a:p>
          <a:p>
            <a:pPr algn="ctr"/>
            <a:r>
              <a:rPr lang="en-US" altLang="en-US" dirty="0">
                <a:solidFill>
                  <a:srgbClr val="0000FF"/>
                </a:solidFill>
                <a:latin typeface="Times New Roman" panose="02020603050405020304" pitchFamily="18" charset="0"/>
                <a:cs typeface="Times New Roman" panose="02020603050405020304" pitchFamily="18" charset="0"/>
              </a:rPr>
              <a:t>School of Computer Science and Engineering</a:t>
            </a:r>
            <a:endParaRPr lang="en-US" altLang="en-US" sz="1100" dirty="0">
              <a:solidFill>
                <a:srgbClr val="0000FF"/>
              </a:solidFill>
              <a:latin typeface="Times New Roman" panose="02020603050405020304" pitchFamily="18" charset="0"/>
              <a:cs typeface="Times New Roman" panose="02020603050405020304" pitchFamily="18" charset="0"/>
            </a:endParaRPr>
          </a:p>
          <a:p>
            <a:endParaRPr lang="en-US" dirty="0"/>
          </a:p>
        </p:txBody>
      </p:sp>
      <p:pic>
        <p:nvPicPr>
          <p:cNvPr id="10" name="Content Placeholder 9"/>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304202" y="228600"/>
            <a:ext cx="4458797" cy="6477000"/>
          </a:xfrm>
          <a:prstGeom prst="rect">
            <a:avLst/>
          </a:prstGeom>
          <a:ln>
            <a:noFill/>
          </a:ln>
          <a:effectLst>
            <a:softEdge rad="112500"/>
          </a:effectLst>
        </p:spPr>
      </p:pic>
      <p:sp>
        <p:nvSpPr>
          <p:cNvPr id="11" name="Rectangle 10"/>
          <p:cNvSpPr/>
          <p:nvPr/>
        </p:nvSpPr>
        <p:spPr>
          <a:xfrm>
            <a:off x="5410200" y="2057399"/>
            <a:ext cx="2514600" cy="2585323"/>
          </a:xfrm>
          <a:prstGeom prst="rect">
            <a:avLst/>
          </a:prstGeom>
        </p:spPr>
        <p:txBody>
          <a:bodyPr wrap="square">
            <a:spAutoFit/>
          </a:bodyPr>
          <a:lstStyle/>
          <a:p>
            <a:pPr algn="ctr"/>
            <a:r>
              <a:rPr lang="en-IN" altLang="en-US" b="1" dirty="0"/>
              <a:t>Replace this picture with Graphical Abstract that reflects your title</a:t>
            </a:r>
          </a:p>
          <a:p>
            <a:pPr algn="ctr"/>
            <a:r>
              <a:rPr lang="en-IN" altLang="en-US" b="1" dirty="0"/>
              <a:t>Sample: </a:t>
            </a:r>
          </a:p>
          <a:p>
            <a:pPr algn="ctr"/>
            <a:endParaRPr lang="en-IN" altLang="en-US" b="1" dirty="0">
              <a:hlinkClick r:id="rId3"/>
            </a:endParaRPr>
          </a:p>
          <a:p>
            <a:pPr algn="ctr"/>
            <a:endParaRPr lang="en-IN" altLang="en-US" b="1" dirty="0">
              <a:hlinkClick r:id="rId3"/>
            </a:endParaRPr>
          </a:p>
          <a:p>
            <a:pPr algn="ctr"/>
            <a:endParaRPr lang="en-IN" altLang="en-US" b="1" dirty="0">
              <a:hlinkClick r:id="rId3"/>
            </a:endParaRPr>
          </a:p>
          <a:p>
            <a:pPr algn="ctr"/>
            <a:r>
              <a:rPr lang="en-IN" altLang="en-US" b="1" dirty="0">
                <a:hlinkClick r:id="rId3"/>
              </a:rPr>
              <a:t>http://www.elsevier.com/graphicalabstracts</a:t>
            </a:r>
            <a:endParaRPr lang="en-IN" altLang="en-US" b="1" dirty="0"/>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1080868" y="4642722"/>
            <a:ext cx="22860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F28B-C80C-6CDE-AF67-CE31670D3B4D}"/>
              </a:ext>
            </a:extLst>
          </p:cNvPr>
          <p:cNvSpPr>
            <a:spLocks noGrp="1"/>
          </p:cNvSpPr>
          <p:nvPr>
            <p:ph type="title"/>
          </p:nvPr>
        </p:nvSpPr>
        <p:spPr>
          <a:xfrm>
            <a:off x="457200" y="209324"/>
            <a:ext cx="8229600" cy="1063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800" dirty="0"/>
              <a:t>t</a:t>
            </a:r>
          </a:p>
        </p:txBody>
      </p:sp>
      <p:sp>
        <p:nvSpPr>
          <p:cNvPr id="3" name="Content Placeholder 2">
            <a:extLst>
              <a:ext uri="{FF2B5EF4-FFF2-40B4-BE49-F238E27FC236}">
                <a16:creationId xmlns:a16="http://schemas.microsoft.com/office/drawing/2014/main" id="{541A3DE9-E601-38C9-A673-B0A4DEBF5A3F}"/>
              </a:ext>
            </a:extLst>
          </p:cNvPr>
          <p:cNvSpPr>
            <a:spLocks noGrp="1"/>
          </p:cNvSpPr>
          <p:nvPr>
            <p:ph idx="1"/>
          </p:nvPr>
        </p:nvSpPr>
        <p:spPr>
          <a:xfrm>
            <a:off x="391886" y="315686"/>
            <a:ext cx="8229600" cy="6466115"/>
          </a:xfrm>
        </p:spPr>
        <p:style>
          <a:lnRef idx="1">
            <a:schemeClr val="accent1"/>
          </a:lnRef>
          <a:fillRef idx="2">
            <a:schemeClr val="accent1"/>
          </a:fillRef>
          <a:effectRef idx="1">
            <a:schemeClr val="accent1"/>
          </a:effectRef>
          <a:fontRef idx="minor">
            <a:schemeClr val="dk1"/>
          </a:fontRef>
        </p:style>
        <p:txBody>
          <a:bodyPr>
            <a:normAutofit/>
          </a:bodyPr>
          <a:lstStyle/>
          <a:p>
            <a:pPr marL="0" marR="0" algn="just">
              <a:lnSpc>
                <a:spcPct val="150000"/>
              </a:lnSpc>
              <a:spcBef>
                <a:spcPts val="0"/>
              </a:spcBef>
              <a:spcAft>
                <a:spcPts val="0"/>
              </a:spcAft>
            </a:pPr>
            <a:r>
              <a:rPr lang="en-US" sz="1300" b="1" dirty="0">
                <a:effectLst/>
                <a:latin typeface="Times New Roman" panose="02020603050405020304" pitchFamily="18" charset="0"/>
                <a:ea typeface="Times New Roman" panose="02020603050405020304" pitchFamily="18" charset="0"/>
              </a:rPr>
              <a:t>5.Mapping</a:t>
            </a:r>
            <a:endParaRPr lang="en-US" sz="13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rPr>
              <a:t>The relationship between the elements of the system and the real world has been made  clear and understandable to the user, to help users understand how to interact with the </a:t>
            </a:r>
            <a:r>
              <a:rPr lang="en-US" sz="1300" dirty="0" err="1">
                <a:effectLst/>
                <a:latin typeface="Times New Roman" panose="02020603050405020304" pitchFamily="18" charset="0"/>
                <a:ea typeface="Times New Roman" panose="02020603050405020304" pitchFamily="18" charset="0"/>
              </a:rPr>
              <a:t>system.It</a:t>
            </a:r>
            <a:r>
              <a:rPr lang="en-US" sz="1300" dirty="0">
                <a:effectLst/>
                <a:latin typeface="Times New Roman" panose="02020603050405020304" pitchFamily="18" charset="0"/>
                <a:ea typeface="Times New Roman" panose="02020603050405020304" pitchFamily="18" charset="0"/>
              </a:rPr>
              <a:t> is applied by using metaphors or visual cues that help users understand how to use the GUI widgets, such as using icons or labels that clearly indicate their purpose</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b="1" dirty="0">
                <a:effectLst/>
                <a:latin typeface="Times New Roman" panose="02020603050405020304" pitchFamily="18" charset="0"/>
                <a:ea typeface="Times New Roman" panose="02020603050405020304" pitchFamily="18" charset="0"/>
              </a:rPr>
              <a:t>6.Constraints</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The system has limit the possible actions that can be taken to help prevent errors and misunderstandings </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It is used to limit the possible actions that can be taken to prevent errors or misunderstandings, such as disabling certain options that are not applicable to the current state of the system.</a:t>
            </a: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pPr>
            <a:r>
              <a:rPr lang="en-US" sz="1300" b="1" dirty="0">
                <a:effectLst/>
                <a:latin typeface="Times New Roman" panose="02020603050405020304" pitchFamily="18" charset="0"/>
                <a:ea typeface="Times New Roman" panose="02020603050405020304" pitchFamily="18" charset="0"/>
              </a:rPr>
              <a:t>7.Simplification</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The system has made the interaction as simple and straightforward as possible, minimizing the cognitive load on the user and reducing the potential for errors.</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It help reduce the cognitive load on the user by making the interaction as simple and straightforward as possible, such as by minimizing the number of steps required to create a test case or providing clear and concise instructions. By applying these principles, designers can create a user-friendly and effective system for generating test cases using GUI widgets.</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 </a:t>
            </a:r>
            <a:endParaRPr lang="en-US" sz="1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300" dirty="0">
                <a:effectLst/>
                <a:latin typeface="Times New Roman" panose="02020603050405020304" pitchFamily="18" charset="0"/>
                <a:ea typeface="Times New Roman" panose="02020603050405020304" pitchFamily="18" charset="0"/>
              </a:rPr>
              <a:t>These principles can be applied to the design and implementation of GUI widgets for test reuse, to ensure that the resulting system is user-friendly, easy to use, and effective in generating meaningful and effective test cases</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5456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E518-E736-85C6-3295-BC8732FD042C}"/>
              </a:ext>
            </a:extLst>
          </p:cNvPr>
          <p:cNvSpPr>
            <a:spLocks noGrp="1"/>
          </p:cNvSpPr>
          <p:nvPr>
            <p:ph type="title"/>
          </p:nvPr>
        </p:nvSpPr>
        <p:spPr>
          <a:xfrm>
            <a:off x="457200" y="274638"/>
            <a:ext cx="8229600" cy="109696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b="1" dirty="0">
                <a:effectLst/>
                <a:latin typeface="Times New Roman" panose="02020603050405020304" pitchFamily="18" charset="0"/>
                <a:ea typeface="Times New Roman" panose="02020603050405020304" pitchFamily="18" charset="0"/>
              </a:rPr>
              <a:t>Nielsens 10 Heuristics </a:t>
            </a:r>
            <a:r>
              <a:rPr lang="en-US" sz="2800" b="1" dirty="0" err="1">
                <a:effectLst/>
                <a:latin typeface="Times New Roman" panose="02020603050405020304" pitchFamily="18" charset="0"/>
                <a:ea typeface="Times New Roman" panose="02020603050405020304" pitchFamily="18" charset="0"/>
              </a:rPr>
              <a:t>Evalauation</a:t>
            </a:r>
            <a:r>
              <a:rPr lang="en-US" sz="2800" b="1" dirty="0">
                <a:effectLst/>
                <a:latin typeface="Times New Roman" panose="02020603050405020304" pitchFamily="18" charset="0"/>
                <a:ea typeface="Times New Roman" panose="02020603050405020304" pitchFamily="18" charset="0"/>
              </a:rPr>
              <a:t>:</a:t>
            </a:r>
            <a:br>
              <a:rPr lang="en-US" sz="2800" dirty="0">
                <a:effectLst/>
                <a:latin typeface="Arial" panose="020B0604020202020204" pitchFamily="34" charset="0"/>
                <a:ea typeface="Arial" panose="020B0604020202020204" pitchFamily="34" charset="0"/>
              </a:rPr>
            </a:br>
            <a:endParaRPr lang="en-US" sz="2800" dirty="0"/>
          </a:p>
        </p:txBody>
      </p:sp>
      <p:sp>
        <p:nvSpPr>
          <p:cNvPr id="3" name="Content Placeholder 2">
            <a:extLst>
              <a:ext uri="{FF2B5EF4-FFF2-40B4-BE49-F238E27FC236}">
                <a16:creationId xmlns:a16="http://schemas.microsoft.com/office/drawing/2014/main" id="{03BEE6D6-C5C8-ADDD-5E29-89C5FCF3474B}"/>
              </a:ext>
            </a:extLst>
          </p:cNvPr>
          <p:cNvSpPr>
            <a:spLocks noGrp="1"/>
          </p:cNvSpPr>
          <p:nvPr>
            <p:ph idx="1"/>
          </p:nvPr>
        </p:nvSpPr>
        <p:spPr>
          <a:xfrm>
            <a:off x="457200" y="990600"/>
            <a:ext cx="8229600" cy="5867400"/>
          </a:xfrm>
        </p:spPr>
        <p:style>
          <a:lnRef idx="1">
            <a:schemeClr val="accent1"/>
          </a:lnRef>
          <a:fillRef idx="2">
            <a:schemeClr val="accent1"/>
          </a:fillRef>
          <a:effectRef idx="1">
            <a:schemeClr val="accent1"/>
          </a:effectRef>
          <a:fontRef idx="minor">
            <a:schemeClr val="dk1"/>
          </a:fontRef>
        </p:style>
        <p:txBody>
          <a:bodyPr>
            <a:normAutofit fontScale="40000" lnSpcReduction="20000"/>
          </a:bodyPr>
          <a:lstStyle/>
          <a:p>
            <a:pPr marL="0" marR="0" indent="0" algn="just">
              <a:lnSpc>
                <a:spcPct val="150000"/>
              </a:lnSpc>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1.Visibility of system status</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Keep users informed about what is going on, through appropriate feedback within a reasonable amount of time.</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It is used to ensure that the user is always informed about the status of the system, such as showing the progress of a test generation process. </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 </a:t>
            </a:r>
            <a:endParaRPr lang="en-US" sz="3000" dirty="0">
              <a:latin typeface="Arial" panose="020B0604020202020204" pitchFamily="34" charset="0"/>
              <a:ea typeface="Times New Roman" panose="02020603050405020304" pitchFamily="18" charset="0"/>
            </a:endParaRPr>
          </a:p>
          <a:p>
            <a:pPr marL="0" marR="0" indent="0" algn="just">
              <a:lnSpc>
                <a:spcPct val="150000"/>
              </a:lnSpc>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2.Match between system and the real world</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The system have spoke the users' language, with words, phrases and concepts familiar to the user, rather than system-oriented </a:t>
            </a:r>
            <a:r>
              <a:rPr lang="en-US" sz="3000" dirty="0" err="1">
                <a:effectLst/>
                <a:latin typeface="Times New Roman" panose="02020603050405020304" pitchFamily="18" charset="0"/>
                <a:ea typeface="Times New Roman" panose="02020603050405020304" pitchFamily="18" charset="0"/>
              </a:rPr>
              <a:t>terms.The</a:t>
            </a:r>
            <a:r>
              <a:rPr lang="en-US" sz="3000" dirty="0">
                <a:effectLst/>
                <a:latin typeface="Times New Roman" panose="02020603050405020304" pitchFamily="18" charset="0"/>
                <a:ea typeface="Times New Roman" panose="02020603050405020304" pitchFamily="18" charset="0"/>
              </a:rPr>
              <a:t> match between system and the real world heuristic can be applied by using familiar and consistent design elements in the GUI widgets, such as using icons that are easily recognizable by the user</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 </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 3.User control and freedom</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Users often choose system functions by mistake and will need a clearly marked "emergency exit" to leave the unwanted state without having to go through an extended dialogue. It can be used to allow users to undo or redo actions, to provide an emergency exit or cancel button, or to allow users to easily navigate between different stages of the test generation process</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 </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4.Consistency and standards</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Users should not have to wonder whether different words, situations, or actions mean the same thing. Follow platform conventions.</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The consistency and standards heuristic can be used to ensure that the design and functionality of the GUI widgets are consistent with other similar systems or industry standards.</a:t>
            </a:r>
          </a:p>
          <a:p>
            <a:pPr marL="0" marR="0" indent="0" algn="just">
              <a:lnSpc>
                <a:spcPct val="150000"/>
              </a:lnSpc>
              <a:spcBef>
                <a:spcPts val="0"/>
              </a:spcBef>
              <a:spcAft>
                <a:spcPts val="0"/>
              </a:spcAft>
              <a:buNone/>
            </a:pPr>
            <a:endParaRPr lang="en-US" sz="3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3000" b="1" dirty="0">
                <a:effectLst/>
                <a:latin typeface="Times New Roman" panose="02020603050405020304" pitchFamily="18" charset="0"/>
                <a:ea typeface="Times New Roman" panose="02020603050405020304" pitchFamily="18" charset="0"/>
              </a:rPr>
              <a:t>5.Error prevention:</a:t>
            </a:r>
            <a:r>
              <a:rPr lang="en-US" sz="3000" dirty="0">
                <a:effectLst/>
                <a:latin typeface="Times New Roman" panose="02020603050405020304" pitchFamily="18" charset="0"/>
                <a:ea typeface="Times New Roman" panose="02020603050405020304" pitchFamily="18" charset="0"/>
              </a:rPr>
              <a:t> </a:t>
            </a:r>
            <a:endParaRPr lang="en-US" sz="30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000" dirty="0">
                <a:effectLst/>
                <a:latin typeface="Times New Roman" panose="02020603050405020304" pitchFamily="18" charset="0"/>
                <a:ea typeface="Times New Roman" panose="02020603050405020304" pitchFamily="18" charset="0"/>
              </a:rPr>
              <a:t>Even better than good error messages is a careful design which prevents a problem from occurring in the first place.</a:t>
            </a:r>
            <a:endParaRPr lang="en-US" sz="3000" dirty="0">
              <a:effectLst/>
              <a:latin typeface="Arial" panose="020B0604020202020204" pitchFamily="34" charset="0"/>
              <a:ea typeface="Arial" panose="020B0604020202020204" pitchFamily="34" charset="0"/>
            </a:endParaRPr>
          </a:p>
          <a:p>
            <a:pPr marL="0" indent="0">
              <a:buNone/>
            </a:pPr>
            <a:r>
              <a:rPr lang="en-US" sz="3000" dirty="0">
                <a:effectLst/>
                <a:latin typeface="Times New Roman" panose="02020603050405020304" pitchFamily="18" charset="0"/>
                <a:ea typeface="Times New Roman" panose="02020603050405020304" pitchFamily="18" charset="0"/>
              </a:rPr>
              <a:t>The error prevention heuristic can be used to design the GUI widgets in a way that prevents errors from occurring, such as by providing appropriate error messages when input is incorrect or by limiting the possible actions that can be taken to prevent misunderstandings</a:t>
            </a:r>
            <a:endParaRPr lang="en-US" sz="30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endParaRPr lang="en-US" sz="25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8680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7C44-1AD2-50F1-A58F-E971FFB4A03C}"/>
              </a:ext>
            </a:extLst>
          </p:cNvPr>
          <p:cNvSpPr>
            <a:spLocks noGrp="1"/>
          </p:cNvSpPr>
          <p:nvPr>
            <p:ph type="title"/>
          </p:nvPr>
        </p:nvSpPr>
        <p:spPr>
          <a:xfrm>
            <a:off x="457200" y="274638"/>
            <a:ext cx="8229600" cy="106362"/>
          </a:xfrm>
        </p:spPr>
        <p:txBody>
          <a:bodyPr>
            <a:normAutofit fontScale="90000"/>
          </a:bodyPr>
          <a:lstStyle/>
          <a:p>
            <a:r>
              <a:rPr lang="en-US" sz="800" dirty="0"/>
              <a:t>m</a:t>
            </a:r>
          </a:p>
        </p:txBody>
      </p:sp>
      <p:sp>
        <p:nvSpPr>
          <p:cNvPr id="3" name="Content Placeholder 2">
            <a:extLst>
              <a:ext uri="{FF2B5EF4-FFF2-40B4-BE49-F238E27FC236}">
                <a16:creationId xmlns:a16="http://schemas.microsoft.com/office/drawing/2014/main" id="{04AFD827-C67D-3619-C411-1A363DD481C3}"/>
              </a:ext>
            </a:extLst>
          </p:cNvPr>
          <p:cNvSpPr>
            <a:spLocks noGrp="1"/>
          </p:cNvSpPr>
          <p:nvPr>
            <p:ph idx="1"/>
          </p:nvPr>
        </p:nvSpPr>
        <p:spPr>
          <a:xfrm>
            <a:off x="457200" y="457200"/>
            <a:ext cx="8229600" cy="6126162"/>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6.Recognition rather than recall</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Minimize the user's memory load by making objects, actions, and options visible. The user should not have to remember information from one part of the dialogue to </a:t>
            </a:r>
            <a:r>
              <a:rPr lang="en-US" sz="1800" dirty="0" err="1">
                <a:effectLst/>
                <a:latin typeface="Times New Roman" panose="02020603050405020304" pitchFamily="18" charset="0"/>
                <a:ea typeface="Times New Roman" panose="02020603050405020304" pitchFamily="18" charset="0"/>
              </a:rPr>
              <a:t>another.This</a:t>
            </a:r>
            <a:r>
              <a:rPr lang="en-US" sz="1800" dirty="0">
                <a:effectLst/>
                <a:latin typeface="Times New Roman" panose="02020603050405020304" pitchFamily="18" charset="0"/>
                <a:ea typeface="Times New Roman" panose="02020603050405020304" pitchFamily="18" charset="0"/>
              </a:rPr>
              <a:t> heuristic recommends minimizing the user's memory load by making objects, actions, and options visible This can be achieved by providing clear and concise labeling and using familiar icons and symbols.</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7.Flexibility and efficiency of use</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Accelerators -- unseen by the novice user -- may often speed up the interaction for the expert user such that the system can cater to both inexperienced and experienced users. It suggests that the system should cater to both inexperienced and experienced users by providing shortcuts or accelerators that speed up the interaction for expert users without overwhelming or confusing novice users. This can improve overall efficiency and user satisfaction.</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8.Aesthetic and minimalist design</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Dialogues should not contain information which is irrelevant or rarely needed. Every extra unit of information in a dialogue competes with the relevant units of information and diminishes their relative visibility. It emphasizes the importance of avoiding clutter and keeping dialogues as simple and minimal as possible. By removing unnecessary information, users can focus on the most relevant and important information, reducing the cognitive load required to complete a task.</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9.Help users recognize, diagnose, and recover from errors</a:t>
            </a:r>
            <a:r>
              <a:rPr lang="en-US" sz="1800" dirty="0">
                <a:effectLst/>
                <a:latin typeface="Times New Roman" panose="02020603050405020304" pitchFamily="18" charset="0"/>
                <a:ea typeface="Times New Roman" panose="02020603050405020304" pitchFamily="18" charset="0"/>
              </a:rPr>
              <a:t>: Error messages should be expressed in plain language (no codes), precisely indicate the problem, and constructively suggest a </a:t>
            </a:r>
            <a:r>
              <a:rPr lang="en-US" sz="1800" dirty="0" err="1">
                <a:effectLst/>
                <a:latin typeface="Times New Roman" panose="02020603050405020304" pitchFamily="18" charset="0"/>
                <a:ea typeface="Times New Roman" panose="02020603050405020304" pitchFamily="18" charset="0"/>
              </a:rPr>
              <a:t>solution.Error</a:t>
            </a:r>
            <a:r>
              <a:rPr lang="en-US" sz="1800" dirty="0">
                <a:effectLst/>
                <a:latin typeface="Times New Roman" panose="02020603050405020304" pitchFamily="18" charset="0"/>
                <a:ea typeface="Times New Roman" panose="02020603050405020304" pitchFamily="18" charset="0"/>
              </a:rPr>
              <a:t> messages should be clear and specific, using plain language to help users understand what went wrong and how to fix it. Constructive suggestions for resolving the issue can also be provided to help users recover quickly.</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10.Help and documentation: </a:t>
            </a:r>
            <a:endParaRPr lang="en-US" sz="18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Even though it is better if the system can be used without documentation, it may be necessary to provide help and documentation. Any such information should be easy to search, focused on the user's task, list concrete steps to be carried out, and not be too large.</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21499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4E35-5EB0-04AF-35B4-B8E8542C5047}"/>
              </a:ext>
            </a:extLst>
          </p:cNvPr>
          <p:cNvSpPr>
            <a:spLocks noGrp="1"/>
          </p:cNvSpPr>
          <p:nvPr>
            <p:ph type="title"/>
          </p:nvPr>
        </p:nvSpPr>
        <p:spPr>
          <a:xfrm>
            <a:off x="457200" y="274638"/>
            <a:ext cx="8229600" cy="11731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2800" b="1" dirty="0">
                <a:effectLst/>
                <a:latin typeface="Times New Roman" panose="02020603050405020304" pitchFamily="18" charset="0"/>
                <a:ea typeface="Times New Roman" panose="02020603050405020304" pitchFamily="18" charset="0"/>
              </a:rPr>
              <a:t>Cognitive Walkthrough</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0EEA574-9194-BD7C-ADED-1AC1B11AAACF}"/>
              </a:ext>
            </a:extLst>
          </p:cNvPr>
          <p:cNvSpPr>
            <a:spLocks noGrp="1"/>
          </p:cNvSpPr>
          <p:nvPr>
            <p:ph idx="1"/>
          </p:nvPr>
        </p:nvSpPr>
        <p:spPr>
          <a:xfrm>
            <a:off x="457200" y="990600"/>
            <a:ext cx="8229600" cy="5867400"/>
          </a:xfrm>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1.Identify the tasks</a:t>
            </a:r>
            <a:r>
              <a:rPr lang="en-US" sz="2200" dirty="0">
                <a:effectLst/>
                <a:latin typeface="Times New Roman" panose="02020603050405020304" pitchFamily="18" charset="0"/>
                <a:ea typeface="Times New Roman" panose="02020603050405020304" pitchFamily="18" charset="0"/>
              </a:rPr>
              <a:t>: Identify the tasks that the users are likely to perform using the GUI widgets for test reuse. For instance, tasks may include selecting an image, adding annotations, and saving the annotated image.</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2.Create a user profile</a:t>
            </a:r>
            <a:r>
              <a:rPr lang="en-US" sz="2200" dirty="0">
                <a:effectLst/>
                <a:latin typeface="Times New Roman" panose="02020603050405020304" pitchFamily="18" charset="0"/>
                <a:ea typeface="Times New Roman" panose="02020603050405020304" pitchFamily="18" charset="0"/>
              </a:rPr>
              <a:t>: Develop a user profile that represents the typical user who will use the GUI widgets for test reuse. This profile should include demographic characteristics, user goals, and task-specific knowledge.</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3.Walkthrough the interface:</a:t>
            </a:r>
            <a:r>
              <a:rPr lang="en-US" sz="2200" dirty="0">
                <a:effectLst/>
                <a:latin typeface="Times New Roman" panose="02020603050405020304" pitchFamily="18" charset="0"/>
                <a:ea typeface="Times New Roman" panose="02020603050405020304" pitchFamily="18" charset="0"/>
              </a:rPr>
              <a:t> Step through each task in the interface, one at a time. As you do so, assume the role of the user and ask yourself the following questions:</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(a)Will the user know what to do at this point?</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(b)Will the user understand the purpose of this action?</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(c)Will the user be able to tell if the action was successful or not?</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4.Evaluate the results</a:t>
            </a:r>
            <a:r>
              <a:rPr lang="en-US" sz="2200" dirty="0">
                <a:effectLst/>
                <a:latin typeface="Times New Roman" panose="02020603050405020304" pitchFamily="18" charset="0"/>
                <a:ea typeface="Times New Roman" panose="02020603050405020304" pitchFamily="18" charset="0"/>
              </a:rPr>
              <a:t>: Evaluate the results of the walkthrough and identify any potential issues or areas of confusion that the user may experience. e)e)e)Consider the cognitive load on the user, and determine if the interface provides appropriate feedback and affordances to assist the user.</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5.Address the issues:</a:t>
            </a:r>
            <a:r>
              <a:rPr lang="en-US" sz="2200" dirty="0">
                <a:effectLst/>
                <a:latin typeface="Times New Roman" panose="02020603050405020304" pitchFamily="18" charset="0"/>
                <a:ea typeface="Times New Roman" panose="02020603050405020304" pitchFamily="18" charset="0"/>
              </a:rPr>
              <a:t> Address the issues identified during the walkthrough by modifying the GUI widget design. Consider alternative ways to present the information or actions, improve the affordances or feedback, and simplify the interface to reduce cognitive load.</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a:t>
            </a:r>
            <a:endParaRPr lang="en-US" sz="22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6.Test the updated interface</a:t>
            </a:r>
            <a:r>
              <a:rPr lang="en-US" sz="2200" dirty="0">
                <a:effectLst/>
                <a:latin typeface="Times New Roman" panose="02020603050405020304" pitchFamily="18" charset="0"/>
                <a:ea typeface="Times New Roman" panose="02020603050405020304" pitchFamily="18" charset="0"/>
              </a:rPr>
              <a:t>: Test the updated interface to ensure that the issues identified during the walkthrough have been resolved, and that the interface is now more user-friendly and effective for image understanding using GUI widgets for test reuse.</a:t>
            </a:r>
            <a:endParaRPr lang="en-US" sz="22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4147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C6FA-A6BE-FE48-7A19-1E0192F24AEF}"/>
              </a:ext>
            </a:extLst>
          </p:cNvPr>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r>
              <a:rPr lang="en-US" dirty="0"/>
              <a:t>Results</a:t>
            </a:r>
          </a:p>
        </p:txBody>
      </p:sp>
      <p:sp>
        <p:nvSpPr>
          <p:cNvPr id="3" name="Content Placeholder 2">
            <a:extLst>
              <a:ext uri="{FF2B5EF4-FFF2-40B4-BE49-F238E27FC236}">
                <a16:creationId xmlns:a16="http://schemas.microsoft.com/office/drawing/2014/main" id="{C3722833-ACF9-2DFC-8B1B-D3B950D266A3}"/>
              </a:ext>
            </a:extLst>
          </p:cNvPr>
          <p:cNvSpPr>
            <a:spLocks noGrp="1"/>
          </p:cNvSpPr>
          <p:nvPr>
            <p:ph idx="1"/>
          </p:nvPr>
        </p:nvSpPr>
        <p:spPr>
          <a:xfrm>
            <a:off x="457200" y="1066800"/>
            <a:ext cx="8229600" cy="505936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dirty="0"/>
              <a:t>Snaps of output</a:t>
            </a:r>
          </a:p>
          <a:p>
            <a:pPr marL="0" indent="0">
              <a:buNone/>
            </a:pPr>
            <a:endParaRPr lang="en-US" dirty="0"/>
          </a:p>
        </p:txBody>
      </p:sp>
      <p:pic>
        <p:nvPicPr>
          <p:cNvPr id="9" name="Picture 8">
            <a:extLst>
              <a:ext uri="{FF2B5EF4-FFF2-40B4-BE49-F238E27FC236}">
                <a16:creationId xmlns:a16="http://schemas.microsoft.com/office/drawing/2014/main" id="{100BED8C-0972-4920-3AC3-6ADBBD7E366B}"/>
              </a:ext>
            </a:extLst>
          </p:cNvPr>
          <p:cNvPicPr>
            <a:picLocks noChangeAspect="1"/>
          </p:cNvPicPr>
          <p:nvPr/>
        </p:nvPicPr>
        <p:blipFill>
          <a:blip r:embed="rId2"/>
          <a:stretch>
            <a:fillRect/>
          </a:stretch>
        </p:blipFill>
        <p:spPr>
          <a:xfrm>
            <a:off x="685800" y="1981200"/>
            <a:ext cx="7543800" cy="2590800"/>
          </a:xfrm>
          <a:prstGeom prst="rect">
            <a:avLst/>
          </a:prstGeom>
        </p:spPr>
      </p:pic>
    </p:spTree>
    <p:extLst>
      <p:ext uri="{BB962C8B-B14F-4D97-AF65-F5344CB8AC3E}">
        <p14:creationId xmlns:p14="http://schemas.microsoft.com/office/powerpoint/2010/main" val="399875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379C-984E-E833-35B9-32B80BA292A5}"/>
              </a:ext>
            </a:extLst>
          </p:cNvPr>
          <p:cNvSpPr>
            <a:spLocks noGrp="1"/>
          </p:cNvSpPr>
          <p:nvPr>
            <p:ph type="title"/>
          </p:nvPr>
        </p:nvSpPr>
        <p:spPr>
          <a:xfrm>
            <a:off x="457200" y="274638"/>
            <a:ext cx="8229600" cy="182562"/>
          </a:xfrm>
        </p:spPr>
        <p:txBody>
          <a:bodyPr>
            <a:normAutofit fontScale="90000"/>
          </a:bodyPr>
          <a:lstStyle/>
          <a:p>
            <a:r>
              <a:rPr lang="en-US" sz="800" dirty="0"/>
              <a:t>s</a:t>
            </a:r>
          </a:p>
        </p:txBody>
      </p:sp>
      <p:sp>
        <p:nvSpPr>
          <p:cNvPr id="3" name="Content Placeholder 2">
            <a:extLst>
              <a:ext uri="{FF2B5EF4-FFF2-40B4-BE49-F238E27FC236}">
                <a16:creationId xmlns:a16="http://schemas.microsoft.com/office/drawing/2014/main" id="{F1306C92-F431-99DC-4F0A-97C84ABBA6ED}"/>
              </a:ext>
            </a:extLst>
          </p:cNvPr>
          <p:cNvSpPr>
            <a:spLocks noGrp="1"/>
          </p:cNvSpPr>
          <p:nvPr>
            <p:ph idx="1"/>
          </p:nvPr>
        </p:nvSpPr>
        <p:spPr>
          <a:xfrm>
            <a:off x="457200" y="457200"/>
            <a:ext cx="8229600" cy="5668963"/>
          </a:xfrm>
        </p:spPr>
        <p:style>
          <a:lnRef idx="1">
            <a:schemeClr val="accent1"/>
          </a:lnRef>
          <a:fillRef idx="2">
            <a:schemeClr val="accent1"/>
          </a:fillRef>
          <a:effectRef idx="1">
            <a:schemeClr val="accent1"/>
          </a:effectRef>
          <a:fontRef idx="minor">
            <a:schemeClr val="dk1"/>
          </a:fontRef>
        </p:style>
        <p:txBody>
          <a:bodyPr/>
          <a:lstStyle/>
          <a:p>
            <a:r>
              <a:rPr lang="en-US" sz="1800" dirty="0">
                <a:effectLst/>
                <a:latin typeface="Times New Roman" panose="02020603050405020304" pitchFamily="18" charset="0"/>
                <a:ea typeface="Times New Roman" panose="02020603050405020304" pitchFamily="18" charset="0"/>
              </a:rPr>
              <a:t>Figure 3: Sample output of the system</a:t>
            </a:r>
            <a:endParaRPr lang="en-US" sz="1800"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A56B44C3-2A16-2172-3556-B5359B64D5C3}"/>
              </a:ext>
            </a:extLst>
          </p:cNvPr>
          <p:cNvPicPr>
            <a:picLocks noChangeAspect="1"/>
          </p:cNvPicPr>
          <p:nvPr/>
        </p:nvPicPr>
        <p:blipFill>
          <a:blip r:embed="rId2"/>
          <a:stretch>
            <a:fillRect/>
          </a:stretch>
        </p:blipFill>
        <p:spPr>
          <a:xfrm>
            <a:off x="685800" y="1411984"/>
            <a:ext cx="7391400" cy="3007616"/>
          </a:xfrm>
          <a:prstGeom prst="rect">
            <a:avLst/>
          </a:prstGeom>
        </p:spPr>
      </p:pic>
    </p:spTree>
    <p:extLst>
      <p:ext uri="{BB962C8B-B14F-4D97-AF65-F5344CB8AC3E}">
        <p14:creationId xmlns:p14="http://schemas.microsoft.com/office/powerpoint/2010/main" val="116462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27C7-306E-62DC-6852-236CFB55E65A}"/>
              </a:ext>
            </a:extLst>
          </p:cNvPr>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r>
              <a:rPr lang="en-US" dirty="0"/>
              <a:t>Conclusion</a:t>
            </a:r>
          </a:p>
        </p:txBody>
      </p:sp>
      <p:sp>
        <p:nvSpPr>
          <p:cNvPr id="3" name="Content Placeholder 2">
            <a:extLst>
              <a:ext uri="{FF2B5EF4-FFF2-40B4-BE49-F238E27FC236}">
                <a16:creationId xmlns:a16="http://schemas.microsoft.com/office/drawing/2014/main" id="{C32BDE75-41F5-9D41-1CB6-97B52567FFFD}"/>
              </a:ext>
            </a:extLst>
          </p:cNvPr>
          <p:cNvSpPr>
            <a:spLocks noGrp="1"/>
          </p:cNvSpPr>
          <p:nvPr>
            <p:ph idx="1"/>
          </p:nvPr>
        </p:nvSpPr>
        <p:spPr>
          <a:xfrm>
            <a:off x="457200" y="1219200"/>
            <a:ext cx="8229600" cy="4906963"/>
          </a:xfrm>
        </p:spPr>
        <p:style>
          <a:lnRef idx="1">
            <a:schemeClr val="accent1"/>
          </a:lnRef>
          <a:fillRef idx="2">
            <a:schemeClr val="accent1"/>
          </a:fillRef>
          <a:effectRef idx="1">
            <a:schemeClr val="accent1"/>
          </a:effectRef>
          <a:fontRef idx="minor">
            <a:schemeClr val="dk1"/>
          </a:fontRef>
        </p:style>
        <p:txBody>
          <a:bodyPr>
            <a:normAutofit/>
          </a:bodyPr>
          <a:lstStyle/>
          <a:p>
            <a:pPr marL="0" marR="0" algn="just">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rPr>
              <a:t>In conclusion, UI testing is a crucial but expensive activity in software development. Test reuse approaches have emerged as a promising solution to reduce the cost of UI testing, but the success of these approaches relies heavily on the semantic matching of GUI events. The integration of semantic annotation of icons, widgets, and images can enhance the accuracy of semantic matching, and also improve the interpretability and maintainability of UI tests. This approach has the potential to reduce the overall cost and effort required for UI testing and improve the quality of software by enabling more comprehensive testing. These findings offer practical insights for software developers and researchers, highlighting the importance of image understanding of GUI widgets in test reuse.</a:t>
            </a:r>
            <a:endParaRPr lang="en-US" sz="13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rPr>
              <a:t>Identifying and eliminating inconsequential and contradictory data automatically is an essential task that requires attention in the future. Also the potential of image understanding and semantic matching needs to be further explored to yield better results in the future for this field.</a:t>
            </a:r>
            <a:endParaRPr lang="en-US" sz="13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83304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2971801" cy="641350"/>
          </a:xfrm>
        </p:spPr>
        <p:style>
          <a:lnRef idx="1">
            <a:schemeClr val="accent1"/>
          </a:lnRef>
          <a:fillRef idx="2">
            <a:schemeClr val="accent1"/>
          </a:fillRef>
          <a:effectRef idx="1">
            <a:schemeClr val="accent1"/>
          </a:effectRef>
          <a:fontRef idx="minor">
            <a:schemeClr val="dk1"/>
          </a:fontRef>
        </p:style>
        <p:txBody>
          <a:bodyPr/>
          <a:lstStyle/>
          <a:p>
            <a:r>
              <a:rPr lang="en-US" altLang="en-US" dirty="0"/>
              <a:t>Implementation [ Demo ]</a:t>
            </a:r>
            <a:endParaRPr lang="en-US" dirty="0"/>
          </a:p>
        </p:txBody>
      </p:sp>
      <p:sp>
        <p:nvSpPr>
          <p:cNvPr id="5" name="Content Placeholder 4"/>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6" name="Text Placeholder 5"/>
          <p:cNvSpPr>
            <a:spLocks noGrp="1"/>
          </p:cNvSpPr>
          <p:nvPr>
            <p:ph type="body" sz="half" idx="2"/>
          </p:nvPr>
        </p:nvSpPr>
        <p:spPr>
          <a:xfrm>
            <a:off x="381000" y="1083468"/>
            <a:ext cx="3008313" cy="5012532"/>
          </a:xfrm>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buFont typeface="Arial" panose="020B0604020202020204" pitchFamily="34" charset="0"/>
              <a:buChar char="•"/>
              <a:defRPr/>
            </a:pPr>
            <a:endParaRPr lang="en-US" u="sng" dirty="0">
              <a:solidFill>
                <a:srgbClr val="0070C0"/>
              </a:solidFill>
            </a:endParaRPr>
          </a:p>
          <a:p>
            <a:pPr marL="457200" indent="-457200" algn="just">
              <a:buFont typeface="Arial" panose="020B0604020202020204" pitchFamily="34" charset="0"/>
              <a:buChar char="•"/>
              <a:defRPr/>
            </a:pPr>
            <a:r>
              <a:rPr lang="en-IN" sz="2800" u="sng" dirty="0">
                <a:solidFill>
                  <a:srgbClr val="0000FF"/>
                </a:solidFill>
              </a:rPr>
              <a:t>Implementation</a:t>
            </a:r>
            <a:r>
              <a:rPr lang="en-US" altLang="en-IN" sz="2800" u="sng" dirty="0">
                <a:solidFill>
                  <a:srgbClr val="0000FF"/>
                </a:solidFill>
              </a:rPr>
              <a:t>/Survey/Comparison</a:t>
            </a:r>
            <a:r>
              <a:rPr lang="en-IN" sz="2800" u="sng" dirty="0">
                <a:solidFill>
                  <a:srgbClr val="0000FF"/>
                </a:solidFill>
              </a:rPr>
              <a:t> – [Demo]</a:t>
            </a:r>
            <a:r>
              <a:rPr lang="en-US" altLang="en-IN" sz="2800" u="sng" dirty="0">
                <a:solidFill>
                  <a:srgbClr val="0000FF"/>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2971800" cy="915035"/>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PAPER STATUS -  COMMUNICATED/ACCEPTED/PUBLISHED</a:t>
            </a:r>
          </a:p>
        </p:txBody>
      </p:sp>
      <p:sp>
        <p:nvSpPr>
          <p:cNvPr id="5" name="Content Placeholder 4"/>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6" name="Text Placeholder 5"/>
          <p:cNvSpPr>
            <a:spLocks noGrp="1"/>
          </p:cNvSpPr>
          <p:nvPr>
            <p:ph type="body" sz="half" idx="2"/>
          </p:nvPr>
        </p:nvSpPr>
        <p:spPr>
          <a:xfrm>
            <a:off x="381000" y="1266190"/>
            <a:ext cx="3008313" cy="5012532"/>
          </a:xfrm>
        </p:spPr>
        <p:style>
          <a:lnRef idx="1">
            <a:schemeClr val="accent1"/>
          </a:lnRef>
          <a:fillRef idx="2">
            <a:schemeClr val="accent1"/>
          </a:fillRef>
          <a:effectRef idx="1">
            <a:schemeClr val="accent1"/>
          </a:effectRef>
          <a:fontRef idx="minor">
            <a:schemeClr val="dk1"/>
          </a:fontRef>
        </p:style>
        <p:txBody>
          <a:bodyPr>
            <a:normAutofit/>
          </a:bodyPr>
          <a:lstStyle/>
          <a:p>
            <a:pPr>
              <a:buFont typeface="Arial" panose="020B0604020202020204" pitchFamily="34" charset="0"/>
              <a:defRPr/>
            </a:pPr>
            <a:r>
              <a:rPr lang="en-US" sz="2800" dirty="0">
                <a:solidFill>
                  <a:srgbClr val="0000FF"/>
                </a:solidFill>
                <a:latin typeface="Times New Roman" panose="02020603050405020304" pitchFamily="18" charset="0"/>
                <a:cs typeface="Times New Roman" panose="02020603050405020304" pitchFamily="18" charset="0"/>
              </a:rPr>
              <a:t>PAPER STATUS WITH PLAGIARISM REPORT USING WHICH TOOL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630" cy="511175"/>
          </a:xfrm>
          <a:solidFill>
            <a:schemeClr val="tx2">
              <a:lumMod val="20000"/>
              <a:lumOff val="80000"/>
            </a:schemeClr>
          </a:solidFill>
        </p:spPr>
        <p:txBody>
          <a:bodyPr/>
          <a:lstStyle/>
          <a:p>
            <a:r>
              <a:rPr lang="en-US"/>
              <a:t>Paper IEEE Template</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457200" y="847090"/>
            <a:ext cx="3008630" cy="5279390"/>
          </a:xfrm>
          <a:solidFill>
            <a:schemeClr val="tx2">
              <a:lumMod val="20000"/>
              <a:lumOff val="80000"/>
            </a:schemeClr>
          </a:solidFill>
        </p:spPr>
        <p:txBody>
          <a:bodyPr>
            <a:normAutofit lnSpcReduction="10000"/>
            <a:scene3d>
              <a:camera prst="orthographicFront"/>
              <a:lightRig rig="threePt" dir="t"/>
            </a:scene3d>
          </a:bodyPr>
          <a:lstStyle/>
          <a:p>
            <a:endParaRPr lang="en-US" b="1">
              <a:solidFill>
                <a:srgbClr val="FF0000"/>
              </a:solidFill>
              <a:effectLst>
                <a:outerShdw blurRad="38100" dist="25400" dir="5400000" algn="ctr" rotWithShape="0">
                  <a:srgbClr val="6E747A">
                    <a:alpha val="43000"/>
                  </a:srgbClr>
                </a:outerShdw>
              </a:effectLst>
            </a:endParaRPr>
          </a:p>
          <a:p>
            <a:r>
              <a:rPr lang="en-US" b="1">
                <a:solidFill>
                  <a:srgbClr val="FF0000"/>
                </a:solidFill>
                <a:effectLst>
                  <a:outerShdw blurRad="38100" dist="25400" dir="5400000" algn="ctr" rotWithShape="0">
                    <a:srgbClr val="6E747A">
                      <a:alpha val="43000"/>
                    </a:srgbClr>
                  </a:outerShdw>
                </a:effectLst>
              </a:rPr>
              <a:t>Title of the Paper</a:t>
            </a:r>
          </a:p>
          <a:p>
            <a:r>
              <a:rPr lang="en-US" b="1">
                <a:solidFill>
                  <a:srgbClr val="FF0000"/>
                </a:solidFill>
                <a:effectLst>
                  <a:outerShdw blurRad="38100" dist="25400" dir="5400000" algn="ctr" rotWithShape="0">
                    <a:srgbClr val="6E747A">
                      <a:alpha val="43000"/>
                    </a:srgbClr>
                  </a:outerShdw>
                </a:effectLst>
              </a:rPr>
              <a:t>Authors Name(Students + Mentor Name)</a:t>
            </a:r>
          </a:p>
          <a:p>
            <a:r>
              <a:rPr lang="en-US" b="1">
                <a:solidFill>
                  <a:srgbClr val="FF0000"/>
                </a:solidFill>
                <a:effectLst>
                  <a:outerShdw blurRad="38100" dist="25400" dir="5400000" algn="ctr" rotWithShape="0">
                    <a:srgbClr val="6E747A">
                      <a:alpha val="43000"/>
                    </a:srgbClr>
                  </a:outerShdw>
                </a:effectLst>
              </a:rPr>
              <a:t>Keywords</a:t>
            </a:r>
          </a:p>
          <a:p>
            <a:r>
              <a:rPr lang="en-US" b="1">
                <a:solidFill>
                  <a:srgbClr val="FF0000"/>
                </a:solidFill>
                <a:effectLst>
                  <a:outerShdw blurRad="38100" dist="25400" dir="5400000" algn="ctr" rotWithShape="0">
                    <a:srgbClr val="6E747A">
                      <a:alpha val="43000"/>
                    </a:srgbClr>
                  </a:outerShdw>
                </a:effectLst>
              </a:rPr>
              <a:t>Introduction</a:t>
            </a:r>
          </a:p>
          <a:p>
            <a:r>
              <a:rPr lang="en-US" b="1">
                <a:solidFill>
                  <a:srgbClr val="FF0000"/>
                </a:solidFill>
                <a:effectLst>
                  <a:outerShdw blurRad="38100" dist="25400" dir="5400000" algn="ctr" rotWithShape="0">
                    <a:srgbClr val="6E747A">
                      <a:alpha val="43000"/>
                    </a:srgbClr>
                  </a:outerShdw>
                </a:effectLst>
              </a:rPr>
              <a:t>LIterature survey</a:t>
            </a:r>
          </a:p>
          <a:p>
            <a:r>
              <a:rPr lang="en-US" b="1">
                <a:solidFill>
                  <a:srgbClr val="FF0000"/>
                </a:solidFill>
                <a:effectLst>
                  <a:outerShdw blurRad="38100" dist="25400" dir="5400000" algn="ctr" rotWithShape="0">
                    <a:srgbClr val="6E747A">
                      <a:alpha val="43000"/>
                    </a:srgbClr>
                  </a:outerShdw>
                </a:effectLst>
              </a:rPr>
              <a:t>Methodology</a:t>
            </a:r>
          </a:p>
          <a:p>
            <a:r>
              <a:rPr lang="en-US" b="1">
                <a:solidFill>
                  <a:srgbClr val="FF0000"/>
                </a:solidFill>
                <a:effectLst>
                  <a:outerShdw blurRad="38100" dist="25400" dir="5400000" algn="ctr" rotWithShape="0">
                    <a:srgbClr val="6E747A">
                      <a:alpha val="43000"/>
                    </a:srgbClr>
                  </a:outerShdw>
                </a:effectLst>
              </a:rPr>
              <a:t>Comparative study (if any)</a:t>
            </a:r>
          </a:p>
          <a:p>
            <a:r>
              <a:rPr lang="en-US" b="1">
                <a:solidFill>
                  <a:srgbClr val="FF0000"/>
                </a:solidFill>
                <a:effectLst>
                  <a:outerShdw blurRad="38100" dist="25400" dir="5400000" algn="ctr" rotWithShape="0">
                    <a:srgbClr val="6E747A">
                      <a:alpha val="43000"/>
                    </a:srgbClr>
                  </a:outerShdw>
                </a:effectLst>
              </a:rPr>
              <a:t>Results and Discussion</a:t>
            </a:r>
          </a:p>
          <a:p>
            <a:r>
              <a:rPr lang="en-US" b="1">
                <a:solidFill>
                  <a:srgbClr val="FF0000"/>
                </a:solidFill>
                <a:effectLst>
                  <a:outerShdw blurRad="38100" dist="25400" dir="5400000" algn="ctr" rotWithShape="0">
                    <a:srgbClr val="6E747A">
                      <a:alpha val="43000"/>
                    </a:srgbClr>
                  </a:outerShdw>
                </a:effectLst>
              </a:rPr>
              <a:t>Conclusion</a:t>
            </a:r>
          </a:p>
          <a:p>
            <a:r>
              <a:rPr lang="en-US" b="1">
                <a:solidFill>
                  <a:srgbClr val="FF0000"/>
                </a:solidFill>
                <a:effectLst>
                  <a:outerShdw blurRad="38100" dist="25400" dir="5400000" algn="ctr" rotWithShape="0">
                    <a:srgbClr val="6E747A">
                      <a:alpha val="43000"/>
                    </a:srgbClr>
                  </a:outerShdw>
                </a:effectLst>
              </a:rPr>
              <a:t>References</a:t>
            </a:r>
          </a:p>
          <a:p>
            <a:r>
              <a:rPr lang="en-US" b="1">
                <a:solidFill>
                  <a:srgbClr val="FF0000"/>
                </a:solidFill>
                <a:effectLst>
                  <a:outerShdw blurRad="38100" dist="25400" dir="5400000" algn="ctr" rotWithShape="0">
                    <a:srgbClr val="6E747A">
                      <a:alpha val="43000"/>
                    </a:srgbClr>
                  </a:outerShdw>
                </a:effectLst>
              </a:rPr>
              <a:t>Appendix (if any)</a:t>
            </a:r>
          </a:p>
          <a:p>
            <a:r>
              <a:rPr lang="en-US" b="1">
                <a:solidFill>
                  <a:srgbClr val="FF0000"/>
                </a:solidFill>
                <a:effectLst>
                  <a:outerShdw blurRad="38100" dist="25400" dir="5400000" algn="ctr" rotWithShape="0">
                    <a:srgbClr val="6E747A">
                      <a:alpha val="43000"/>
                    </a:srgbClr>
                  </a:outerShdw>
                </a:effectLst>
              </a:rPr>
              <a:t>Biography (Authors)</a:t>
            </a:r>
          </a:p>
          <a:p>
            <a:r>
              <a:rPr lang="en-US" b="1">
                <a:solidFill>
                  <a:srgbClr val="FF0000"/>
                </a:solidFill>
                <a:effectLst>
                  <a:outerShdw blurRad="38100" dist="25400" dir="5400000" algn="ctr" rotWithShape="0">
                    <a:srgbClr val="6E747A">
                      <a:alpha val="43000"/>
                    </a:srgbClr>
                  </a:outerShdw>
                </a:effectLst>
              </a:rPr>
              <a:t>No. of Pages (Min 10  to 20 pages)</a:t>
            </a:r>
          </a:p>
          <a:p>
            <a:endParaRPr lang="en-US" b="1">
              <a:solidFill>
                <a:srgbClr val="FF0000"/>
              </a:solidFill>
              <a:effectLst>
                <a:outerShdw blurRad="38100" dist="25400" dir="5400000" algn="ctr" rotWithShape="0">
                  <a:srgbClr val="6E747A">
                    <a:alpha val="43000"/>
                  </a:srgbClr>
                </a:outerShdw>
              </a:effectLst>
            </a:endParaRPr>
          </a:p>
          <a:p>
            <a:r>
              <a:rPr lang="en-US" b="1">
                <a:solidFill>
                  <a:srgbClr val="FF0000"/>
                </a:solidFill>
                <a:effectLst>
                  <a:outerShdw blurRad="38100" dist="25400" dir="5400000" algn="ctr" rotWithShape="0">
                    <a:srgbClr val="6E747A">
                      <a:alpha val="43000"/>
                    </a:srgbClr>
                  </a:outerShdw>
                </a:effectLst>
              </a:rPr>
              <a:t>Plagiaraism Report( &lt;=12 % )- Any open source tool</a:t>
            </a:r>
          </a:p>
          <a:p>
            <a:endParaRPr lang="en-US" b="1">
              <a:solidFill>
                <a:srgbClr val="FF0000"/>
              </a:solidFill>
              <a:effectLst>
                <a:outerShdw blurRad="38100" dist="25400" dir="5400000" algn="ctr" rotWithShape="0">
                  <a:srgbClr val="6E747A">
                    <a:alpha val="43000"/>
                  </a:srgbClr>
                </a:outerShdw>
              </a:effectLst>
            </a:endParaRPr>
          </a:p>
          <a:p>
            <a:r>
              <a:rPr lang="en-US" b="1">
                <a:solidFill>
                  <a:srgbClr val="FF0000"/>
                </a:solidFill>
                <a:effectLst>
                  <a:outerShdw blurRad="38100" dist="25400" dir="5400000" algn="ctr" rotWithShape="0">
                    <a:srgbClr val="6E747A">
                      <a:alpha val="43000"/>
                    </a:srgbClr>
                  </a:outerShdw>
                </a:effectLst>
              </a:rPr>
              <a:t>Paper Communication Details</a:t>
            </a:r>
          </a:p>
          <a:p>
            <a:r>
              <a:rPr lang="en-US" b="1">
                <a:solidFill>
                  <a:srgbClr val="FF0000"/>
                </a:solidFill>
                <a:effectLst>
                  <a:outerShdw blurRad="38100" dist="25400" dir="5400000" algn="ctr" rotWithShape="0">
                    <a:srgbClr val="6E747A">
                      <a:alpha val="43000"/>
                    </a:srgbClr>
                  </a:outerShdw>
                </a:effectLst>
              </a:rPr>
              <a:t>(ex: submitted/accepted/published)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09324"/>
            <a:ext cx="8229600" cy="70507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Scope</a:t>
            </a:r>
          </a:p>
        </p:txBody>
      </p:sp>
      <p:sp>
        <p:nvSpPr>
          <p:cNvPr id="6" name="Content Placeholder 5"/>
          <p:cNvSpPr>
            <a:spLocks noGrp="1"/>
          </p:cNvSpPr>
          <p:nvPr>
            <p:ph idx="1"/>
          </p:nvPr>
        </p:nvSpPr>
        <p:spPr>
          <a:xfrm>
            <a:off x="0" y="1066800"/>
            <a:ext cx="9144000" cy="5124677"/>
          </a:xfrm>
        </p:spPr>
        <p:style>
          <a:lnRef idx="1">
            <a:schemeClr val="accent1"/>
          </a:lnRef>
          <a:fillRef idx="2">
            <a:schemeClr val="accent1"/>
          </a:fillRef>
          <a:effectRef idx="1">
            <a:schemeClr val="accent1"/>
          </a:effectRef>
          <a:fontRef idx="minor">
            <a:schemeClr val="dk1"/>
          </a:fontRef>
        </p:style>
        <p:txBody>
          <a:bodyPr>
            <a:noAutofit/>
          </a:bodyPr>
          <a:lstStyle/>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The scope of this topic is broad and encompasses various aspects of computer science and software engineering. One key area of focus is computer vision, which involves developing algorithms and techniques for analyzing and understanding visual data, such as images and videos. In the context of GUI test reuse, computer vision can be used to automatically recognize and match GUI widgets across different applications.</a:t>
            </a:r>
            <a:endParaRPr lang="en-US" sz="14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Another important area of focus is deep learning, which is a subfield of machine learning that involves training artificial neural networks to perform complex tasks, such as image recognition and natural language processing. In the context of GUI test reuse, deep learning techniques can be used to train models that can automatically identify and match semantically similar GUI widgets.</a:t>
            </a:r>
            <a:endParaRPr lang="en-US" sz="14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Finally, the scope of GUI testing is also relevant to this topic, as it involves developing techniques and tools for testing graphical user interfaces. In the context of GUI test reuse, this includes the development of methods and algorithms for automatically generating test cases for GUI applications based on existing test cases from other applications. Overall, the scope of image understanding of GUI widgets for test reuse is an interdisciplinary field that involves computer vision, deep learning, and GUI testing to improve the efficiency and effectiveness of software testing.</a:t>
            </a:r>
            <a:endParaRPr lang="en-US" sz="1400" dirty="0">
              <a:effectLst/>
              <a:latin typeface="Arial" panose="020B0604020202020204" pitchFamily="34" charset="0"/>
              <a:ea typeface="Arial" panose="020B0604020202020204" pitchFamily="34" charset="0"/>
            </a:endParaRPr>
          </a:p>
          <a:p>
            <a:pPr lvl="1" indent="0" fontAlgn="auto">
              <a:spcBef>
                <a:spcPts val="0"/>
              </a:spcBef>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p:spPr>
        <p:style>
          <a:lnRef idx="3">
            <a:schemeClr val="lt1"/>
          </a:lnRef>
          <a:fillRef idx="1">
            <a:schemeClr val="accent1"/>
          </a:fillRef>
          <a:effectRef idx="1">
            <a:schemeClr val="accent1"/>
          </a:effectRef>
          <a:fontRef idx="minor">
            <a:schemeClr val="lt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CF8D-1FAC-8B58-9B3A-CDD2D21295BF}"/>
              </a:ext>
            </a:extLst>
          </p:cNvPr>
          <p:cNvSpPr>
            <a:spLocks noGrp="1"/>
          </p:cNvSpPr>
          <p:nvPr>
            <p:ph type="title"/>
          </p:nvPr>
        </p:nvSpPr>
        <p:spPr>
          <a:xfrm>
            <a:off x="457200" y="209324"/>
            <a:ext cx="8229600" cy="1009876"/>
          </a:xfrm>
        </p:spPr>
        <p:style>
          <a:lnRef idx="1">
            <a:schemeClr val="accent1"/>
          </a:lnRef>
          <a:fillRef idx="2">
            <a:schemeClr val="accent1"/>
          </a:fillRef>
          <a:effectRef idx="1">
            <a:schemeClr val="accent1"/>
          </a:effectRef>
          <a:fontRef idx="minor">
            <a:schemeClr val="dk1"/>
          </a:fontRef>
        </p:style>
        <p:txBody>
          <a:bodyPr/>
          <a:lstStyle/>
          <a:p>
            <a:r>
              <a:rPr lang="en-US" dirty="0"/>
              <a:t>Objectives</a:t>
            </a:r>
          </a:p>
        </p:txBody>
      </p:sp>
      <p:sp>
        <p:nvSpPr>
          <p:cNvPr id="3" name="Content Placeholder 2">
            <a:extLst>
              <a:ext uri="{FF2B5EF4-FFF2-40B4-BE49-F238E27FC236}">
                <a16:creationId xmlns:a16="http://schemas.microsoft.com/office/drawing/2014/main" id="{FBA20CB2-D191-0364-F8A6-A9379054907E}"/>
              </a:ext>
            </a:extLst>
          </p:cNvPr>
          <p:cNvSpPr>
            <a:spLocks noGrp="1"/>
          </p:cNvSpPr>
          <p:nvPr>
            <p:ph idx="1"/>
          </p:nvPr>
        </p:nvSpPr>
        <p:spPr>
          <a:xfrm>
            <a:off x="457200" y="1371600"/>
            <a:ext cx="8229600" cy="4754563"/>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develop algorithms and techniques for automatically recognizing and matching GUI widgets across different applications, which can help in reusing existing test cases for new applications.</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investigate the use of deep learning techniques for automatically identifying semantically similar GUI widgets across different applications, which can help in generating more meaningful and effective test cases.</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improve the efficiency and effectiveness of GUI testing by developing methods for automatically generating test cases based on existing test cases from other applications.</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To address the limitations of current GUI test generators, which often generate semantically meaningless GUI tests that miss many relevant behaviors of the application under test.</a:t>
            </a:r>
            <a:r>
              <a:rPr lang="en-US" sz="1800" dirty="0">
                <a:effectLst/>
                <a:latin typeface="Times New Roman" panose="02020603050405020304" pitchFamily="18" charset="0"/>
                <a:ea typeface="Times New Roman" panose="02020603050405020304" pitchFamily="18" charset="0"/>
              </a:rPr>
              <a:t> </a:t>
            </a:r>
            <a:endParaRPr lang="en-US" sz="1800" dirty="0">
              <a:latin typeface="Arial" panose="020B0604020202020204" pitchFamily="34"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explore the reuse of GUI tests across similar applications as an alternative way to automatically generate GUI tests, which can help in generating semantically meaningful GUI tests that properly exercise the functionalities of the target </a:t>
            </a:r>
            <a:endParaRPr lang="en-US" sz="4400" dirty="0">
              <a:latin typeface="+mj-lt"/>
              <a:ea typeface="+mj-ea"/>
              <a:cs typeface="+mj-cs"/>
            </a:endParaRPr>
          </a:p>
        </p:txBody>
      </p:sp>
    </p:spTree>
    <p:extLst>
      <p:ext uri="{BB962C8B-B14F-4D97-AF65-F5344CB8AC3E}">
        <p14:creationId xmlns:p14="http://schemas.microsoft.com/office/powerpoint/2010/main" val="217290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999E-7030-650E-6C13-EF4576DB8B06}"/>
              </a:ext>
            </a:extLst>
          </p:cNvPr>
          <p:cNvSpPr>
            <a:spLocks noGrp="1"/>
          </p:cNvSpPr>
          <p:nvPr>
            <p:ph type="title"/>
          </p:nvPr>
        </p:nvSpPr>
        <p:spPr>
          <a:xfrm>
            <a:off x="457200" y="209324"/>
            <a:ext cx="8229600" cy="1143000"/>
          </a:xfrm>
        </p:spPr>
        <p:style>
          <a:lnRef idx="1">
            <a:schemeClr val="accent1"/>
          </a:lnRef>
          <a:fillRef idx="2">
            <a:schemeClr val="accent1"/>
          </a:fillRef>
          <a:effectRef idx="1">
            <a:schemeClr val="accent1"/>
          </a:effectRef>
          <a:fontRef idx="minor">
            <a:schemeClr val="dk1"/>
          </a:fontRef>
        </p:style>
        <p:txBody>
          <a:bodyPr/>
          <a:lstStyle/>
          <a:p>
            <a:r>
              <a:rPr lang="en-US" dirty="0"/>
              <a:t>Requirements Specifications</a:t>
            </a:r>
          </a:p>
        </p:txBody>
      </p:sp>
      <p:sp>
        <p:nvSpPr>
          <p:cNvPr id="3" name="Content Placeholder 2">
            <a:extLst>
              <a:ext uri="{FF2B5EF4-FFF2-40B4-BE49-F238E27FC236}">
                <a16:creationId xmlns:a16="http://schemas.microsoft.com/office/drawing/2014/main" id="{0114F20B-5F1C-4546-E463-5B68651F7E38}"/>
              </a:ext>
            </a:extLst>
          </p:cNvPr>
          <p:cNvSpPr>
            <a:spLocks noGrp="1"/>
          </p:cNvSpPr>
          <p:nvPr>
            <p:ph idx="1"/>
          </p:nvPr>
        </p:nvSpPr>
        <p:spPr>
          <a:xfrm>
            <a:off x="457200" y="1665515"/>
            <a:ext cx="8229600" cy="4525963"/>
          </a:xfrm>
        </p:spPr>
        <p:style>
          <a:lnRef idx="1">
            <a:schemeClr val="accent1"/>
          </a:lnRef>
          <a:fillRef idx="2">
            <a:schemeClr val="accent1"/>
          </a:fillRef>
          <a:effectRef idx="1">
            <a:schemeClr val="accent1"/>
          </a:effectRef>
          <a:fontRef idx="minor">
            <a:schemeClr val="dk1"/>
          </a:fontRef>
        </p:style>
        <p:txBody>
          <a:bodyPr>
            <a:normAutofit/>
          </a:bodyPr>
          <a:lstStyle/>
          <a:p>
            <a:r>
              <a:rPr lang="en-US" sz="1400" b="1" dirty="0">
                <a:latin typeface="Times New Roman" panose="02020603050405020304" pitchFamily="18" charset="0"/>
                <a:ea typeface="Times New Roman" panose="02020603050405020304" pitchFamily="18" charset="0"/>
              </a:rPr>
              <a:t>Software Specifications</a:t>
            </a:r>
            <a:endParaRPr lang="en-US" sz="1400" b="1"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The major components of the system are the dataset used and the framework used for judging the different approaches for suggesting GUI test transfer from one trace of events to another. The dataset used is ‘Rico: A Mobile App Dataset for Building Data-Driven Design Applications’[1]. It possesses over 70000 unique UI screens from over 9300 apps. It has defined traces for different UI events. It has also provided semantic annotations to all the GUI elements present in the UI screens along with </a:t>
            </a:r>
            <a:r>
              <a:rPr lang="en-US" sz="1400" dirty="0" err="1">
                <a:effectLst/>
                <a:latin typeface="Times New Roman" panose="02020603050405020304" pitchFamily="18" charset="0"/>
                <a:ea typeface="Times New Roman" panose="02020603050405020304" pitchFamily="18" charset="0"/>
              </a:rPr>
              <a:t>json</a:t>
            </a:r>
            <a:r>
              <a:rPr lang="en-US" sz="1400" dirty="0">
                <a:effectLst/>
                <a:latin typeface="Times New Roman" panose="02020603050405020304" pitchFamily="18" charset="0"/>
                <a:ea typeface="Times New Roman" panose="02020603050405020304" pitchFamily="18" charset="0"/>
              </a:rPr>
              <a:t> files describing the hierarchical relation between the objects. All of these features make it ideal for use</a:t>
            </a:r>
            <a:endParaRPr lang="en-US" sz="1400" dirty="0"/>
          </a:p>
        </p:txBody>
      </p:sp>
      <p:pic>
        <p:nvPicPr>
          <p:cNvPr id="7" name="Picture 6">
            <a:extLst>
              <a:ext uri="{FF2B5EF4-FFF2-40B4-BE49-F238E27FC236}">
                <a16:creationId xmlns:a16="http://schemas.microsoft.com/office/drawing/2014/main" id="{96DC907D-4E31-048C-1286-D9B003D61153}"/>
              </a:ext>
            </a:extLst>
          </p:cNvPr>
          <p:cNvPicPr>
            <a:picLocks noChangeAspect="1"/>
          </p:cNvPicPr>
          <p:nvPr/>
        </p:nvPicPr>
        <p:blipFill>
          <a:blip r:embed="rId2"/>
          <a:stretch>
            <a:fillRect/>
          </a:stretch>
        </p:blipFill>
        <p:spPr>
          <a:xfrm>
            <a:off x="838200" y="3200400"/>
            <a:ext cx="1708238" cy="2590800"/>
          </a:xfrm>
          <a:prstGeom prst="rect">
            <a:avLst/>
          </a:prstGeom>
        </p:spPr>
      </p:pic>
      <p:pic>
        <p:nvPicPr>
          <p:cNvPr id="9" name="Picture 8">
            <a:extLst>
              <a:ext uri="{FF2B5EF4-FFF2-40B4-BE49-F238E27FC236}">
                <a16:creationId xmlns:a16="http://schemas.microsoft.com/office/drawing/2014/main" id="{0313E1E9-E927-AE72-55B8-635225CA107C}"/>
              </a:ext>
            </a:extLst>
          </p:cNvPr>
          <p:cNvPicPr>
            <a:picLocks noChangeAspect="1"/>
          </p:cNvPicPr>
          <p:nvPr/>
        </p:nvPicPr>
        <p:blipFill>
          <a:blip r:embed="rId3"/>
          <a:stretch>
            <a:fillRect/>
          </a:stretch>
        </p:blipFill>
        <p:spPr>
          <a:xfrm>
            <a:off x="4834893" y="3200400"/>
            <a:ext cx="1784442" cy="2590800"/>
          </a:xfrm>
          <a:prstGeom prst="rect">
            <a:avLst/>
          </a:prstGeom>
        </p:spPr>
      </p:pic>
    </p:spTree>
    <p:extLst>
      <p:ext uri="{BB962C8B-B14F-4D97-AF65-F5344CB8AC3E}">
        <p14:creationId xmlns:p14="http://schemas.microsoft.com/office/powerpoint/2010/main" val="340777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9B7F-C50D-7AD4-2D3B-8B9BAA2E31D0}"/>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Specifications </a:t>
            </a:r>
          </a:p>
        </p:txBody>
      </p:sp>
      <p:sp>
        <p:nvSpPr>
          <p:cNvPr id="3" name="Content Placeholder 2">
            <a:extLst>
              <a:ext uri="{FF2B5EF4-FFF2-40B4-BE49-F238E27FC236}">
                <a16:creationId xmlns:a16="http://schemas.microsoft.com/office/drawing/2014/main" id="{87F30E4F-44AC-1877-1199-4C38E9B5C915}"/>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1: Example of semantic annotation of UI Screen in Rico dataset.</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other component of the system is the framework used in [2]. The framework analyzes the usage of ATM and </a:t>
            </a:r>
            <a:r>
              <a:rPr lang="en-US" sz="1800" dirty="0" err="1">
                <a:effectLst/>
                <a:latin typeface="Times New Roman" panose="02020603050405020304" pitchFamily="18" charset="0"/>
                <a:ea typeface="Times New Roman" panose="02020603050405020304" pitchFamily="18" charset="0"/>
              </a:rPr>
              <a:t>CraftDroid</a:t>
            </a:r>
            <a:r>
              <a:rPr lang="en-US" sz="1800" dirty="0">
                <a:effectLst/>
                <a:latin typeface="Times New Roman" panose="02020603050405020304" pitchFamily="18" charset="0"/>
                <a:ea typeface="Times New Roman" panose="02020603050405020304" pitchFamily="18" charset="0"/>
              </a:rPr>
              <a:t> for test transfer and also proposes a custom algorithm called </a:t>
            </a:r>
            <a:r>
              <a:rPr lang="en-US" sz="1800" dirty="0" err="1">
                <a:effectLst/>
                <a:latin typeface="Times New Roman" panose="02020603050405020304" pitchFamily="18" charset="0"/>
                <a:ea typeface="Times New Roman" panose="02020603050405020304" pitchFamily="18" charset="0"/>
              </a:rPr>
              <a:t>SemFinder</a:t>
            </a:r>
            <a:r>
              <a:rPr lang="en-US" sz="1800" dirty="0">
                <a:effectLst/>
                <a:latin typeface="Times New Roman" panose="02020603050405020304" pitchFamily="18" charset="0"/>
                <a:ea typeface="Times New Roman" panose="02020603050405020304" pitchFamily="18" charset="0"/>
              </a:rPr>
              <a:t> which tries to perform the same task by taking the help of semantic matching of GUI events. The framework was obtained online at [3]. The framework and dataset are implemented using python on Google </a:t>
            </a:r>
            <a:r>
              <a:rPr lang="en-US" sz="1800" dirty="0" err="1">
                <a:effectLst/>
                <a:latin typeface="Times New Roman" panose="02020603050405020304" pitchFamily="18" charset="0"/>
                <a:ea typeface="Times New Roman" panose="02020603050405020304" pitchFamily="18" charset="0"/>
              </a:rPr>
              <a:t>Colab</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5144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8533-3492-E355-B326-A3DA0840E489}"/>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Process Model of the System</a:t>
            </a:r>
          </a:p>
        </p:txBody>
      </p:sp>
      <p:sp>
        <p:nvSpPr>
          <p:cNvPr id="3" name="Content Placeholder 2">
            <a:extLst>
              <a:ext uri="{FF2B5EF4-FFF2-40B4-BE49-F238E27FC236}">
                <a16:creationId xmlns:a16="http://schemas.microsoft.com/office/drawing/2014/main" id="{94539495-DB45-EA9B-0EA6-C8B8E70DA061}"/>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marL="0" marR="0" indent="0" algn="just">
              <a:lnSpc>
                <a:spcPct val="150000"/>
              </a:lnSpc>
              <a:spcBef>
                <a:spcPts val="0"/>
              </a:spcBef>
              <a:spcAft>
                <a:spcPts val="0"/>
              </a:spcAft>
              <a:buNone/>
            </a:pPr>
            <a:r>
              <a:rPr lang="en-US" sz="4300" dirty="0">
                <a:effectLst/>
                <a:latin typeface="Times New Roman" panose="02020603050405020304" pitchFamily="18" charset="0"/>
                <a:ea typeface="Times New Roman" panose="02020603050405020304" pitchFamily="18" charset="0"/>
              </a:rPr>
              <a:t>The previous work on semantic matching for GUI event test transfer discusses semantic annotation based only on text. However, including the semantic annotations of GUI widgets and icons could probably boost the performance of certain techniques. The main objective of this work is to integrate semantic annotations of GUI widgets into the existing system for judging the variation in performance caused by it.</a:t>
            </a:r>
            <a:endParaRPr lang="en-US" sz="4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endParaRPr lang="en-US" sz="43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romanUcPeriod"/>
            </a:pPr>
            <a:r>
              <a:rPr lang="en-US" sz="4300" b="1" u="none" strike="noStrike" dirty="0">
                <a:effectLst/>
                <a:latin typeface="Times New Roman" panose="02020603050405020304" pitchFamily="18" charset="0"/>
                <a:ea typeface="Times New Roman" panose="02020603050405020304" pitchFamily="18" charset="0"/>
              </a:rPr>
              <a:t>Dataset</a:t>
            </a:r>
            <a:endParaRPr lang="en-US" sz="4300" u="none" strike="noStrike" dirty="0">
              <a:effectLst/>
              <a:latin typeface="Arial" panose="020B0604020202020204" pitchFamily="34" charset="0"/>
              <a:ea typeface="Arial" panose="020B0604020202020204" pitchFamily="34" charset="0"/>
            </a:endParaRPr>
          </a:p>
          <a:p>
            <a:pPr marL="457200" marR="0" algn="just">
              <a:lnSpc>
                <a:spcPct val="150000"/>
              </a:lnSpc>
              <a:spcBef>
                <a:spcPts val="0"/>
              </a:spcBef>
              <a:spcAft>
                <a:spcPts val="0"/>
              </a:spcAft>
            </a:pPr>
            <a:endParaRPr lang="en-US" sz="43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300" dirty="0">
                <a:effectLst/>
                <a:latin typeface="Times New Roman" panose="02020603050405020304" pitchFamily="18" charset="0"/>
                <a:ea typeface="Times New Roman" panose="02020603050405020304" pitchFamily="18" charset="0"/>
              </a:rPr>
              <a:t>The Rico dataset[1] has a wide array of data samples of UI screenshots and related information such as trace of events, UI layout vectors, semantic annotations and descriptions of  hierarchical relationships. The presence of these features in the dataset is essential for the task as information regarding different UI elements need to be collected step-wise as per the trace of the event. Also the semantic annotation of icons and widgets allows for easy integration of semantics of images.</a:t>
            </a:r>
            <a:endParaRPr lang="en-US" sz="4300" dirty="0">
              <a:effectLst/>
              <a:latin typeface="Arial" panose="020B0604020202020204" pitchFamily="34" charset="0"/>
              <a:ea typeface="Arial" panose="020B0604020202020204" pitchFamily="34" charset="0"/>
            </a:endParaRPr>
          </a:p>
          <a:p>
            <a:pPr marL="457200" marR="0" algn="just">
              <a:lnSpc>
                <a:spcPct val="150000"/>
              </a:lnSpc>
              <a:spcBef>
                <a:spcPts val="0"/>
              </a:spcBef>
              <a:spcAft>
                <a:spcPts val="0"/>
              </a:spcAft>
            </a:pPr>
            <a:r>
              <a:rPr lang="en-US" sz="4300" dirty="0">
                <a:effectLst/>
                <a:latin typeface="Times New Roman" panose="02020603050405020304" pitchFamily="18" charset="0"/>
                <a:ea typeface="Times New Roman" panose="02020603050405020304" pitchFamily="18" charset="0"/>
              </a:rPr>
              <a:t> </a:t>
            </a:r>
            <a:endParaRPr lang="en-US" sz="43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romanUcPeriod"/>
            </a:pPr>
            <a:r>
              <a:rPr lang="en-US" sz="4300" b="1" u="none" strike="noStrike" dirty="0">
                <a:effectLst/>
                <a:latin typeface="Times New Roman" panose="02020603050405020304" pitchFamily="18" charset="0"/>
                <a:ea typeface="Times New Roman" panose="02020603050405020304" pitchFamily="18" charset="0"/>
              </a:rPr>
              <a:t>Extraction of data</a:t>
            </a:r>
            <a:endParaRPr lang="en-US" sz="4300" u="none" strike="noStrike"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300" dirty="0">
                <a:effectLst/>
                <a:latin typeface="Times New Roman" panose="02020603050405020304" pitchFamily="18" charset="0"/>
                <a:ea typeface="Times New Roman" panose="02020603050405020304" pitchFamily="18" charset="0"/>
              </a:rPr>
              <a:t> </a:t>
            </a:r>
            <a:endParaRPr lang="en-US" sz="43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300" dirty="0">
                <a:effectLst/>
                <a:latin typeface="Times New Roman" panose="02020603050405020304" pitchFamily="18" charset="0"/>
                <a:ea typeface="Times New Roman" panose="02020603050405020304" pitchFamily="18" charset="0"/>
              </a:rPr>
              <a:t>The relevant data was extracted from the dataset. Essential data (</a:t>
            </a:r>
            <a:r>
              <a:rPr lang="en-US" sz="4300" dirty="0" err="1">
                <a:effectLst/>
                <a:latin typeface="Times New Roman" panose="02020603050405020304" pitchFamily="18" charset="0"/>
                <a:ea typeface="Times New Roman" panose="02020603050405020304" pitchFamily="18" charset="0"/>
              </a:rPr>
              <a:t>event_index</a:t>
            </a:r>
            <a:r>
              <a:rPr lang="en-US" sz="4300" dirty="0">
                <a:effectLst/>
                <a:latin typeface="Times New Roman" panose="02020603050405020304" pitchFamily="18" charset="0"/>
                <a:ea typeface="Times New Roman" panose="02020603050405020304" pitchFamily="18" charset="0"/>
              </a:rPr>
              <a:t>, label, type) as well as optional data (text, id, </a:t>
            </a:r>
            <a:r>
              <a:rPr lang="en-US" sz="4300" dirty="0" err="1">
                <a:effectLst/>
                <a:latin typeface="Times New Roman" panose="02020603050405020304" pitchFamily="18" charset="0"/>
                <a:ea typeface="Times New Roman" panose="02020603050405020304" pitchFamily="18" charset="0"/>
              </a:rPr>
              <a:t>content_desc</a:t>
            </a:r>
            <a:r>
              <a:rPr lang="en-US" sz="4300" dirty="0">
                <a:effectLst/>
                <a:latin typeface="Times New Roman" panose="02020603050405020304" pitchFamily="18" charset="0"/>
                <a:ea typeface="Times New Roman" panose="02020603050405020304" pitchFamily="18" charset="0"/>
              </a:rPr>
              <a:t>, hint, </a:t>
            </a:r>
            <a:r>
              <a:rPr lang="en-US" sz="4300" dirty="0" err="1">
                <a:effectLst/>
                <a:latin typeface="Times New Roman" panose="02020603050405020304" pitchFamily="18" charset="0"/>
                <a:ea typeface="Times New Roman" panose="02020603050405020304" pitchFamily="18" charset="0"/>
              </a:rPr>
              <a:t>parent_text</a:t>
            </a:r>
            <a:r>
              <a:rPr lang="en-US" sz="4300" dirty="0">
                <a:effectLst/>
                <a:latin typeface="Times New Roman" panose="02020603050405020304" pitchFamily="18" charset="0"/>
                <a:ea typeface="Times New Roman" panose="02020603050405020304" pitchFamily="18" charset="0"/>
              </a:rPr>
              <a:t>, </a:t>
            </a:r>
            <a:r>
              <a:rPr lang="en-US" sz="4300" dirty="0" err="1">
                <a:effectLst/>
                <a:latin typeface="Times New Roman" panose="02020603050405020304" pitchFamily="18" charset="0"/>
                <a:ea typeface="Times New Roman" panose="02020603050405020304" pitchFamily="18" charset="0"/>
              </a:rPr>
              <a:t>sibling_text</a:t>
            </a:r>
            <a:r>
              <a:rPr lang="en-US" sz="4300" dirty="0">
                <a:effectLst/>
                <a:latin typeface="Times New Roman" panose="02020603050405020304" pitchFamily="18" charset="0"/>
                <a:ea typeface="Times New Roman" panose="02020603050405020304" pitchFamily="18" charset="0"/>
              </a:rPr>
              <a:t>, </a:t>
            </a:r>
            <a:r>
              <a:rPr lang="en-US" sz="4300" dirty="0" err="1">
                <a:effectLst/>
                <a:latin typeface="Times New Roman" panose="02020603050405020304" pitchFamily="18" charset="0"/>
                <a:ea typeface="Times New Roman" panose="02020603050405020304" pitchFamily="18" charset="0"/>
              </a:rPr>
              <a:t>activity,atm_neighbor</a:t>
            </a:r>
            <a:r>
              <a:rPr lang="en-US" sz="4300" dirty="0">
                <a:effectLst/>
                <a:latin typeface="Times New Roman" panose="02020603050405020304" pitchFamily="18" charset="0"/>
                <a:ea typeface="Times New Roman" panose="02020603050405020304" pitchFamily="18" charset="0"/>
              </a:rPr>
              <a:t>, </a:t>
            </a:r>
            <a:r>
              <a:rPr lang="en-US" sz="4300" dirty="0" err="1">
                <a:effectLst/>
                <a:latin typeface="Times New Roman" panose="02020603050405020304" pitchFamily="18" charset="0"/>
                <a:ea typeface="Times New Roman" panose="02020603050405020304" pitchFamily="18" charset="0"/>
              </a:rPr>
              <a:t>file_name</a:t>
            </a:r>
            <a:r>
              <a:rPr lang="en-US" sz="4300" dirty="0">
                <a:effectLst/>
                <a:latin typeface="Times New Roman" panose="02020603050405020304" pitchFamily="18" charset="0"/>
                <a:ea typeface="Times New Roman" panose="02020603050405020304" pitchFamily="18" charset="0"/>
              </a:rPr>
              <a:t>) were all taken from the dataset via  mining of the dataset. The extraction of relevant data from the dataset is a critical step in data mining and is essential for obtaining meaningful insights and patterns from the data. By selecting essential data such as </a:t>
            </a:r>
            <a:r>
              <a:rPr lang="en-US" sz="4300" dirty="0" err="1">
                <a:effectLst/>
                <a:latin typeface="Times New Roman" panose="02020603050405020304" pitchFamily="18" charset="0"/>
                <a:ea typeface="Times New Roman" panose="02020603050405020304" pitchFamily="18" charset="0"/>
              </a:rPr>
              <a:t>event_index</a:t>
            </a:r>
            <a:r>
              <a:rPr lang="en-US" sz="4300" dirty="0">
                <a:effectLst/>
                <a:latin typeface="Times New Roman" panose="02020603050405020304" pitchFamily="18" charset="0"/>
                <a:ea typeface="Times New Roman" panose="02020603050405020304" pitchFamily="18" charset="0"/>
              </a:rPr>
              <a:t>, label, and type, the extracted data can be used for a variety of purposes, such as training machine learning models, detecting anomalies, and understanding user behavior.</a:t>
            </a:r>
            <a:endParaRPr lang="en-US" sz="4300" dirty="0">
              <a:effectLst/>
              <a:latin typeface="Arial" panose="020B0604020202020204" pitchFamily="34" charset="0"/>
              <a:ea typeface="Arial" panose="020B0604020202020204" pitchFamily="34" charset="0"/>
            </a:endParaRPr>
          </a:p>
          <a:p>
            <a:pPr marL="457200" marR="0" algn="just">
              <a:lnSpc>
                <a:spcPct val="150000"/>
              </a:lnSpc>
              <a:spcBef>
                <a:spcPts val="0"/>
              </a:spcBef>
              <a:spcAft>
                <a:spcPts val="0"/>
              </a:spcAft>
            </a:pPr>
            <a:r>
              <a:rPr lang="en-US" sz="4300" dirty="0">
                <a:effectLst/>
                <a:latin typeface="Times New Roman" panose="02020603050405020304" pitchFamily="18" charset="0"/>
                <a:ea typeface="Times New Roman" panose="02020603050405020304" pitchFamily="18" charset="0"/>
              </a:rPr>
              <a:t> </a:t>
            </a:r>
            <a:endParaRPr lang="en-US" sz="43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06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446C-829F-32B1-8785-CAC507E46E0F}"/>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Process Model of the system</a:t>
            </a:r>
          </a:p>
        </p:txBody>
      </p:sp>
      <p:sp>
        <p:nvSpPr>
          <p:cNvPr id="3" name="Content Placeholder 2">
            <a:extLst>
              <a:ext uri="{FF2B5EF4-FFF2-40B4-BE49-F238E27FC236}">
                <a16:creationId xmlns:a16="http://schemas.microsoft.com/office/drawing/2014/main" id="{8A1FBF8D-2441-8F90-A058-D7AE29D28D54}"/>
              </a:ext>
            </a:extLst>
          </p:cNvPr>
          <p:cNvSpPr>
            <a:spLocks noGrp="1"/>
          </p:cNvSpPr>
          <p:nvPr>
            <p:ph idx="1"/>
          </p:nvPr>
        </p:nvSpPr>
        <p:spPr>
          <a:xfrm>
            <a:off x="457200" y="1066800"/>
            <a:ext cx="8229600" cy="5791200"/>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marL="457200" marR="0" algn="just">
              <a:lnSpc>
                <a:spcPct val="150000"/>
              </a:lnSpc>
              <a:spcBef>
                <a:spcPts val="0"/>
              </a:spcBef>
              <a:spcAft>
                <a:spcPts val="0"/>
              </a:spcAft>
            </a:pPr>
            <a:endParaRPr lang="en-US" sz="4400" dirty="0">
              <a:effectLst/>
              <a:latin typeface="Times New Roman" panose="02020603050405020304" pitchFamily="18" charset="0"/>
              <a:ea typeface="Times New Roman" panose="02020603050405020304" pitchFamily="18" charset="0"/>
            </a:endParaRPr>
          </a:p>
          <a:p>
            <a:pPr marL="114300" indent="0" algn="just">
              <a:lnSpc>
                <a:spcPct val="150000"/>
              </a:lnSpc>
              <a:spcBef>
                <a:spcPts val="0"/>
              </a:spcBef>
              <a:buNone/>
            </a:pPr>
            <a:r>
              <a:rPr lang="en-US" sz="4400" b="1" u="none" strike="noStrike" dirty="0">
                <a:effectLst/>
                <a:latin typeface="Times New Roman" panose="02020603050405020304" pitchFamily="18" charset="0"/>
                <a:ea typeface="Times New Roman" panose="02020603050405020304" pitchFamily="18" charset="0"/>
              </a:rPr>
              <a:t>III. Semantic Matching Framework</a:t>
            </a:r>
            <a:endParaRPr lang="en-US" sz="4400" u="none" strike="noStrike" dirty="0">
              <a:effectLst/>
              <a:latin typeface="Arial" panose="020B0604020202020204" pitchFamily="34" charset="0"/>
              <a:ea typeface="Arial" panose="020B0604020202020204" pitchFamily="34" charset="0"/>
            </a:endParaRPr>
          </a:p>
          <a:p>
            <a:pPr marL="457200" marR="0" algn="just">
              <a:lnSpc>
                <a:spcPct val="150000"/>
              </a:lnSpc>
              <a:spcBef>
                <a:spcPts val="0"/>
              </a:spcBef>
              <a:spcAft>
                <a:spcPts val="0"/>
              </a:spcAft>
            </a:pPr>
            <a:endParaRPr lang="en-US" sz="4400" dirty="0">
              <a:effectLst/>
              <a:latin typeface="Times New Roman" panose="02020603050405020304" pitchFamily="18" charset="0"/>
              <a:ea typeface="Times New Roman" panose="02020603050405020304" pitchFamily="18"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The model provided at [3] has readily been trained on various state of the art models like GLOVE, word2vec and so on. The same framework was utilized for testing the earlier obtained data as well after it was adjusted into suitable input format. The framework judged the performance of semantic matching of different events by the different test migration algorithm, descriptor algorithm, training set that was used to train the model and word embedding model.</a:t>
            </a:r>
            <a:endParaRPr lang="en-US" sz="44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The use of state-of-the-art models like GLOVE and word2vec in the training of the model provides a solid foundation for semantic matching of different events. By leveraging pre-trained word embeddings, the model can capture the semantic similarity between textual information of GUI widgets, enabling effective transfer of human-designed GUI tests from a source application to a target application with similar functionalities.</a:t>
            </a:r>
            <a:endParaRPr lang="en-US" sz="44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The testing of the earlier obtained data after adjustment into a suitable input format provides valuable insights into the performance of the framework. By evaluating the performance of semantic matching using different test migration algorithms, descriptor algorithms, training sets, and word embedding models, it becomes possible to identify the best approach for specific use cases.</a:t>
            </a:r>
            <a:endParaRPr lang="en-US" sz="44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The framework presented in [3] provides a robust and flexible solution for UI test reuse, leveraging state-of-the-art models and algorithms to achieve high accuracy in semantic matching. The insights gained from the evaluation of the framework can be applied to various domains, improving the efficiency and effectiveness of UI testing in software development.</a:t>
            </a:r>
            <a:endParaRPr lang="en-US" sz="44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 </a:t>
            </a:r>
            <a:endParaRPr lang="en-US" sz="4400" dirty="0">
              <a:effectLst/>
              <a:latin typeface="Arial" panose="020B0604020202020204" pitchFamily="34" charset="0"/>
              <a:ea typeface="Arial" panose="020B0604020202020204" pitchFamily="34" charset="0"/>
            </a:endParaRPr>
          </a:p>
          <a:p>
            <a:pPr marL="0" marR="0" lvl="0" indent="0" algn="just">
              <a:lnSpc>
                <a:spcPct val="150000"/>
              </a:lnSpc>
              <a:spcBef>
                <a:spcPts val="0"/>
              </a:spcBef>
              <a:spcAft>
                <a:spcPts val="0"/>
              </a:spcAft>
              <a:buNone/>
            </a:pPr>
            <a:r>
              <a:rPr lang="en-US" sz="4400" b="1" u="none" strike="noStrike" dirty="0">
                <a:effectLst/>
                <a:latin typeface="Times New Roman" panose="02020603050405020304" pitchFamily="18" charset="0"/>
                <a:ea typeface="Times New Roman" panose="02020603050405020304" pitchFamily="18" charset="0"/>
              </a:rPr>
              <a:t>IV Evaluation Metrics</a:t>
            </a:r>
            <a:endParaRPr lang="en-US" sz="4400" u="none" strike="noStrike"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 </a:t>
            </a:r>
            <a:endParaRPr lang="en-US" sz="4400" dirty="0">
              <a:effectLst/>
              <a:latin typeface="Arial" panose="020B0604020202020204" pitchFamily="34" charset="0"/>
              <a:ea typeface="Arial" panose="020B0604020202020204" pitchFamily="34" charset="0"/>
            </a:endParaRPr>
          </a:p>
          <a:p>
            <a:pPr marL="114300" marR="0" indent="0" algn="just">
              <a:lnSpc>
                <a:spcPct val="150000"/>
              </a:lnSpc>
              <a:spcBef>
                <a:spcPts val="0"/>
              </a:spcBef>
              <a:spcAft>
                <a:spcPts val="0"/>
              </a:spcAft>
              <a:buNone/>
            </a:pPr>
            <a:r>
              <a:rPr lang="en-US" sz="4400" dirty="0">
                <a:effectLst/>
                <a:latin typeface="Times New Roman" panose="02020603050405020304" pitchFamily="18" charset="0"/>
                <a:ea typeface="Times New Roman" panose="02020603050405020304" pitchFamily="18" charset="0"/>
              </a:rPr>
              <a:t>Mean Reciprocal Rank (MRR) has been used for evaluation as a metric which has been used in [2] as well. The advantage of using MRR as an evaluation metric is that it takes into account the order of the results, rather than just whether or not the relevant item was present in the list. In other words, MRR rewards algorithms that place relevant items at the top of the list, and penalizes algorithms that bury relevant items lower down in the list.</a:t>
            </a:r>
            <a:endParaRPr lang="en-US" sz="44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3700" dirty="0">
                <a:effectLst/>
                <a:latin typeface="Times New Roman" panose="02020603050405020304" pitchFamily="18" charset="0"/>
                <a:ea typeface="Times New Roman" panose="02020603050405020304" pitchFamily="18" charset="0"/>
              </a:rPr>
              <a:t> </a:t>
            </a:r>
            <a:endParaRPr lang="en-US" sz="37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68506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4A8-91A1-C09C-80C7-DD88D836373F}"/>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Block diagram of the System</a:t>
            </a:r>
          </a:p>
        </p:txBody>
      </p:sp>
      <p:sp>
        <p:nvSpPr>
          <p:cNvPr id="3" name="Content Placeholder 2">
            <a:extLst>
              <a:ext uri="{FF2B5EF4-FFF2-40B4-BE49-F238E27FC236}">
                <a16:creationId xmlns:a16="http://schemas.microsoft.com/office/drawing/2014/main" id="{9C76E47C-C39F-19D5-223F-EDB6822A5DF6}"/>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endParaRPr lang="en-US" dirty="0"/>
          </a:p>
          <a:p>
            <a:endParaRPr lang="en-US" dirty="0"/>
          </a:p>
        </p:txBody>
      </p:sp>
      <p:pic>
        <p:nvPicPr>
          <p:cNvPr id="5" name="Picture 4">
            <a:extLst>
              <a:ext uri="{FF2B5EF4-FFF2-40B4-BE49-F238E27FC236}">
                <a16:creationId xmlns:a16="http://schemas.microsoft.com/office/drawing/2014/main" id="{83CD52D5-F694-7BDD-D1FA-CD5B17B6DF84}"/>
              </a:ext>
            </a:extLst>
          </p:cNvPr>
          <p:cNvPicPr>
            <a:picLocks noChangeAspect="1"/>
          </p:cNvPicPr>
          <p:nvPr/>
        </p:nvPicPr>
        <p:blipFill>
          <a:blip r:embed="rId2"/>
          <a:stretch>
            <a:fillRect/>
          </a:stretch>
        </p:blipFill>
        <p:spPr>
          <a:xfrm>
            <a:off x="1323808" y="2054154"/>
            <a:ext cx="6496384" cy="2749691"/>
          </a:xfrm>
          <a:prstGeom prst="rect">
            <a:avLst/>
          </a:prstGeom>
        </p:spPr>
      </p:pic>
    </p:spTree>
    <p:extLst>
      <p:ext uri="{BB962C8B-B14F-4D97-AF65-F5344CB8AC3E}">
        <p14:creationId xmlns:p14="http://schemas.microsoft.com/office/powerpoint/2010/main" val="368937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3D07-6F34-65C6-9237-EABB0364EABD}"/>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Normans 7 principles</a:t>
            </a:r>
          </a:p>
        </p:txBody>
      </p:sp>
      <p:sp>
        <p:nvSpPr>
          <p:cNvPr id="3" name="Content Placeholder 2">
            <a:extLst>
              <a:ext uri="{FF2B5EF4-FFF2-40B4-BE49-F238E27FC236}">
                <a16:creationId xmlns:a16="http://schemas.microsoft.com/office/drawing/2014/main" id="{ABAA2325-796A-EABA-26FE-E3540C09DDF0}"/>
              </a:ext>
            </a:extLst>
          </p:cNvPr>
          <p:cNvSpPr>
            <a:spLocks noGrp="1"/>
          </p:cNvSpPr>
          <p:nvPr>
            <p:ph idx="1"/>
          </p:nvPr>
        </p:nvSpPr>
        <p:spPr>
          <a:xfrm>
            <a:off x="457200" y="1143000"/>
            <a:ext cx="8229600" cy="5638800"/>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Sure, here are the Norman's 7 principles of interaction design, which are applicable to various fields including GUI design:</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 </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b="1" dirty="0">
                <a:effectLst/>
                <a:latin typeface="Times New Roman" panose="02020603050405020304" pitchFamily="18" charset="0"/>
                <a:ea typeface="Times New Roman" panose="02020603050405020304" pitchFamily="18" charset="0"/>
              </a:rPr>
              <a:t>1.Visibility</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The system have  always keep users informed about what is going </a:t>
            </a:r>
            <a:r>
              <a:rPr lang="en-US" sz="1900" dirty="0" err="1">
                <a:effectLst/>
                <a:latin typeface="Times New Roman" panose="02020603050405020304" pitchFamily="18" charset="0"/>
                <a:ea typeface="Times New Roman" panose="02020603050405020304" pitchFamily="18" charset="0"/>
              </a:rPr>
              <a:t>on,the</a:t>
            </a:r>
            <a:r>
              <a:rPr lang="en-US" sz="1900" dirty="0">
                <a:effectLst/>
                <a:latin typeface="Times New Roman" panose="02020603050405020304" pitchFamily="18" charset="0"/>
                <a:ea typeface="Times New Roman" panose="02020603050405020304" pitchFamily="18" charset="0"/>
              </a:rPr>
              <a:t> needs and consistent has been transparent  through appropriate feedback within a reasonable amount of time.</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For example, the visibility principle is applied by providing appropriate feedback to the user as they interact with the system, such as showing the status of the test being generated or indicating when a test is complete.</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 </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b="1" dirty="0">
                <a:effectLst/>
                <a:latin typeface="Times New Roman" panose="02020603050405020304" pitchFamily="18" charset="0"/>
                <a:ea typeface="Times New Roman" panose="02020603050405020304" pitchFamily="18" charset="0"/>
              </a:rPr>
              <a:t>2.Feedback</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The system has always provides feedback to users and the stakeholder about their actions and the state and </a:t>
            </a:r>
            <a:r>
              <a:rPr lang="en-US" sz="1900" dirty="0" err="1">
                <a:effectLst/>
                <a:latin typeface="Times New Roman" panose="02020603050405020304" pitchFamily="18" charset="0"/>
                <a:ea typeface="Times New Roman" panose="02020603050405020304" pitchFamily="18" charset="0"/>
              </a:rPr>
              <a:t>premilaniry</a:t>
            </a:r>
            <a:r>
              <a:rPr lang="en-US" sz="1900" dirty="0">
                <a:effectLst/>
                <a:latin typeface="Times New Roman" panose="02020603050405020304" pitchFamily="18" charset="0"/>
                <a:ea typeface="Times New Roman" panose="02020603050405020304" pitchFamily="18" charset="0"/>
              </a:rPr>
              <a:t>  of the system. It give users clear and concise information about their actions and the state of the system, such as indicating which test cases have already been created.</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 </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b="1" dirty="0">
                <a:effectLst/>
                <a:latin typeface="Times New Roman" panose="02020603050405020304" pitchFamily="18" charset="0"/>
                <a:ea typeface="Times New Roman" panose="02020603050405020304" pitchFamily="18" charset="0"/>
              </a:rPr>
              <a:t>3.Affordance</a:t>
            </a:r>
            <a:endParaRPr lang="en-US" sz="19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The system have  made  it clear what actions are possible through the design of the interface, providing appropriate clues as to how the interface should be </a:t>
            </a:r>
            <a:r>
              <a:rPr lang="en-US" sz="1900" dirty="0" err="1">
                <a:effectLst/>
                <a:latin typeface="Times New Roman" panose="02020603050405020304" pitchFamily="18" charset="0"/>
                <a:ea typeface="Times New Roman" panose="02020603050405020304" pitchFamily="18" charset="0"/>
              </a:rPr>
              <a:t>used.It</a:t>
            </a:r>
            <a:r>
              <a:rPr lang="en-US" sz="1900" dirty="0">
                <a:effectLst/>
                <a:latin typeface="Times New Roman" panose="02020603050405020304" pitchFamily="18" charset="0"/>
                <a:ea typeface="Times New Roman" panose="02020603050405020304" pitchFamily="18" charset="0"/>
              </a:rPr>
              <a:t> helped users understand what actions are possible by designing the GUI widgets in a way that makes it clear how they can be used</a:t>
            </a:r>
            <a:endParaRPr lang="en-US" sz="19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 </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b="1" dirty="0">
                <a:effectLst/>
                <a:latin typeface="Times New Roman" panose="02020603050405020304" pitchFamily="18" charset="0"/>
                <a:ea typeface="Times New Roman" panose="02020603050405020304" pitchFamily="18" charset="0"/>
              </a:rPr>
              <a:t>4.Consistency</a:t>
            </a:r>
            <a:endParaRPr lang="en-US" sz="19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The system is particularly  consistent, both within itself and with other similar systems, like other state systems in terms of design, functionality, and operation throughout the </a:t>
            </a:r>
            <a:r>
              <a:rPr lang="en-US" sz="1900" dirty="0" err="1">
                <a:effectLst/>
                <a:latin typeface="Times New Roman" panose="02020603050405020304" pitchFamily="18" charset="0"/>
                <a:ea typeface="Times New Roman" panose="02020603050405020304" pitchFamily="18" charset="0"/>
              </a:rPr>
              <a:t>analysis.It</a:t>
            </a:r>
            <a:r>
              <a:rPr lang="en-US" sz="1900" dirty="0">
                <a:effectLst/>
                <a:latin typeface="Times New Roman" panose="02020603050405020304" pitchFamily="18" charset="0"/>
                <a:ea typeface="Times New Roman" panose="02020603050405020304" pitchFamily="18" charset="0"/>
              </a:rPr>
              <a:t> ensured that the GUI widgets are similar in design and function to other systems, which can help users understand how to interact with them.</a:t>
            </a:r>
            <a:endParaRPr lang="en-US" sz="1900"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89957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5D5A597BA214EBC66ADB27C86B8F9" ma:contentTypeVersion="0" ma:contentTypeDescription="Create a new document." ma:contentTypeScope="" ma:versionID="cf7868261dac2600d860abc5556ac19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11EB11-DA2B-4D8E-B987-F711FE7CB6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BF557B3-E4CC-437E-AB91-4A37D66BAEA2}">
  <ds:schemaRefs>
    <ds:schemaRef ds:uri="http://purl.org/dc/elements/1.1/"/>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B9C5A1F-2355-47C7-B213-BFDF58DC40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TotalTime>
  <Words>3195</Words>
  <Application>Microsoft Office PowerPoint</Application>
  <PresentationFormat>On-screen Show (4:3)</PresentationFormat>
  <Paragraphs>166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&lt;Image Understanding of GUI Widgets for Test Reuse&gt; </vt:lpstr>
      <vt:lpstr>Scope</vt:lpstr>
      <vt:lpstr>Objectives</vt:lpstr>
      <vt:lpstr>Requirements Specifications</vt:lpstr>
      <vt:lpstr>Specifications </vt:lpstr>
      <vt:lpstr>Process Model of the System</vt:lpstr>
      <vt:lpstr>Process Model of the system</vt:lpstr>
      <vt:lpstr>Block diagram of the System</vt:lpstr>
      <vt:lpstr>Normans 7 principles</vt:lpstr>
      <vt:lpstr>t</vt:lpstr>
      <vt:lpstr>Nielsens 10 Heuristics Evalauation: </vt:lpstr>
      <vt:lpstr>m</vt:lpstr>
      <vt:lpstr>Cognitive Walkthrough </vt:lpstr>
      <vt:lpstr>Results</vt:lpstr>
      <vt:lpstr>s</vt:lpstr>
      <vt:lpstr>Conclusion</vt:lpstr>
      <vt:lpstr>Implementation [ Demo ]</vt:lpstr>
      <vt:lpstr>PAPER STATUS -  COMMUNICATED/ACCEPTED/PUBLISHED</vt:lpstr>
      <vt:lpstr>Paper IEEE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Admin</dc:creator>
  <cp:lastModifiedBy>PRAJWAL LAMSAL</cp:lastModifiedBy>
  <cp:revision>35</cp:revision>
  <dcterms:created xsi:type="dcterms:W3CDTF">2020-05-18T15:18:00Z</dcterms:created>
  <dcterms:modified xsi:type="dcterms:W3CDTF">2023-04-14T08:55:57Z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y fmtid="{D5CDD505-2E9C-101B-9397-08002B2CF9AE}" pid="3" name="ContentTypeId">
    <vt:lpwstr>0x0101008BB5D5A597BA214EBC66ADB27C86B8F9</vt:lpwstr>
  </property>
</Properties>
</file>