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charset="0"/>
      <p:regular r:id="rId22"/>
      <p:bold r:id="rId23"/>
      <p:italic r:id="rId24"/>
      <p:boldItalic r:id="rId25"/>
    </p:embeddedFont>
    <p:embeddedFont>
      <p:font typeface="Arial Rounded MT Bold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9ZBpjcXa2+YD+dTvfg2Lnn+X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315750" y="904618"/>
            <a:ext cx="8512500" cy="423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Bookings Analysis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br>
              <a:rPr lang="en-GB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Rajesh Kumar </a:t>
            </a:r>
            <a:r>
              <a:rPr lang="en-GB" sz="22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Mishra</a:t>
            </a:r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Science Trainee</a:t>
            </a:r>
            <a:b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AlmaBetter, Bengaluru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8060" y="275783"/>
            <a:ext cx="2998685" cy="328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43" name="Google Shape;143;p10"/>
          <p:cNvSpPr txBox="1"/>
          <p:nvPr/>
        </p:nvSpPr>
        <p:spPr>
          <a:xfrm>
            <a:off x="31995" y="371039"/>
            <a:ext cx="2595089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Distribution of Price over NY</a:t>
            </a:r>
            <a:endParaRPr sz="29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3117271" y="3636611"/>
            <a:ext cx="538941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Shared rooms are the cheapest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0" y="2505748"/>
            <a:ext cx="25630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“Entire home/apt” has avg. price of $211.79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3117271" y="3990554"/>
            <a:ext cx="5879605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Brooklyn and Manhattan stand within the most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urban and active area, in terms of listing count and pricing both.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25782" y="283153"/>
            <a:ext cx="2525982" cy="327746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/>
        </p:nvSpPr>
        <p:spPr>
          <a:xfrm>
            <a:off x="0" y="3113391"/>
            <a:ext cx="25630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“Private room” has avg. price of only $89.78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54" name="Google Shape;154;p11"/>
          <p:cNvSpPr txBox="1"/>
          <p:nvPr/>
        </p:nvSpPr>
        <p:spPr>
          <a:xfrm>
            <a:off x="0" y="467928"/>
            <a:ext cx="256309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Proportion of Room types</a:t>
            </a:r>
            <a:endParaRPr sz="29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3075708" y="4033936"/>
            <a:ext cx="538941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wonder NYC life is of high standard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0" y="2367017"/>
            <a:ext cx="2563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“Entire room/apt” has more than 50% proportion with highest avg. property price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5928" y="303242"/>
            <a:ext cx="5780848" cy="266855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/>
          <p:nvPr/>
        </p:nvSpPr>
        <p:spPr>
          <a:xfrm>
            <a:off x="0" y="3105681"/>
            <a:ext cx="2563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Despite being cheapest “shared room” shared only 2.4% proportion 	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3075708" y="3372063"/>
            <a:ext cx="5389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of the listings available in NYC are entire home/apartment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997" y="-55418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65" name="Google Shape;165;p12"/>
          <p:cNvSpPr txBox="1"/>
          <p:nvPr/>
        </p:nvSpPr>
        <p:spPr>
          <a:xfrm>
            <a:off x="-1" y="467928"/>
            <a:ext cx="2627085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Property Occupancy Rate</a:t>
            </a:r>
            <a:endParaRPr sz="29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3048000" y="3701434"/>
            <a:ext cx="5389419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Location of the property and its lease value are not always guarantees of occupancy return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0" y="1979280"/>
            <a:ext cx="2563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There are 1295 total properties that are 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available 365 days a year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6291" y="82784"/>
            <a:ext cx="2803292" cy="3276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2709" y="142103"/>
            <a:ext cx="2803291" cy="315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0" y="2774951"/>
            <a:ext cx="25630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Manhattan tops this 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list with 572 properties while Brooklyn stands 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at second with 453 properties available all year long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76" name="Google Shape;176;p13"/>
          <p:cNvSpPr txBox="1"/>
          <p:nvPr/>
        </p:nvSpPr>
        <p:spPr>
          <a:xfrm>
            <a:off x="0" y="467928"/>
            <a:ext cx="2563092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Occupancy Rate over entire season</a:t>
            </a:r>
            <a:endParaRPr sz="29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2923309" y="3244412"/>
            <a:ext cx="54864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Greater movement in buildings at the end and beginning of the month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0" y="2505748"/>
            <a:ext cx="2563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Middle of the year, in June Month, there is a surge in guest count.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652" y="467928"/>
            <a:ext cx="6241649" cy="2275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 txBox="1"/>
          <p:nvPr/>
        </p:nvSpPr>
        <p:spPr>
          <a:xfrm>
            <a:off x="2923308" y="3859965"/>
            <a:ext cx="538941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Between the months of the year, the vacation periods are also less busy.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86" name="Google Shape;186;p14"/>
          <p:cNvSpPr txBox="1"/>
          <p:nvPr/>
        </p:nvSpPr>
        <p:spPr>
          <a:xfrm>
            <a:off x="0" y="467928"/>
            <a:ext cx="2563092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Distribution of visitors’ reviews</a:t>
            </a:r>
            <a:endParaRPr sz="29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2847108" y="3244412"/>
            <a:ext cx="5389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Costlier properties has significantly less no. of reviews compared to cheaper properties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0" y="2505748"/>
            <a:ext cx="2563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Staten Islands has highest number of average review count of 30.94 per property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422" y="467927"/>
            <a:ext cx="6281960" cy="255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/>
        </p:nvSpPr>
        <p:spPr>
          <a:xfrm>
            <a:off x="0" y="3228633"/>
            <a:ext cx="2563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Manhattan has lowest average review count per property of 20.98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2847107" y="3967297"/>
            <a:ext cx="5389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Cheaper rooms get more number of guest visits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97" name="Google Shape;197;p15"/>
          <p:cNvSpPr txBox="1"/>
          <p:nvPr/>
        </p:nvSpPr>
        <p:spPr>
          <a:xfrm>
            <a:off x="0" y="467928"/>
            <a:ext cx="270163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Distribution of mandatory stay</a:t>
            </a:r>
            <a:endParaRPr sz="30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2716150" y="3152078"/>
            <a:ext cx="5389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Premium properties tends to allow low number of minimum nights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0" y="2505748"/>
            <a:ext cx="2563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Within price range 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$600 - 1000, avg. minimum  stay is ~7 nights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1636" y="510508"/>
            <a:ext cx="6331528" cy="2447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2716150" y="3841507"/>
            <a:ext cx="5389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hosts allow less than 10 nights mandatory stay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207" name="Google Shape;207;p16"/>
          <p:cNvSpPr txBox="1"/>
          <p:nvPr/>
        </p:nvSpPr>
        <p:spPr>
          <a:xfrm>
            <a:off x="0" y="467928"/>
            <a:ext cx="2563092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Limitation</a:t>
            </a:r>
            <a:endParaRPr sz="31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2716150" y="561278"/>
            <a:ext cx="5389419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features in terms of modern world, are of very poor quality in deciding the valuation of a property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2716150" y="1519221"/>
            <a:ext cx="571665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ratings of hosts aren’t available, it would’ve been better to rank our hosts based on user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satisfaction and ratings. Normally a low rated property tends to lower their price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2716150" y="2741252"/>
            <a:ext cx="571665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order to have a better analysis regarding the quality of the properties, it would be interesting if we had an analysis of sentiments with property valuations.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2716150" y="3964166"/>
            <a:ext cx="571665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exact number of guests count also missing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217" name="Google Shape;217;p17"/>
          <p:cNvSpPr txBox="1"/>
          <p:nvPr/>
        </p:nvSpPr>
        <p:spPr>
          <a:xfrm>
            <a:off x="-1" y="467928"/>
            <a:ext cx="2716151" cy="10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Scope of </a:t>
            </a:r>
            <a:r>
              <a:rPr lang="en-GB" sz="30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Improvement</a:t>
            </a:r>
            <a:endParaRPr sz="30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2716150" y="561278"/>
            <a:ext cx="5389419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dataset has few qualifying attributes to value a property, more features can be added like bedroom, bathroom, property age (it might be one of the most important one), applicable tax rate, distance to nearest airport, hospital or schools.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2716150" y="2288585"/>
            <a:ext cx="571665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presence of ratings, hosts can be classified and ranked, special discount or offer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given to highest rated hosts following marketing strategy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2716150" y="3572281"/>
            <a:ext cx="571665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 can be done to make prediction on occupancy rate based on tourist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season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226" name="Google Shape;226;p18"/>
          <p:cNvSpPr txBox="1"/>
          <p:nvPr/>
        </p:nvSpPr>
        <p:spPr>
          <a:xfrm>
            <a:off x="0" y="467928"/>
            <a:ext cx="2563092" cy="56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Conclusion</a:t>
            </a:r>
            <a:endParaRPr sz="31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2716150" y="561278"/>
            <a:ext cx="5389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visitors don’t prefer shared rooms, they tend to visit private room or entire home.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2716148" y="1339191"/>
            <a:ext cx="599242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Manhattan and Brooklyn are the two distinguished, expensive &amp; posh areas of NY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2716149" y="3334592"/>
            <a:ext cx="599241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Though location of property has high relation on deciding its price, but a property in popular location doesn’t mean it will stay occupied in most of the time.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2716148" y="2117104"/>
            <a:ext cx="6057737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Some properties are having Minimum Nights to stay is more than 365 Days which can be favorable among Students, Low-Income Employees &amp; Immigrants.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/>
        </p:nvSpPr>
        <p:spPr>
          <a:xfrm>
            <a:off x="405880" y="2217807"/>
            <a:ext cx="844307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9" y="3842219"/>
            <a:ext cx="4217439" cy="89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/>
        </p:nvSpPr>
        <p:spPr>
          <a:xfrm>
            <a:off x="2875806" y="3595998"/>
            <a:ext cx="5913632" cy="2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part of EDA Capstone Project by</a:t>
            </a:r>
            <a:endParaRPr sz="9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4342" y="0"/>
            <a:ext cx="2706914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pic>
        <p:nvPicPr>
          <p:cNvPr id="53" name="Google Shape;5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4544" y="462643"/>
            <a:ext cx="5984444" cy="16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"/>
          <p:cNvSpPr txBox="1"/>
          <p:nvPr/>
        </p:nvSpPr>
        <p:spPr>
          <a:xfrm>
            <a:off x="-150585" y="462643"/>
            <a:ext cx="28194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Introduction</a:t>
            </a:r>
            <a:endParaRPr sz="34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964544" y="2315028"/>
            <a:ext cx="5963524" cy="25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Since 2007, Airbnb operates an online marketplace for lodging, homestays &amp; tourism activities.</a:t>
            </a:r>
            <a:endParaRPr sz="3200">
              <a:solidFill>
                <a:srgbClr val="00717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4342" y="0"/>
            <a:ext cx="2706914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61" name="Google Shape;61;p3"/>
          <p:cNvSpPr txBox="1"/>
          <p:nvPr/>
        </p:nvSpPr>
        <p:spPr>
          <a:xfrm>
            <a:off x="0" y="467928"/>
            <a:ext cx="270691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Dataset Information</a:t>
            </a:r>
            <a:endParaRPr dirty="0"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(48895, 16)</a:t>
            </a:r>
            <a:endParaRPr sz="28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ctrTitle"/>
          </p:nvPr>
        </p:nvSpPr>
        <p:spPr>
          <a:xfrm>
            <a:off x="2709597" y="222835"/>
            <a:ext cx="1121228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br>
              <a:rPr lang="en-GB"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unique id</a:t>
            </a:r>
            <a:endParaRPr sz="1400">
              <a:solidFill>
                <a:srgbClr val="00717D"/>
              </a:solidFill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4116558" y="333836"/>
            <a:ext cx="2035630" cy="689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representing an accommodation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6061998" y="3463781"/>
            <a:ext cx="2862944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number_of_reviews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rating count of a listing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2884226" y="915894"/>
            <a:ext cx="1893198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host_id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unique id for host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7493470" y="534327"/>
            <a:ext cx="1650530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longitude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coordinate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6231885" y="312989"/>
            <a:ext cx="1373400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latitude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coordinate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938263" y="1125324"/>
            <a:ext cx="3380472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neighbourhood_group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group of area, 5 unique hoods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016595" y="2741534"/>
            <a:ext cx="2514835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room_type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unique room types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6650070" y="2741025"/>
            <a:ext cx="2307657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availability_365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days a host is available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131945" y="4163805"/>
            <a:ext cx="3189028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reviews_per_month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rate of review given per month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6731575" y="1792514"/>
            <a:ext cx="2308681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neighbourhood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falls under group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031725" y="2009514"/>
            <a:ext cx="1886860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price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price of property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2795582" y="3442901"/>
            <a:ext cx="3123960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minimum_nights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minimum nights stay required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2706914" y="2155986"/>
            <a:ext cx="2481943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calculated_host_listing_count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of registered listing under a host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6531430" y="4129643"/>
            <a:ext cx="2556889" cy="62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last_review</a:t>
            </a:r>
            <a:br>
              <a:rPr lang="en-GB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 of last review given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51128" y="2264296"/>
            <a:ext cx="265578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Null count:</a:t>
            </a:r>
            <a:endParaRPr dirty="0"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name - 16</a:t>
            </a:r>
            <a:endParaRPr dirty="0"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 err="1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host_name</a:t>
            </a:r>
            <a:r>
              <a:rPr lang="en-GB" sz="1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 – 21</a:t>
            </a:r>
            <a:endParaRPr dirty="0"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 err="1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last_review</a:t>
            </a:r>
            <a:r>
              <a:rPr lang="en-GB" sz="1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 – 10052</a:t>
            </a:r>
            <a:endParaRPr dirty="0"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 err="1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reviews_per_month</a:t>
            </a:r>
            <a:r>
              <a:rPr lang="en-GB" sz="1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 - 10052</a:t>
            </a:r>
            <a:endParaRPr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4342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83" name="Google Shape;83;p4"/>
          <p:cNvSpPr txBox="1"/>
          <p:nvPr/>
        </p:nvSpPr>
        <p:spPr>
          <a:xfrm>
            <a:off x="-87086" y="467928"/>
            <a:ext cx="2706914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Distribution of Features</a:t>
            </a:r>
            <a:endParaRPr sz="34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ctrTitle"/>
          </p:nvPr>
        </p:nvSpPr>
        <p:spPr>
          <a:xfrm>
            <a:off x="2706913" y="3272971"/>
            <a:ext cx="5523035" cy="58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Positive skewed distribution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6913" y="467928"/>
            <a:ext cx="6308031" cy="26599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6068544" y="3853542"/>
            <a:ext cx="2946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availability_365 has almost uniform distribution</a:t>
            </a:r>
            <a:endParaRPr sz="1400" b="0" i="0" u="none" strike="noStrike" cap="non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92" name="Google Shape;92;p5"/>
          <p:cNvSpPr txBox="1"/>
          <p:nvPr/>
        </p:nvSpPr>
        <p:spPr>
          <a:xfrm>
            <a:off x="0" y="467928"/>
            <a:ext cx="27069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Correlation</a:t>
            </a:r>
            <a:endParaRPr dirty="0"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Matrix</a:t>
            </a:r>
            <a:endParaRPr sz="36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8996" y="54675"/>
            <a:ext cx="5831707" cy="387933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71911" y="1732732"/>
            <a:ext cx="24288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Lowest between:</a:t>
            </a:r>
            <a:endParaRPr dirty="0"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 err="1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minimum_night</a:t>
            </a:r>
            <a:r>
              <a:rPr lang="en-GB" sz="1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 - price</a:t>
            </a:r>
            <a:endParaRPr sz="1400" b="1" i="0" u="none" strike="noStrike" cap="none" dirty="0">
              <a:solidFill>
                <a:schemeClr val="dk2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71911" y="2300559"/>
            <a:ext cx="24288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Highest between:</a:t>
            </a:r>
            <a:endParaRPr dirty="0"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 err="1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reviews_per_month</a:t>
            </a:r>
            <a:r>
              <a:rPr lang="en-GB" sz="14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 – </a:t>
            </a:r>
            <a:r>
              <a:rPr lang="en-GB" sz="1400" b="1" i="0" u="none" strike="noStrike" cap="none" dirty="0" err="1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number_of_reviews</a:t>
            </a:r>
            <a:endParaRPr sz="1400" b="1" i="0" u="none" strike="noStrike" cap="none" dirty="0">
              <a:solidFill>
                <a:schemeClr val="dk2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034145" y="3934008"/>
            <a:ext cx="4876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All the features are less correlated with price, regression taking price as target, will be less accurate</a:t>
            </a:r>
            <a:endParaRPr sz="1400" b="0" i="0" u="none" strike="noStrike" cap="none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02" name="Google Shape;102;p6"/>
          <p:cNvSpPr txBox="1"/>
          <p:nvPr/>
        </p:nvSpPr>
        <p:spPr>
          <a:xfrm>
            <a:off x="-50801" y="493170"/>
            <a:ext cx="285931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Location of </a:t>
            </a:r>
            <a:r>
              <a:rPr lang="en-GB" sz="265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Neighbourhood</a:t>
            </a:r>
            <a:r>
              <a:rPr lang="en-GB" sz="2900" b="1" i="0" u="none" strike="noStrike" cap="none" dirty="0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 Groups</a:t>
            </a:r>
            <a:endParaRPr sz="2900" b="1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0" y="2151574"/>
            <a:ext cx="242883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5 unique groups :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--------------------------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Manhattan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Brooklyn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Queens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Staten Island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Bronx</a:t>
            </a:r>
            <a:endParaRPr>
              <a:latin typeface="Arial Rounded MT Bold" panose="020F0704030504030204" pitchFamily="34" charset="0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7921" y="467928"/>
            <a:ext cx="6115133" cy="3192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/>
        </p:nvSpPr>
        <p:spPr>
          <a:xfrm>
            <a:off x="3117272" y="3805048"/>
            <a:ext cx="446289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are 211 unique neighbourhoods falls under 5 groups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11" name="Google Shape;111;p7"/>
          <p:cNvSpPr txBox="1"/>
          <p:nvPr/>
        </p:nvSpPr>
        <p:spPr>
          <a:xfrm>
            <a:off x="-1" y="467928"/>
            <a:ext cx="3117273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Variation of 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Price based 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on Location</a:t>
            </a:r>
            <a:endParaRPr sz="29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0" y="2090092"/>
            <a:ext cx="24288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Considered price range is $0 - 300</a:t>
            </a:r>
            <a:endParaRPr>
              <a:latin typeface="Arial Rounded MT Bold" panose="020F0704030504030204" pitchFamily="34" charset="0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3117272" y="3524463"/>
            <a:ext cx="5389419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Property prices are generally high in the southern area of Manhattan and northern area of Brooklyn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4824" y="139515"/>
            <a:ext cx="5852300" cy="3215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12864" y="2640963"/>
            <a:ext cx="2085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75% of properties has price within $175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12863" y="3136532"/>
            <a:ext cx="208510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Avg. price of Manhattan &amp; Brooklyn is $161.98 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0" y="3878406"/>
            <a:ext cx="2085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Avg. price of rest of the NY is $98.47 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23" name="Google Shape;123;p8"/>
          <p:cNvSpPr txBox="1"/>
          <p:nvPr/>
        </p:nvSpPr>
        <p:spPr>
          <a:xfrm>
            <a:off x="0" y="467928"/>
            <a:ext cx="2563092" cy="232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Variation of </a:t>
            </a:r>
            <a:endParaRPr>
              <a:latin typeface="Arial Rounded MT Bold" panose="020F07040305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Number of reviews given based on Location</a:t>
            </a:r>
            <a:endParaRPr sz="29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3117272" y="3524463"/>
            <a:ext cx="5389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Trend in rise of review counts is followed in the outskirts of NYC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0" y="2940416"/>
            <a:ext cx="256309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Staten Island holds max 30.94 avg. reviews per property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7458" y="230251"/>
            <a:ext cx="5764103" cy="323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627085" cy="51435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32" name="Google Shape;132;p9"/>
          <p:cNvSpPr txBox="1"/>
          <p:nvPr/>
        </p:nvSpPr>
        <p:spPr>
          <a:xfrm>
            <a:off x="0" y="467928"/>
            <a:ext cx="2563092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Occupancy rate over Properties</a:t>
            </a:r>
            <a:endParaRPr sz="29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3117272" y="3524463"/>
            <a:ext cx="538941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heart of NYC seems to be busiest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0" y="2505748"/>
            <a:ext cx="25630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 Rounded MT Bold" panose="020F0704030504030204" pitchFamily="34" charset="0"/>
                <a:ea typeface="Arial Rounded"/>
                <a:cs typeface="Arial Rounded"/>
                <a:sym typeface="Arial Rounded"/>
              </a:rPr>
              <a:t>Manhattan &amp; Brooklyn has a combined avg. availability of 106 days a year</a:t>
            </a:r>
            <a:endParaRPr sz="1400" b="1" i="0" u="none" strike="noStrike" cap="none">
              <a:solidFill>
                <a:srgbClr val="000000"/>
              </a:solidFill>
              <a:latin typeface="Arial Rounded MT Bold" panose="020F0704030504030204" pitchFamily="34" charset="0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5741" y="216396"/>
            <a:ext cx="5834078" cy="3116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3117271" y="3967808"/>
            <a:ext cx="538941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Availability based on Room types are spread quite uniformly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818</Words>
  <Application>Microsoft Office PowerPoint</Application>
  <PresentationFormat>On-screen Show (16:9)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Montserrat</vt:lpstr>
      <vt:lpstr>Arial Rounded MT Bold</vt:lpstr>
      <vt:lpstr>Arial Rounded</vt:lpstr>
      <vt:lpstr>Simple Light</vt:lpstr>
      <vt:lpstr>            Capstone Project Airbnb Bookings Analysis  by Rajesh Kumar Mishra Data Science Trainee AlmaBetter, Bengaluru   </vt:lpstr>
      <vt:lpstr>Since 2007, Airbnb operates an online marketplace for lodging, homestays &amp; tourism activities.</vt:lpstr>
      <vt:lpstr>id unique id</vt:lpstr>
      <vt:lpstr>Positive skewed distribution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Capstone Project Airbnb Bookings Analysis  by Debanjan Ganguly Data Science Trainee AlmaBetter, Bengaluru   </dc:title>
  <cp:lastModifiedBy>Narayan</cp:lastModifiedBy>
  <cp:revision>2</cp:revision>
  <dcterms:modified xsi:type="dcterms:W3CDTF">2024-02-24T15:26:40Z</dcterms:modified>
</cp:coreProperties>
</file>