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4"/>
  </p:notesMasterIdLst>
  <p:sldIdLst>
    <p:sldId id="256" r:id="rId2"/>
    <p:sldId id="320" r:id="rId3"/>
    <p:sldId id="257" r:id="rId4"/>
    <p:sldId id="290" r:id="rId5"/>
    <p:sldId id="300" r:id="rId6"/>
    <p:sldId id="302" r:id="rId7"/>
    <p:sldId id="277" r:id="rId8"/>
    <p:sldId id="286" r:id="rId9"/>
    <p:sldId id="275" r:id="rId10"/>
    <p:sldId id="287" r:id="rId11"/>
    <p:sldId id="278" r:id="rId12"/>
    <p:sldId id="285" r:id="rId13"/>
    <p:sldId id="259" r:id="rId14"/>
    <p:sldId id="288" r:id="rId15"/>
    <p:sldId id="304" r:id="rId16"/>
    <p:sldId id="305" r:id="rId17"/>
    <p:sldId id="307" r:id="rId18"/>
    <p:sldId id="312" r:id="rId19"/>
    <p:sldId id="306" r:id="rId20"/>
    <p:sldId id="308" r:id="rId21"/>
    <p:sldId id="309" r:id="rId22"/>
    <p:sldId id="310" r:id="rId23"/>
    <p:sldId id="311" r:id="rId24"/>
    <p:sldId id="319" r:id="rId25"/>
    <p:sldId id="314" r:id="rId26"/>
    <p:sldId id="315" r:id="rId27"/>
    <p:sldId id="316" r:id="rId28"/>
    <p:sldId id="317" r:id="rId29"/>
    <p:sldId id="323" r:id="rId30"/>
    <p:sldId id="318" r:id="rId31"/>
    <p:sldId id="299" r:id="rId32"/>
    <p:sldId id="297" r:id="rId33"/>
    <p:sldId id="298" r:id="rId34"/>
    <p:sldId id="292" r:id="rId35"/>
    <p:sldId id="291" r:id="rId36"/>
    <p:sldId id="293" r:id="rId37"/>
    <p:sldId id="294" r:id="rId38"/>
    <p:sldId id="295" r:id="rId39"/>
    <p:sldId id="296" r:id="rId40"/>
    <p:sldId id="313" r:id="rId41"/>
    <p:sldId id="321" r:id="rId42"/>
    <p:sldId id="324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15" autoAdjust="0"/>
    <p:restoredTop sz="91471"/>
  </p:normalViewPr>
  <p:slideViewPr>
    <p:cSldViewPr snapToGrid="0">
      <p:cViewPr>
        <p:scale>
          <a:sx n="61" d="100"/>
          <a:sy n="61" d="100"/>
        </p:scale>
        <p:origin x="5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58873-BA6B-4308-AD98-8C10FF8911A2}" type="datetimeFigureOut">
              <a:rPr lang="en-US" smtClean="0"/>
              <a:t>04/30/20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451E7-26C0-4A20-AA6F-245C7C66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451E7-26C0-4A20-AA6F-245C7C667E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0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451E7-26C0-4A20-AA6F-245C7C667E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2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2A40-FA92-4C98-8BFD-B29D068B5621}" type="datetimeFigureOut">
              <a:rPr lang="en-US" smtClean="0"/>
              <a:t>04/30/20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E9F9-2A31-4778-99BD-9D686C8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2A40-FA92-4C98-8BFD-B29D068B5621}" type="datetimeFigureOut">
              <a:rPr lang="en-US" smtClean="0"/>
              <a:t>04/30/20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E9F9-2A31-4778-99BD-9D686C8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2A40-FA92-4C98-8BFD-B29D068B5621}" type="datetimeFigureOut">
              <a:rPr lang="en-US" smtClean="0"/>
              <a:t>04/30/20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E9F9-2A31-4778-99BD-9D686C8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0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2A40-FA92-4C98-8BFD-B29D068B5621}" type="datetimeFigureOut">
              <a:rPr lang="en-US" smtClean="0"/>
              <a:t>04/30/20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E9F9-2A31-4778-99BD-9D686C8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8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2A40-FA92-4C98-8BFD-B29D068B5621}" type="datetimeFigureOut">
              <a:rPr lang="en-US" smtClean="0"/>
              <a:t>04/30/20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E9F9-2A31-4778-99BD-9D686C8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8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2A40-FA92-4C98-8BFD-B29D068B5621}" type="datetimeFigureOut">
              <a:rPr lang="en-US" smtClean="0"/>
              <a:t>04/30/20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E9F9-2A31-4778-99BD-9D686C8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6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2A40-FA92-4C98-8BFD-B29D068B5621}" type="datetimeFigureOut">
              <a:rPr lang="en-US" smtClean="0"/>
              <a:t>04/30/20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E9F9-2A31-4778-99BD-9D686C8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5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2A40-FA92-4C98-8BFD-B29D068B5621}" type="datetimeFigureOut">
              <a:rPr lang="en-US" smtClean="0"/>
              <a:t>04/30/20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E9F9-2A31-4778-99BD-9D686C8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2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2A40-FA92-4C98-8BFD-B29D068B5621}" type="datetimeFigureOut">
              <a:rPr lang="en-US" smtClean="0"/>
              <a:t>04/30/20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E9F9-2A31-4778-99BD-9D686C8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3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2A40-FA92-4C98-8BFD-B29D068B5621}" type="datetimeFigureOut">
              <a:rPr lang="en-US" smtClean="0"/>
              <a:t>04/30/20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E9F9-2A31-4778-99BD-9D686C8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3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2A40-FA92-4C98-8BFD-B29D068B5621}" type="datetimeFigureOut">
              <a:rPr lang="en-US" smtClean="0"/>
              <a:t>04/30/20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E9F9-2A31-4778-99BD-9D686C8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6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2A40-FA92-4C98-8BFD-B29D068B5621}" type="datetimeFigureOut">
              <a:rPr lang="en-US" smtClean="0"/>
              <a:t>04/30/20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7E9F9-2A31-4778-99BD-9D686C8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2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2F26-CE80-47FA-8914-9664BB768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4936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Wecare</a:t>
            </a:r>
            <a:r>
              <a:rPr lang="en-US" dirty="0"/>
              <a:t> Hospital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31DA9-53E3-4717-8CC8-E244F5223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sz="2200" dirty="0"/>
              <a:t>Apoorva Mishra</a:t>
            </a:r>
          </a:p>
        </p:txBody>
      </p:sp>
      <p:pic>
        <p:nvPicPr>
          <p:cNvPr id="8" name="Picture 7" descr="A person in a blue shirt&#10;&#10;Description automatically generated">
            <a:extLst>
              <a:ext uri="{FF2B5EF4-FFF2-40B4-BE49-F238E27FC236}">
                <a16:creationId xmlns:a16="http://schemas.microsoft.com/office/drawing/2014/main" id="{41F2A353-0A9A-46BE-902B-94ED324B03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" r="20399" b="-2"/>
          <a:stretch/>
        </p:blipFill>
        <p:spPr>
          <a:xfrm>
            <a:off x="6492113" y="10"/>
            <a:ext cx="5699887" cy="4059234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088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123A2-AF0C-4842-ADE3-0237E03A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83" y="868778"/>
            <a:ext cx="5558489" cy="118586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Patient Entity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312F-91F8-0F43-A1E3-F2F970B2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Following the consultation, doctor prescribes any medication or treatment.</a:t>
            </a:r>
          </a:p>
          <a:p>
            <a:r>
              <a:rPr lang="en-US" sz="1800" dirty="0"/>
              <a:t>All this data is stored in the patient’s medical records. </a:t>
            </a:r>
          </a:p>
          <a:p>
            <a:r>
              <a:rPr lang="en-US" sz="1800" dirty="0"/>
              <a:t>Medical records or history contains information about previous consultations of a patient, which can be used to diagnose patients with any long history of diseases or allergies.</a:t>
            </a:r>
          </a:p>
          <a:p>
            <a:r>
              <a:rPr lang="en-US" sz="1800" dirty="0"/>
              <a:t>Medical history plays a crucial role in treating a patient.</a:t>
            </a:r>
          </a:p>
          <a:p>
            <a:r>
              <a:rPr lang="en-US" sz="1800" dirty="0"/>
              <a:t>The treated patient can then claim their insurance based on the type of treatment, if it qualifies for any insurance scheme.</a:t>
            </a:r>
          </a:p>
          <a:p>
            <a:r>
              <a:rPr lang="en-US" sz="1800" dirty="0"/>
              <a:t>The insurance coverage varies with companies for each treatment.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17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C74A-B974-4B22-A36A-F411C6D5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3" y="2074363"/>
            <a:ext cx="2797121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CLUSTER: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Appointment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669BE0-A4D3-4ADF-9049-41ECF5715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676" y="1006652"/>
            <a:ext cx="6585288" cy="44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0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1C034-694A-1F49-894F-C2A27A01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Appointment Entity</a:t>
            </a:r>
            <a:br>
              <a:rPr lang="en-US" b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endParaRPr lang="en-US" b="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F195-10A1-F644-84CE-558D7757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sz="1700"/>
              <a:t>Appointment is the key entity of this cluster and it is the primary key here. </a:t>
            </a:r>
          </a:p>
          <a:p>
            <a:r>
              <a:rPr lang="en-US" sz="1700"/>
              <a:t>Once an appointment is given to a patient the following happens: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700"/>
              <a:t>Doctor is assigned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700"/>
              <a:t>Prescription is given- Can be in the form of treatment or medication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700"/>
              <a:t>Treatment can be selected from treatment catalogue entity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700"/>
              <a:t>Invoice is generated based on the consultation with the doctor</a:t>
            </a:r>
          </a:p>
          <a:p>
            <a:pPr marL="0" indent="0">
              <a:buNone/>
            </a:pPr>
            <a:endParaRPr lang="en-US" sz="1700"/>
          </a:p>
          <a:p>
            <a:pPr marL="514350" indent="-514350">
              <a:buFont typeface="+mj-lt"/>
              <a:buAutoNum type="arabicPeriod"/>
            </a:pPr>
            <a:endParaRPr lang="en-US" sz="1700"/>
          </a:p>
          <a:p>
            <a:pPr marL="514350" indent="-514350">
              <a:buFont typeface="+mj-lt"/>
              <a:buAutoNum type="arabicPeriod"/>
            </a:pPr>
            <a:endParaRPr lang="en-US" sz="1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74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C74A-B974-4B22-A36A-F411C6D5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CLUSTER:	Location		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1E95C2-A388-409A-95AF-33F74DADF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1212736"/>
            <a:ext cx="6737696" cy="443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81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ED0C5-2772-C644-9171-DF1E0A17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Location Entity</a:t>
            </a:r>
            <a:br>
              <a:rPr lang="en-US" b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25F5-0FDA-7E4A-BC0D-ADC1638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sz="2000"/>
              <a:t>Hospitals can have many branches and can be spread across a region which can be tracked by the attributes in the location entity.</a:t>
            </a:r>
          </a:p>
          <a:p>
            <a:r>
              <a:rPr lang="en-US" sz="2000"/>
              <a:t>Every hospital has certain standard requirements such as rooms for the patients, equipment to facilitate treatments and medical supplies.</a:t>
            </a:r>
          </a:p>
          <a:p>
            <a:r>
              <a:rPr lang="en-US" sz="2000"/>
              <a:t>“Supplies” entity demonstrates the required quantity, cost and details of the supplier.</a:t>
            </a:r>
          </a:p>
          <a:p>
            <a:r>
              <a:rPr lang="en-US" sz="2000"/>
              <a:t>“Equipment” entity entails every detail about the equipment such as name, warranty date, maintenance date, room number, location etc.,  for every room at every hospital.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9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50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03990-7CE3-46CB-8B47-3ACEC6BD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TABLES </a:t>
            </a:r>
          </a:p>
        </p:txBody>
      </p:sp>
      <p:sp>
        <p:nvSpPr>
          <p:cNvPr id="74" name="Freeform: Shape 5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Block Arc 5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Freeform: Shape 5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77" name="Straight Connector 6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: Shape 6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Arc 6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: Shape 6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64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5CFC-4DDB-4B3D-9405-EB653B35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36428" y="568713"/>
            <a:ext cx="112509" cy="58852"/>
          </a:xfrm>
        </p:spPr>
        <p:txBody>
          <a:bodyPr>
            <a:normAutofit fontScale="90000"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E334852-6645-4FE2-AD9F-9EAA9A574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96" y="1129213"/>
            <a:ext cx="3891776" cy="53161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100" b="1" dirty="0">
                <a:solidFill>
                  <a:schemeClr val="accent1"/>
                </a:solidFill>
              </a:rPr>
              <a:t>CREATE TABLE [patient]</a:t>
            </a:r>
          </a:p>
          <a:p>
            <a:pPr marL="0" indent="0">
              <a:buNone/>
            </a:pPr>
            <a:r>
              <a:rPr lang="en-IN" sz="1100" b="1" dirty="0">
                <a:solidFill>
                  <a:schemeClr val="accent1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accent1"/>
                </a:solidFill>
              </a:rPr>
              <a:t> [</a:t>
            </a:r>
            <a:r>
              <a:rPr lang="en-US" sz="1100" b="1" dirty="0" err="1">
                <a:solidFill>
                  <a:schemeClr val="accent1"/>
                </a:solidFill>
              </a:rPr>
              <a:t>patient_id</a:t>
            </a:r>
            <a:r>
              <a:rPr lang="en-US" sz="1100" b="1" dirty="0">
                <a:solidFill>
                  <a:schemeClr val="accent1"/>
                </a:solidFill>
              </a:rPr>
              <a:t>] Int IDENTITY NOT NULL,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accent1"/>
                </a:solidFill>
              </a:rPr>
              <a:t> [</a:t>
            </a:r>
            <a:r>
              <a:rPr lang="en-US" sz="1100" b="1" dirty="0" err="1">
                <a:solidFill>
                  <a:schemeClr val="accent1"/>
                </a:solidFill>
              </a:rPr>
              <a:t>first_name</a:t>
            </a:r>
            <a:r>
              <a:rPr lang="en-US" sz="1100" b="1" dirty="0">
                <a:solidFill>
                  <a:schemeClr val="accent1"/>
                </a:solidFill>
              </a:rPr>
              <a:t>] Varchar(20) NOT NULL,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accent1"/>
                </a:solidFill>
              </a:rPr>
              <a:t> [</a:t>
            </a:r>
            <a:r>
              <a:rPr lang="en-US" sz="1100" b="1" dirty="0" err="1">
                <a:solidFill>
                  <a:schemeClr val="accent1"/>
                </a:solidFill>
              </a:rPr>
              <a:t>middle_name</a:t>
            </a:r>
            <a:r>
              <a:rPr lang="en-US" sz="1100" b="1" dirty="0">
                <a:solidFill>
                  <a:schemeClr val="accent1"/>
                </a:solidFill>
              </a:rPr>
              <a:t>] Varchar(20) NULL,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accent1"/>
                </a:solidFill>
              </a:rPr>
              <a:t> [</a:t>
            </a:r>
            <a:r>
              <a:rPr lang="en-US" sz="1100" b="1" dirty="0" err="1">
                <a:solidFill>
                  <a:schemeClr val="accent1"/>
                </a:solidFill>
              </a:rPr>
              <a:t>last_name</a:t>
            </a:r>
            <a:r>
              <a:rPr lang="en-US" sz="1100" b="1" dirty="0">
                <a:solidFill>
                  <a:schemeClr val="accent1"/>
                </a:solidFill>
              </a:rPr>
              <a:t>] Varchar(30) NOT NULL,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accent1"/>
                </a:solidFill>
              </a:rPr>
              <a:t> [</a:t>
            </a:r>
            <a:r>
              <a:rPr lang="en-US" sz="1100" b="1" dirty="0" err="1">
                <a:solidFill>
                  <a:schemeClr val="accent1"/>
                </a:solidFill>
              </a:rPr>
              <a:t>contact_number</a:t>
            </a:r>
            <a:r>
              <a:rPr lang="en-US" sz="1100" b="1" dirty="0">
                <a:solidFill>
                  <a:schemeClr val="accent1"/>
                </a:solidFill>
              </a:rPr>
              <a:t>] Char(10) NOT NULL,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accent1"/>
                </a:solidFill>
              </a:rPr>
              <a:t> [</a:t>
            </a:r>
            <a:r>
              <a:rPr lang="en-US" sz="1100" b="1" dirty="0" err="1">
                <a:solidFill>
                  <a:schemeClr val="accent1"/>
                </a:solidFill>
              </a:rPr>
              <a:t>date_of_birth</a:t>
            </a:r>
            <a:r>
              <a:rPr lang="en-US" sz="1100" b="1" dirty="0">
                <a:solidFill>
                  <a:schemeClr val="accent1"/>
                </a:solidFill>
              </a:rPr>
              <a:t>] Date NOT NULL,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accent1"/>
                </a:solidFill>
              </a:rPr>
              <a:t> [addressline1] Varchar(200) NOT NULL,</a:t>
            </a:r>
          </a:p>
          <a:p>
            <a:pPr marL="0" indent="0">
              <a:buNone/>
            </a:pPr>
            <a:r>
              <a:rPr lang="en-IN" sz="1100" b="1" dirty="0">
                <a:solidFill>
                  <a:schemeClr val="accent1"/>
                </a:solidFill>
              </a:rPr>
              <a:t> [addressline2] Varchar(150) NULL,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accent1"/>
                </a:solidFill>
              </a:rPr>
              <a:t> [</a:t>
            </a:r>
            <a:r>
              <a:rPr lang="en-US" sz="1100" b="1" dirty="0" err="1">
                <a:solidFill>
                  <a:schemeClr val="accent1"/>
                </a:solidFill>
              </a:rPr>
              <a:t>zip_code</a:t>
            </a:r>
            <a:r>
              <a:rPr lang="en-US" sz="1100" b="1" dirty="0">
                <a:solidFill>
                  <a:schemeClr val="accent1"/>
                </a:solidFill>
              </a:rPr>
              <a:t>] Char(5) NOT NULL,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accent1"/>
                </a:solidFill>
              </a:rPr>
              <a:t> [</a:t>
            </a:r>
            <a:r>
              <a:rPr lang="en-US" sz="1100" b="1" dirty="0" err="1">
                <a:solidFill>
                  <a:schemeClr val="accent1"/>
                </a:solidFill>
              </a:rPr>
              <a:t>emergency_contact_number</a:t>
            </a:r>
            <a:r>
              <a:rPr lang="en-US" sz="1100" b="1" dirty="0">
                <a:solidFill>
                  <a:schemeClr val="accent1"/>
                </a:solidFill>
              </a:rPr>
              <a:t>] Char(10) NULL,</a:t>
            </a:r>
          </a:p>
          <a:p>
            <a:pPr marL="0" indent="0">
              <a:buNone/>
            </a:pPr>
            <a:r>
              <a:rPr lang="en-IN" sz="1100" b="1" dirty="0">
                <a:solidFill>
                  <a:schemeClr val="accent1"/>
                </a:solidFill>
              </a:rPr>
              <a:t> [gender] Char(1) NULL,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accent1"/>
                </a:solidFill>
              </a:rPr>
              <a:t> [</a:t>
            </a:r>
            <a:r>
              <a:rPr lang="en-US" sz="1100" b="1" dirty="0" err="1">
                <a:solidFill>
                  <a:schemeClr val="accent1"/>
                </a:solidFill>
              </a:rPr>
              <a:t>email_address</a:t>
            </a:r>
            <a:r>
              <a:rPr lang="en-US" sz="1100" b="1" dirty="0">
                <a:solidFill>
                  <a:schemeClr val="accent1"/>
                </a:solidFill>
              </a:rPr>
              <a:t>] Varchar(100) NOT NULL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accent1"/>
                </a:solidFill>
              </a:rPr>
              <a:t>CONSTRAINT [</a:t>
            </a:r>
            <a:r>
              <a:rPr lang="en-US" sz="1100" b="1" dirty="0" err="1">
                <a:solidFill>
                  <a:schemeClr val="accent1"/>
                </a:solidFill>
              </a:rPr>
              <a:t>PK_patient</a:t>
            </a:r>
            <a:r>
              <a:rPr lang="en-US" sz="1100" b="1" dirty="0">
                <a:solidFill>
                  <a:schemeClr val="accent1"/>
                </a:solidFill>
              </a:rPr>
              <a:t>] PRIMARY KEY ([</a:t>
            </a:r>
            <a:r>
              <a:rPr lang="en-US" sz="1100" b="1" dirty="0" err="1">
                <a:solidFill>
                  <a:schemeClr val="accent1"/>
                </a:solidFill>
              </a:rPr>
              <a:t>patient_id</a:t>
            </a:r>
            <a:r>
              <a:rPr lang="en-US" sz="1100" b="1" dirty="0">
                <a:solidFill>
                  <a:schemeClr val="accent1"/>
                </a:solidFill>
              </a:rPr>
              <a:t>]))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accent1"/>
                </a:solidFill>
              </a:rPr>
              <a:t>Go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accent1"/>
                </a:solidFill>
              </a:rPr>
              <a:t>ALTER TABLE [</a:t>
            </a:r>
            <a:r>
              <a:rPr lang="en-US" sz="1100" b="1" dirty="0" err="1">
                <a:solidFill>
                  <a:schemeClr val="accent1"/>
                </a:solidFill>
              </a:rPr>
              <a:t>dbo</a:t>
            </a:r>
            <a:r>
              <a:rPr lang="en-US" sz="1100" b="1" dirty="0">
                <a:solidFill>
                  <a:schemeClr val="accent1"/>
                </a:solidFill>
              </a:rPr>
              <a:t>].[patient]  WITH CHECK ADD CHECK  (([gender]='M' OR [gender]='F’))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accent1"/>
                </a:solidFill>
              </a:rPr>
              <a:t>ALTER TABLE [</a:t>
            </a:r>
            <a:r>
              <a:rPr lang="en-US" sz="1100" b="1" dirty="0" err="1">
                <a:solidFill>
                  <a:schemeClr val="accent1"/>
                </a:solidFill>
              </a:rPr>
              <a:t>dbo</a:t>
            </a:r>
            <a:r>
              <a:rPr lang="en-US" sz="1100" b="1" dirty="0">
                <a:solidFill>
                  <a:schemeClr val="accent1"/>
                </a:solidFill>
              </a:rPr>
              <a:t>].[patient]  WITH CHECK ADD CHECK  (([</a:t>
            </a:r>
            <a:r>
              <a:rPr lang="en-US" sz="1100" b="1" dirty="0" err="1">
                <a:solidFill>
                  <a:schemeClr val="accent1"/>
                </a:solidFill>
              </a:rPr>
              <a:t>zip_code</a:t>
            </a:r>
            <a:r>
              <a:rPr lang="en-US" sz="1100" b="1" dirty="0">
                <a:solidFill>
                  <a:schemeClr val="accent1"/>
                </a:solidFill>
              </a:rPr>
              <a:t>] like '[0-9][0-9][0-9][0-9][0-9]'))</a:t>
            </a:r>
          </a:p>
          <a:p>
            <a:pPr marL="0" indent="0">
              <a:buNone/>
            </a:pPr>
            <a:endParaRPr lang="en-IN" sz="1100" b="1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BA1FFD-3D7E-403D-A69E-9382255D8606}"/>
              </a:ext>
            </a:extLst>
          </p:cNvPr>
          <p:cNvSpPr/>
          <p:nvPr/>
        </p:nvSpPr>
        <p:spPr>
          <a:xfrm>
            <a:off x="5631367" y="727268"/>
            <a:ext cx="2564780" cy="612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MEDICAL HISTORY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4C2A15-B513-47D3-B9E3-AB9FBFA5A758}"/>
              </a:ext>
            </a:extLst>
          </p:cNvPr>
          <p:cNvSpPr/>
          <p:nvPr/>
        </p:nvSpPr>
        <p:spPr>
          <a:xfrm>
            <a:off x="965735" y="291887"/>
            <a:ext cx="2564780" cy="612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C03625-A5C9-4924-82F4-AE58ECF10180}"/>
              </a:ext>
            </a:extLst>
          </p:cNvPr>
          <p:cNvSpPr/>
          <p:nvPr/>
        </p:nvSpPr>
        <p:spPr>
          <a:xfrm>
            <a:off x="5364420" y="1913762"/>
            <a:ext cx="38917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CREATE TABLE [</a:t>
            </a:r>
            <a:r>
              <a:rPr lang="en-IN" b="1" dirty="0" err="1">
                <a:solidFill>
                  <a:schemeClr val="accent1"/>
                </a:solidFill>
              </a:rPr>
              <a:t>medical_history</a:t>
            </a:r>
            <a:r>
              <a:rPr lang="en-IN" b="1" dirty="0">
                <a:solidFill>
                  <a:schemeClr val="accent1"/>
                </a:solidFill>
              </a:rPr>
              <a:t>]</a:t>
            </a:r>
          </a:p>
          <a:p>
            <a:r>
              <a:rPr lang="en-IN" b="1" dirty="0">
                <a:solidFill>
                  <a:schemeClr val="accent1"/>
                </a:solidFill>
              </a:rPr>
              <a:t>(</a:t>
            </a:r>
          </a:p>
          <a:p>
            <a:r>
              <a:rPr lang="en-IN" b="1" dirty="0">
                <a:solidFill>
                  <a:schemeClr val="accent1"/>
                </a:solidFill>
              </a:rPr>
              <a:t> [medications] Bit NULL,</a:t>
            </a:r>
          </a:p>
          <a:p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patient_id</a:t>
            </a:r>
            <a:r>
              <a:rPr lang="en-US" b="1" dirty="0">
                <a:solidFill>
                  <a:schemeClr val="accent1"/>
                </a:solidFill>
              </a:rPr>
              <a:t>] Int NOT NULL,</a:t>
            </a:r>
          </a:p>
          <a:p>
            <a:r>
              <a:rPr lang="en-IN" b="1" dirty="0">
                <a:solidFill>
                  <a:schemeClr val="accent1"/>
                </a:solidFill>
              </a:rPr>
              <a:t> [</a:t>
            </a:r>
            <a:r>
              <a:rPr lang="en-IN" b="1" dirty="0" err="1">
                <a:solidFill>
                  <a:schemeClr val="accent1"/>
                </a:solidFill>
              </a:rPr>
              <a:t>anaesthetic_allergy</a:t>
            </a:r>
            <a:r>
              <a:rPr lang="en-IN" b="1" dirty="0">
                <a:solidFill>
                  <a:schemeClr val="accent1"/>
                </a:solidFill>
              </a:rPr>
              <a:t>] Bit NULL,</a:t>
            </a:r>
          </a:p>
          <a:p>
            <a:r>
              <a:rPr lang="en-IN" b="1" dirty="0">
                <a:solidFill>
                  <a:schemeClr val="accent1"/>
                </a:solidFill>
              </a:rPr>
              <a:t> [</a:t>
            </a:r>
            <a:r>
              <a:rPr lang="en-IN" b="1" dirty="0" err="1">
                <a:solidFill>
                  <a:schemeClr val="accent1"/>
                </a:solidFill>
              </a:rPr>
              <a:t>other_allergies</a:t>
            </a:r>
            <a:r>
              <a:rPr lang="en-IN" b="1" dirty="0">
                <a:solidFill>
                  <a:schemeClr val="accent1"/>
                </a:solidFill>
              </a:rPr>
              <a:t>] Bit NULL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CONSTRAINT [</a:t>
            </a:r>
            <a:r>
              <a:rPr lang="en-US" b="1" dirty="0" err="1">
                <a:solidFill>
                  <a:schemeClr val="accent1"/>
                </a:solidFill>
              </a:rPr>
              <a:t>PK_medical_history</a:t>
            </a:r>
            <a:r>
              <a:rPr lang="en-US" b="1" dirty="0">
                <a:solidFill>
                  <a:schemeClr val="accent1"/>
                </a:solidFill>
              </a:rPr>
              <a:t>] PRIMARY KEY ([</a:t>
            </a:r>
            <a:r>
              <a:rPr lang="en-US" b="1" dirty="0" err="1">
                <a:solidFill>
                  <a:schemeClr val="accent1"/>
                </a:solidFill>
              </a:rPr>
              <a:t>patient_id</a:t>
            </a:r>
            <a:r>
              <a:rPr lang="en-US" b="1" dirty="0">
                <a:solidFill>
                  <a:schemeClr val="accent1"/>
                </a:solidFill>
              </a:rPr>
              <a:t>]))</a:t>
            </a:r>
          </a:p>
          <a:p>
            <a:r>
              <a:rPr lang="en-IN" b="1" dirty="0">
                <a:solidFill>
                  <a:schemeClr val="accent1"/>
                </a:solidFill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413467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C4E7-E00E-4998-8BC8-E385F609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97D9-2FBB-4601-8E55-9C757ECCF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769435"/>
            <a:ext cx="4889939" cy="4948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1" dirty="0">
                <a:solidFill>
                  <a:schemeClr val="accent1"/>
                </a:solidFill>
              </a:rPr>
              <a:t>CREATE TABLE [appointment]</a:t>
            </a:r>
          </a:p>
          <a:p>
            <a:pPr marL="0" indent="0">
              <a:buNone/>
            </a:pPr>
            <a:r>
              <a:rPr lang="en-IN" sz="1200" b="1" dirty="0">
                <a:solidFill>
                  <a:schemeClr val="accent1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1"/>
                </a:solidFill>
              </a:rPr>
              <a:t> [</a:t>
            </a:r>
            <a:r>
              <a:rPr lang="en-US" sz="1200" b="1" dirty="0" err="1">
                <a:solidFill>
                  <a:schemeClr val="accent1"/>
                </a:solidFill>
              </a:rPr>
              <a:t>appointment_id</a:t>
            </a:r>
            <a:r>
              <a:rPr lang="en-US" sz="1200" b="1" dirty="0">
                <a:solidFill>
                  <a:schemeClr val="accent1"/>
                </a:solidFill>
              </a:rPr>
              <a:t>] Int IDENTITY NOT NULL,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1"/>
                </a:solidFill>
              </a:rPr>
              <a:t> [</a:t>
            </a:r>
            <a:r>
              <a:rPr lang="en-US" sz="1200" b="1" dirty="0" err="1">
                <a:solidFill>
                  <a:schemeClr val="accent1"/>
                </a:solidFill>
              </a:rPr>
              <a:t>patient_id</a:t>
            </a:r>
            <a:r>
              <a:rPr lang="en-US" sz="1200" b="1" dirty="0">
                <a:solidFill>
                  <a:schemeClr val="accent1"/>
                </a:solidFill>
              </a:rPr>
              <a:t>] Int NOT NULL,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1"/>
                </a:solidFill>
              </a:rPr>
              <a:t> [status] Varchar(20) NOT NULL,</a:t>
            </a:r>
          </a:p>
          <a:p>
            <a:pPr marL="0" indent="0">
              <a:buNone/>
            </a:pPr>
            <a:r>
              <a:rPr lang="en-IN" sz="1200" b="1" dirty="0">
                <a:solidFill>
                  <a:schemeClr val="accent1"/>
                </a:solidFill>
              </a:rPr>
              <a:t> [date] Date NOT NULL,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1"/>
                </a:solidFill>
              </a:rPr>
              <a:t> [</a:t>
            </a:r>
            <a:r>
              <a:rPr lang="en-US" sz="1200" b="1" dirty="0" err="1">
                <a:solidFill>
                  <a:schemeClr val="accent1"/>
                </a:solidFill>
              </a:rPr>
              <a:t>start_time</a:t>
            </a:r>
            <a:r>
              <a:rPr lang="en-US" sz="1200" b="1" dirty="0">
                <a:solidFill>
                  <a:schemeClr val="accent1"/>
                </a:solidFill>
              </a:rPr>
              <a:t>] Time NOT NULL,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1"/>
                </a:solidFill>
              </a:rPr>
              <a:t> [</a:t>
            </a:r>
            <a:r>
              <a:rPr lang="en-US" sz="1200" b="1" dirty="0" err="1">
                <a:solidFill>
                  <a:schemeClr val="accent1"/>
                </a:solidFill>
              </a:rPr>
              <a:t>end_time</a:t>
            </a:r>
            <a:r>
              <a:rPr lang="en-US" sz="1200" b="1" dirty="0">
                <a:solidFill>
                  <a:schemeClr val="accent1"/>
                </a:solidFill>
              </a:rPr>
              <a:t>] Time NOT NULL,</a:t>
            </a:r>
          </a:p>
          <a:p>
            <a:pPr marL="0" indent="0">
              <a:buNone/>
            </a:pPr>
            <a:r>
              <a:rPr lang="en-IN" sz="1200" b="1" dirty="0">
                <a:solidFill>
                  <a:schemeClr val="accent1"/>
                </a:solidFill>
              </a:rPr>
              <a:t> [</a:t>
            </a:r>
            <a:r>
              <a:rPr lang="en-IN" sz="1200" b="1" dirty="0" err="1">
                <a:solidFill>
                  <a:schemeClr val="accent1"/>
                </a:solidFill>
              </a:rPr>
              <a:t>doctor_id</a:t>
            </a:r>
            <a:r>
              <a:rPr lang="en-IN" sz="1200" b="1" dirty="0">
                <a:solidFill>
                  <a:schemeClr val="accent1"/>
                </a:solidFill>
              </a:rPr>
              <a:t>] Int NULL,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1"/>
                </a:solidFill>
              </a:rPr>
              <a:t> [</a:t>
            </a:r>
            <a:r>
              <a:rPr lang="en-US" sz="1200" b="1" dirty="0" err="1">
                <a:solidFill>
                  <a:schemeClr val="accent1"/>
                </a:solidFill>
              </a:rPr>
              <a:t>room_number</a:t>
            </a:r>
            <a:r>
              <a:rPr lang="en-US" sz="1200" b="1" dirty="0">
                <a:solidFill>
                  <a:schemeClr val="accent1"/>
                </a:solidFill>
              </a:rPr>
              <a:t>] Varchar(6) NULL,</a:t>
            </a:r>
          </a:p>
          <a:p>
            <a:pPr marL="0" indent="0">
              <a:buNone/>
            </a:pPr>
            <a:r>
              <a:rPr lang="en-IN" sz="1200" b="1" dirty="0">
                <a:solidFill>
                  <a:schemeClr val="accent1"/>
                </a:solidFill>
              </a:rPr>
              <a:t> [</a:t>
            </a:r>
            <a:r>
              <a:rPr lang="en-IN" sz="1200" b="1" dirty="0" err="1">
                <a:solidFill>
                  <a:schemeClr val="accent1"/>
                </a:solidFill>
              </a:rPr>
              <a:t>location_id</a:t>
            </a:r>
            <a:r>
              <a:rPr lang="en-IN" sz="1200" b="1" dirty="0">
                <a:solidFill>
                  <a:schemeClr val="accent1"/>
                </a:solidFill>
              </a:rPr>
              <a:t>] Varchar(6) NULL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1"/>
                </a:solidFill>
              </a:rPr>
              <a:t>CONSTRAINT [</a:t>
            </a:r>
            <a:r>
              <a:rPr lang="en-US" sz="1200" b="1" dirty="0" err="1">
                <a:solidFill>
                  <a:schemeClr val="accent1"/>
                </a:solidFill>
              </a:rPr>
              <a:t>PK_appointment</a:t>
            </a:r>
            <a:r>
              <a:rPr lang="en-US" sz="1200" b="1" dirty="0">
                <a:solidFill>
                  <a:schemeClr val="accent1"/>
                </a:solidFill>
              </a:rPr>
              <a:t>] PRIMARY KEY ([</a:t>
            </a:r>
            <a:r>
              <a:rPr lang="en-US" sz="1200" b="1" dirty="0" err="1">
                <a:solidFill>
                  <a:schemeClr val="accent1"/>
                </a:solidFill>
              </a:rPr>
              <a:t>appointment_id</a:t>
            </a:r>
            <a:r>
              <a:rPr lang="en-US" sz="1200" b="1" dirty="0">
                <a:solidFill>
                  <a:schemeClr val="accent1"/>
                </a:solidFill>
              </a:rPr>
              <a:t>]))</a:t>
            </a:r>
          </a:p>
          <a:p>
            <a:pPr marL="0" indent="0">
              <a:buNone/>
            </a:pPr>
            <a:r>
              <a:rPr lang="en-IN" sz="1200" b="1" dirty="0">
                <a:solidFill>
                  <a:schemeClr val="accent1"/>
                </a:solidFill>
              </a:rPr>
              <a:t>go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1"/>
                </a:solidFill>
              </a:rPr>
              <a:t>CREATE INDEX [</a:t>
            </a:r>
            <a:r>
              <a:rPr lang="en-US" sz="1200" b="1" dirty="0" err="1">
                <a:solidFill>
                  <a:schemeClr val="accent1"/>
                </a:solidFill>
              </a:rPr>
              <a:t>IX_patient</a:t>
            </a:r>
            <a:r>
              <a:rPr lang="en-US" sz="1200" b="1" dirty="0">
                <a:solidFill>
                  <a:schemeClr val="accent1"/>
                </a:solidFill>
              </a:rPr>
              <a:t> makes an appointment] ON [appointment] ([</a:t>
            </a:r>
            <a:r>
              <a:rPr lang="en-US" sz="1200" b="1" dirty="0" err="1">
                <a:solidFill>
                  <a:schemeClr val="accent1"/>
                </a:solidFill>
              </a:rPr>
              <a:t>patient_id</a:t>
            </a:r>
            <a:r>
              <a:rPr lang="en-US" sz="1200" b="1" dirty="0">
                <a:solidFill>
                  <a:schemeClr val="accent1"/>
                </a:solidFill>
              </a:rPr>
              <a:t>])</a:t>
            </a:r>
          </a:p>
          <a:p>
            <a:pPr marL="0" indent="0">
              <a:buNone/>
            </a:pPr>
            <a:r>
              <a:rPr lang="en-IN" sz="1200" b="1" dirty="0">
                <a:solidFill>
                  <a:schemeClr val="accent1"/>
                </a:solidFill>
              </a:rPr>
              <a:t>go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1"/>
                </a:solidFill>
              </a:rPr>
              <a:t>CREATE INDEX [</a:t>
            </a:r>
            <a:r>
              <a:rPr lang="en-US" sz="1200" b="1" dirty="0" err="1">
                <a:solidFill>
                  <a:schemeClr val="accent1"/>
                </a:solidFill>
              </a:rPr>
              <a:t>IX_roomno</a:t>
            </a:r>
            <a:r>
              <a:rPr lang="en-US" sz="1200" b="1" dirty="0">
                <a:solidFill>
                  <a:schemeClr val="accent1"/>
                </a:solidFill>
              </a:rPr>
              <a:t>] ON [appointment] ([</a:t>
            </a:r>
            <a:r>
              <a:rPr lang="en-US" sz="1200" b="1" dirty="0" err="1">
                <a:solidFill>
                  <a:schemeClr val="accent1"/>
                </a:solidFill>
              </a:rPr>
              <a:t>room_number</a:t>
            </a:r>
            <a:r>
              <a:rPr lang="en-US" sz="1200" b="1" dirty="0">
                <a:solidFill>
                  <a:schemeClr val="accent1"/>
                </a:solidFill>
              </a:rPr>
              <a:t>],[</a:t>
            </a:r>
            <a:r>
              <a:rPr lang="en-US" sz="1200" b="1" dirty="0" err="1">
                <a:solidFill>
                  <a:schemeClr val="accent1"/>
                </a:solidFill>
              </a:rPr>
              <a:t>location_id</a:t>
            </a:r>
            <a:r>
              <a:rPr lang="en-US" sz="1200" b="1" dirty="0">
                <a:solidFill>
                  <a:schemeClr val="accent1"/>
                </a:solidFill>
              </a:rPr>
              <a:t>])</a:t>
            </a:r>
          </a:p>
          <a:p>
            <a:pPr marL="0" indent="0">
              <a:buNone/>
            </a:pPr>
            <a:r>
              <a:rPr lang="en-IN" sz="1200" b="1" dirty="0">
                <a:solidFill>
                  <a:schemeClr val="accent1"/>
                </a:solidFill>
              </a:rPr>
              <a:t>go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1"/>
                </a:solidFill>
              </a:rPr>
              <a:t>CREATE INDEX [</a:t>
            </a:r>
            <a:r>
              <a:rPr lang="en-US" sz="1200" b="1" dirty="0" err="1">
                <a:solidFill>
                  <a:schemeClr val="accent1"/>
                </a:solidFill>
              </a:rPr>
              <a:t>IX_doctorschedule</a:t>
            </a:r>
            <a:r>
              <a:rPr lang="en-US" sz="1200" b="1" dirty="0">
                <a:solidFill>
                  <a:schemeClr val="accent1"/>
                </a:solidFill>
              </a:rPr>
              <a:t>] ON [appointment] ([</a:t>
            </a:r>
            <a:r>
              <a:rPr lang="en-US" sz="1200" b="1" dirty="0" err="1">
                <a:solidFill>
                  <a:schemeClr val="accent1"/>
                </a:solidFill>
              </a:rPr>
              <a:t>doctor_id</a:t>
            </a:r>
            <a:r>
              <a:rPr lang="en-US" sz="1200" b="1" dirty="0">
                <a:solidFill>
                  <a:schemeClr val="accent1"/>
                </a:solidFill>
              </a:rPr>
              <a:t>])</a:t>
            </a:r>
          </a:p>
          <a:p>
            <a:pPr marL="0" indent="0">
              <a:buNone/>
            </a:pPr>
            <a:r>
              <a:rPr lang="en-IN" sz="1200" b="1" dirty="0">
                <a:solidFill>
                  <a:schemeClr val="accent1"/>
                </a:solidFill>
              </a:rPr>
              <a:t>Go</a:t>
            </a:r>
          </a:p>
          <a:p>
            <a:pPr marL="0" indent="0">
              <a:buNone/>
            </a:pPr>
            <a:endParaRPr lang="en-IN" sz="1200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DF888-4863-40C6-B3AB-1B12459E7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3255579" cy="2336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CREATE TABLE [insurance]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 [</a:t>
            </a:r>
            <a:r>
              <a:rPr lang="en-US" sz="1400" b="1" dirty="0" err="1">
                <a:solidFill>
                  <a:schemeClr val="accent1"/>
                </a:solidFill>
              </a:rPr>
              <a:t>policy_number</a:t>
            </a:r>
            <a:r>
              <a:rPr lang="en-US" sz="1400" b="1" dirty="0">
                <a:solidFill>
                  <a:schemeClr val="accent1"/>
                </a:solidFill>
              </a:rPr>
              <a:t>] Varchar(25) NOT NULL,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 [provider] Varchar(40) NOT NULL,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 [</a:t>
            </a:r>
            <a:r>
              <a:rPr lang="en-US" sz="1400" b="1" dirty="0" err="1">
                <a:solidFill>
                  <a:schemeClr val="accent1"/>
                </a:solidFill>
              </a:rPr>
              <a:t>max_coverage</a:t>
            </a:r>
            <a:r>
              <a:rPr lang="en-US" sz="1400" b="1" dirty="0">
                <a:solidFill>
                  <a:schemeClr val="accent1"/>
                </a:solidFill>
              </a:rPr>
              <a:t>] Money NOT NULL,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 [</a:t>
            </a:r>
            <a:r>
              <a:rPr lang="en-US" sz="1400" b="1" dirty="0" err="1">
                <a:solidFill>
                  <a:schemeClr val="accent1"/>
                </a:solidFill>
              </a:rPr>
              <a:t>patient_id</a:t>
            </a:r>
            <a:r>
              <a:rPr lang="en-US" sz="1400" b="1" dirty="0">
                <a:solidFill>
                  <a:schemeClr val="accent1"/>
                </a:solidFill>
              </a:rPr>
              <a:t>] Int NOT NULL,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 [</a:t>
            </a:r>
            <a:r>
              <a:rPr lang="en-US" sz="1400" b="1" dirty="0" err="1">
                <a:solidFill>
                  <a:schemeClr val="accent1"/>
                </a:solidFill>
              </a:rPr>
              <a:t>begin_date</a:t>
            </a:r>
            <a:r>
              <a:rPr lang="en-US" sz="1400" b="1" dirty="0">
                <a:solidFill>
                  <a:schemeClr val="accent1"/>
                </a:solidFill>
              </a:rPr>
              <a:t>] Date NOT NULL,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 [</a:t>
            </a:r>
            <a:r>
              <a:rPr lang="en-US" sz="1400" b="1" dirty="0" err="1">
                <a:solidFill>
                  <a:schemeClr val="accent1"/>
                </a:solidFill>
              </a:rPr>
              <a:t>end_date</a:t>
            </a:r>
            <a:r>
              <a:rPr lang="en-US" sz="1400" b="1" dirty="0">
                <a:solidFill>
                  <a:schemeClr val="accent1"/>
                </a:solidFill>
              </a:rPr>
              <a:t>] Date NOT NULL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CONSTRAINT [</a:t>
            </a:r>
            <a:r>
              <a:rPr lang="en-US" sz="1400" b="1" dirty="0" err="1">
                <a:solidFill>
                  <a:schemeClr val="accent1"/>
                </a:solidFill>
              </a:rPr>
              <a:t>PK_insurance</a:t>
            </a:r>
            <a:r>
              <a:rPr lang="en-US" sz="1400" b="1" dirty="0">
                <a:solidFill>
                  <a:schemeClr val="accent1"/>
                </a:solidFill>
              </a:rPr>
              <a:t>] PRIMARY KEY ([</a:t>
            </a:r>
            <a:r>
              <a:rPr lang="en-US" sz="1400" b="1" dirty="0" err="1">
                <a:solidFill>
                  <a:schemeClr val="accent1"/>
                </a:solidFill>
              </a:rPr>
              <a:t>policy_number</a:t>
            </a:r>
            <a:r>
              <a:rPr lang="en-US" sz="1400" b="1" dirty="0">
                <a:solidFill>
                  <a:schemeClr val="accent1"/>
                </a:solidFill>
              </a:rPr>
              <a:t>]))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94D07-8301-4DF9-B98F-EE99F906C0DB}"/>
              </a:ext>
            </a:extLst>
          </p:cNvPr>
          <p:cNvSpPr/>
          <p:nvPr/>
        </p:nvSpPr>
        <p:spPr>
          <a:xfrm>
            <a:off x="670034" y="0"/>
            <a:ext cx="4068337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APPOINTMENT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0EC4B3-4442-4C8B-911E-77FFE88609AF}"/>
              </a:ext>
            </a:extLst>
          </p:cNvPr>
          <p:cNvSpPr/>
          <p:nvPr/>
        </p:nvSpPr>
        <p:spPr>
          <a:xfrm>
            <a:off x="6172200" y="769434"/>
            <a:ext cx="4298795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INSUARANCE </a:t>
            </a:r>
          </a:p>
        </p:txBody>
      </p:sp>
    </p:spTree>
    <p:extLst>
      <p:ext uri="{BB962C8B-B14F-4D97-AF65-F5344CB8AC3E}">
        <p14:creationId xmlns:p14="http://schemas.microsoft.com/office/powerpoint/2010/main" val="2486609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04C2-6650-4067-8AF4-7C11235A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76922" cy="315912"/>
          </a:xfrm>
        </p:spPr>
        <p:txBody>
          <a:bodyPr>
            <a:normAutofit fontScale="90000"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471AE-B26D-46D2-8AA3-976191397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283" y="1513489"/>
            <a:ext cx="4833220" cy="46634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CREATE TABLE [</a:t>
            </a:r>
            <a:r>
              <a:rPr lang="en-IN" b="1" dirty="0" err="1">
                <a:solidFill>
                  <a:schemeClr val="accent1"/>
                </a:solidFill>
              </a:rPr>
              <a:t>treatment_catalog</a:t>
            </a:r>
            <a:r>
              <a:rPr lang="en-IN" b="1" dirty="0">
                <a:solidFill>
                  <a:schemeClr val="accent1"/>
                </a:solidFill>
              </a:rPr>
              <a:t>]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treatment_name</a:t>
            </a:r>
            <a:r>
              <a:rPr lang="en-US" b="1" dirty="0">
                <a:solidFill>
                  <a:schemeClr val="accent1"/>
                </a:solidFill>
              </a:rPr>
              <a:t>] Varchar(100)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treatment_cost</a:t>
            </a:r>
            <a:r>
              <a:rPr lang="en-US" b="1" dirty="0">
                <a:solidFill>
                  <a:schemeClr val="accent1"/>
                </a:solidFill>
              </a:rPr>
              <a:t>] Int NOT NULL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CONSTRAINT [</a:t>
            </a:r>
            <a:r>
              <a:rPr lang="en-US" b="1" dirty="0" err="1">
                <a:solidFill>
                  <a:schemeClr val="accent1"/>
                </a:solidFill>
              </a:rPr>
              <a:t>PK_treatment_catalog</a:t>
            </a:r>
            <a:r>
              <a:rPr lang="en-US" b="1" dirty="0">
                <a:solidFill>
                  <a:schemeClr val="accent1"/>
                </a:solidFill>
              </a:rPr>
              <a:t>] PRIMARY KEY ([</a:t>
            </a:r>
            <a:r>
              <a:rPr lang="en-US" b="1" dirty="0" err="1">
                <a:solidFill>
                  <a:schemeClr val="accent1"/>
                </a:solidFill>
              </a:rPr>
              <a:t>treatment_name</a:t>
            </a:r>
            <a:r>
              <a:rPr lang="en-US" b="1" dirty="0">
                <a:solidFill>
                  <a:schemeClr val="accent1"/>
                </a:solidFill>
              </a:rPr>
              <a:t>]))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go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333E5-2B9F-47B8-AFB3-62C564D54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3489"/>
            <a:ext cx="5181600" cy="46634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CREATE TABLE [treatment]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treatment_cost</a:t>
            </a:r>
            <a:r>
              <a:rPr lang="en-US" b="1" dirty="0">
                <a:solidFill>
                  <a:schemeClr val="accent1"/>
                </a:solidFill>
              </a:rPr>
              <a:t>] Int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appointment_id</a:t>
            </a:r>
            <a:r>
              <a:rPr lang="en-US" b="1" dirty="0">
                <a:solidFill>
                  <a:schemeClr val="accent1"/>
                </a:solidFill>
              </a:rPr>
              <a:t>] Int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treatment_name</a:t>
            </a:r>
            <a:r>
              <a:rPr lang="en-US" b="1" dirty="0">
                <a:solidFill>
                  <a:schemeClr val="accent1"/>
                </a:solidFill>
              </a:rPr>
              <a:t>] Varchar(100) NULL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go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CREATE INDEX [</a:t>
            </a:r>
            <a:r>
              <a:rPr lang="en-US" b="1" dirty="0" err="1">
                <a:solidFill>
                  <a:schemeClr val="accent1"/>
                </a:solidFill>
              </a:rPr>
              <a:t>IX_treatmentname</a:t>
            </a:r>
            <a:r>
              <a:rPr lang="en-US" b="1" dirty="0">
                <a:solidFill>
                  <a:schemeClr val="accent1"/>
                </a:solidFill>
              </a:rPr>
              <a:t>] ON [treatment] ([</a:t>
            </a:r>
            <a:r>
              <a:rPr lang="en-US" b="1" dirty="0" err="1">
                <a:solidFill>
                  <a:schemeClr val="accent1"/>
                </a:solidFill>
              </a:rPr>
              <a:t>treatment_name</a:t>
            </a:r>
            <a:r>
              <a:rPr lang="en-US" b="1" dirty="0">
                <a:solidFill>
                  <a:schemeClr val="accent1"/>
                </a:solidFill>
              </a:rPr>
              <a:t>])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go</a:t>
            </a:r>
          </a:p>
          <a:p>
            <a:pPr marL="0" indent="0">
              <a:buNone/>
            </a:pPr>
            <a:endParaRPr lang="en-IN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CREATE INDEX [</a:t>
            </a:r>
            <a:r>
              <a:rPr lang="en-US" b="1" dirty="0" err="1">
                <a:solidFill>
                  <a:schemeClr val="accent1"/>
                </a:solidFill>
              </a:rPr>
              <a:t>IX_app</a:t>
            </a:r>
            <a:r>
              <a:rPr lang="en-US" b="1" dirty="0">
                <a:solidFill>
                  <a:schemeClr val="accent1"/>
                </a:solidFill>
              </a:rPr>
              <a:t> can have treatment(s)] ON [treatment] ([</a:t>
            </a:r>
            <a:r>
              <a:rPr lang="en-US" b="1" dirty="0" err="1">
                <a:solidFill>
                  <a:schemeClr val="accent1"/>
                </a:solidFill>
              </a:rPr>
              <a:t>appointment_id</a:t>
            </a:r>
            <a:r>
              <a:rPr lang="en-US" b="1" dirty="0">
                <a:solidFill>
                  <a:schemeClr val="accent1"/>
                </a:solidFill>
              </a:rPr>
              <a:t>])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EC0BED-9E7F-406B-9079-FEB3D5E0B5FA}"/>
              </a:ext>
            </a:extLst>
          </p:cNvPr>
          <p:cNvSpPr/>
          <p:nvPr/>
        </p:nvSpPr>
        <p:spPr>
          <a:xfrm>
            <a:off x="6490074" y="681037"/>
            <a:ext cx="2569843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TREATMENT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5B1C9-43EB-4CE9-A916-C89670822AE8}"/>
              </a:ext>
            </a:extLst>
          </p:cNvPr>
          <p:cNvSpPr/>
          <p:nvPr/>
        </p:nvSpPr>
        <p:spPr>
          <a:xfrm>
            <a:off x="1115122" y="681037"/>
            <a:ext cx="2569843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TREATMENT CATALOG</a:t>
            </a:r>
          </a:p>
        </p:txBody>
      </p:sp>
    </p:spTree>
    <p:extLst>
      <p:ext uri="{BB962C8B-B14F-4D97-AF65-F5344CB8AC3E}">
        <p14:creationId xmlns:p14="http://schemas.microsoft.com/office/powerpoint/2010/main" val="2279081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ECDF58-7719-4A32-A6A2-A47C5ACB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E082-473D-40A1-BEB4-3B00182E7A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CREATE TABLE [doctor]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doctor_id</a:t>
            </a:r>
            <a:r>
              <a:rPr lang="en-US" b="1" dirty="0">
                <a:solidFill>
                  <a:schemeClr val="accent1"/>
                </a:solidFill>
              </a:rPr>
              <a:t>] Int IDENTITY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first_name</a:t>
            </a:r>
            <a:r>
              <a:rPr lang="en-US" b="1" dirty="0">
                <a:solidFill>
                  <a:schemeClr val="accent1"/>
                </a:solidFill>
              </a:rPr>
              <a:t>] Varchar(20)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middle_name</a:t>
            </a:r>
            <a:r>
              <a:rPr lang="en-US" b="1" dirty="0">
                <a:solidFill>
                  <a:schemeClr val="accent1"/>
                </a:solidFill>
              </a:rPr>
              <a:t>] Varchar(20)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last_name</a:t>
            </a:r>
            <a:r>
              <a:rPr lang="en-US" b="1" dirty="0">
                <a:solidFill>
                  <a:schemeClr val="accent1"/>
                </a:solidFill>
              </a:rPr>
              <a:t>] Varchar(30)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contact_number</a:t>
            </a:r>
            <a:r>
              <a:rPr lang="en-US" b="1" dirty="0">
                <a:solidFill>
                  <a:schemeClr val="accent1"/>
                </a:solidFill>
              </a:rPr>
              <a:t>] Char(10) NOT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[</a:t>
            </a:r>
            <a:r>
              <a:rPr lang="en-IN" b="1" dirty="0" err="1">
                <a:solidFill>
                  <a:schemeClr val="accent1"/>
                </a:solidFill>
              </a:rPr>
              <a:t>doctor_photo</a:t>
            </a:r>
            <a:r>
              <a:rPr lang="en-IN" b="1" dirty="0">
                <a:solidFill>
                  <a:schemeClr val="accent1"/>
                </a:solidFill>
              </a:rPr>
              <a:t>] Image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email_address</a:t>
            </a:r>
            <a:r>
              <a:rPr lang="en-US" b="1" dirty="0">
                <a:solidFill>
                  <a:schemeClr val="accent1"/>
                </a:solidFill>
              </a:rPr>
              <a:t>] Varchar(40) NOT NULL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CONSTRAINT [</a:t>
            </a:r>
            <a:r>
              <a:rPr lang="en-US" b="1" dirty="0" err="1">
                <a:solidFill>
                  <a:schemeClr val="accent1"/>
                </a:solidFill>
              </a:rPr>
              <a:t>PK_doctor</a:t>
            </a:r>
            <a:r>
              <a:rPr lang="en-US" b="1" dirty="0">
                <a:solidFill>
                  <a:schemeClr val="accent1"/>
                </a:solidFill>
              </a:rPr>
              <a:t>] PRIMARY KEY ([</a:t>
            </a:r>
            <a:r>
              <a:rPr lang="en-US" b="1" dirty="0" err="1">
                <a:solidFill>
                  <a:schemeClr val="accent1"/>
                </a:solidFill>
              </a:rPr>
              <a:t>doctor_id</a:t>
            </a:r>
            <a:r>
              <a:rPr lang="en-US" b="1" dirty="0">
                <a:solidFill>
                  <a:schemeClr val="accent1"/>
                </a:solidFill>
              </a:rPr>
              <a:t>]))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go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FC082-A1DC-4DA9-B18E-78950F83A8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CREATE TABLE [</a:t>
            </a:r>
            <a:r>
              <a:rPr lang="en-IN" b="1" dirty="0" err="1">
                <a:solidFill>
                  <a:schemeClr val="accent1"/>
                </a:solidFill>
              </a:rPr>
              <a:t>doctor_schedule</a:t>
            </a:r>
            <a:r>
              <a:rPr lang="en-IN" b="1" dirty="0">
                <a:solidFill>
                  <a:schemeClr val="accent1"/>
                </a:solidFill>
              </a:rPr>
              <a:t>]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(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[slot1] Bit NOT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[slot2] Bit NOT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[slot3] Bit NOT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[slot4] Bit NOT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[slot5] Bit NOT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[slot6] Bit NOT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[slot7] Bit NOT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[slot8] Bit NOT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[date] Date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doctor_id</a:t>
            </a:r>
            <a:r>
              <a:rPr lang="en-US" b="1" dirty="0">
                <a:solidFill>
                  <a:schemeClr val="accent1"/>
                </a:solidFill>
              </a:rPr>
              <a:t>] Int NOT NULL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CONSTRAINT [</a:t>
            </a:r>
            <a:r>
              <a:rPr lang="en-US" b="1" dirty="0" err="1">
                <a:solidFill>
                  <a:schemeClr val="accent1"/>
                </a:solidFill>
              </a:rPr>
              <a:t>PK_doctor_schedule</a:t>
            </a:r>
            <a:r>
              <a:rPr lang="en-US" b="1" dirty="0">
                <a:solidFill>
                  <a:schemeClr val="accent1"/>
                </a:solidFill>
              </a:rPr>
              <a:t>] PRIMARY KEY ([</a:t>
            </a:r>
            <a:r>
              <a:rPr lang="en-US" b="1" dirty="0" err="1">
                <a:solidFill>
                  <a:schemeClr val="accent1"/>
                </a:solidFill>
              </a:rPr>
              <a:t>doctor_id</a:t>
            </a:r>
            <a:r>
              <a:rPr lang="en-US" b="1" dirty="0">
                <a:solidFill>
                  <a:schemeClr val="accent1"/>
                </a:solidFill>
              </a:rPr>
              <a:t>]))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E29DD8-D7D1-46DA-B4BA-288E02845F44}"/>
              </a:ext>
            </a:extLst>
          </p:cNvPr>
          <p:cNvSpPr/>
          <p:nvPr/>
        </p:nvSpPr>
        <p:spPr>
          <a:xfrm>
            <a:off x="6172202" y="892098"/>
            <a:ext cx="3562813" cy="52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 SCHEDULE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8B18DA-EE0A-4D25-84BC-6034B9E817DA}"/>
              </a:ext>
            </a:extLst>
          </p:cNvPr>
          <p:cNvSpPr/>
          <p:nvPr/>
        </p:nvSpPr>
        <p:spPr>
          <a:xfrm>
            <a:off x="970156" y="892098"/>
            <a:ext cx="3256156" cy="52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</p:spTree>
    <p:extLst>
      <p:ext uri="{BB962C8B-B14F-4D97-AF65-F5344CB8AC3E}">
        <p14:creationId xmlns:p14="http://schemas.microsoft.com/office/powerpoint/2010/main" val="349339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71437-0033-4C7C-A09D-3FD68746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7641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D47B0-7B90-4B3B-921B-75FF2A033947}"/>
              </a:ext>
            </a:extLst>
          </p:cNvPr>
          <p:cNvSpPr txBox="1"/>
          <p:nvPr/>
        </p:nvSpPr>
        <p:spPr>
          <a:xfrm>
            <a:off x="838200" y="1825625"/>
            <a:ext cx="59699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 indent="-4572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accent1"/>
                </a:solidFill>
              </a:rPr>
              <a:t>Summary - System Workflow </a:t>
            </a:r>
          </a:p>
          <a:p>
            <a:pPr marL="685800" indent="-4572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accent1"/>
                </a:solidFill>
              </a:rPr>
              <a:t>E-R Diagram</a:t>
            </a:r>
          </a:p>
          <a:p>
            <a:pPr marL="685800" indent="-4572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accent1"/>
                </a:solidFill>
              </a:rPr>
              <a:t>Database TABLES</a:t>
            </a:r>
          </a:p>
          <a:p>
            <a:pPr marL="685800" indent="-4572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accent1"/>
                </a:solidFill>
              </a:rPr>
              <a:t>Database Objects </a:t>
            </a:r>
          </a:p>
          <a:p>
            <a:pPr marL="685800" indent="-4572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accent1"/>
                </a:solidFill>
              </a:rPr>
              <a:t>DEMO of the Graphical User Interface (GUI) created  (optional)</a:t>
            </a:r>
          </a:p>
          <a:p>
            <a:pPr marL="685800" indent="-4572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accent1"/>
                </a:solidFill>
              </a:rPr>
              <a:t>Dashboard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st">
            <a:extLst>
              <a:ext uri="{FF2B5EF4-FFF2-40B4-BE49-F238E27FC236}">
                <a16:creationId xmlns:a16="http://schemas.microsoft.com/office/drawing/2014/main" id="{64C9EE0C-60FC-4A9D-ACCC-8ACCE880E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9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C410-14DE-4708-881B-66ADBA45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99585" cy="192436"/>
          </a:xfrm>
        </p:spPr>
        <p:txBody>
          <a:bodyPr>
            <a:normAutofit fontScale="90000"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CCBCD-3C75-46DF-B1D7-49566BCC4F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CREATE TABLE [prescription]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medicine_name</a:t>
            </a:r>
            <a:r>
              <a:rPr lang="en-US" b="1" dirty="0">
                <a:solidFill>
                  <a:schemeClr val="accent1"/>
                </a:solidFill>
              </a:rPr>
              <a:t>] Varchar(40) NOT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[morning] Bit NOT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[afternoon] Bit NOT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[night] Bit NOT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[duration] </a:t>
            </a:r>
            <a:r>
              <a:rPr lang="en-IN" b="1" dirty="0" err="1">
                <a:solidFill>
                  <a:schemeClr val="accent1"/>
                </a:solidFill>
              </a:rPr>
              <a:t>Smallint</a:t>
            </a:r>
            <a:r>
              <a:rPr lang="en-IN" b="1" dirty="0">
                <a:solidFill>
                  <a:schemeClr val="accent1"/>
                </a:solidFill>
              </a:rPr>
              <a:t> NOT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[notes] Varchar(50)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appointment_id</a:t>
            </a:r>
            <a:r>
              <a:rPr lang="en-US" b="1" dirty="0">
                <a:solidFill>
                  <a:schemeClr val="accent1"/>
                </a:solidFill>
              </a:rPr>
              <a:t>] Int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patient_id</a:t>
            </a:r>
            <a:r>
              <a:rPr lang="en-US" b="1" dirty="0">
                <a:solidFill>
                  <a:schemeClr val="accent1"/>
                </a:solidFill>
              </a:rPr>
              <a:t>] Int NOT NULL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CONSTRAINT [</a:t>
            </a:r>
            <a:r>
              <a:rPr lang="en-US" b="1" dirty="0" err="1">
                <a:solidFill>
                  <a:schemeClr val="accent1"/>
                </a:solidFill>
              </a:rPr>
              <a:t>PK_prescription</a:t>
            </a:r>
            <a:r>
              <a:rPr lang="en-US" b="1" dirty="0">
                <a:solidFill>
                  <a:schemeClr val="accent1"/>
                </a:solidFill>
              </a:rPr>
              <a:t>] PRIMARY KEY ([</a:t>
            </a:r>
            <a:r>
              <a:rPr lang="en-US" b="1" dirty="0" err="1">
                <a:solidFill>
                  <a:schemeClr val="accent1"/>
                </a:solidFill>
              </a:rPr>
              <a:t>appointment_id</a:t>
            </a:r>
            <a:r>
              <a:rPr lang="en-US" b="1" dirty="0">
                <a:solidFill>
                  <a:schemeClr val="accent1"/>
                </a:solidFill>
              </a:rPr>
              <a:t>],[</a:t>
            </a:r>
            <a:r>
              <a:rPr lang="en-US" b="1" dirty="0" err="1">
                <a:solidFill>
                  <a:schemeClr val="accent1"/>
                </a:solidFill>
              </a:rPr>
              <a:t>medicine_name</a:t>
            </a:r>
            <a:r>
              <a:rPr lang="en-US" b="1" dirty="0">
                <a:solidFill>
                  <a:schemeClr val="accent1"/>
                </a:solidFill>
              </a:rPr>
              <a:t>]))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go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57C75-F132-43D7-AF18-E355C9C5A3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CREATE TABLE [invoice]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invoice_id</a:t>
            </a:r>
            <a:r>
              <a:rPr lang="en-US" b="1" dirty="0">
                <a:solidFill>
                  <a:schemeClr val="accent1"/>
                </a:solidFill>
              </a:rPr>
              <a:t>] Int IDENTITY NOT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[date] Datetime NOT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[amount] Int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appointment_id</a:t>
            </a:r>
            <a:r>
              <a:rPr lang="en-US" b="1" dirty="0">
                <a:solidFill>
                  <a:schemeClr val="accent1"/>
                </a:solidFill>
              </a:rPr>
              <a:t>] Int NOT NULL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CONSTRAINT [</a:t>
            </a:r>
            <a:r>
              <a:rPr lang="en-US" b="1" dirty="0" err="1">
                <a:solidFill>
                  <a:schemeClr val="accent1"/>
                </a:solidFill>
              </a:rPr>
              <a:t>PK_invoice</a:t>
            </a:r>
            <a:r>
              <a:rPr lang="en-US" b="1" dirty="0">
                <a:solidFill>
                  <a:schemeClr val="accent1"/>
                </a:solidFill>
              </a:rPr>
              <a:t>] PRIMARY KEY ([</a:t>
            </a:r>
            <a:r>
              <a:rPr lang="en-US" b="1" dirty="0" err="1">
                <a:solidFill>
                  <a:schemeClr val="accent1"/>
                </a:solidFill>
              </a:rPr>
              <a:t>invoice_id</a:t>
            </a:r>
            <a:r>
              <a:rPr lang="en-US" b="1" dirty="0">
                <a:solidFill>
                  <a:schemeClr val="accent1"/>
                </a:solidFill>
              </a:rPr>
              <a:t>],[</a:t>
            </a:r>
            <a:r>
              <a:rPr lang="en-US" b="1" dirty="0" err="1">
                <a:solidFill>
                  <a:schemeClr val="accent1"/>
                </a:solidFill>
              </a:rPr>
              <a:t>appointment_id</a:t>
            </a:r>
            <a:r>
              <a:rPr lang="en-US" b="1" dirty="0">
                <a:solidFill>
                  <a:schemeClr val="accent1"/>
                </a:solidFill>
              </a:rPr>
              <a:t>]))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8C31C-D580-422F-8655-C693C34AAF6E}"/>
              </a:ext>
            </a:extLst>
          </p:cNvPr>
          <p:cNvSpPr/>
          <p:nvPr/>
        </p:nvSpPr>
        <p:spPr>
          <a:xfrm>
            <a:off x="1037992" y="599765"/>
            <a:ext cx="3100039" cy="613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PRESCRIPTION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DB3742-8046-49CF-A270-8F728390759E}"/>
              </a:ext>
            </a:extLst>
          </p:cNvPr>
          <p:cNvSpPr/>
          <p:nvPr/>
        </p:nvSpPr>
        <p:spPr>
          <a:xfrm>
            <a:off x="6634976" y="691376"/>
            <a:ext cx="2821258" cy="52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INVOICE</a:t>
            </a:r>
          </a:p>
        </p:txBody>
      </p:sp>
    </p:spTree>
    <p:extLst>
      <p:ext uri="{BB962C8B-B14F-4D97-AF65-F5344CB8AC3E}">
        <p14:creationId xmlns:p14="http://schemas.microsoft.com/office/powerpoint/2010/main" val="3595984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5477-AB10-46FC-885E-470A9C50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719" cy="315911"/>
          </a:xfrm>
        </p:spPr>
        <p:txBody>
          <a:bodyPr>
            <a:normAutofit fontScale="90000"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A29D-1613-4700-B529-397CE1AD14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CREATE TABLE [specialization]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[specialization] Varchar(20)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doctor_id</a:t>
            </a:r>
            <a:r>
              <a:rPr lang="en-US" b="1" dirty="0">
                <a:solidFill>
                  <a:schemeClr val="accent1"/>
                </a:solidFill>
              </a:rPr>
              <a:t>] Int NOT NULL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CONSTRAINT [</a:t>
            </a:r>
            <a:r>
              <a:rPr lang="en-US" b="1" dirty="0" err="1">
                <a:solidFill>
                  <a:schemeClr val="accent1"/>
                </a:solidFill>
              </a:rPr>
              <a:t>PK_specialization</a:t>
            </a:r>
            <a:r>
              <a:rPr lang="en-US" b="1" dirty="0">
                <a:solidFill>
                  <a:schemeClr val="accent1"/>
                </a:solidFill>
              </a:rPr>
              <a:t>] PRIMARY KEY ([</a:t>
            </a:r>
            <a:r>
              <a:rPr lang="en-US" b="1" dirty="0" err="1">
                <a:solidFill>
                  <a:schemeClr val="accent1"/>
                </a:solidFill>
              </a:rPr>
              <a:t>doctor_id</a:t>
            </a:r>
            <a:r>
              <a:rPr lang="en-US" b="1" dirty="0">
                <a:solidFill>
                  <a:schemeClr val="accent1"/>
                </a:solidFill>
              </a:rPr>
              <a:t>]))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go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A7751-E815-40D8-9EE8-2F6E1C9F4E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CREATE TABLE [</a:t>
            </a:r>
            <a:r>
              <a:rPr lang="en-IN" b="1" dirty="0" err="1">
                <a:solidFill>
                  <a:schemeClr val="accent1"/>
                </a:solidFill>
              </a:rPr>
              <a:t>doctor_license</a:t>
            </a:r>
            <a:r>
              <a:rPr lang="en-IN" b="1" dirty="0">
                <a:solidFill>
                  <a:schemeClr val="accent1"/>
                </a:solidFill>
              </a:rPr>
              <a:t>]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license_number</a:t>
            </a:r>
            <a:r>
              <a:rPr lang="en-US" b="1" dirty="0">
                <a:solidFill>
                  <a:schemeClr val="accent1"/>
                </a:solidFill>
              </a:rPr>
              <a:t>] Varchar(50)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[authority] Varchar(50)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expiry_date</a:t>
            </a:r>
            <a:r>
              <a:rPr lang="en-US" b="1" dirty="0">
                <a:solidFill>
                  <a:schemeClr val="accent1"/>
                </a:solidFill>
              </a:rPr>
              <a:t>] Date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doctor_id</a:t>
            </a:r>
            <a:r>
              <a:rPr lang="en-US" b="1" dirty="0">
                <a:solidFill>
                  <a:schemeClr val="accent1"/>
                </a:solidFill>
              </a:rPr>
              <a:t>] Int NOT NULL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CONSTRAINT [</a:t>
            </a:r>
            <a:r>
              <a:rPr lang="en-US" b="1" dirty="0" err="1">
                <a:solidFill>
                  <a:schemeClr val="accent1"/>
                </a:solidFill>
              </a:rPr>
              <a:t>PK_doctor_license</a:t>
            </a:r>
            <a:r>
              <a:rPr lang="en-US" b="1" dirty="0">
                <a:solidFill>
                  <a:schemeClr val="accent1"/>
                </a:solidFill>
              </a:rPr>
              <a:t>] PRIMARY KEY ([</a:t>
            </a:r>
            <a:r>
              <a:rPr lang="en-US" b="1" dirty="0" err="1">
                <a:solidFill>
                  <a:schemeClr val="accent1"/>
                </a:solidFill>
              </a:rPr>
              <a:t>license_number</a:t>
            </a:r>
            <a:r>
              <a:rPr lang="en-US" b="1" dirty="0">
                <a:solidFill>
                  <a:schemeClr val="accent1"/>
                </a:solidFill>
              </a:rPr>
              <a:t>],[</a:t>
            </a:r>
            <a:r>
              <a:rPr lang="en-US" b="1" dirty="0" err="1">
                <a:solidFill>
                  <a:schemeClr val="accent1"/>
                </a:solidFill>
              </a:rPr>
              <a:t>doctor_id</a:t>
            </a:r>
            <a:r>
              <a:rPr lang="en-US" b="1" dirty="0">
                <a:solidFill>
                  <a:schemeClr val="accent1"/>
                </a:solidFill>
              </a:rPr>
              <a:t>]))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DE9A1-2EC6-447B-A940-68CDA949CA8D}"/>
              </a:ext>
            </a:extLst>
          </p:cNvPr>
          <p:cNvSpPr/>
          <p:nvPr/>
        </p:nvSpPr>
        <p:spPr>
          <a:xfrm>
            <a:off x="1326995" y="936702"/>
            <a:ext cx="2665142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SPECIALIZATION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0F98CB-B583-404E-8D8F-55E49E8943B1}"/>
              </a:ext>
            </a:extLst>
          </p:cNvPr>
          <p:cNvSpPr/>
          <p:nvPr/>
        </p:nvSpPr>
        <p:spPr>
          <a:xfrm>
            <a:off x="6668429" y="936702"/>
            <a:ext cx="3445727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DOCTOR_LICENSE</a:t>
            </a:r>
          </a:p>
        </p:txBody>
      </p:sp>
    </p:spTree>
    <p:extLst>
      <p:ext uri="{BB962C8B-B14F-4D97-AF65-F5344CB8AC3E}">
        <p14:creationId xmlns:p14="http://schemas.microsoft.com/office/powerpoint/2010/main" val="84181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EFA6-F599-45F7-871A-43C4E27E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9224" cy="203587"/>
          </a:xfrm>
        </p:spPr>
        <p:txBody>
          <a:bodyPr>
            <a:normAutofit fontScale="90000"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A86A-9858-445C-97F4-E9F74B6BBE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CREATE TABLE [equipment]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equipment_name</a:t>
            </a:r>
            <a:r>
              <a:rPr lang="en-US" b="1" dirty="0">
                <a:solidFill>
                  <a:schemeClr val="accent1"/>
                </a:solidFill>
              </a:rPr>
              <a:t>] Varchar(20) NOT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[</a:t>
            </a:r>
            <a:r>
              <a:rPr lang="en-IN" b="1" dirty="0" err="1">
                <a:solidFill>
                  <a:schemeClr val="accent1"/>
                </a:solidFill>
              </a:rPr>
              <a:t>maintenance_due_date</a:t>
            </a:r>
            <a:r>
              <a:rPr lang="en-IN" b="1" dirty="0">
                <a:solidFill>
                  <a:schemeClr val="accent1"/>
                </a:solidFill>
              </a:rPr>
              <a:t>] Date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warranty_end_date</a:t>
            </a:r>
            <a:r>
              <a:rPr lang="en-US" b="1" dirty="0">
                <a:solidFill>
                  <a:schemeClr val="accent1"/>
                </a:solidFill>
              </a:rPr>
              <a:t>] Date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purchase_date</a:t>
            </a:r>
            <a:r>
              <a:rPr lang="en-US" b="1" dirty="0">
                <a:solidFill>
                  <a:schemeClr val="accent1"/>
                </a:solidFill>
              </a:rPr>
              <a:t>] Date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equipment_id</a:t>
            </a:r>
            <a:r>
              <a:rPr lang="en-US" b="1" dirty="0">
                <a:solidFill>
                  <a:schemeClr val="accent1"/>
                </a:solidFill>
              </a:rPr>
              <a:t>] Int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room_number</a:t>
            </a:r>
            <a:r>
              <a:rPr lang="en-US" b="1" dirty="0">
                <a:solidFill>
                  <a:schemeClr val="accent1"/>
                </a:solidFill>
              </a:rPr>
              <a:t>] Varchar(6)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[</a:t>
            </a:r>
            <a:r>
              <a:rPr lang="en-IN" b="1" dirty="0" err="1">
                <a:solidFill>
                  <a:schemeClr val="accent1"/>
                </a:solidFill>
              </a:rPr>
              <a:t>location_id</a:t>
            </a:r>
            <a:r>
              <a:rPr lang="en-IN" b="1" dirty="0">
                <a:solidFill>
                  <a:schemeClr val="accent1"/>
                </a:solidFill>
              </a:rPr>
              <a:t>] Varchar(6) NULL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CONSTRAINT [</a:t>
            </a:r>
            <a:r>
              <a:rPr lang="en-US" b="1" dirty="0" err="1">
                <a:solidFill>
                  <a:schemeClr val="accent1"/>
                </a:solidFill>
              </a:rPr>
              <a:t>PK_equipment</a:t>
            </a:r>
            <a:r>
              <a:rPr lang="en-US" b="1" dirty="0">
                <a:solidFill>
                  <a:schemeClr val="accent1"/>
                </a:solidFill>
              </a:rPr>
              <a:t>] PRIMARY KEY ([</a:t>
            </a:r>
            <a:r>
              <a:rPr lang="en-US" b="1" dirty="0" err="1">
                <a:solidFill>
                  <a:schemeClr val="accent1"/>
                </a:solidFill>
              </a:rPr>
              <a:t>equipment_id</a:t>
            </a:r>
            <a:r>
              <a:rPr lang="en-US" b="1" dirty="0">
                <a:solidFill>
                  <a:schemeClr val="accent1"/>
                </a:solidFill>
              </a:rPr>
              <a:t>]))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go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826C7-84ED-4C54-ACDD-D0CC6A63E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CREATE TABLE [supplies]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supplies_name</a:t>
            </a:r>
            <a:r>
              <a:rPr lang="en-US" b="1" dirty="0">
                <a:solidFill>
                  <a:schemeClr val="accent1"/>
                </a:solidFill>
              </a:rPr>
              <a:t>] Varchar(30)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no_of_units</a:t>
            </a:r>
            <a:r>
              <a:rPr lang="en-US" b="1" dirty="0">
                <a:solidFill>
                  <a:schemeClr val="accent1"/>
                </a:solidFill>
              </a:rPr>
              <a:t>] Int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cost_of_each_unit</a:t>
            </a:r>
            <a:r>
              <a:rPr lang="en-US" b="1" dirty="0">
                <a:solidFill>
                  <a:schemeClr val="accent1"/>
                </a:solidFill>
              </a:rPr>
              <a:t>] Money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location_id</a:t>
            </a:r>
            <a:r>
              <a:rPr lang="en-US" b="1" dirty="0">
                <a:solidFill>
                  <a:schemeClr val="accent1"/>
                </a:solidFill>
              </a:rPr>
              <a:t>] Varchar(6)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supply_id</a:t>
            </a:r>
            <a:r>
              <a:rPr lang="en-US" b="1" dirty="0">
                <a:solidFill>
                  <a:schemeClr val="accent1"/>
                </a:solidFill>
              </a:rPr>
              <a:t>] Int NOT NULL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CONSTRAINT [</a:t>
            </a:r>
            <a:r>
              <a:rPr lang="en-US" b="1" dirty="0" err="1">
                <a:solidFill>
                  <a:schemeClr val="accent1"/>
                </a:solidFill>
              </a:rPr>
              <a:t>PK_supplies</a:t>
            </a:r>
            <a:r>
              <a:rPr lang="en-US" b="1" dirty="0">
                <a:solidFill>
                  <a:schemeClr val="accent1"/>
                </a:solidFill>
              </a:rPr>
              <a:t>] PRIMARY KEY ([</a:t>
            </a:r>
            <a:r>
              <a:rPr lang="en-US" b="1" dirty="0" err="1">
                <a:solidFill>
                  <a:schemeClr val="accent1"/>
                </a:solidFill>
              </a:rPr>
              <a:t>supply_id</a:t>
            </a:r>
            <a:r>
              <a:rPr lang="en-US" b="1" dirty="0">
                <a:solidFill>
                  <a:schemeClr val="accent1"/>
                </a:solidFill>
              </a:rPr>
              <a:t>]))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go</a:t>
            </a:r>
          </a:p>
          <a:p>
            <a:pPr marL="0" indent="0">
              <a:buNone/>
            </a:pPr>
            <a:endParaRPr lang="en-IN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CREATE INDEX [IX_SUPPLIES] ON [supplies] ([</a:t>
            </a:r>
            <a:r>
              <a:rPr lang="en-IN" b="1" dirty="0" err="1">
                <a:solidFill>
                  <a:schemeClr val="accent1"/>
                </a:solidFill>
              </a:rPr>
              <a:t>location_id</a:t>
            </a:r>
            <a:r>
              <a:rPr lang="en-IN" b="1" dirty="0">
                <a:solidFill>
                  <a:schemeClr val="accent1"/>
                </a:solidFill>
              </a:rPr>
              <a:t>])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014A3-2E93-4696-9A88-D9252E0663FC}"/>
              </a:ext>
            </a:extLst>
          </p:cNvPr>
          <p:cNvSpPr/>
          <p:nvPr/>
        </p:nvSpPr>
        <p:spPr>
          <a:xfrm>
            <a:off x="1003610" y="646771"/>
            <a:ext cx="2932770" cy="64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EQUIPMENT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5DE575-11E9-4E6C-8094-BCC73C9CBC27}"/>
              </a:ext>
            </a:extLst>
          </p:cNvPr>
          <p:cNvSpPr/>
          <p:nvPr/>
        </p:nvSpPr>
        <p:spPr>
          <a:xfrm>
            <a:off x="7002966" y="568712"/>
            <a:ext cx="2587083" cy="724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SUPPLIES</a:t>
            </a:r>
          </a:p>
        </p:txBody>
      </p:sp>
    </p:spTree>
    <p:extLst>
      <p:ext uri="{BB962C8B-B14F-4D97-AF65-F5344CB8AC3E}">
        <p14:creationId xmlns:p14="http://schemas.microsoft.com/office/powerpoint/2010/main" val="153649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E39F-1384-469D-B33E-8B421937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87712" cy="315912"/>
          </a:xfrm>
        </p:spPr>
        <p:txBody>
          <a:bodyPr>
            <a:normAutofit fontScale="90000"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50E1-F1A0-4223-90EC-FE3105DF8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1171"/>
            <a:ext cx="3956824" cy="44716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CREATE TABLE [location]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location_id</a:t>
            </a:r>
            <a:r>
              <a:rPr lang="en-US" b="1" dirty="0">
                <a:solidFill>
                  <a:schemeClr val="accent1"/>
                </a:solidFill>
              </a:rPr>
              <a:t>] Varchar(6)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[addressline1] Varchar(200) NOT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[addressline2] Varchar(150)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contact_number</a:t>
            </a:r>
            <a:r>
              <a:rPr lang="en-US" b="1" dirty="0">
                <a:solidFill>
                  <a:schemeClr val="accent1"/>
                </a:solidFill>
              </a:rPr>
              <a:t>] Char(10)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zip_code</a:t>
            </a:r>
            <a:r>
              <a:rPr lang="en-US" b="1" dirty="0">
                <a:solidFill>
                  <a:schemeClr val="accent1"/>
                </a:solidFill>
              </a:rPr>
              <a:t>] Char(5) NOT NULL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CONSTRAINT [</a:t>
            </a:r>
            <a:r>
              <a:rPr lang="en-US" b="1" dirty="0" err="1">
                <a:solidFill>
                  <a:schemeClr val="accent1"/>
                </a:solidFill>
              </a:rPr>
              <a:t>PK_location</a:t>
            </a:r>
            <a:r>
              <a:rPr lang="en-US" b="1" dirty="0">
                <a:solidFill>
                  <a:schemeClr val="accent1"/>
                </a:solidFill>
              </a:rPr>
              <a:t>] PRIMARY KEY ([</a:t>
            </a:r>
            <a:r>
              <a:rPr lang="en-US" b="1" dirty="0" err="1">
                <a:solidFill>
                  <a:schemeClr val="accent1"/>
                </a:solidFill>
              </a:rPr>
              <a:t>location_id</a:t>
            </a:r>
            <a:r>
              <a:rPr lang="en-US" b="1" dirty="0">
                <a:solidFill>
                  <a:schemeClr val="accent1"/>
                </a:solidFill>
              </a:rPr>
              <a:t>]))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go</a:t>
            </a:r>
          </a:p>
          <a:p>
            <a:pPr marL="0" indent="0">
              <a:buNone/>
            </a:pPr>
            <a:endParaRPr lang="en-IN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CREATE INDEX [</a:t>
            </a:r>
            <a:r>
              <a:rPr lang="en-IN" b="1" dirty="0" err="1">
                <a:solidFill>
                  <a:schemeClr val="accent1"/>
                </a:solidFill>
              </a:rPr>
              <a:t>IX_location</a:t>
            </a:r>
            <a:r>
              <a:rPr lang="en-IN" b="1" dirty="0">
                <a:solidFill>
                  <a:schemeClr val="accent1"/>
                </a:solidFill>
              </a:rPr>
              <a:t>] ON [location] ([</a:t>
            </a:r>
            <a:r>
              <a:rPr lang="en-IN" b="1" dirty="0" err="1">
                <a:solidFill>
                  <a:schemeClr val="accent1"/>
                </a:solidFill>
              </a:rPr>
              <a:t>zip_code</a:t>
            </a:r>
            <a:r>
              <a:rPr lang="en-IN" b="1" dirty="0">
                <a:solidFill>
                  <a:schemeClr val="accent1"/>
                </a:solidFill>
              </a:rPr>
              <a:t>])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go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A981B-C833-4974-B46F-B0A991BDA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0948" y="2889565"/>
            <a:ext cx="3505199" cy="2285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CREATE TABLE [room]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room_number</a:t>
            </a:r>
            <a:r>
              <a:rPr lang="en-US" b="1" dirty="0">
                <a:solidFill>
                  <a:schemeClr val="accent1"/>
                </a:solidFill>
              </a:rPr>
              <a:t>] Varchar(6)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room_type</a:t>
            </a:r>
            <a:r>
              <a:rPr lang="en-US" b="1" dirty="0">
                <a:solidFill>
                  <a:schemeClr val="accent1"/>
                </a:solidFill>
              </a:rPr>
              <a:t>] Varchar(45)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location_id</a:t>
            </a:r>
            <a:r>
              <a:rPr lang="en-US" b="1" dirty="0">
                <a:solidFill>
                  <a:schemeClr val="accent1"/>
                </a:solidFill>
              </a:rPr>
              <a:t>] Varchar(6) NOT NULL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CONSTRAINT [</a:t>
            </a:r>
            <a:r>
              <a:rPr lang="en-US" b="1" dirty="0" err="1">
                <a:solidFill>
                  <a:schemeClr val="accent1"/>
                </a:solidFill>
              </a:rPr>
              <a:t>PK_room</a:t>
            </a:r>
            <a:r>
              <a:rPr lang="en-US" b="1" dirty="0">
                <a:solidFill>
                  <a:schemeClr val="accent1"/>
                </a:solidFill>
              </a:rPr>
              <a:t>] PRIMARY KEY ([</a:t>
            </a:r>
            <a:r>
              <a:rPr lang="en-US" b="1" dirty="0" err="1">
                <a:solidFill>
                  <a:schemeClr val="accent1"/>
                </a:solidFill>
              </a:rPr>
              <a:t>room_number</a:t>
            </a:r>
            <a:r>
              <a:rPr lang="en-US" b="1" dirty="0">
                <a:solidFill>
                  <a:schemeClr val="accent1"/>
                </a:solidFill>
              </a:rPr>
              <a:t>],[</a:t>
            </a:r>
            <a:r>
              <a:rPr lang="en-US" b="1" dirty="0" err="1">
                <a:solidFill>
                  <a:schemeClr val="accent1"/>
                </a:solidFill>
              </a:rPr>
              <a:t>location_id</a:t>
            </a:r>
            <a:r>
              <a:rPr lang="en-US" b="1" dirty="0">
                <a:solidFill>
                  <a:schemeClr val="accent1"/>
                </a:solidFill>
              </a:rPr>
              <a:t>]))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E03FF-3CB2-4274-8F08-08F130825FFE}"/>
              </a:ext>
            </a:extLst>
          </p:cNvPr>
          <p:cNvSpPr/>
          <p:nvPr/>
        </p:nvSpPr>
        <p:spPr>
          <a:xfrm>
            <a:off x="1304693" y="681037"/>
            <a:ext cx="2564780" cy="612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293389-9B83-4024-97F3-9E9C3DD34A5B}"/>
              </a:ext>
            </a:extLst>
          </p:cNvPr>
          <p:cNvSpPr/>
          <p:nvPr/>
        </p:nvSpPr>
        <p:spPr>
          <a:xfrm>
            <a:off x="5003182" y="1946597"/>
            <a:ext cx="2564780" cy="585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ROOMS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5985AB-30E0-4BBE-80C5-1C47A2120DF4}"/>
              </a:ext>
            </a:extLst>
          </p:cNvPr>
          <p:cNvSpPr txBox="1">
            <a:spLocks/>
          </p:cNvSpPr>
          <p:nvPr/>
        </p:nvSpPr>
        <p:spPr>
          <a:xfrm>
            <a:off x="8196147" y="4059044"/>
            <a:ext cx="3722649" cy="2329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CREATE TABLE [</a:t>
            </a:r>
            <a:r>
              <a:rPr lang="en-IN" b="1" dirty="0" err="1">
                <a:solidFill>
                  <a:schemeClr val="accent1"/>
                </a:solidFill>
              </a:rPr>
              <a:t>location_catalouge</a:t>
            </a:r>
            <a:r>
              <a:rPr lang="en-IN" b="1" dirty="0">
                <a:solidFill>
                  <a:schemeClr val="accent1"/>
                </a:solidFill>
              </a:rPr>
              <a:t>]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</a:t>
            </a:r>
            <a:r>
              <a:rPr lang="en-US" b="1" dirty="0" err="1">
                <a:solidFill>
                  <a:schemeClr val="accent1"/>
                </a:solidFill>
              </a:rPr>
              <a:t>zip_code</a:t>
            </a:r>
            <a:r>
              <a:rPr lang="en-US" b="1" dirty="0">
                <a:solidFill>
                  <a:schemeClr val="accent1"/>
                </a:solidFill>
              </a:rPr>
              <a:t>] Char(5)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[city] Varchar(20)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[county] Varchar(50) NOT NULL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CONSTRAINT [</a:t>
            </a:r>
            <a:r>
              <a:rPr lang="en-IN" b="1" dirty="0" err="1">
                <a:solidFill>
                  <a:schemeClr val="accent1"/>
                </a:solidFill>
              </a:rPr>
              <a:t>PK_location_catalouge</a:t>
            </a:r>
            <a:r>
              <a:rPr lang="en-IN" b="1" dirty="0">
                <a:solidFill>
                  <a:schemeClr val="accent1"/>
                </a:solidFill>
              </a:rPr>
              <a:t>] PRIMARY KEY ([</a:t>
            </a:r>
            <a:r>
              <a:rPr lang="en-IN" b="1" dirty="0" err="1">
                <a:solidFill>
                  <a:schemeClr val="accent1"/>
                </a:solidFill>
              </a:rPr>
              <a:t>zip_code</a:t>
            </a:r>
            <a:r>
              <a:rPr lang="en-IN" b="1" dirty="0">
                <a:solidFill>
                  <a:schemeClr val="accent1"/>
                </a:solidFill>
              </a:rPr>
              <a:t>]))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01FFF5-2643-4FA5-B7DA-B9B1D2697F8E}"/>
              </a:ext>
            </a:extLst>
          </p:cNvPr>
          <p:cNvSpPr/>
          <p:nvPr/>
        </p:nvSpPr>
        <p:spPr>
          <a:xfrm>
            <a:off x="8549270" y="3217941"/>
            <a:ext cx="2564780" cy="612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CATALOG</a:t>
            </a:r>
          </a:p>
        </p:txBody>
      </p:sp>
    </p:spTree>
    <p:extLst>
      <p:ext uri="{BB962C8B-B14F-4D97-AF65-F5344CB8AC3E}">
        <p14:creationId xmlns:p14="http://schemas.microsoft.com/office/powerpoint/2010/main" val="1721051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2FEF0-194E-4B69-847B-B377CC9F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OBJECTS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85B1B0EB-78A1-4BFC-8300-50960A32C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40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C462-D205-4940-A09F-DA56A366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2834" cy="170903"/>
          </a:xfrm>
        </p:spPr>
        <p:txBody>
          <a:bodyPr>
            <a:normAutofit fontScale="90000"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3DCC4-0035-4475-B6EE-8026CAF86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365125"/>
            <a:ext cx="6463937" cy="632305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CREATE PROCEDURE  [</a:t>
            </a:r>
            <a:r>
              <a:rPr lang="en-IN" b="1" dirty="0" err="1">
                <a:solidFill>
                  <a:schemeClr val="accent1"/>
                </a:solidFill>
              </a:rPr>
              <a:t>dbo</a:t>
            </a:r>
            <a:r>
              <a:rPr lang="en-IN" b="1" dirty="0">
                <a:solidFill>
                  <a:schemeClr val="accent1"/>
                </a:solidFill>
              </a:rPr>
              <a:t>].[</a:t>
            </a:r>
            <a:r>
              <a:rPr lang="en-IN" b="1" dirty="0" err="1">
                <a:solidFill>
                  <a:schemeClr val="accent1"/>
                </a:solidFill>
              </a:rPr>
              <a:t>insertAppointmentRow</a:t>
            </a:r>
            <a:r>
              <a:rPr lang="en-IN" b="1" dirty="0">
                <a:solidFill>
                  <a:schemeClr val="accent1"/>
                </a:solidFill>
              </a:rPr>
              <a:t>] 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@</a:t>
            </a:r>
            <a:r>
              <a:rPr lang="en-IN" b="1" dirty="0" err="1">
                <a:solidFill>
                  <a:schemeClr val="accent1"/>
                </a:solidFill>
              </a:rPr>
              <a:t>patient_id</a:t>
            </a:r>
            <a:r>
              <a:rPr lang="en-IN" b="1" dirty="0">
                <a:solidFill>
                  <a:schemeClr val="accent1"/>
                </a:solidFill>
              </a:rPr>
              <a:t> Int,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@status Varchar(20) 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@</a:t>
            </a:r>
            <a:r>
              <a:rPr lang="en-IN" b="1" dirty="0" err="1">
                <a:solidFill>
                  <a:schemeClr val="accent1"/>
                </a:solidFill>
              </a:rPr>
              <a:t>room_number</a:t>
            </a:r>
            <a:r>
              <a:rPr lang="en-IN" b="1" dirty="0">
                <a:solidFill>
                  <a:schemeClr val="accent1"/>
                </a:solidFill>
              </a:rPr>
              <a:t> </a:t>
            </a:r>
            <a:r>
              <a:rPr lang="en-IN" b="1" dirty="0" err="1">
                <a:solidFill>
                  <a:schemeClr val="accent1"/>
                </a:solidFill>
              </a:rPr>
              <a:t>Smallint</a:t>
            </a:r>
            <a:r>
              <a:rPr lang="en-IN" b="1" dirty="0">
                <a:solidFill>
                  <a:schemeClr val="accent1"/>
                </a:solidFill>
              </a:rPr>
              <a:t> 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@date </a:t>
            </a:r>
            <a:r>
              <a:rPr lang="en-IN" b="1" dirty="0" err="1">
                <a:solidFill>
                  <a:schemeClr val="accent1"/>
                </a:solidFill>
              </a:rPr>
              <a:t>Date</a:t>
            </a:r>
            <a:r>
              <a:rPr lang="en-IN" b="1" dirty="0">
                <a:solidFill>
                  <a:schemeClr val="accent1"/>
                </a:solidFill>
              </a:rPr>
              <a:t> 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@</a:t>
            </a:r>
            <a:r>
              <a:rPr lang="en-IN" b="1" dirty="0" err="1">
                <a:solidFill>
                  <a:schemeClr val="accent1"/>
                </a:solidFill>
              </a:rPr>
              <a:t>start_time</a:t>
            </a:r>
            <a:r>
              <a:rPr lang="en-IN" b="1" dirty="0">
                <a:solidFill>
                  <a:schemeClr val="accent1"/>
                </a:solidFill>
              </a:rPr>
              <a:t> Time 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@</a:t>
            </a:r>
            <a:r>
              <a:rPr lang="en-IN" b="1" dirty="0" err="1">
                <a:solidFill>
                  <a:schemeClr val="accent1"/>
                </a:solidFill>
              </a:rPr>
              <a:t>end_time</a:t>
            </a:r>
            <a:r>
              <a:rPr lang="en-IN" b="1" dirty="0">
                <a:solidFill>
                  <a:schemeClr val="accent1"/>
                </a:solidFill>
              </a:rPr>
              <a:t> Time 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@</a:t>
            </a:r>
            <a:r>
              <a:rPr lang="en-IN" b="1" dirty="0" err="1">
                <a:solidFill>
                  <a:schemeClr val="accent1"/>
                </a:solidFill>
              </a:rPr>
              <a:t>doctor_id</a:t>
            </a:r>
            <a:r>
              <a:rPr lang="en-IN" b="1" dirty="0">
                <a:solidFill>
                  <a:schemeClr val="accent1"/>
                </a:solidFill>
              </a:rPr>
              <a:t> Int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AS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IF     @</a:t>
            </a:r>
            <a:r>
              <a:rPr lang="en-US" b="1" dirty="0" err="1">
                <a:solidFill>
                  <a:schemeClr val="accent1"/>
                </a:solidFill>
              </a:rPr>
              <a:t>patient_id</a:t>
            </a:r>
            <a:r>
              <a:rPr lang="en-US" b="1" dirty="0">
                <a:solidFill>
                  <a:schemeClr val="accent1"/>
                </a:solidFill>
              </a:rPr>
              <a:t> IS NULL OR @status IS NULL OR @</a:t>
            </a:r>
            <a:r>
              <a:rPr lang="en-US" b="1" dirty="0" err="1">
                <a:solidFill>
                  <a:schemeClr val="accent1"/>
                </a:solidFill>
              </a:rPr>
              <a:t>room_number</a:t>
            </a:r>
            <a:r>
              <a:rPr lang="en-US" b="1" dirty="0">
                <a:solidFill>
                  <a:schemeClr val="accent1"/>
                </a:solidFill>
              </a:rPr>
              <a:t> IS NULL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    OR @date IS NULL OR @</a:t>
            </a:r>
            <a:r>
              <a:rPr lang="en-US" b="1" dirty="0" err="1">
                <a:solidFill>
                  <a:schemeClr val="accent1"/>
                </a:solidFill>
              </a:rPr>
              <a:t>start_time</a:t>
            </a:r>
            <a:r>
              <a:rPr lang="en-US" b="1" dirty="0">
                <a:solidFill>
                  <a:schemeClr val="accent1"/>
                </a:solidFill>
              </a:rPr>
              <a:t> IS NULL OR @</a:t>
            </a:r>
            <a:r>
              <a:rPr lang="en-US" b="1" dirty="0" err="1">
                <a:solidFill>
                  <a:schemeClr val="accent1"/>
                </a:solidFill>
              </a:rPr>
              <a:t>end_time</a:t>
            </a:r>
            <a:r>
              <a:rPr lang="en-US" b="1" dirty="0">
                <a:solidFill>
                  <a:schemeClr val="accent1"/>
                </a:solidFill>
              </a:rPr>
              <a:t> IS NULL OR @</a:t>
            </a:r>
            <a:r>
              <a:rPr lang="en-US" b="1" dirty="0" err="1">
                <a:solidFill>
                  <a:schemeClr val="accent1"/>
                </a:solidFill>
              </a:rPr>
              <a:t>doctor_id</a:t>
            </a:r>
            <a:r>
              <a:rPr lang="en-US" b="1" dirty="0">
                <a:solidFill>
                  <a:schemeClr val="accent1"/>
                </a:solidFill>
              </a:rPr>
              <a:t> IS NULL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 </a:t>
            </a:r>
            <a:r>
              <a:rPr lang="en-US" b="1" dirty="0" err="1">
                <a:solidFill>
                  <a:schemeClr val="accent1"/>
                </a:solidFill>
              </a:rPr>
              <a:t>raiserror</a:t>
            </a:r>
            <a:r>
              <a:rPr lang="en-US" b="1" dirty="0">
                <a:solidFill>
                  <a:schemeClr val="accent1"/>
                </a:solidFill>
              </a:rPr>
              <a:t> ('Values cannot be null' , 16 , 16)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ELSE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INSERT INTO </a:t>
            </a:r>
            <a:r>
              <a:rPr lang="en-US" b="1" dirty="0" err="1">
                <a:solidFill>
                  <a:schemeClr val="accent1"/>
                </a:solidFill>
              </a:rPr>
              <a:t>dbo.appointment</a:t>
            </a:r>
            <a:r>
              <a:rPr lang="en-US" b="1" dirty="0">
                <a:solidFill>
                  <a:schemeClr val="accent1"/>
                </a:solidFill>
              </a:rPr>
              <a:t>( patient_id,status,room_number,date,start_time,end_time,doctor_id)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VALUES (  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            @</a:t>
            </a:r>
            <a:r>
              <a:rPr lang="en-IN" b="1" dirty="0" err="1">
                <a:solidFill>
                  <a:schemeClr val="accent1"/>
                </a:solidFill>
              </a:rPr>
              <a:t>patient_id</a:t>
            </a:r>
            <a:r>
              <a:rPr lang="en-IN" b="1" dirty="0">
                <a:solidFill>
                  <a:schemeClr val="accent1"/>
                </a:solidFill>
              </a:rPr>
              <a:t> 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@status 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@</a:t>
            </a:r>
            <a:r>
              <a:rPr lang="en-IN" b="1" dirty="0" err="1">
                <a:solidFill>
                  <a:schemeClr val="accent1"/>
                </a:solidFill>
              </a:rPr>
              <a:t>room_number</a:t>
            </a:r>
            <a:r>
              <a:rPr lang="en-IN" b="1" dirty="0">
                <a:solidFill>
                  <a:schemeClr val="accent1"/>
                </a:solidFill>
              </a:rPr>
              <a:t>  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@date 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@</a:t>
            </a:r>
            <a:r>
              <a:rPr lang="en-IN" b="1" dirty="0" err="1">
                <a:solidFill>
                  <a:schemeClr val="accent1"/>
                </a:solidFill>
              </a:rPr>
              <a:t>start_time</a:t>
            </a:r>
            <a:r>
              <a:rPr lang="en-IN" b="1" dirty="0">
                <a:solidFill>
                  <a:schemeClr val="accent1"/>
                </a:solidFill>
              </a:rPr>
              <a:t> 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@</a:t>
            </a:r>
            <a:r>
              <a:rPr lang="en-IN" b="1" dirty="0" err="1">
                <a:solidFill>
                  <a:schemeClr val="accent1"/>
                </a:solidFill>
              </a:rPr>
              <a:t>end_time</a:t>
            </a:r>
            <a:r>
              <a:rPr lang="en-IN" b="1" dirty="0">
                <a:solidFill>
                  <a:schemeClr val="accent1"/>
                </a:solidFill>
              </a:rPr>
              <a:t> 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@</a:t>
            </a:r>
            <a:r>
              <a:rPr lang="en-IN" b="1" dirty="0" err="1">
                <a:solidFill>
                  <a:schemeClr val="accent1"/>
                </a:solidFill>
              </a:rPr>
              <a:t>doctor_id</a:t>
            </a:r>
            <a:r>
              <a:rPr lang="en-IN" b="1" dirty="0">
                <a:solidFill>
                  <a:schemeClr val="accent1"/>
                </a:solidFill>
              </a:rPr>
              <a:t> 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0BBE08-17AD-40A6-9F14-93758DAA54DE}"/>
              </a:ext>
            </a:extLst>
          </p:cNvPr>
          <p:cNvSpPr/>
          <p:nvPr/>
        </p:nvSpPr>
        <p:spPr>
          <a:xfrm>
            <a:off x="7443952" y="1808680"/>
            <a:ext cx="3909848" cy="77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PROCEDURE TO INSERT APPOINTMENT ROW</a:t>
            </a:r>
          </a:p>
        </p:txBody>
      </p:sp>
    </p:spTree>
    <p:extLst>
      <p:ext uri="{BB962C8B-B14F-4D97-AF65-F5344CB8AC3E}">
        <p14:creationId xmlns:p14="http://schemas.microsoft.com/office/powerpoint/2010/main" val="960313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2716-245A-4F26-A66A-15698D5D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0793" cy="45719"/>
          </a:xfrm>
        </p:spPr>
        <p:txBody>
          <a:bodyPr>
            <a:normAutofit fontScale="90000"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2D91-4A9E-4A58-9E5A-372A144FC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26325"/>
            <a:ext cx="4700451" cy="46634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>
                <a:solidFill>
                  <a:schemeClr val="accent1"/>
                </a:solidFill>
              </a:rPr>
              <a:t>CREATE PROCEDURE  </a:t>
            </a:r>
            <a:r>
              <a:rPr lang="en-IN" sz="1600" b="1" dirty="0" err="1">
                <a:solidFill>
                  <a:schemeClr val="accent1"/>
                </a:solidFill>
              </a:rPr>
              <a:t>dbo.insertPatientRow</a:t>
            </a:r>
            <a:r>
              <a:rPr lang="en-IN" sz="1600" b="1" dirty="0">
                <a:solidFill>
                  <a:schemeClr val="accent1"/>
                </a:solidFill>
              </a:rPr>
              <a:t>   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/>
                </a:solidFill>
              </a:rPr>
              <a:t> @</a:t>
            </a:r>
            <a:r>
              <a:rPr lang="en-IN" sz="1600" b="1" dirty="0" err="1">
                <a:solidFill>
                  <a:schemeClr val="accent1"/>
                </a:solidFill>
              </a:rPr>
              <a:t>patient_id</a:t>
            </a:r>
            <a:r>
              <a:rPr lang="en-IN" sz="1600" b="1" dirty="0">
                <a:solidFill>
                  <a:schemeClr val="accent1"/>
                </a:solidFill>
              </a:rPr>
              <a:t> Int ,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/>
                </a:solidFill>
              </a:rPr>
              <a:t> @</a:t>
            </a:r>
            <a:r>
              <a:rPr lang="en-IN" sz="1600" b="1" dirty="0" err="1">
                <a:solidFill>
                  <a:schemeClr val="accent1"/>
                </a:solidFill>
              </a:rPr>
              <a:t>first_name</a:t>
            </a:r>
            <a:r>
              <a:rPr lang="en-IN" sz="1600" b="1" dirty="0">
                <a:solidFill>
                  <a:schemeClr val="accent1"/>
                </a:solidFill>
              </a:rPr>
              <a:t> Varchar(20),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/>
                </a:solidFill>
              </a:rPr>
              <a:t> @</a:t>
            </a:r>
            <a:r>
              <a:rPr lang="en-IN" sz="1600" b="1" dirty="0" err="1">
                <a:solidFill>
                  <a:schemeClr val="accent1"/>
                </a:solidFill>
              </a:rPr>
              <a:t>middle_name</a:t>
            </a:r>
            <a:r>
              <a:rPr lang="en-IN" sz="1600" b="1" dirty="0">
                <a:solidFill>
                  <a:schemeClr val="accent1"/>
                </a:solidFill>
              </a:rPr>
              <a:t> Varchar(20) ,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/>
                </a:solidFill>
              </a:rPr>
              <a:t> @</a:t>
            </a:r>
            <a:r>
              <a:rPr lang="en-IN" sz="1600" b="1" dirty="0" err="1">
                <a:solidFill>
                  <a:schemeClr val="accent1"/>
                </a:solidFill>
              </a:rPr>
              <a:t>last_name</a:t>
            </a:r>
            <a:r>
              <a:rPr lang="en-IN" sz="1600" b="1" dirty="0">
                <a:solidFill>
                  <a:schemeClr val="accent1"/>
                </a:solidFill>
              </a:rPr>
              <a:t> Varchar(30),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/>
                </a:solidFill>
              </a:rPr>
              <a:t> @</a:t>
            </a:r>
            <a:r>
              <a:rPr lang="en-IN" sz="1600" b="1" dirty="0" err="1">
                <a:solidFill>
                  <a:schemeClr val="accent1"/>
                </a:solidFill>
              </a:rPr>
              <a:t>contact_number</a:t>
            </a:r>
            <a:r>
              <a:rPr lang="en-IN" sz="1600" b="1" dirty="0">
                <a:solidFill>
                  <a:schemeClr val="accent1"/>
                </a:solidFill>
              </a:rPr>
              <a:t> Char(10),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/>
                </a:solidFill>
              </a:rPr>
              <a:t> @</a:t>
            </a:r>
            <a:r>
              <a:rPr lang="en-IN" sz="1600" b="1" dirty="0" err="1">
                <a:solidFill>
                  <a:schemeClr val="accent1"/>
                </a:solidFill>
              </a:rPr>
              <a:t>date_of_birth</a:t>
            </a:r>
            <a:r>
              <a:rPr lang="en-IN" sz="1600" b="1" dirty="0">
                <a:solidFill>
                  <a:schemeClr val="accent1"/>
                </a:solidFill>
              </a:rPr>
              <a:t> Date,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/>
                </a:solidFill>
              </a:rPr>
              <a:t> @addressline1 Varchar(200) ,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/>
                </a:solidFill>
              </a:rPr>
              <a:t> @addressline2 Varchar(150) ,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/>
                </a:solidFill>
              </a:rPr>
              <a:t> @</a:t>
            </a:r>
            <a:r>
              <a:rPr lang="en-IN" sz="1600" b="1" dirty="0" err="1">
                <a:solidFill>
                  <a:schemeClr val="accent1"/>
                </a:solidFill>
              </a:rPr>
              <a:t>zip_code</a:t>
            </a:r>
            <a:r>
              <a:rPr lang="en-IN" sz="1600" b="1" dirty="0">
                <a:solidFill>
                  <a:schemeClr val="accent1"/>
                </a:solidFill>
              </a:rPr>
              <a:t> Char(5) ,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/>
                </a:solidFill>
              </a:rPr>
              <a:t> @</a:t>
            </a:r>
            <a:r>
              <a:rPr lang="en-IN" sz="1600" b="1" dirty="0" err="1">
                <a:solidFill>
                  <a:schemeClr val="accent1"/>
                </a:solidFill>
              </a:rPr>
              <a:t>emergency_contact_number</a:t>
            </a:r>
            <a:r>
              <a:rPr lang="en-IN" sz="1600" b="1" dirty="0">
                <a:solidFill>
                  <a:schemeClr val="accent1"/>
                </a:solidFill>
              </a:rPr>
              <a:t> Char(10) ,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/>
                </a:solidFill>
              </a:rPr>
              <a:t> @gender Char(1),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/>
                </a:solidFill>
              </a:rPr>
              <a:t> @</a:t>
            </a:r>
            <a:r>
              <a:rPr lang="en-IN" sz="1600" b="1" dirty="0" err="1">
                <a:solidFill>
                  <a:schemeClr val="accent1"/>
                </a:solidFill>
              </a:rPr>
              <a:t>email_address</a:t>
            </a:r>
            <a:r>
              <a:rPr lang="en-IN" sz="1600" b="1" dirty="0">
                <a:solidFill>
                  <a:schemeClr val="accent1"/>
                </a:solidFill>
              </a:rPr>
              <a:t> Varchar(100) 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/>
                </a:solidFill>
              </a:rPr>
              <a:t> AS   </a:t>
            </a:r>
          </a:p>
          <a:p>
            <a:pPr marL="0" indent="0">
              <a:buNone/>
            </a:pPr>
            <a:endParaRPr lang="en-IN" sz="1600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06099-1AEC-4E69-AE6F-6622FFF81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504497"/>
            <a:ext cx="5109754" cy="45638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</a:rPr>
              <a:t>IF @</a:t>
            </a:r>
            <a:r>
              <a:rPr lang="en-US" sz="1600" b="1" dirty="0" err="1">
                <a:solidFill>
                  <a:schemeClr val="accent1"/>
                </a:solidFill>
              </a:rPr>
              <a:t>patient_id</a:t>
            </a:r>
            <a:r>
              <a:rPr lang="en-US" sz="1600" b="1" dirty="0">
                <a:solidFill>
                  <a:schemeClr val="accent1"/>
                </a:solidFill>
              </a:rPr>
              <a:t> IS NULL OR @</a:t>
            </a:r>
            <a:r>
              <a:rPr lang="en-US" sz="1600" b="1" dirty="0" err="1">
                <a:solidFill>
                  <a:schemeClr val="accent1"/>
                </a:solidFill>
              </a:rPr>
              <a:t>first_name</a:t>
            </a:r>
            <a:r>
              <a:rPr lang="en-US" sz="1600" b="1" dirty="0">
                <a:solidFill>
                  <a:schemeClr val="accent1"/>
                </a:solidFill>
              </a:rPr>
              <a:t> IS NULL OR  @</a:t>
            </a:r>
            <a:r>
              <a:rPr lang="en-US" sz="1600" b="1" dirty="0" err="1">
                <a:solidFill>
                  <a:schemeClr val="accent1"/>
                </a:solidFill>
              </a:rPr>
              <a:t>last_name</a:t>
            </a:r>
            <a:r>
              <a:rPr lang="en-US" sz="1600" b="1" dirty="0">
                <a:solidFill>
                  <a:schemeClr val="accent1"/>
                </a:solidFill>
              </a:rPr>
              <a:t> IS NULL OR @</a:t>
            </a:r>
            <a:r>
              <a:rPr lang="en-US" sz="1600" b="1" dirty="0" err="1">
                <a:solidFill>
                  <a:schemeClr val="accent1"/>
                </a:solidFill>
              </a:rPr>
              <a:t>contact_number</a:t>
            </a:r>
            <a:r>
              <a:rPr lang="en-US" sz="1600" b="1" dirty="0">
                <a:solidFill>
                  <a:schemeClr val="accent1"/>
                </a:solidFill>
              </a:rPr>
              <a:t> IS NULL OR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date_of_birth</a:t>
            </a:r>
            <a:r>
              <a:rPr lang="en-US" sz="1600" b="1" dirty="0">
                <a:solidFill>
                  <a:schemeClr val="accent1"/>
                </a:solidFill>
              </a:rPr>
              <a:t> IS NULL OR @addressline1 IS NULL OR @</a:t>
            </a:r>
            <a:r>
              <a:rPr lang="en-US" sz="1600" b="1" dirty="0" err="1">
                <a:solidFill>
                  <a:schemeClr val="accent1"/>
                </a:solidFill>
              </a:rPr>
              <a:t>zip_code</a:t>
            </a:r>
            <a:r>
              <a:rPr lang="en-US" sz="1600" b="1" dirty="0">
                <a:solidFill>
                  <a:schemeClr val="accent1"/>
                </a:solidFill>
              </a:rPr>
              <a:t> IS NULL OR @</a:t>
            </a:r>
            <a:r>
              <a:rPr lang="en-US" sz="1600" b="1" dirty="0" err="1">
                <a:solidFill>
                  <a:schemeClr val="accent1"/>
                </a:solidFill>
              </a:rPr>
              <a:t>email_address</a:t>
            </a:r>
            <a:r>
              <a:rPr lang="en-US" sz="1600" b="1" dirty="0">
                <a:solidFill>
                  <a:schemeClr val="accent1"/>
                </a:solidFill>
              </a:rPr>
              <a:t> IS NULL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chemeClr val="accent1"/>
                </a:solidFill>
              </a:rPr>
              <a:t>raiserror</a:t>
            </a:r>
            <a:r>
              <a:rPr lang="en-US" sz="1600" b="1" dirty="0">
                <a:solidFill>
                  <a:schemeClr val="accent1"/>
                </a:solidFill>
              </a:rPr>
              <a:t> ('Values cannot be null' , 16 , 16)</a:t>
            </a:r>
          </a:p>
          <a:p>
            <a:pPr marL="0" indent="0">
              <a:buNone/>
            </a:pPr>
            <a:endParaRPr lang="en-IN" sz="16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chemeClr val="accent1"/>
                </a:solidFill>
              </a:rPr>
              <a:t>ELSE 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/>
                </a:solidFill>
              </a:rPr>
              <a:t>INSERT INTO [</a:t>
            </a:r>
            <a:r>
              <a:rPr lang="en-IN" sz="1600" b="1" dirty="0" err="1">
                <a:solidFill>
                  <a:schemeClr val="accent1"/>
                </a:solidFill>
              </a:rPr>
              <a:t>dbo</a:t>
            </a:r>
            <a:r>
              <a:rPr lang="en-IN" sz="1600" b="1" dirty="0">
                <a:solidFill>
                  <a:schemeClr val="accent1"/>
                </a:solidFill>
              </a:rPr>
              <a:t>].[patient]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/>
                </a:solidFill>
              </a:rPr>
              <a:t> (</a:t>
            </a:r>
            <a:r>
              <a:rPr lang="en-IN" sz="1600" b="1" dirty="0" err="1">
                <a:solidFill>
                  <a:schemeClr val="accent1"/>
                </a:solidFill>
              </a:rPr>
              <a:t>patient_id</a:t>
            </a:r>
            <a:r>
              <a:rPr lang="en-IN" sz="1600" b="1" dirty="0">
                <a:solidFill>
                  <a:schemeClr val="accent1"/>
                </a:solidFill>
              </a:rPr>
              <a:t>,  </a:t>
            </a:r>
            <a:r>
              <a:rPr lang="en-IN" sz="1600" b="1" dirty="0" err="1">
                <a:solidFill>
                  <a:schemeClr val="accent1"/>
                </a:solidFill>
              </a:rPr>
              <a:t>first_name</a:t>
            </a:r>
            <a:r>
              <a:rPr lang="en-IN" sz="1600" b="1" dirty="0">
                <a:solidFill>
                  <a:schemeClr val="accent1"/>
                </a:solidFill>
              </a:rPr>
              <a:t>, </a:t>
            </a:r>
            <a:r>
              <a:rPr lang="en-IN" sz="1600" b="1" dirty="0" err="1">
                <a:solidFill>
                  <a:schemeClr val="accent1"/>
                </a:solidFill>
              </a:rPr>
              <a:t>middle_name</a:t>
            </a:r>
            <a:r>
              <a:rPr lang="en-IN" sz="1600" b="1" dirty="0">
                <a:solidFill>
                  <a:schemeClr val="accent1"/>
                </a:solidFill>
              </a:rPr>
              <a:t>, </a:t>
            </a:r>
            <a:r>
              <a:rPr lang="en-IN" sz="1600" b="1" dirty="0" err="1">
                <a:solidFill>
                  <a:schemeClr val="accent1"/>
                </a:solidFill>
              </a:rPr>
              <a:t>last_name</a:t>
            </a:r>
            <a:r>
              <a:rPr lang="en-IN" sz="1600" b="1" dirty="0">
                <a:solidFill>
                  <a:schemeClr val="accent1"/>
                </a:solidFill>
              </a:rPr>
              <a:t> , </a:t>
            </a:r>
            <a:r>
              <a:rPr lang="en-IN" sz="1600" b="1" dirty="0" err="1">
                <a:solidFill>
                  <a:schemeClr val="accent1"/>
                </a:solidFill>
              </a:rPr>
              <a:t>contact_number</a:t>
            </a:r>
            <a:r>
              <a:rPr lang="en-IN" sz="1600" b="1" dirty="0">
                <a:solidFill>
                  <a:schemeClr val="accent1"/>
                </a:solidFill>
              </a:rPr>
              <a:t>, </a:t>
            </a:r>
            <a:r>
              <a:rPr lang="en-IN" sz="1600" b="1" dirty="0" err="1">
                <a:solidFill>
                  <a:schemeClr val="accent1"/>
                </a:solidFill>
              </a:rPr>
              <a:t>date_of_birth</a:t>
            </a:r>
            <a:r>
              <a:rPr lang="en-IN" sz="1600" b="1" dirty="0">
                <a:solidFill>
                  <a:schemeClr val="accent1"/>
                </a:solidFill>
              </a:rPr>
              <a:t>, addressline1, addressline2, </a:t>
            </a:r>
            <a:r>
              <a:rPr lang="en-IN" sz="1600" b="1" dirty="0" err="1">
                <a:solidFill>
                  <a:schemeClr val="accent1"/>
                </a:solidFill>
              </a:rPr>
              <a:t>zip_code</a:t>
            </a:r>
            <a:r>
              <a:rPr lang="en-IN" sz="1600" b="1" dirty="0">
                <a:solidFill>
                  <a:schemeClr val="accent1"/>
                </a:solidFill>
              </a:rPr>
              <a:t>, </a:t>
            </a:r>
            <a:r>
              <a:rPr lang="en-IN" sz="1600" b="1" dirty="0" err="1">
                <a:solidFill>
                  <a:schemeClr val="accent1"/>
                </a:solidFill>
              </a:rPr>
              <a:t>emergency_contact_number</a:t>
            </a:r>
            <a:r>
              <a:rPr lang="en-IN" sz="1600" b="1" dirty="0">
                <a:solidFill>
                  <a:schemeClr val="accent1"/>
                </a:solidFill>
              </a:rPr>
              <a:t>, gender, </a:t>
            </a:r>
            <a:r>
              <a:rPr lang="en-IN" sz="1600" b="1" dirty="0" err="1">
                <a:solidFill>
                  <a:schemeClr val="accent1"/>
                </a:solidFill>
              </a:rPr>
              <a:t>email_address</a:t>
            </a:r>
            <a:r>
              <a:rPr lang="en-IN" sz="1600" b="1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/>
                </a:solidFill>
              </a:rPr>
              <a:t>  VALUES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/>
                </a:solidFill>
              </a:rPr>
              <a:t>  (@</a:t>
            </a:r>
            <a:r>
              <a:rPr lang="en-IN" sz="1600" b="1" dirty="0" err="1">
                <a:solidFill>
                  <a:schemeClr val="accent1"/>
                </a:solidFill>
              </a:rPr>
              <a:t>patient_id</a:t>
            </a:r>
            <a:r>
              <a:rPr lang="en-IN" sz="1600" b="1" dirty="0">
                <a:solidFill>
                  <a:schemeClr val="accent1"/>
                </a:solidFill>
              </a:rPr>
              <a:t>, @</a:t>
            </a:r>
            <a:r>
              <a:rPr lang="en-IN" sz="1600" b="1" dirty="0" err="1">
                <a:solidFill>
                  <a:schemeClr val="accent1"/>
                </a:solidFill>
              </a:rPr>
              <a:t>first_name</a:t>
            </a:r>
            <a:r>
              <a:rPr lang="en-IN" sz="1600" b="1" dirty="0">
                <a:solidFill>
                  <a:schemeClr val="accent1"/>
                </a:solidFill>
              </a:rPr>
              <a:t>, @</a:t>
            </a:r>
            <a:r>
              <a:rPr lang="en-IN" sz="1600" b="1" dirty="0" err="1">
                <a:solidFill>
                  <a:schemeClr val="accent1"/>
                </a:solidFill>
              </a:rPr>
              <a:t>middle_name</a:t>
            </a:r>
            <a:r>
              <a:rPr lang="en-IN" sz="1600" b="1" dirty="0">
                <a:solidFill>
                  <a:schemeClr val="accent1"/>
                </a:solidFill>
              </a:rPr>
              <a:t>, @</a:t>
            </a:r>
            <a:r>
              <a:rPr lang="en-IN" sz="1600" b="1" dirty="0" err="1">
                <a:solidFill>
                  <a:schemeClr val="accent1"/>
                </a:solidFill>
              </a:rPr>
              <a:t>last_name</a:t>
            </a:r>
            <a:r>
              <a:rPr lang="en-IN" sz="1600" b="1" dirty="0">
                <a:solidFill>
                  <a:schemeClr val="accent1"/>
                </a:solidFill>
              </a:rPr>
              <a:t>,   @</a:t>
            </a:r>
            <a:r>
              <a:rPr lang="en-IN" sz="1600" b="1" dirty="0" err="1">
                <a:solidFill>
                  <a:schemeClr val="accent1"/>
                </a:solidFill>
              </a:rPr>
              <a:t>contact_number</a:t>
            </a:r>
            <a:r>
              <a:rPr lang="en-IN" sz="1600" b="1" dirty="0">
                <a:solidFill>
                  <a:schemeClr val="accent1"/>
                </a:solidFill>
              </a:rPr>
              <a:t>, @</a:t>
            </a:r>
            <a:r>
              <a:rPr lang="en-IN" sz="1600" b="1" dirty="0" err="1">
                <a:solidFill>
                  <a:schemeClr val="accent1"/>
                </a:solidFill>
              </a:rPr>
              <a:t>date_of_birth</a:t>
            </a:r>
            <a:r>
              <a:rPr lang="en-IN" sz="1600" b="1" dirty="0">
                <a:solidFill>
                  <a:schemeClr val="accent1"/>
                </a:solidFill>
              </a:rPr>
              <a:t>, @addressline1, @addressline2, @</a:t>
            </a:r>
            <a:r>
              <a:rPr lang="en-IN" sz="1600" b="1" dirty="0" err="1">
                <a:solidFill>
                  <a:schemeClr val="accent1"/>
                </a:solidFill>
              </a:rPr>
              <a:t>zip_code</a:t>
            </a:r>
            <a:r>
              <a:rPr lang="en-IN" sz="1600" b="1" dirty="0">
                <a:solidFill>
                  <a:schemeClr val="accent1"/>
                </a:solidFill>
              </a:rPr>
              <a:t>, @</a:t>
            </a:r>
            <a:r>
              <a:rPr lang="en-IN" sz="1600" b="1" dirty="0" err="1">
                <a:solidFill>
                  <a:schemeClr val="accent1"/>
                </a:solidFill>
              </a:rPr>
              <a:t>emergency_contact_number</a:t>
            </a:r>
            <a:r>
              <a:rPr lang="en-IN" sz="1600" b="1" dirty="0">
                <a:solidFill>
                  <a:schemeClr val="accent1"/>
                </a:solidFill>
              </a:rPr>
              <a:t>, @gender, @</a:t>
            </a:r>
            <a:r>
              <a:rPr lang="en-IN" sz="1600" b="1" dirty="0" err="1">
                <a:solidFill>
                  <a:schemeClr val="accent1"/>
                </a:solidFill>
              </a:rPr>
              <a:t>email_address</a:t>
            </a:r>
            <a:r>
              <a:rPr lang="en-IN" sz="1600" b="1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/>
                </a:solidFill>
              </a:rPr>
              <a:t>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D019B-097C-4F05-BC34-20F0773F9748}"/>
              </a:ext>
            </a:extLst>
          </p:cNvPr>
          <p:cNvSpPr/>
          <p:nvPr/>
        </p:nvSpPr>
        <p:spPr>
          <a:xfrm>
            <a:off x="1008993" y="504497"/>
            <a:ext cx="4323805" cy="7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PROCEDURE TO INSERT PATIENT ROW</a:t>
            </a:r>
          </a:p>
        </p:txBody>
      </p:sp>
    </p:spTree>
    <p:extLst>
      <p:ext uri="{BB962C8B-B14F-4D97-AF65-F5344CB8AC3E}">
        <p14:creationId xmlns:p14="http://schemas.microsoft.com/office/powerpoint/2010/main" val="2355723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683E-B6BF-40B2-9827-639CFC0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32954" cy="315912"/>
          </a:xfrm>
        </p:spPr>
        <p:txBody>
          <a:bodyPr>
            <a:normAutofit fontScale="90000"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95C4-A9EA-4C67-AD61-C77A9B489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154"/>
            <a:ext cx="10515600" cy="51058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CREATE PROCEDURE [</a:t>
            </a:r>
            <a:r>
              <a:rPr lang="en-IN" b="1" dirty="0" err="1">
                <a:solidFill>
                  <a:schemeClr val="accent1"/>
                </a:solidFill>
              </a:rPr>
              <a:t>dbo</a:t>
            </a:r>
            <a:r>
              <a:rPr lang="en-IN" b="1" dirty="0">
                <a:solidFill>
                  <a:schemeClr val="accent1"/>
                </a:solidFill>
              </a:rPr>
              <a:t>].[</a:t>
            </a:r>
            <a:r>
              <a:rPr lang="en-IN" b="1" dirty="0" err="1">
                <a:solidFill>
                  <a:schemeClr val="accent1"/>
                </a:solidFill>
              </a:rPr>
              <a:t>send_mail_db</a:t>
            </a:r>
            <a:r>
              <a:rPr lang="en-IN" b="1" dirty="0">
                <a:solidFill>
                  <a:schemeClr val="accent1"/>
                </a:solidFill>
              </a:rPr>
              <a:t>]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      @profile_name2 varchar(max),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      @recipients2 varchar(max),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      @body2 varchar(max),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      @subject2 varchar(max)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    AS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    BEGIN 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        EXEC </a:t>
            </a:r>
            <a:r>
              <a:rPr lang="en-IN" b="1" dirty="0" err="1">
                <a:solidFill>
                  <a:schemeClr val="accent1"/>
                </a:solidFill>
              </a:rPr>
              <a:t>msdb.dbo.sp_send_dbmail</a:t>
            </a:r>
            <a:r>
              <a:rPr lang="en-IN" b="1" dirty="0">
                <a:solidFill>
                  <a:schemeClr val="accent1"/>
                </a:solidFill>
              </a:rPr>
              <a:t>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@</a:t>
            </a:r>
            <a:r>
              <a:rPr lang="en-IN" b="1" dirty="0" err="1">
                <a:solidFill>
                  <a:schemeClr val="accent1"/>
                </a:solidFill>
              </a:rPr>
              <a:t>profile_name</a:t>
            </a:r>
            <a:r>
              <a:rPr lang="en-IN" b="1" dirty="0">
                <a:solidFill>
                  <a:schemeClr val="accent1"/>
                </a:solidFill>
              </a:rPr>
              <a:t> = @profile_name2,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@recipients = @recipients2,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@body =  @body2,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            @subject = @subject2 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      END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048A5D-65FF-405D-8BCE-9E6B6D1A52E0}"/>
              </a:ext>
            </a:extLst>
          </p:cNvPr>
          <p:cNvSpPr/>
          <p:nvPr/>
        </p:nvSpPr>
        <p:spPr>
          <a:xfrm>
            <a:off x="6858000" y="2299063"/>
            <a:ext cx="4611189" cy="112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PROCEDURE TO SEND MAIL</a:t>
            </a:r>
          </a:p>
        </p:txBody>
      </p:sp>
    </p:spTree>
    <p:extLst>
      <p:ext uri="{BB962C8B-B14F-4D97-AF65-F5344CB8AC3E}">
        <p14:creationId xmlns:p14="http://schemas.microsoft.com/office/powerpoint/2010/main" val="4271174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9D58-65B6-4F55-9DA6-4DE57165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1331" cy="45719"/>
          </a:xfrm>
        </p:spPr>
        <p:txBody>
          <a:bodyPr>
            <a:normAutofit fontScale="90000"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E6A0B-8E1D-414F-AB0D-9B7E1E2A0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337"/>
            <a:ext cx="10515600" cy="52756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CREATE FUNCTION </a:t>
            </a:r>
            <a:r>
              <a:rPr lang="en-US" b="1" dirty="0" err="1">
                <a:solidFill>
                  <a:schemeClr val="accent1"/>
                </a:solidFill>
              </a:rPr>
              <a:t>getDoctorPatient</a:t>
            </a:r>
            <a:r>
              <a:rPr lang="en-US" b="1" dirty="0">
                <a:solidFill>
                  <a:schemeClr val="accent1"/>
                </a:solidFill>
              </a:rPr>
              <a:t> (@</a:t>
            </a:r>
            <a:r>
              <a:rPr lang="en-US" b="1" dirty="0" err="1">
                <a:solidFill>
                  <a:schemeClr val="accent1"/>
                </a:solidFill>
              </a:rPr>
              <a:t>appointment_id</a:t>
            </a:r>
            <a:r>
              <a:rPr lang="en-US" b="1" dirty="0">
                <a:solidFill>
                  <a:schemeClr val="accent1"/>
                </a:solidFill>
              </a:rPr>
              <a:t> int)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RETURNS TABLE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AS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RETURN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select </a:t>
            </a:r>
            <a:r>
              <a:rPr lang="en-US" b="1" dirty="0" err="1">
                <a:solidFill>
                  <a:schemeClr val="accent1"/>
                </a:solidFill>
              </a:rPr>
              <a:t>b.first_name</a:t>
            </a:r>
            <a:r>
              <a:rPr lang="en-US" b="1" dirty="0">
                <a:solidFill>
                  <a:schemeClr val="accent1"/>
                </a:solidFill>
              </a:rPr>
              <a:t> + ' ' + </a:t>
            </a:r>
            <a:r>
              <a:rPr lang="en-US" b="1" dirty="0" err="1">
                <a:solidFill>
                  <a:schemeClr val="accent1"/>
                </a:solidFill>
              </a:rPr>
              <a:t>b.last_name</a:t>
            </a:r>
            <a:r>
              <a:rPr lang="en-US" b="1" dirty="0">
                <a:solidFill>
                  <a:schemeClr val="accent1"/>
                </a:solidFill>
              </a:rPr>
              <a:t> as 'Doctor'  , </a:t>
            </a:r>
            <a:r>
              <a:rPr lang="en-US" b="1" dirty="0" err="1">
                <a:solidFill>
                  <a:schemeClr val="accent1"/>
                </a:solidFill>
              </a:rPr>
              <a:t>b.contact_number</a:t>
            </a:r>
            <a:r>
              <a:rPr lang="en-US" b="1" dirty="0">
                <a:solidFill>
                  <a:schemeClr val="accent1"/>
                </a:solidFill>
              </a:rPr>
              <a:t> , </a:t>
            </a:r>
            <a:r>
              <a:rPr lang="en-US" b="1" dirty="0" err="1">
                <a:solidFill>
                  <a:schemeClr val="accent1"/>
                </a:solidFill>
              </a:rPr>
              <a:t>c.first_name</a:t>
            </a:r>
            <a:r>
              <a:rPr lang="en-US" b="1" dirty="0">
                <a:solidFill>
                  <a:schemeClr val="accent1"/>
                </a:solidFill>
              </a:rPr>
              <a:t> + ' ' + </a:t>
            </a:r>
            <a:r>
              <a:rPr lang="en-US" b="1" dirty="0" err="1">
                <a:solidFill>
                  <a:schemeClr val="accent1"/>
                </a:solidFill>
              </a:rPr>
              <a:t>c.last_name</a:t>
            </a:r>
            <a:r>
              <a:rPr lang="en-US" b="1" dirty="0">
                <a:solidFill>
                  <a:schemeClr val="accent1"/>
                </a:solidFill>
              </a:rPr>
              <a:t> as 'Patient'  , </a:t>
            </a:r>
            <a:r>
              <a:rPr lang="en-US" b="1" dirty="0" err="1">
                <a:solidFill>
                  <a:schemeClr val="accent1"/>
                </a:solidFill>
              </a:rPr>
              <a:t>c.contact_number</a:t>
            </a:r>
            <a:r>
              <a:rPr lang="en-US" b="1" dirty="0">
                <a:solidFill>
                  <a:schemeClr val="accent1"/>
                </a:solidFill>
              </a:rPr>
              <a:t> as 'Con'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from appointment a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join doctor b ON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a.doctor_id</a:t>
            </a:r>
            <a:r>
              <a:rPr lang="en-US" b="1" dirty="0">
                <a:solidFill>
                  <a:schemeClr val="accent1"/>
                </a:solidFill>
              </a:rPr>
              <a:t> = </a:t>
            </a:r>
            <a:r>
              <a:rPr lang="en-US" b="1" dirty="0" err="1">
                <a:solidFill>
                  <a:schemeClr val="accent1"/>
                </a:solidFill>
              </a:rPr>
              <a:t>b.doctor_id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join patient c ON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a.doctor_id</a:t>
            </a:r>
            <a:r>
              <a:rPr lang="en-US" b="1" dirty="0">
                <a:solidFill>
                  <a:schemeClr val="accent1"/>
                </a:solidFill>
              </a:rPr>
              <a:t> = </a:t>
            </a:r>
            <a:r>
              <a:rPr lang="en-US" b="1" dirty="0" err="1">
                <a:solidFill>
                  <a:schemeClr val="accent1"/>
                </a:solidFill>
              </a:rPr>
              <a:t>b.doctor_id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where </a:t>
            </a:r>
            <a:r>
              <a:rPr lang="en-US" b="1" dirty="0" err="1">
                <a:solidFill>
                  <a:schemeClr val="accent1"/>
                </a:solidFill>
              </a:rPr>
              <a:t>a.appointment_id</a:t>
            </a:r>
            <a:r>
              <a:rPr lang="en-US" b="1" dirty="0">
                <a:solidFill>
                  <a:schemeClr val="accent1"/>
                </a:solidFill>
              </a:rPr>
              <a:t> = @</a:t>
            </a:r>
            <a:r>
              <a:rPr lang="en-US" b="1" dirty="0" err="1">
                <a:solidFill>
                  <a:schemeClr val="accent1"/>
                </a:solidFill>
              </a:rPr>
              <a:t>appointment_id</a:t>
            </a:r>
            <a:r>
              <a:rPr lang="en-IN" b="1" dirty="0">
                <a:solidFill>
                  <a:schemeClr val="accent1"/>
                </a:solidFill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4DA658-9CB9-4891-8529-89C0BAC4F830}"/>
              </a:ext>
            </a:extLst>
          </p:cNvPr>
          <p:cNvSpPr/>
          <p:nvPr/>
        </p:nvSpPr>
        <p:spPr>
          <a:xfrm>
            <a:off x="7302137" y="3971109"/>
            <a:ext cx="3722914" cy="125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 TO RETURN ALL PATIENTS OF ANY DOCTOR</a:t>
            </a:r>
          </a:p>
        </p:txBody>
      </p:sp>
    </p:spTree>
    <p:extLst>
      <p:ext uri="{BB962C8B-B14F-4D97-AF65-F5344CB8AC3E}">
        <p14:creationId xmlns:p14="http://schemas.microsoft.com/office/powerpoint/2010/main" val="1931566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D7B-1CB4-4B45-94F1-25F31DBE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91814" cy="433661"/>
          </a:xfrm>
        </p:spPr>
        <p:txBody>
          <a:bodyPr>
            <a:normAutofit fontScale="90000"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CDA4A-8165-4AAE-BBC7-DED0D61E2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956034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chemeClr val="accent1"/>
                </a:solidFill>
              </a:rPr>
              <a:t>CREATE TRIGGER </a:t>
            </a:r>
            <a:r>
              <a:rPr lang="en-US" sz="4800" b="1" dirty="0" err="1">
                <a:solidFill>
                  <a:schemeClr val="accent1"/>
                </a:solidFill>
              </a:rPr>
              <a:t>trg_doctor_schedule</a:t>
            </a:r>
            <a:endParaRPr lang="en-US" sz="48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4800" b="1" dirty="0">
                <a:solidFill>
                  <a:schemeClr val="accent1"/>
                </a:solidFill>
              </a:rPr>
              <a:t>ON appointment</a:t>
            </a:r>
          </a:p>
          <a:p>
            <a:pPr marL="0" indent="0">
              <a:buNone/>
            </a:pPr>
            <a:r>
              <a:rPr lang="en-IN" sz="4800" b="1" dirty="0">
                <a:solidFill>
                  <a:schemeClr val="accent1"/>
                </a:solidFill>
              </a:rPr>
              <a:t>AFTER INSERT</a:t>
            </a:r>
          </a:p>
          <a:p>
            <a:pPr marL="0" indent="0">
              <a:buNone/>
            </a:pPr>
            <a:r>
              <a:rPr lang="en-IN" sz="4800" b="1" dirty="0">
                <a:solidFill>
                  <a:schemeClr val="accent1"/>
                </a:solidFill>
              </a:rPr>
              <a:t>AS</a:t>
            </a:r>
          </a:p>
          <a:p>
            <a:pPr marL="0" indent="0">
              <a:buNone/>
            </a:pPr>
            <a:r>
              <a:rPr lang="en-IN" sz="4800" b="1" dirty="0">
                <a:solidFill>
                  <a:schemeClr val="accent1"/>
                </a:solidFill>
              </a:rPr>
              <a:t>BEGIN</a:t>
            </a:r>
          </a:p>
          <a:p>
            <a:pPr marL="0" indent="0">
              <a:buNone/>
            </a:pPr>
            <a:r>
              <a:rPr lang="en-IN" sz="4800" b="1" dirty="0">
                <a:solidFill>
                  <a:schemeClr val="accent1"/>
                </a:solidFill>
              </a:rPr>
              <a:t>DECLARE @doctor int</a:t>
            </a:r>
          </a:p>
          <a:p>
            <a:pPr marL="0" indent="0">
              <a:buNone/>
            </a:pPr>
            <a:r>
              <a:rPr lang="en-IN" sz="4800" b="1" dirty="0">
                <a:solidFill>
                  <a:schemeClr val="accent1"/>
                </a:solidFill>
              </a:rPr>
              <a:t>DECLARE @</a:t>
            </a:r>
            <a:r>
              <a:rPr lang="en-IN" sz="4800" b="1" dirty="0" err="1">
                <a:solidFill>
                  <a:schemeClr val="accent1"/>
                </a:solidFill>
              </a:rPr>
              <a:t>dateInserted</a:t>
            </a:r>
            <a:r>
              <a:rPr lang="en-IN" sz="4800" b="1" dirty="0">
                <a:solidFill>
                  <a:schemeClr val="accent1"/>
                </a:solidFill>
              </a:rPr>
              <a:t> Date</a:t>
            </a:r>
          </a:p>
          <a:p>
            <a:pPr marL="0" indent="0">
              <a:buNone/>
            </a:pPr>
            <a:r>
              <a:rPr lang="en-IN" sz="4800" b="1" dirty="0">
                <a:solidFill>
                  <a:schemeClr val="accent1"/>
                </a:solidFill>
              </a:rPr>
              <a:t>DECLARE @Slot varchar(20)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accent1"/>
                </a:solidFill>
              </a:rPr>
              <a:t>DECLARE @</a:t>
            </a:r>
            <a:r>
              <a:rPr lang="en-US" sz="4800" b="1" dirty="0" err="1">
                <a:solidFill>
                  <a:schemeClr val="accent1"/>
                </a:solidFill>
              </a:rPr>
              <a:t>start_time</a:t>
            </a:r>
            <a:r>
              <a:rPr lang="en-US" sz="4800" b="1" dirty="0">
                <a:solidFill>
                  <a:schemeClr val="accent1"/>
                </a:solidFill>
              </a:rPr>
              <a:t> time(7)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accent1"/>
                </a:solidFill>
              </a:rPr>
              <a:t>SELECT  @doctor = </a:t>
            </a:r>
            <a:r>
              <a:rPr lang="en-US" sz="4800" b="1" dirty="0" err="1">
                <a:solidFill>
                  <a:schemeClr val="accent1"/>
                </a:solidFill>
              </a:rPr>
              <a:t>doctor_id</a:t>
            </a:r>
            <a:r>
              <a:rPr lang="en-US" sz="4800" b="1" dirty="0">
                <a:solidFill>
                  <a:schemeClr val="accent1"/>
                </a:solidFill>
              </a:rPr>
              <a:t> FROM inserted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accent1"/>
                </a:solidFill>
              </a:rPr>
              <a:t>SELECT  @</a:t>
            </a:r>
            <a:r>
              <a:rPr lang="en-US" sz="4800" b="1" dirty="0" err="1">
                <a:solidFill>
                  <a:schemeClr val="accent1"/>
                </a:solidFill>
              </a:rPr>
              <a:t>dateInserted</a:t>
            </a:r>
            <a:r>
              <a:rPr lang="en-US" sz="4800" b="1" dirty="0">
                <a:solidFill>
                  <a:schemeClr val="accent1"/>
                </a:solidFill>
              </a:rPr>
              <a:t> = date FROM inserted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accent1"/>
                </a:solidFill>
              </a:rPr>
              <a:t>SELECT  @</a:t>
            </a:r>
            <a:r>
              <a:rPr lang="en-US" sz="4800" b="1" dirty="0" err="1">
                <a:solidFill>
                  <a:schemeClr val="accent1"/>
                </a:solidFill>
              </a:rPr>
              <a:t>start_time</a:t>
            </a:r>
            <a:r>
              <a:rPr lang="en-US" sz="4800" b="1" dirty="0">
                <a:solidFill>
                  <a:schemeClr val="accent1"/>
                </a:solidFill>
              </a:rPr>
              <a:t> = </a:t>
            </a:r>
            <a:r>
              <a:rPr lang="en-US" sz="4800" b="1" dirty="0" err="1">
                <a:solidFill>
                  <a:schemeClr val="accent1"/>
                </a:solidFill>
              </a:rPr>
              <a:t>start_time</a:t>
            </a:r>
            <a:r>
              <a:rPr lang="en-US" sz="4800" b="1" dirty="0">
                <a:solidFill>
                  <a:schemeClr val="accent1"/>
                </a:solidFill>
              </a:rPr>
              <a:t> FROM inserted</a:t>
            </a:r>
            <a:endParaRPr lang="en-IN" sz="4800" b="1" dirty="0">
              <a:solidFill>
                <a:schemeClr val="accent1"/>
              </a:solidFill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3F16B-2D95-4FA0-A20C-45AEF74B8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0414" y="365125"/>
            <a:ext cx="3313386" cy="5811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ELSE IF @</a:t>
            </a:r>
            <a:r>
              <a:rPr lang="en-US" sz="1400" b="1" dirty="0" err="1">
                <a:solidFill>
                  <a:schemeClr val="accent1"/>
                </a:solidFill>
              </a:rPr>
              <a:t>start_time</a:t>
            </a:r>
            <a:r>
              <a:rPr lang="en-US" sz="1400" b="1" dirty="0">
                <a:solidFill>
                  <a:schemeClr val="accent1"/>
                </a:solidFill>
              </a:rPr>
              <a:t> = '13:00:00.0000000'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    UPDATE </a:t>
            </a:r>
            <a:r>
              <a:rPr lang="en-IN" sz="1400" b="1" dirty="0" err="1">
                <a:solidFill>
                  <a:schemeClr val="accent1"/>
                </a:solidFill>
              </a:rPr>
              <a:t>doctor_schedule</a:t>
            </a:r>
            <a:endParaRPr lang="en-IN" sz="1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SET Slot5= 1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where date = @</a:t>
            </a:r>
            <a:r>
              <a:rPr lang="en-IN" sz="1400" b="1" dirty="0" err="1">
                <a:solidFill>
                  <a:schemeClr val="accent1"/>
                </a:solidFill>
              </a:rPr>
              <a:t>dateInserted</a:t>
            </a:r>
            <a:r>
              <a:rPr lang="en-IN" sz="1400" b="1" dirty="0">
                <a:solidFill>
                  <a:schemeClr val="accent1"/>
                </a:solidFill>
              </a:rPr>
              <a:t> AND</a:t>
            </a:r>
          </a:p>
          <a:p>
            <a:pPr marL="0" indent="0">
              <a:buNone/>
            </a:pPr>
            <a:r>
              <a:rPr lang="en-IN" sz="1400" b="1" dirty="0" err="1">
                <a:solidFill>
                  <a:schemeClr val="accent1"/>
                </a:solidFill>
              </a:rPr>
              <a:t>doctor_id</a:t>
            </a:r>
            <a:r>
              <a:rPr lang="en-IN" sz="1400" b="1" dirty="0">
                <a:solidFill>
                  <a:schemeClr val="accent1"/>
                </a:solidFill>
              </a:rPr>
              <a:t> =@doctor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ELSE IF @</a:t>
            </a:r>
            <a:r>
              <a:rPr lang="en-US" sz="1400" b="1" dirty="0" err="1">
                <a:solidFill>
                  <a:schemeClr val="accent1"/>
                </a:solidFill>
              </a:rPr>
              <a:t>start_time</a:t>
            </a:r>
            <a:r>
              <a:rPr lang="en-US" sz="1400" b="1" dirty="0">
                <a:solidFill>
                  <a:schemeClr val="accent1"/>
                </a:solidFill>
              </a:rPr>
              <a:t> = '13:30:00.0000000'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    UPDATE </a:t>
            </a:r>
            <a:r>
              <a:rPr lang="en-IN" sz="1400" b="1" dirty="0" err="1">
                <a:solidFill>
                  <a:schemeClr val="accent1"/>
                </a:solidFill>
              </a:rPr>
              <a:t>doctor_schedule</a:t>
            </a:r>
            <a:endParaRPr lang="en-IN" sz="1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SET Slot6= 1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where date = @</a:t>
            </a:r>
            <a:r>
              <a:rPr lang="en-IN" sz="1400" b="1" dirty="0" err="1">
                <a:solidFill>
                  <a:schemeClr val="accent1"/>
                </a:solidFill>
              </a:rPr>
              <a:t>dateInserted</a:t>
            </a:r>
            <a:r>
              <a:rPr lang="en-IN" sz="1400" b="1" dirty="0">
                <a:solidFill>
                  <a:schemeClr val="accent1"/>
                </a:solidFill>
              </a:rPr>
              <a:t> AND</a:t>
            </a:r>
          </a:p>
          <a:p>
            <a:pPr marL="0" indent="0">
              <a:buNone/>
            </a:pPr>
            <a:r>
              <a:rPr lang="en-IN" sz="1400" b="1" dirty="0" err="1">
                <a:solidFill>
                  <a:schemeClr val="accent1"/>
                </a:solidFill>
              </a:rPr>
              <a:t>doctor_id</a:t>
            </a:r>
            <a:r>
              <a:rPr lang="en-IN" sz="1400" b="1" dirty="0">
                <a:solidFill>
                  <a:schemeClr val="accent1"/>
                </a:solidFill>
              </a:rPr>
              <a:t> =@doctor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ELSE IF @</a:t>
            </a:r>
            <a:r>
              <a:rPr lang="en-US" sz="1400" b="1" dirty="0" err="1">
                <a:solidFill>
                  <a:schemeClr val="accent1"/>
                </a:solidFill>
              </a:rPr>
              <a:t>start_time</a:t>
            </a:r>
            <a:r>
              <a:rPr lang="en-US" sz="1400" b="1" dirty="0">
                <a:solidFill>
                  <a:schemeClr val="accent1"/>
                </a:solidFill>
              </a:rPr>
              <a:t> = '14:00:00.0000000'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    UPDATE </a:t>
            </a:r>
            <a:r>
              <a:rPr lang="en-IN" sz="1400" b="1" dirty="0" err="1">
                <a:solidFill>
                  <a:schemeClr val="accent1"/>
                </a:solidFill>
              </a:rPr>
              <a:t>doctor_schedule</a:t>
            </a:r>
            <a:endParaRPr lang="en-IN" sz="1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SET Slot7= 1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where date = @</a:t>
            </a:r>
            <a:r>
              <a:rPr lang="en-IN" sz="1400" b="1" dirty="0" err="1">
                <a:solidFill>
                  <a:schemeClr val="accent1"/>
                </a:solidFill>
              </a:rPr>
              <a:t>dateInserted</a:t>
            </a:r>
            <a:r>
              <a:rPr lang="en-IN" sz="1400" b="1" dirty="0">
                <a:solidFill>
                  <a:schemeClr val="accent1"/>
                </a:solidFill>
              </a:rPr>
              <a:t> AND</a:t>
            </a:r>
          </a:p>
          <a:p>
            <a:pPr marL="0" indent="0">
              <a:buNone/>
            </a:pPr>
            <a:r>
              <a:rPr lang="en-IN" sz="1400" b="1" dirty="0" err="1">
                <a:solidFill>
                  <a:schemeClr val="accent1"/>
                </a:solidFill>
              </a:rPr>
              <a:t>doctor_id</a:t>
            </a:r>
            <a:r>
              <a:rPr lang="en-IN" sz="1400" b="1" dirty="0">
                <a:solidFill>
                  <a:schemeClr val="accent1"/>
                </a:solidFill>
              </a:rPr>
              <a:t> =@doctor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ELSE IF @</a:t>
            </a:r>
            <a:r>
              <a:rPr lang="en-US" sz="1400" b="1" dirty="0" err="1">
                <a:solidFill>
                  <a:schemeClr val="accent1"/>
                </a:solidFill>
              </a:rPr>
              <a:t>start_time</a:t>
            </a:r>
            <a:r>
              <a:rPr lang="en-US" sz="1400" b="1" dirty="0">
                <a:solidFill>
                  <a:schemeClr val="accent1"/>
                </a:solidFill>
              </a:rPr>
              <a:t> = '14:30:00.0000000'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    UPDATE </a:t>
            </a:r>
            <a:r>
              <a:rPr lang="en-IN" sz="1400" b="1" dirty="0" err="1">
                <a:solidFill>
                  <a:schemeClr val="accent1"/>
                </a:solidFill>
              </a:rPr>
              <a:t>doctor_schedule</a:t>
            </a:r>
            <a:endParaRPr lang="en-IN" sz="1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SET Slot8= 1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where date = @</a:t>
            </a:r>
            <a:r>
              <a:rPr lang="en-IN" sz="1400" b="1" dirty="0" err="1">
                <a:solidFill>
                  <a:schemeClr val="accent1"/>
                </a:solidFill>
              </a:rPr>
              <a:t>dateInserted</a:t>
            </a:r>
            <a:r>
              <a:rPr lang="en-IN" sz="1400" b="1" dirty="0">
                <a:solidFill>
                  <a:schemeClr val="accent1"/>
                </a:solidFill>
              </a:rPr>
              <a:t> AND</a:t>
            </a:r>
          </a:p>
          <a:p>
            <a:pPr marL="0" indent="0">
              <a:buNone/>
            </a:pPr>
            <a:r>
              <a:rPr lang="en-IN" sz="1400" b="1" dirty="0" err="1">
                <a:solidFill>
                  <a:schemeClr val="accent1"/>
                </a:solidFill>
              </a:rPr>
              <a:t>doctor_id</a:t>
            </a:r>
            <a:r>
              <a:rPr lang="en-IN" sz="1400" b="1" dirty="0">
                <a:solidFill>
                  <a:schemeClr val="accent1"/>
                </a:solidFill>
              </a:rPr>
              <a:t> =@doctor</a:t>
            </a:r>
          </a:p>
          <a:p>
            <a:pPr marL="0" indent="0">
              <a:buNone/>
            </a:pPr>
            <a:endParaRPr lang="en-IN" sz="1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END</a:t>
            </a:r>
          </a:p>
          <a:p>
            <a:pPr marL="0" indent="0">
              <a:buNone/>
            </a:pPr>
            <a:endParaRPr lang="en-IN" sz="1400" b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205991-54ED-4519-9F41-6CDDFF907E35}"/>
              </a:ext>
            </a:extLst>
          </p:cNvPr>
          <p:cNvSpPr/>
          <p:nvPr/>
        </p:nvSpPr>
        <p:spPr>
          <a:xfrm>
            <a:off x="704193" y="404647"/>
            <a:ext cx="3195145" cy="1140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 ON APPOINTMENT TABLE TO UPDATE DOCTOR SCHEDULE FOR AVAILABLE TIME SLOTS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A571036-BD84-4175-8152-C8B4BD4BA10A}"/>
              </a:ext>
            </a:extLst>
          </p:cNvPr>
          <p:cNvSpPr txBox="1">
            <a:spLocks/>
          </p:cNvSpPr>
          <p:nvPr/>
        </p:nvSpPr>
        <p:spPr>
          <a:xfrm>
            <a:off x="4577255" y="404648"/>
            <a:ext cx="3313386" cy="5772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IF @</a:t>
            </a:r>
            <a:r>
              <a:rPr lang="en-IN" sz="1400" b="1" dirty="0" err="1">
                <a:solidFill>
                  <a:schemeClr val="accent1"/>
                </a:solidFill>
              </a:rPr>
              <a:t>start_time</a:t>
            </a:r>
            <a:r>
              <a:rPr lang="en-IN" sz="1400" b="1" dirty="0">
                <a:solidFill>
                  <a:schemeClr val="accent1"/>
                </a:solidFill>
              </a:rPr>
              <a:t> = '10:00:00.0000000'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    UPDATE </a:t>
            </a:r>
            <a:r>
              <a:rPr lang="en-IN" sz="1400" b="1" dirty="0" err="1">
                <a:solidFill>
                  <a:schemeClr val="accent1"/>
                </a:solidFill>
              </a:rPr>
              <a:t>doctor_schedule</a:t>
            </a:r>
            <a:endParaRPr lang="en-IN" sz="1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SET Slot1= 1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where date = @</a:t>
            </a:r>
            <a:r>
              <a:rPr lang="en-IN" sz="1400" b="1" dirty="0" err="1">
                <a:solidFill>
                  <a:schemeClr val="accent1"/>
                </a:solidFill>
              </a:rPr>
              <a:t>dateInserted</a:t>
            </a:r>
            <a:r>
              <a:rPr lang="en-IN" sz="1400" b="1" dirty="0">
                <a:solidFill>
                  <a:schemeClr val="accent1"/>
                </a:solidFill>
              </a:rPr>
              <a:t> AND</a:t>
            </a:r>
          </a:p>
          <a:p>
            <a:pPr marL="0" indent="0">
              <a:buNone/>
            </a:pPr>
            <a:r>
              <a:rPr lang="en-IN" sz="1400" b="1" dirty="0" err="1">
                <a:solidFill>
                  <a:schemeClr val="accent1"/>
                </a:solidFill>
              </a:rPr>
              <a:t>doctor_id</a:t>
            </a:r>
            <a:r>
              <a:rPr lang="en-IN" sz="1400" b="1" dirty="0">
                <a:solidFill>
                  <a:schemeClr val="accent1"/>
                </a:solidFill>
              </a:rPr>
              <a:t> =@doctor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ELSE IF @</a:t>
            </a:r>
            <a:r>
              <a:rPr lang="en-US" sz="1400" b="1" dirty="0" err="1">
                <a:solidFill>
                  <a:schemeClr val="accent1"/>
                </a:solidFill>
              </a:rPr>
              <a:t>start_time</a:t>
            </a:r>
            <a:r>
              <a:rPr lang="en-US" sz="1400" b="1" dirty="0">
                <a:solidFill>
                  <a:schemeClr val="accent1"/>
                </a:solidFill>
              </a:rPr>
              <a:t> = '10:30:00.0000000'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    UPDATE </a:t>
            </a:r>
            <a:r>
              <a:rPr lang="en-IN" sz="1400" b="1" dirty="0" err="1">
                <a:solidFill>
                  <a:schemeClr val="accent1"/>
                </a:solidFill>
              </a:rPr>
              <a:t>doctor_schedule</a:t>
            </a:r>
            <a:endParaRPr lang="en-IN" sz="1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SET Slot2= 1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where date = @</a:t>
            </a:r>
            <a:r>
              <a:rPr lang="en-IN" sz="1400" b="1" dirty="0" err="1">
                <a:solidFill>
                  <a:schemeClr val="accent1"/>
                </a:solidFill>
              </a:rPr>
              <a:t>dateInserted</a:t>
            </a:r>
            <a:r>
              <a:rPr lang="en-IN" sz="1400" b="1" dirty="0">
                <a:solidFill>
                  <a:schemeClr val="accent1"/>
                </a:solidFill>
              </a:rPr>
              <a:t> AND</a:t>
            </a:r>
          </a:p>
          <a:p>
            <a:pPr marL="0" indent="0">
              <a:buNone/>
            </a:pPr>
            <a:r>
              <a:rPr lang="en-IN" sz="1400" b="1" dirty="0" err="1">
                <a:solidFill>
                  <a:schemeClr val="accent1"/>
                </a:solidFill>
              </a:rPr>
              <a:t>doctor_id</a:t>
            </a:r>
            <a:r>
              <a:rPr lang="en-IN" sz="1400" b="1" dirty="0">
                <a:solidFill>
                  <a:schemeClr val="accent1"/>
                </a:solidFill>
              </a:rPr>
              <a:t> =@doctor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ELSE IF @</a:t>
            </a:r>
            <a:r>
              <a:rPr lang="en-US" sz="1400" b="1" dirty="0" err="1">
                <a:solidFill>
                  <a:schemeClr val="accent1"/>
                </a:solidFill>
              </a:rPr>
              <a:t>start_time</a:t>
            </a:r>
            <a:r>
              <a:rPr lang="en-US" sz="1400" b="1" dirty="0">
                <a:solidFill>
                  <a:schemeClr val="accent1"/>
                </a:solidFill>
              </a:rPr>
              <a:t> = '11:00:00.0000000'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    UPDATE </a:t>
            </a:r>
            <a:r>
              <a:rPr lang="en-IN" sz="1400" b="1" dirty="0" err="1">
                <a:solidFill>
                  <a:schemeClr val="accent1"/>
                </a:solidFill>
              </a:rPr>
              <a:t>doctor_schedule</a:t>
            </a:r>
            <a:endParaRPr lang="en-IN" sz="1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SET Slot3= 1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where date = @</a:t>
            </a:r>
            <a:r>
              <a:rPr lang="en-IN" sz="1400" b="1" dirty="0" err="1">
                <a:solidFill>
                  <a:schemeClr val="accent1"/>
                </a:solidFill>
              </a:rPr>
              <a:t>dateInserted</a:t>
            </a:r>
            <a:r>
              <a:rPr lang="en-IN" sz="1400" b="1" dirty="0">
                <a:solidFill>
                  <a:schemeClr val="accent1"/>
                </a:solidFill>
              </a:rPr>
              <a:t> AND</a:t>
            </a:r>
          </a:p>
          <a:p>
            <a:pPr marL="0" indent="0">
              <a:buNone/>
            </a:pPr>
            <a:r>
              <a:rPr lang="en-IN" sz="1400" b="1" dirty="0" err="1">
                <a:solidFill>
                  <a:schemeClr val="accent1"/>
                </a:solidFill>
              </a:rPr>
              <a:t>doctor_id</a:t>
            </a:r>
            <a:r>
              <a:rPr lang="en-IN" sz="1400" b="1" dirty="0">
                <a:solidFill>
                  <a:schemeClr val="accent1"/>
                </a:solidFill>
              </a:rPr>
              <a:t> =@doctor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ELSE IF @</a:t>
            </a:r>
            <a:r>
              <a:rPr lang="en-US" sz="1400" b="1" dirty="0" err="1">
                <a:solidFill>
                  <a:schemeClr val="accent1"/>
                </a:solidFill>
              </a:rPr>
              <a:t>start_time</a:t>
            </a:r>
            <a:r>
              <a:rPr lang="en-US" sz="1400" b="1" dirty="0">
                <a:solidFill>
                  <a:schemeClr val="accent1"/>
                </a:solidFill>
              </a:rPr>
              <a:t> = '11:30:00.0000000'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    UPDATE </a:t>
            </a:r>
            <a:r>
              <a:rPr lang="en-IN" sz="1400" b="1" dirty="0" err="1">
                <a:solidFill>
                  <a:schemeClr val="accent1"/>
                </a:solidFill>
              </a:rPr>
              <a:t>doctor_schedule</a:t>
            </a:r>
            <a:endParaRPr lang="en-IN" sz="1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SET Slot4= 1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</a:rPr>
              <a:t>where date = @</a:t>
            </a:r>
            <a:r>
              <a:rPr lang="en-IN" sz="1400" b="1" dirty="0" err="1">
                <a:solidFill>
                  <a:schemeClr val="accent1"/>
                </a:solidFill>
              </a:rPr>
              <a:t>dateInserted</a:t>
            </a:r>
            <a:r>
              <a:rPr lang="en-IN" sz="1400" b="1" dirty="0">
                <a:solidFill>
                  <a:schemeClr val="accent1"/>
                </a:solidFill>
              </a:rPr>
              <a:t> AND</a:t>
            </a:r>
          </a:p>
          <a:p>
            <a:pPr marL="0" indent="0">
              <a:buNone/>
            </a:pPr>
            <a:r>
              <a:rPr lang="en-IN" sz="1400" b="1" dirty="0" err="1">
                <a:solidFill>
                  <a:schemeClr val="accent1"/>
                </a:solidFill>
              </a:rPr>
              <a:t>doctor_id</a:t>
            </a:r>
            <a:r>
              <a:rPr lang="en-IN" sz="1400" b="1" dirty="0">
                <a:solidFill>
                  <a:schemeClr val="accent1"/>
                </a:solidFill>
              </a:rPr>
              <a:t> =@doctor</a:t>
            </a:r>
          </a:p>
        </p:txBody>
      </p:sp>
    </p:spTree>
    <p:extLst>
      <p:ext uri="{BB962C8B-B14F-4D97-AF65-F5344CB8AC3E}">
        <p14:creationId xmlns:p14="http://schemas.microsoft.com/office/powerpoint/2010/main" val="65596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076B-EAA7-486D-A6ED-C1FBDB89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  <a:r>
              <a:rPr lang="en-US" sz="4000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F93C0CD-C558-4E26-9FE1-1147BD226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1870842"/>
            <a:ext cx="5235797" cy="3762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The database is created to manage and address the appointments at a multi-location hospital. It will cater and support the following: </a:t>
            </a:r>
          </a:p>
          <a:p>
            <a:pPr lvl="0"/>
            <a:r>
              <a:rPr lang="en-US" sz="1700" dirty="0"/>
              <a:t>Scheduling appointments for patients</a:t>
            </a:r>
          </a:p>
          <a:p>
            <a:pPr lvl="0"/>
            <a:r>
              <a:rPr lang="en-US" sz="1700" dirty="0"/>
              <a:t>Managing diagnosis, treatment, prescription and invoice related information</a:t>
            </a:r>
          </a:p>
          <a:p>
            <a:pPr lvl="0"/>
            <a:r>
              <a:rPr lang="en-US" sz="1700" dirty="0"/>
              <a:t>Tracking information for the visits of the patients</a:t>
            </a:r>
          </a:p>
          <a:p>
            <a:pPr lvl="0"/>
            <a:r>
              <a:rPr lang="en-US" sz="1700" dirty="0"/>
              <a:t>Storing and managing medical details of the patient</a:t>
            </a:r>
          </a:p>
          <a:p>
            <a:pPr lvl="0"/>
            <a:r>
              <a:rPr lang="en-US" sz="1700" dirty="0"/>
              <a:t>Handling equipment and supplies information</a:t>
            </a:r>
          </a:p>
          <a:p>
            <a:endParaRPr lang="en-US" sz="1700" dirty="0"/>
          </a:p>
        </p:txBody>
      </p:sp>
      <p:pic>
        <p:nvPicPr>
          <p:cNvPr id="48" name="Graphic 47" descr="Doctor">
            <a:extLst>
              <a:ext uri="{FF2B5EF4-FFF2-40B4-BE49-F238E27FC236}">
                <a16:creationId xmlns:a16="http://schemas.microsoft.com/office/drawing/2014/main" id="{B5D4DBBE-3706-4A15-BACF-F93AC2A57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02" y="2669172"/>
            <a:ext cx="3209779" cy="320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72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DF3C-AAB3-4541-B928-288DAC6F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4577" cy="118201"/>
          </a:xfrm>
        </p:spPr>
        <p:txBody>
          <a:bodyPr>
            <a:normAutofit fontScale="90000"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C283-27A5-40EC-8D27-08F51EC987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CREATE VIEW </a:t>
            </a:r>
            <a:r>
              <a:rPr lang="en-IN" b="1" dirty="0" err="1">
                <a:solidFill>
                  <a:schemeClr val="accent1"/>
                </a:solidFill>
              </a:rPr>
              <a:t>appointment_schedule</a:t>
            </a:r>
            <a:r>
              <a:rPr lang="en-IN" b="1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AS SELECT </a:t>
            </a:r>
          </a:p>
          <a:p>
            <a:pPr marL="0" indent="0">
              <a:buNone/>
            </a:pPr>
            <a:r>
              <a:rPr lang="en-IN" b="1" dirty="0" err="1">
                <a:solidFill>
                  <a:schemeClr val="accent1"/>
                </a:solidFill>
              </a:rPr>
              <a:t>Doctor_id</a:t>
            </a:r>
            <a:r>
              <a:rPr lang="en-IN" b="1" dirty="0">
                <a:solidFill>
                  <a:schemeClr val="accent1"/>
                </a:solidFill>
              </a:rPr>
              <a:t>,</a:t>
            </a:r>
          </a:p>
          <a:p>
            <a:pPr marL="0" indent="0">
              <a:buNone/>
            </a:pPr>
            <a:r>
              <a:rPr lang="en-IN" b="1" dirty="0" err="1">
                <a:solidFill>
                  <a:schemeClr val="accent1"/>
                </a:solidFill>
              </a:rPr>
              <a:t>patient_id</a:t>
            </a:r>
            <a:r>
              <a:rPr lang="en-IN" b="1" dirty="0">
                <a:solidFill>
                  <a:schemeClr val="accent1"/>
                </a:solidFill>
              </a:rPr>
              <a:t>,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date, </a:t>
            </a:r>
          </a:p>
          <a:p>
            <a:pPr marL="0" indent="0">
              <a:buNone/>
            </a:pPr>
            <a:r>
              <a:rPr lang="en-IN" b="1" dirty="0" err="1">
                <a:solidFill>
                  <a:schemeClr val="accent1"/>
                </a:solidFill>
              </a:rPr>
              <a:t>start_time</a:t>
            </a:r>
            <a:r>
              <a:rPr lang="en-IN" b="1" dirty="0">
                <a:solidFill>
                  <a:schemeClr val="accent1"/>
                </a:solidFill>
              </a:rPr>
              <a:t>,</a:t>
            </a:r>
          </a:p>
          <a:p>
            <a:pPr marL="0" indent="0">
              <a:buNone/>
            </a:pPr>
            <a:r>
              <a:rPr lang="en-IN" b="1" dirty="0" err="1">
                <a:solidFill>
                  <a:schemeClr val="accent1"/>
                </a:solidFill>
              </a:rPr>
              <a:t>location_id</a:t>
            </a:r>
            <a:r>
              <a:rPr lang="en-IN" b="1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FROM appointment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Go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69D77-5516-42F5-AE88-D4AA11CF13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CREATE VIEW </a:t>
            </a:r>
            <a:r>
              <a:rPr lang="en-US" b="1" dirty="0" err="1">
                <a:solidFill>
                  <a:schemeClr val="accent1"/>
                </a:solidFill>
              </a:rPr>
              <a:t>supply_info</a:t>
            </a:r>
            <a:r>
              <a:rPr lang="en-US" b="1" dirty="0">
                <a:solidFill>
                  <a:schemeClr val="accent1"/>
                </a:solidFill>
              </a:rPr>
              <a:t> AS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SELECT </a:t>
            </a:r>
            <a:r>
              <a:rPr lang="en-US" b="1" dirty="0" err="1">
                <a:solidFill>
                  <a:schemeClr val="accent1"/>
                </a:solidFill>
              </a:rPr>
              <a:t>zip_code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contact_number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supply_id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no_of_units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supplies_name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FROM location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JOIN supplies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ON </a:t>
            </a:r>
            <a:r>
              <a:rPr lang="en-IN" b="1" dirty="0" err="1">
                <a:solidFill>
                  <a:schemeClr val="accent1"/>
                </a:solidFill>
              </a:rPr>
              <a:t>location.location_id</a:t>
            </a:r>
            <a:r>
              <a:rPr lang="en-IN" b="1" dirty="0">
                <a:solidFill>
                  <a:schemeClr val="accent1"/>
                </a:solidFill>
              </a:rPr>
              <a:t> = </a:t>
            </a:r>
            <a:r>
              <a:rPr lang="en-IN" b="1" dirty="0" err="1">
                <a:solidFill>
                  <a:schemeClr val="accent1"/>
                </a:solidFill>
              </a:rPr>
              <a:t>supplies.location_id</a:t>
            </a:r>
            <a:endParaRPr lang="en-IN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F25ED2-215D-4EED-AA2D-56296B7FF731}"/>
              </a:ext>
            </a:extLst>
          </p:cNvPr>
          <p:cNvSpPr/>
          <p:nvPr/>
        </p:nvSpPr>
        <p:spPr>
          <a:xfrm>
            <a:off x="6319120" y="1010622"/>
            <a:ext cx="3357154" cy="8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TO CHECK SUPPLIES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4BE19-7578-4A9A-B543-4092F439FE4B}"/>
              </a:ext>
            </a:extLst>
          </p:cNvPr>
          <p:cNvSpPr/>
          <p:nvPr/>
        </p:nvSpPr>
        <p:spPr>
          <a:xfrm>
            <a:off x="915488" y="483326"/>
            <a:ext cx="3357154" cy="8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FOR SCHEDULED APPOINTMENTS</a:t>
            </a:r>
          </a:p>
        </p:txBody>
      </p:sp>
    </p:spTree>
    <p:extLst>
      <p:ext uri="{BB962C8B-B14F-4D97-AF65-F5344CB8AC3E}">
        <p14:creationId xmlns:p14="http://schemas.microsoft.com/office/powerpoint/2010/main" val="2238890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9E8C8-3992-489F-AF2E-1FAAF0EB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85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F558-9F6A-4507-A6ED-247B92F1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812"/>
          </a:xfrm>
        </p:spPr>
        <p:txBody>
          <a:bodyPr/>
          <a:lstStyle/>
          <a:p>
            <a:r>
              <a:rPr lang="en-IN" dirty="0"/>
              <a:t>USER LOGIN PAGE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51364E-A67E-4D1F-8B08-3D64D42D9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23" y="1452155"/>
            <a:ext cx="8384598" cy="4724808"/>
          </a:xfrm>
        </p:spPr>
      </p:pic>
    </p:spTree>
    <p:extLst>
      <p:ext uri="{BB962C8B-B14F-4D97-AF65-F5344CB8AC3E}">
        <p14:creationId xmlns:p14="http://schemas.microsoft.com/office/powerpoint/2010/main" val="322146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3F4B-C0D9-4803-BD0F-D2FCDF52D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888" y="365125"/>
            <a:ext cx="10550912" cy="917265"/>
          </a:xfrm>
        </p:spPr>
        <p:txBody>
          <a:bodyPr/>
          <a:lstStyle/>
          <a:p>
            <a:r>
              <a:rPr lang="en-IN" dirty="0"/>
              <a:t>ENTER CREDENTIALS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7716A4-4DCD-4AD7-89E4-A4329D590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34" y="1433170"/>
            <a:ext cx="8150074" cy="47437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2259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8053-15EC-4B2A-A6E8-9D04EB76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996"/>
          </a:xfrm>
        </p:spPr>
        <p:txBody>
          <a:bodyPr/>
          <a:lstStyle/>
          <a:p>
            <a:r>
              <a:rPr lang="en-IN" dirty="0"/>
              <a:t>MANAGE APPOINTMENT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CE8EB9-F164-462E-A36D-8F8B5EF06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02" y="1293542"/>
            <a:ext cx="8442067" cy="48834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63115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B096-1D88-4581-9A2A-E0FB3808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23449" cy="839207"/>
          </a:xfrm>
        </p:spPr>
        <p:txBody>
          <a:bodyPr/>
          <a:lstStyle/>
          <a:p>
            <a:r>
              <a:rPr lang="en-IN" dirty="0"/>
              <a:t>CREATE PATIENT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E1E002-0DCA-4E81-85D1-63A7CF43A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49" y="1293541"/>
            <a:ext cx="9048328" cy="48834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309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6595-7E75-4295-853E-DFED4724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87"/>
          </a:xfrm>
        </p:spPr>
        <p:txBody>
          <a:bodyPr>
            <a:normAutofit fontScale="90000"/>
          </a:bodyPr>
          <a:lstStyle/>
          <a:p>
            <a:r>
              <a:rPr lang="en-IN" dirty="0"/>
              <a:t>ADD MEDICAL HISTORY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17A199-D86E-42D9-BCCD-53002D5B3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17" y="1365881"/>
            <a:ext cx="8339635" cy="48110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31930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947A-6307-4B2E-8030-7F124447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90" y="365126"/>
            <a:ext cx="10528610" cy="649636"/>
          </a:xfrm>
        </p:spPr>
        <p:txBody>
          <a:bodyPr>
            <a:normAutofit fontScale="90000"/>
          </a:bodyPr>
          <a:lstStyle/>
          <a:p>
            <a:r>
              <a:rPr lang="en-IN" dirty="0"/>
              <a:t>ADD INSUARANCE INFORMATION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FA35166-B78E-4811-A840-A0BB81836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49" y="1262138"/>
            <a:ext cx="8496925" cy="49148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3134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641B-15C8-4813-A6A9-7528B69E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92" y="365125"/>
            <a:ext cx="10506307" cy="839207"/>
          </a:xfrm>
        </p:spPr>
        <p:txBody>
          <a:bodyPr/>
          <a:lstStyle/>
          <a:p>
            <a:r>
              <a:rPr lang="en-IN" dirty="0"/>
              <a:t>DOCTOR PANEL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69722EE-5069-40DA-BA60-28DB55121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07" y="1405054"/>
            <a:ext cx="8709569" cy="47719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3764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2268-E02B-487E-A5EC-82D81F79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299"/>
          </a:xfrm>
        </p:spPr>
        <p:txBody>
          <a:bodyPr/>
          <a:lstStyle/>
          <a:p>
            <a:r>
              <a:rPr lang="en-IN" dirty="0"/>
              <a:t>EQUIPMENT DETAILS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214419D-8FA1-4D84-9A50-7447DFB02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12" y="1527717"/>
            <a:ext cx="8173596" cy="47496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1715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098A89-5FB2-7743-A3F3-97D8A1DA8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536" y="0"/>
            <a:ext cx="710292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1EBB99-E2FF-CE40-A73E-8A0A834CFF6C}"/>
              </a:ext>
            </a:extLst>
          </p:cNvPr>
          <p:cNvSpPr txBox="1"/>
          <p:nvPr/>
        </p:nvSpPr>
        <p:spPr>
          <a:xfrm>
            <a:off x="10792691" y="37822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04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F3EDA-B1C3-4349-B1BE-53970BDA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9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B430BB-471E-40D4-9181-85D92A18A4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8" r="-1" b="-1"/>
          <a:stretch/>
        </p:blipFill>
        <p:spPr>
          <a:xfrm>
            <a:off x="1822025" y="643467"/>
            <a:ext cx="8547950" cy="5571065"/>
          </a:xfrm>
          <a:prstGeom prst="rect">
            <a:avLst/>
          </a:prstGeom>
          <a:ln>
            <a:noFill/>
          </a:ln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38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1FAA84-540D-4EE1-B3AA-EDB6C4C0E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451" y="2186152"/>
            <a:ext cx="7607485" cy="23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5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26455-7665-4909-9A95-5B04168C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E-R Diagram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4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75A3E2-95C4-41DB-98A9-31B2F537B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4" y="643467"/>
            <a:ext cx="10870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C74A-B974-4B22-A36A-F411C6D5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CLUSTER:	Provider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397C76-C033-4464-B1D1-03311FBBE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26" y="961812"/>
            <a:ext cx="503674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9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DD836-90E2-7E4F-BB36-84FD5E28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br>
              <a:rPr lang="en-US" sz="2800" b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28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Doctor Entity</a:t>
            </a:r>
            <a:br>
              <a:rPr lang="en-US" sz="2800" b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endParaRPr lang="en-US" sz="2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268E8-2A7E-FB45-9214-C4BFED9B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In this cluster the key entity will be the doctor.</a:t>
            </a:r>
          </a:p>
          <a:p>
            <a:r>
              <a:rPr lang="en-US" sz="1800" dirty="0"/>
              <a:t>The doctor’s details on license and specialization are stored in the database and it is managed by the admin/doctors.</a:t>
            </a:r>
          </a:p>
          <a:p>
            <a:r>
              <a:rPr lang="en-US" sz="1800" dirty="0"/>
              <a:t>All doctors have login credentials to the database where they can schedule, track and manage all the appointments of their patients.</a:t>
            </a:r>
          </a:p>
          <a:p>
            <a:r>
              <a:rPr lang="en-US" sz="1800" dirty="0"/>
              <a:t>During the consultation, doctor prescribes medication through prescriptions and decides whether or not person requires an additional treatment.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2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C74A-B974-4B22-A36A-F411C6D5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CLUSTER:	Receiver		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5E51BC0-41F6-4A2A-B7E2-8EE50A3F5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996" y="1596931"/>
            <a:ext cx="8109367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7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3123</Words>
  <Application>Microsoft Office PowerPoint</Application>
  <PresentationFormat>Widescreen</PresentationFormat>
  <Paragraphs>423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Wingdings</vt:lpstr>
      <vt:lpstr>Office Theme</vt:lpstr>
      <vt:lpstr>Wecare Hospital</vt:lpstr>
      <vt:lpstr>CONTENTS</vt:lpstr>
      <vt:lpstr>SUMMARY  </vt:lpstr>
      <vt:lpstr>PowerPoint Presentation</vt:lpstr>
      <vt:lpstr>E-R Diagram</vt:lpstr>
      <vt:lpstr>PowerPoint Presentation</vt:lpstr>
      <vt:lpstr>CLUSTER: Provider</vt:lpstr>
      <vt:lpstr> Doctor Entity </vt:lpstr>
      <vt:lpstr>  CLUSTER: Receiver  </vt:lpstr>
      <vt:lpstr>Patient Entity </vt:lpstr>
      <vt:lpstr>CLUSTER: Appointment</vt:lpstr>
      <vt:lpstr>Appointment Entity </vt:lpstr>
      <vt:lpstr>  CLUSTER: Location  </vt:lpstr>
      <vt:lpstr>Location Entity </vt:lpstr>
      <vt:lpstr>DATABASE TABLES </vt:lpstr>
      <vt:lpstr>.</vt:lpstr>
      <vt:lpstr>.</vt:lpstr>
      <vt:lpstr>.</vt:lpstr>
      <vt:lpstr>.</vt:lpstr>
      <vt:lpstr>.</vt:lpstr>
      <vt:lpstr>.</vt:lpstr>
      <vt:lpstr>.</vt:lpstr>
      <vt:lpstr>.</vt:lpstr>
      <vt:lpstr>DATABASE OBJECTS</vt:lpstr>
      <vt:lpstr>.</vt:lpstr>
      <vt:lpstr>.</vt:lpstr>
      <vt:lpstr>.</vt:lpstr>
      <vt:lpstr>.</vt:lpstr>
      <vt:lpstr>.</vt:lpstr>
      <vt:lpstr>.</vt:lpstr>
      <vt:lpstr>DEMO</vt:lpstr>
      <vt:lpstr>USER LOGIN PAGE</vt:lpstr>
      <vt:lpstr>ENTER CREDENTIALS</vt:lpstr>
      <vt:lpstr>MANAGE APPOINTMENT</vt:lpstr>
      <vt:lpstr>CREATE PATIENT</vt:lpstr>
      <vt:lpstr>ADD MEDICAL HISTORY</vt:lpstr>
      <vt:lpstr>ADD INSUARANCE INFORMATION</vt:lpstr>
      <vt:lpstr>DOCTOR PANEL</vt:lpstr>
      <vt:lpstr>EQUIPMENT DETAILS</vt:lpstr>
      <vt:lpstr>DASHBOARD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Wecare Hospital</dc:title>
  <dc:creator>Apoorva Mishra</dc:creator>
  <cp:lastModifiedBy>Apoorva Mishra</cp:lastModifiedBy>
  <cp:revision>12</cp:revision>
  <dcterms:created xsi:type="dcterms:W3CDTF">2020-04-20T08:20:58Z</dcterms:created>
  <dcterms:modified xsi:type="dcterms:W3CDTF">2020-04-30T07:15:18Z</dcterms:modified>
</cp:coreProperties>
</file>