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2665" y="1433258"/>
            <a:ext cx="9448800" cy="1825096"/>
          </a:xfrm>
        </p:spPr>
        <p:txBody>
          <a:bodyPr/>
          <a:lstStyle/>
          <a:p>
            <a:r>
              <a:rPr lang="en-US" sz="8000" dirty="0"/>
              <a:t>Touristo</a:t>
            </a:r>
            <a:r>
              <a:rPr lang="en-US" dirty="0"/>
              <a:t> </a:t>
            </a:r>
          </a:p>
        </p:txBody>
      </p:sp>
      <p:sp>
        <p:nvSpPr>
          <p:cNvPr id="4" name="TextBox 3">
            <a:extLst>
              <a:ext uri="{FF2B5EF4-FFF2-40B4-BE49-F238E27FC236}">
                <a16:creationId xmlns:a16="http://schemas.microsoft.com/office/drawing/2014/main" id="{E7E760E8-0ACB-4880-BE87-B1EA4041AD75}"/>
              </a:ext>
            </a:extLst>
          </p:cNvPr>
          <p:cNvSpPr txBox="1"/>
          <p:nvPr/>
        </p:nvSpPr>
        <p:spPr>
          <a:xfrm>
            <a:off x="4866471" y="3258354"/>
            <a:ext cx="6814668" cy="58420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dirty="0"/>
              <a:t>                </a:t>
            </a:r>
            <a:r>
              <a:rPr lang="en-US" sz="3200" cap="all" dirty="0"/>
              <a:t> tourism safety App</a:t>
            </a:r>
          </a:p>
        </p:txBody>
      </p:sp>
      <p:sp>
        <p:nvSpPr>
          <p:cNvPr id="5" name="TextBox 4">
            <a:extLst>
              <a:ext uri="{FF2B5EF4-FFF2-40B4-BE49-F238E27FC236}">
                <a16:creationId xmlns:a16="http://schemas.microsoft.com/office/drawing/2014/main" id="{BEC67A06-C05A-46A4-BEC6-38BFDC8F0FD2}"/>
              </a:ext>
            </a:extLst>
          </p:cNvPr>
          <p:cNvSpPr txBox="1"/>
          <p:nvPr/>
        </p:nvSpPr>
        <p:spPr>
          <a:xfrm>
            <a:off x="7609670" y="849058"/>
            <a:ext cx="384179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dirty="0"/>
              <a:t>Rajasthan Hackathon 2018</a:t>
            </a:r>
            <a:endParaRPr lang="en-US" sz="3200" cap="all" dirty="0"/>
          </a:p>
        </p:txBody>
      </p:sp>
      <p:sp>
        <p:nvSpPr>
          <p:cNvPr id="3" name="Rectangle 2">
            <a:extLst>
              <a:ext uri="{FF2B5EF4-FFF2-40B4-BE49-F238E27FC236}">
                <a16:creationId xmlns:a16="http://schemas.microsoft.com/office/drawing/2014/main" id="{A2F354EE-F9D2-4986-97B4-8398E737F267}"/>
              </a:ext>
            </a:extLst>
          </p:cNvPr>
          <p:cNvSpPr/>
          <p:nvPr/>
        </p:nvSpPr>
        <p:spPr>
          <a:xfrm>
            <a:off x="3174642" y="4190322"/>
            <a:ext cx="2526653" cy="1477328"/>
          </a:xfrm>
          <a:prstGeom prst="rect">
            <a:avLst/>
          </a:prstGeom>
        </p:spPr>
        <p:txBody>
          <a:bodyPr wrap="none">
            <a:spAutoFit/>
          </a:bodyPr>
          <a:lstStyle/>
          <a:p>
            <a:pPr algn="ctr"/>
            <a:r>
              <a:rPr lang="en-US" cap="all" dirty="0"/>
              <a:t>By:</a:t>
            </a:r>
          </a:p>
          <a:p>
            <a:pPr algn="ctr"/>
            <a:r>
              <a:rPr lang="en-US" cap="all" dirty="0"/>
              <a:t>Prakash Kumar</a:t>
            </a:r>
            <a:br>
              <a:rPr lang="en-US" cap="all" dirty="0"/>
            </a:br>
            <a:r>
              <a:rPr lang="en-US" cap="all" dirty="0"/>
              <a:t>Abhinas Mishra</a:t>
            </a:r>
            <a:br>
              <a:rPr lang="en-US" cap="all" dirty="0"/>
            </a:br>
            <a:r>
              <a:rPr lang="en-US" cap="all" dirty="0"/>
              <a:t>Atul Prajapati</a:t>
            </a:r>
            <a:br>
              <a:rPr lang="en-US" cap="all" dirty="0"/>
            </a:br>
            <a:r>
              <a:rPr lang="en-US" cap="all" dirty="0"/>
              <a:t>Sanjay Kesharvani</a:t>
            </a:r>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C01B-C727-44BF-A4B2-34B797F01BE5}"/>
              </a:ext>
            </a:extLst>
          </p:cNvPr>
          <p:cNvSpPr>
            <a:spLocks noGrp="1"/>
          </p:cNvSpPr>
          <p:nvPr>
            <p:ph type="ctrTitle"/>
          </p:nvPr>
        </p:nvSpPr>
        <p:spPr>
          <a:xfrm>
            <a:off x="762828" y="0"/>
            <a:ext cx="9448800" cy="1825096"/>
          </a:xfrm>
        </p:spPr>
        <p:txBody>
          <a:bodyPr/>
          <a:lstStyle/>
          <a:p>
            <a:r>
              <a:rPr lang="en-US" dirty="0"/>
              <a:t>Cultural problems</a:t>
            </a:r>
          </a:p>
        </p:txBody>
      </p:sp>
      <p:sp>
        <p:nvSpPr>
          <p:cNvPr id="3" name="Subtitle 2">
            <a:extLst>
              <a:ext uri="{FF2B5EF4-FFF2-40B4-BE49-F238E27FC236}">
                <a16:creationId xmlns:a16="http://schemas.microsoft.com/office/drawing/2014/main" id="{804D325D-5366-4885-866D-90D3EBA9B525}"/>
              </a:ext>
            </a:extLst>
          </p:cNvPr>
          <p:cNvSpPr>
            <a:spLocks noGrp="1"/>
          </p:cNvSpPr>
          <p:nvPr>
            <p:ph type="subTitle" idx="1"/>
          </p:nvPr>
        </p:nvSpPr>
        <p:spPr>
          <a:xfrm>
            <a:off x="1092679" y="2400706"/>
            <a:ext cx="10601338" cy="4001028"/>
          </a:xfrm>
        </p:spPr>
        <p:txBody>
          <a:bodyPr/>
          <a:lstStyle/>
          <a:p>
            <a:r>
              <a:rPr lang="en-US" dirty="0"/>
              <a:t>When people travel to new destinations/unknown places they have to face many cultural differences with reference to their own culture. This make them feel uncomfortable to live in harmony with the locals.</a:t>
            </a:r>
          </a:p>
          <a:p>
            <a:endParaRPr lang="en-US" dirty="0"/>
          </a:p>
          <a:p>
            <a:endParaRPr lang="en-US" dirty="0"/>
          </a:p>
          <a:p>
            <a:endParaRPr lang="en-US" dirty="0"/>
          </a:p>
          <a:p>
            <a:r>
              <a:rPr lang="en-US" dirty="0"/>
              <a:t>Depending upon the location they have chosen we would provide them with list of  best cultural practices for the particular area. This would make sure they enjoy the company of the locals</a:t>
            </a:r>
          </a:p>
        </p:txBody>
      </p:sp>
      <p:sp>
        <p:nvSpPr>
          <p:cNvPr id="5" name="Title 1">
            <a:extLst>
              <a:ext uri="{FF2B5EF4-FFF2-40B4-BE49-F238E27FC236}">
                <a16:creationId xmlns:a16="http://schemas.microsoft.com/office/drawing/2014/main" id="{7F7BA699-E4F5-4847-9144-2839853F1F8A}"/>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0A763F3B-F26F-499F-BE8A-72CAC75EC646}"/>
              </a:ext>
            </a:extLst>
          </p:cNvPr>
          <p:cNvSpPr txBox="1">
            <a:spLocks/>
          </p:cNvSpPr>
          <p:nvPr/>
        </p:nvSpPr>
        <p:spPr>
          <a:xfrm>
            <a:off x="1279584" y="3996905"/>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Tree>
    <p:extLst>
      <p:ext uri="{BB962C8B-B14F-4D97-AF65-F5344CB8AC3E}">
        <p14:creationId xmlns:p14="http://schemas.microsoft.com/office/powerpoint/2010/main" val="57564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424A-37E9-4570-B4DD-A247746C23D4}"/>
              </a:ext>
            </a:extLst>
          </p:cNvPr>
          <p:cNvSpPr>
            <a:spLocks noGrp="1"/>
          </p:cNvSpPr>
          <p:nvPr>
            <p:ph type="ctrTitle"/>
          </p:nvPr>
        </p:nvSpPr>
        <p:spPr>
          <a:xfrm>
            <a:off x="743778" y="-233984"/>
            <a:ext cx="9448800" cy="1825096"/>
          </a:xfrm>
        </p:spPr>
        <p:txBody>
          <a:bodyPr/>
          <a:lstStyle/>
          <a:p>
            <a:r>
              <a:rPr lang="en-US" dirty="0"/>
              <a:t>miscellaneous</a:t>
            </a:r>
          </a:p>
        </p:txBody>
      </p:sp>
      <p:sp>
        <p:nvSpPr>
          <p:cNvPr id="3" name="Subtitle 2">
            <a:extLst>
              <a:ext uri="{FF2B5EF4-FFF2-40B4-BE49-F238E27FC236}">
                <a16:creationId xmlns:a16="http://schemas.microsoft.com/office/drawing/2014/main" id="{490FB512-F79B-4688-BF2E-C20870919787}"/>
              </a:ext>
            </a:extLst>
          </p:cNvPr>
          <p:cNvSpPr>
            <a:spLocks noGrp="1"/>
          </p:cNvSpPr>
          <p:nvPr>
            <p:ph type="subTitle" idx="1"/>
          </p:nvPr>
        </p:nvSpPr>
        <p:spPr>
          <a:xfrm>
            <a:off x="884582" y="2520533"/>
            <a:ext cx="10178054" cy="4337467"/>
          </a:xfrm>
        </p:spPr>
        <p:txBody>
          <a:bodyPr vert="horz" lIns="91440" tIns="45720" rIns="91440" bIns="45720" rtlCol="0" anchor="t">
            <a:normAutofit/>
          </a:bodyPr>
          <a:lstStyle/>
          <a:p>
            <a:r>
              <a:rPr lang="en-US" dirty="0">
                <a:solidFill>
                  <a:srgbClr val="FFFFFF"/>
                </a:solidFill>
              </a:rPr>
              <a:t> There will be some frauds as well. There are many frauds in India who try to rob, steal, or cheat the tourists. </a:t>
            </a: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Always go for the official guide, for whom you have to pay at the counter of the attraction. Be alert and careful of your belongings.</a:t>
            </a:r>
          </a:p>
        </p:txBody>
      </p:sp>
      <p:sp>
        <p:nvSpPr>
          <p:cNvPr id="5" name="Title 1">
            <a:extLst>
              <a:ext uri="{FF2B5EF4-FFF2-40B4-BE49-F238E27FC236}">
                <a16:creationId xmlns:a16="http://schemas.microsoft.com/office/drawing/2014/main" id="{6289D909-129C-4071-9BD8-B6EBB0D6868D}"/>
              </a:ext>
            </a:extLst>
          </p:cNvPr>
          <p:cNvSpPr txBox="1">
            <a:spLocks/>
          </p:cNvSpPr>
          <p:nvPr/>
        </p:nvSpPr>
        <p:spPr>
          <a:xfrm>
            <a:off x="884582" y="1879681"/>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E7A215D2-71DB-4813-B2D6-64177C33A5DC}"/>
              </a:ext>
            </a:extLst>
          </p:cNvPr>
          <p:cNvSpPr txBox="1">
            <a:spLocks/>
          </p:cNvSpPr>
          <p:nvPr/>
        </p:nvSpPr>
        <p:spPr>
          <a:xfrm>
            <a:off x="1025386" y="365654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Tree>
    <p:extLst>
      <p:ext uri="{BB962C8B-B14F-4D97-AF65-F5344CB8AC3E}">
        <p14:creationId xmlns:p14="http://schemas.microsoft.com/office/powerpoint/2010/main" val="1212922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A33C-5A75-46D8-ACA9-919D6FFFED14}"/>
              </a:ext>
            </a:extLst>
          </p:cNvPr>
          <p:cNvSpPr>
            <a:spLocks noGrp="1"/>
          </p:cNvSpPr>
          <p:nvPr>
            <p:ph type="ctrTitle"/>
          </p:nvPr>
        </p:nvSpPr>
        <p:spPr>
          <a:xfrm>
            <a:off x="2393756" y="0"/>
            <a:ext cx="9448800" cy="1825096"/>
          </a:xfrm>
        </p:spPr>
        <p:txBody>
          <a:bodyPr/>
          <a:lstStyle/>
          <a:p>
            <a:r>
              <a:rPr lang="en-US" dirty="0"/>
              <a:t>tips</a:t>
            </a:r>
          </a:p>
        </p:txBody>
      </p:sp>
      <p:sp>
        <p:nvSpPr>
          <p:cNvPr id="3" name="Rectangle 2">
            <a:extLst>
              <a:ext uri="{FF2B5EF4-FFF2-40B4-BE49-F238E27FC236}">
                <a16:creationId xmlns:a16="http://schemas.microsoft.com/office/drawing/2014/main" id="{450E8A4C-E1FD-42C6-84A4-465A14467E75}"/>
              </a:ext>
            </a:extLst>
          </p:cNvPr>
          <p:cNvSpPr/>
          <p:nvPr/>
        </p:nvSpPr>
        <p:spPr>
          <a:xfrm>
            <a:off x="2488246" y="2090172"/>
            <a:ext cx="7215507" cy="2677656"/>
          </a:xfrm>
          <a:prstGeom prst="rect">
            <a:avLst/>
          </a:prstGeom>
        </p:spPr>
        <p:txBody>
          <a:bodyPr wrap="square">
            <a:spAutoFit/>
          </a:bodyPr>
          <a:lstStyle/>
          <a:p>
            <a:r>
              <a:rPr lang="en-US" sz="2400" dirty="0"/>
              <a:t>This section would comprise of latest updates regarding any trends that occur during specified period of the visit.</a:t>
            </a:r>
            <a:r>
              <a:rPr lang="en-IN" sz="2400" dirty="0"/>
              <a:t> </a:t>
            </a:r>
          </a:p>
          <a:p>
            <a:endParaRPr lang="en-IN" sz="2400" dirty="0"/>
          </a:p>
          <a:p>
            <a:r>
              <a:rPr lang="en-US" sz="2400" dirty="0"/>
              <a:t>T</a:t>
            </a:r>
            <a:r>
              <a:rPr lang="en-IN" sz="2400" dirty="0"/>
              <a:t>his will keep the tourist updated of the latest happenings and react accordingly to be comfortable and enjoy the trip</a:t>
            </a:r>
            <a:endParaRPr lang="en-US" sz="2400" dirty="0"/>
          </a:p>
        </p:txBody>
      </p:sp>
    </p:spTree>
    <p:extLst>
      <p:ext uri="{BB962C8B-B14F-4D97-AF65-F5344CB8AC3E}">
        <p14:creationId xmlns:p14="http://schemas.microsoft.com/office/powerpoint/2010/main" val="555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1371600" y="130318"/>
            <a:ext cx="9448800" cy="1825096"/>
          </a:xfrm>
        </p:spPr>
        <p:txBody>
          <a:bodyPr/>
          <a:lstStyle/>
          <a:p>
            <a:r>
              <a:rPr lang="en-US" dirty="0"/>
              <a:t>Photo gallery</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3" name="Rectangle 2">
            <a:extLst>
              <a:ext uri="{FF2B5EF4-FFF2-40B4-BE49-F238E27FC236}">
                <a16:creationId xmlns:a16="http://schemas.microsoft.com/office/drawing/2014/main" id="{42B44C62-E867-47E7-AB5A-3F21F209DAC2}"/>
              </a:ext>
            </a:extLst>
          </p:cNvPr>
          <p:cNvSpPr/>
          <p:nvPr/>
        </p:nvSpPr>
        <p:spPr>
          <a:xfrm>
            <a:off x="2716905" y="2371123"/>
            <a:ext cx="6758189" cy="2308324"/>
          </a:xfrm>
          <a:prstGeom prst="rect">
            <a:avLst/>
          </a:prstGeom>
        </p:spPr>
        <p:txBody>
          <a:bodyPr wrap="square">
            <a:spAutoFit/>
          </a:bodyPr>
          <a:lstStyle/>
          <a:p>
            <a:r>
              <a:rPr lang="en-US" sz="2400" dirty="0"/>
              <a:t>The app has a dedicated photo gallery depending on various places around and the various issues mentioned.</a:t>
            </a:r>
          </a:p>
          <a:p>
            <a:endParaRPr lang="en-US" sz="2400" dirty="0"/>
          </a:p>
          <a:p>
            <a:r>
              <a:rPr lang="en-US" sz="2400" dirty="0"/>
              <a:t>The photos can be filtered depending upon various parameters like popular and newest</a:t>
            </a:r>
            <a:endParaRPr lang="en-IN" sz="2400" dirty="0"/>
          </a:p>
        </p:txBody>
      </p:sp>
    </p:spTree>
    <p:extLst>
      <p:ext uri="{BB962C8B-B14F-4D97-AF65-F5344CB8AC3E}">
        <p14:creationId xmlns:p14="http://schemas.microsoft.com/office/powerpoint/2010/main" val="406514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pic>
        <p:nvPicPr>
          <p:cNvPr id="14" name="Picture 13">
            <a:extLst>
              <a:ext uri="{FF2B5EF4-FFF2-40B4-BE49-F238E27FC236}">
                <a16:creationId xmlns:a16="http://schemas.microsoft.com/office/drawing/2014/main" id="{6E96057D-0E4D-4D62-AC0B-F7241BF5A685}"/>
              </a:ext>
            </a:extLst>
          </p:cNvPr>
          <p:cNvPicPr>
            <a:picLocks noChangeAspect="1"/>
          </p:cNvPicPr>
          <p:nvPr/>
        </p:nvPicPr>
        <p:blipFill>
          <a:blip r:embed="rId2"/>
          <a:stretch>
            <a:fillRect/>
          </a:stretch>
        </p:blipFill>
        <p:spPr>
          <a:xfrm>
            <a:off x="870039" y="882143"/>
            <a:ext cx="9879527" cy="5557234"/>
          </a:xfrm>
          <a:prstGeom prst="rect">
            <a:avLst/>
          </a:prstGeom>
        </p:spPr>
      </p:pic>
      <p:sp>
        <p:nvSpPr>
          <p:cNvPr id="16" name="Title 1">
            <a:extLst>
              <a:ext uri="{FF2B5EF4-FFF2-40B4-BE49-F238E27FC236}">
                <a16:creationId xmlns:a16="http://schemas.microsoft.com/office/drawing/2014/main" id="{775C271E-F752-4560-89D8-C1D17A17D893}"/>
              </a:ext>
            </a:extLst>
          </p:cNvPr>
          <p:cNvSpPr txBox="1">
            <a:spLocks/>
          </p:cNvSpPr>
          <p:nvPr/>
        </p:nvSpPr>
        <p:spPr>
          <a:xfrm>
            <a:off x="5203063" y="5049475"/>
            <a:ext cx="2176531" cy="17642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homepage</a:t>
            </a:r>
          </a:p>
        </p:txBody>
      </p:sp>
    </p:spTree>
    <p:extLst>
      <p:ext uri="{BB962C8B-B14F-4D97-AF65-F5344CB8AC3E}">
        <p14:creationId xmlns:p14="http://schemas.microsoft.com/office/powerpoint/2010/main" val="231657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16" name="Title 1">
            <a:extLst>
              <a:ext uri="{FF2B5EF4-FFF2-40B4-BE49-F238E27FC236}">
                <a16:creationId xmlns:a16="http://schemas.microsoft.com/office/drawing/2014/main" id="{775C271E-F752-4560-89D8-C1D17A17D893}"/>
              </a:ext>
            </a:extLst>
          </p:cNvPr>
          <p:cNvSpPr txBox="1">
            <a:spLocks/>
          </p:cNvSpPr>
          <p:nvPr/>
        </p:nvSpPr>
        <p:spPr>
          <a:xfrm>
            <a:off x="5203063" y="5049474"/>
            <a:ext cx="2962143" cy="18085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Issue Type Page</a:t>
            </a:r>
          </a:p>
        </p:txBody>
      </p:sp>
      <p:pic>
        <p:nvPicPr>
          <p:cNvPr id="4" name="Picture 3">
            <a:extLst>
              <a:ext uri="{FF2B5EF4-FFF2-40B4-BE49-F238E27FC236}">
                <a16:creationId xmlns:a16="http://schemas.microsoft.com/office/drawing/2014/main" id="{09A9876E-78CF-4DA3-90ED-6B28683EE460}"/>
              </a:ext>
            </a:extLst>
          </p:cNvPr>
          <p:cNvPicPr>
            <a:picLocks noChangeAspect="1"/>
          </p:cNvPicPr>
          <p:nvPr/>
        </p:nvPicPr>
        <p:blipFill>
          <a:blip r:embed="rId2"/>
          <a:stretch>
            <a:fillRect/>
          </a:stretch>
        </p:blipFill>
        <p:spPr>
          <a:xfrm>
            <a:off x="1134652" y="882143"/>
            <a:ext cx="9964669" cy="5605126"/>
          </a:xfrm>
          <a:prstGeom prst="rect">
            <a:avLst/>
          </a:prstGeom>
        </p:spPr>
      </p:pic>
    </p:spTree>
    <p:extLst>
      <p:ext uri="{BB962C8B-B14F-4D97-AF65-F5344CB8AC3E}">
        <p14:creationId xmlns:p14="http://schemas.microsoft.com/office/powerpoint/2010/main" val="164252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16" name="Title 1">
            <a:extLst>
              <a:ext uri="{FF2B5EF4-FFF2-40B4-BE49-F238E27FC236}">
                <a16:creationId xmlns:a16="http://schemas.microsoft.com/office/drawing/2014/main" id="{775C271E-F752-4560-89D8-C1D17A17D893}"/>
              </a:ext>
            </a:extLst>
          </p:cNvPr>
          <p:cNvSpPr txBox="1">
            <a:spLocks/>
          </p:cNvSpPr>
          <p:nvPr/>
        </p:nvSpPr>
        <p:spPr>
          <a:xfrm>
            <a:off x="4198513" y="5049475"/>
            <a:ext cx="3966693" cy="17642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Problem and Search page</a:t>
            </a:r>
          </a:p>
        </p:txBody>
      </p:sp>
      <p:pic>
        <p:nvPicPr>
          <p:cNvPr id="4" name="Picture 3">
            <a:extLst>
              <a:ext uri="{FF2B5EF4-FFF2-40B4-BE49-F238E27FC236}">
                <a16:creationId xmlns:a16="http://schemas.microsoft.com/office/drawing/2014/main" id="{9BAD55A3-D9CB-456A-A537-D20F72B7D33E}"/>
              </a:ext>
            </a:extLst>
          </p:cNvPr>
          <p:cNvPicPr>
            <a:picLocks noChangeAspect="1"/>
          </p:cNvPicPr>
          <p:nvPr/>
        </p:nvPicPr>
        <p:blipFill>
          <a:blip r:embed="rId2"/>
          <a:stretch>
            <a:fillRect/>
          </a:stretch>
        </p:blipFill>
        <p:spPr>
          <a:xfrm>
            <a:off x="1279479" y="1001006"/>
            <a:ext cx="9448800" cy="5314950"/>
          </a:xfrm>
          <a:prstGeom prst="rect">
            <a:avLst/>
          </a:prstGeom>
        </p:spPr>
      </p:pic>
    </p:spTree>
    <p:extLst>
      <p:ext uri="{BB962C8B-B14F-4D97-AF65-F5344CB8AC3E}">
        <p14:creationId xmlns:p14="http://schemas.microsoft.com/office/powerpoint/2010/main" val="274098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16" name="Title 1">
            <a:extLst>
              <a:ext uri="{FF2B5EF4-FFF2-40B4-BE49-F238E27FC236}">
                <a16:creationId xmlns:a16="http://schemas.microsoft.com/office/drawing/2014/main" id="{775C271E-F752-4560-89D8-C1D17A17D893}"/>
              </a:ext>
            </a:extLst>
          </p:cNvPr>
          <p:cNvSpPr txBox="1">
            <a:spLocks/>
          </p:cNvSpPr>
          <p:nvPr/>
        </p:nvSpPr>
        <p:spPr>
          <a:xfrm>
            <a:off x="4623516" y="4688867"/>
            <a:ext cx="3490174" cy="17642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Main feedback page</a:t>
            </a:r>
          </a:p>
        </p:txBody>
      </p:sp>
      <p:pic>
        <p:nvPicPr>
          <p:cNvPr id="6" name="Picture 5">
            <a:extLst>
              <a:ext uri="{FF2B5EF4-FFF2-40B4-BE49-F238E27FC236}">
                <a16:creationId xmlns:a16="http://schemas.microsoft.com/office/drawing/2014/main" id="{62396BE5-D150-402C-B882-32F915063178}"/>
              </a:ext>
            </a:extLst>
          </p:cNvPr>
          <p:cNvPicPr>
            <a:picLocks noChangeAspect="1"/>
          </p:cNvPicPr>
          <p:nvPr/>
        </p:nvPicPr>
        <p:blipFill>
          <a:blip r:embed="rId2"/>
          <a:stretch>
            <a:fillRect/>
          </a:stretch>
        </p:blipFill>
        <p:spPr>
          <a:xfrm>
            <a:off x="1605552" y="904356"/>
            <a:ext cx="8980895" cy="5049288"/>
          </a:xfrm>
          <a:prstGeom prst="rect">
            <a:avLst/>
          </a:prstGeom>
        </p:spPr>
      </p:pic>
    </p:spTree>
    <p:extLst>
      <p:ext uri="{BB962C8B-B14F-4D97-AF65-F5344CB8AC3E}">
        <p14:creationId xmlns:p14="http://schemas.microsoft.com/office/powerpoint/2010/main" val="178736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16" name="Title 1">
            <a:extLst>
              <a:ext uri="{FF2B5EF4-FFF2-40B4-BE49-F238E27FC236}">
                <a16:creationId xmlns:a16="http://schemas.microsoft.com/office/drawing/2014/main" id="{775C271E-F752-4560-89D8-C1D17A17D893}"/>
              </a:ext>
            </a:extLst>
          </p:cNvPr>
          <p:cNvSpPr txBox="1">
            <a:spLocks/>
          </p:cNvSpPr>
          <p:nvPr/>
        </p:nvSpPr>
        <p:spPr>
          <a:xfrm>
            <a:off x="5074276" y="4997960"/>
            <a:ext cx="3490174" cy="17642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Short feedback page</a:t>
            </a:r>
          </a:p>
        </p:txBody>
      </p:sp>
      <p:pic>
        <p:nvPicPr>
          <p:cNvPr id="6" name="Picture 5">
            <a:extLst>
              <a:ext uri="{FF2B5EF4-FFF2-40B4-BE49-F238E27FC236}">
                <a16:creationId xmlns:a16="http://schemas.microsoft.com/office/drawing/2014/main" id="{15EE300F-6B2E-40C8-80B7-976BA3384FB7}"/>
              </a:ext>
            </a:extLst>
          </p:cNvPr>
          <p:cNvPicPr>
            <a:picLocks noChangeAspect="1"/>
          </p:cNvPicPr>
          <p:nvPr/>
        </p:nvPicPr>
        <p:blipFill>
          <a:blip r:embed="rId2"/>
          <a:stretch>
            <a:fillRect/>
          </a:stretch>
        </p:blipFill>
        <p:spPr>
          <a:xfrm>
            <a:off x="1429555" y="885385"/>
            <a:ext cx="9332890" cy="5247189"/>
          </a:xfrm>
          <a:prstGeom prst="rect">
            <a:avLst/>
          </a:prstGeom>
        </p:spPr>
      </p:pic>
    </p:spTree>
    <p:extLst>
      <p:ext uri="{BB962C8B-B14F-4D97-AF65-F5344CB8AC3E}">
        <p14:creationId xmlns:p14="http://schemas.microsoft.com/office/powerpoint/2010/main" val="327988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1291-FEB8-435B-893F-ACEA42A7CD53}"/>
              </a:ext>
            </a:extLst>
          </p:cNvPr>
          <p:cNvSpPr>
            <a:spLocks noGrp="1"/>
          </p:cNvSpPr>
          <p:nvPr>
            <p:ph type="ctrTitle"/>
          </p:nvPr>
        </p:nvSpPr>
        <p:spPr>
          <a:xfrm>
            <a:off x="611746" y="-942953"/>
            <a:ext cx="9448800" cy="1825096"/>
          </a:xfrm>
        </p:spPr>
        <p:txBody>
          <a:bodyPr>
            <a:normAutofit/>
          </a:bodyPr>
          <a:lstStyle/>
          <a:p>
            <a:r>
              <a:rPr lang="en-US" sz="4000" dirty="0"/>
              <a:t>Prototype</a:t>
            </a:r>
          </a:p>
        </p:txBody>
      </p:sp>
      <p:sp>
        <p:nvSpPr>
          <p:cNvPr id="5" name="Title 1">
            <a:extLst>
              <a:ext uri="{FF2B5EF4-FFF2-40B4-BE49-F238E27FC236}">
                <a16:creationId xmlns:a16="http://schemas.microsoft.com/office/drawing/2014/main" id="{AC6FD3F6-96BF-43F2-BE32-852203813A79}"/>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endParaRPr lang="en-US" sz="2800" dirty="0"/>
          </a:p>
        </p:txBody>
      </p:sp>
      <p:sp>
        <p:nvSpPr>
          <p:cNvPr id="16" name="Title 1">
            <a:extLst>
              <a:ext uri="{FF2B5EF4-FFF2-40B4-BE49-F238E27FC236}">
                <a16:creationId xmlns:a16="http://schemas.microsoft.com/office/drawing/2014/main" id="{775C271E-F752-4560-89D8-C1D17A17D893}"/>
              </a:ext>
            </a:extLst>
          </p:cNvPr>
          <p:cNvSpPr txBox="1">
            <a:spLocks/>
          </p:cNvSpPr>
          <p:nvPr/>
        </p:nvSpPr>
        <p:spPr>
          <a:xfrm>
            <a:off x="4623516" y="4688867"/>
            <a:ext cx="3490174" cy="17642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000" dirty="0"/>
              <a:t>Short feedback page</a:t>
            </a:r>
          </a:p>
        </p:txBody>
      </p:sp>
      <p:pic>
        <p:nvPicPr>
          <p:cNvPr id="4" name="Picture 3">
            <a:extLst>
              <a:ext uri="{FF2B5EF4-FFF2-40B4-BE49-F238E27FC236}">
                <a16:creationId xmlns:a16="http://schemas.microsoft.com/office/drawing/2014/main" id="{193400E5-BD0D-40F7-89F5-FED4CC57EA29}"/>
              </a:ext>
            </a:extLst>
          </p:cNvPr>
          <p:cNvPicPr>
            <a:picLocks noChangeAspect="1"/>
          </p:cNvPicPr>
          <p:nvPr/>
        </p:nvPicPr>
        <p:blipFill rotWithShape="1">
          <a:blip r:embed="rId2"/>
          <a:srcRect t="21444"/>
          <a:stretch/>
        </p:blipFill>
        <p:spPr>
          <a:xfrm>
            <a:off x="724687" y="988454"/>
            <a:ext cx="11046365" cy="4881092"/>
          </a:xfrm>
          <a:prstGeom prst="rect">
            <a:avLst/>
          </a:prstGeom>
        </p:spPr>
      </p:pic>
    </p:spTree>
    <p:extLst>
      <p:ext uri="{BB962C8B-B14F-4D97-AF65-F5344CB8AC3E}">
        <p14:creationId xmlns:p14="http://schemas.microsoft.com/office/powerpoint/2010/main" val="320857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84AB-69AE-4F59-B8CE-02E324D539F1}"/>
              </a:ext>
            </a:extLst>
          </p:cNvPr>
          <p:cNvSpPr>
            <a:spLocks noGrp="1"/>
          </p:cNvSpPr>
          <p:nvPr>
            <p:ph type="ctrTitle"/>
          </p:nvPr>
        </p:nvSpPr>
        <p:spPr>
          <a:xfrm>
            <a:off x="1072598" y="63362"/>
            <a:ext cx="9448800" cy="1825096"/>
          </a:xfrm>
        </p:spPr>
        <p:txBody>
          <a:bodyPr/>
          <a:lstStyle/>
          <a:p>
            <a:r>
              <a:rPr lang="en-US" dirty="0"/>
              <a:t>introduction</a:t>
            </a:r>
          </a:p>
        </p:txBody>
      </p:sp>
      <p:sp>
        <p:nvSpPr>
          <p:cNvPr id="3" name="Subtitle 2">
            <a:extLst>
              <a:ext uri="{FF2B5EF4-FFF2-40B4-BE49-F238E27FC236}">
                <a16:creationId xmlns:a16="http://schemas.microsoft.com/office/drawing/2014/main" id="{85C80A6C-12D3-4F60-B425-B1145B99AF47}"/>
              </a:ext>
            </a:extLst>
          </p:cNvPr>
          <p:cNvSpPr>
            <a:spLocks noGrp="1"/>
          </p:cNvSpPr>
          <p:nvPr>
            <p:ph type="subTitle" idx="1"/>
          </p:nvPr>
        </p:nvSpPr>
        <p:spPr>
          <a:xfrm>
            <a:off x="507655" y="2330588"/>
            <a:ext cx="11145628" cy="4060687"/>
          </a:xfrm>
        </p:spPr>
        <p:txBody>
          <a:bodyPr vert="horz" lIns="91440" tIns="45720" rIns="91440" bIns="45720" rtlCol="0" anchor="t">
            <a:normAutofit/>
          </a:bodyPr>
          <a:lstStyle/>
          <a:p>
            <a:pPr marL="457200" indent="-457200" algn="just">
              <a:buChar char="•"/>
            </a:pPr>
            <a:r>
              <a:rPr lang="en-US" sz="2800" dirty="0"/>
              <a:t>Safety and security are vital to provide quality in tourism.</a:t>
            </a:r>
            <a:endParaRPr lang="en-US" dirty="0"/>
          </a:p>
          <a:p>
            <a:pPr marL="457200" indent="-457200" algn="just">
              <a:buChar char="•"/>
            </a:pPr>
            <a:r>
              <a:rPr lang="en-US" sz="2800" dirty="0"/>
              <a:t>The success or failure of a tourist destination depends on whether it's being able to provide safe and secure environment for the visitors.</a:t>
            </a:r>
          </a:p>
          <a:p>
            <a:pPr marL="457200" indent="-457200" algn="just">
              <a:buChar char="•"/>
            </a:pPr>
            <a:r>
              <a:rPr lang="en-US" sz="2800" dirty="0"/>
              <a:t>It is important how the tourist place is being monitored and maintained.</a:t>
            </a:r>
          </a:p>
          <a:p>
            <a:pPr marL="457200" indent="-457200" algn="just">
              <a:buChar char="•"/>
            </a:pPr>
            <a:endParaRPr lang="en-US" sz="2800" dirty="0"/>
          </a:p>
          <a:p>
            <a:pPr marL="457200" indent="-457200" algn="just">
              <a:buChar char="•"/>
            </a:pPr>
            <a:endParaRPr lang="en-US" sz="2800" dirty="0"/>
          </a:p>
          <a:p>
            <a:pPr marL="457200" indent="-457200" algn="just">
              <a:buChar char="•"/>
            </a:pPr>
            <a:endParaRPr lang="en-US" sz="2800" dirty="0"/>
          </a:p>
          <a:p>
            <a:pPr marL="457200" indent="-457200" algn="just">
              <a:buChar char="•"/>
            </a:pPr>
            <a:endParaRPr lang="en-US" sz="2800" dirty="0"/>
          </a:p>
          <a:p>
            <a:pPr marL="457200" indent="-457200" algn="just">
              <a:buChar char="•"/>
            </a:pPr>
            <a:endParaRPr lang="en-US" sz="2800" dirty="0"/>
          </a:p>
          <a:p>
            <a:pPr algn="just"/>
            <a:endParaRPr lang="en-US" sz="2800" dirty="0"/>
          </a:p>
        </p:txBody>
      </p:sp>
    </p:spTree>
    <p:extLst>
      <p:ext uri="{BB962C8B-B14F-4D97-AF65-F5344CB8AC3E}">
        <p14:creationId xmlns:p14="http://schemas.microsoft.com/office/powerpoint/2010/main" val="40532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44B3-D1C6-43A6-8E3E-C99E887393CD}"/>
              </a:ext>
            </a:extLst>
          </p:cNvPr>
          <p:cNvSpPr>
            <a:spLocks noGrp="1"/>
          </p:cNvSpPr>
          <p:nvPr>
            <p:ph type="title"/>
          </p:nvPr>
        </p:nvSpPr>
        <p:spPr>
          <a:xfrm>
            <a:off x="1053921" y="639315"/>
            <a:ext cx="8610600" cy="1293028"/>
          </a:xfrm>
        </p:spPr>
        <p:txBody>
          <a:bodyPr/>
          <a:lstStyle/>
          <a:p>
            <a:pPr algn="l"/>
            <a:r>
              <a:rPr lang="en-US" dirty="0"/>
              <a:t>Conclusion</a:t>
            </a:r>
            <a:endParaRPr lang="en-IN" dirty="0"/>
          </a:p>
        </p:txBody>
      </p:sp>
      <p:sp>
        <p:nvSpPr>
          <p:cNvPr id="3" name="Content Placeholder 2">
            <a:extLst>
              <a:ext uri="{FF2B5EF4-FFF2-40B4-BE49-F238E27FC236}">
                <a16:creationId xmlns:a16="http://schemas.microsoft.com/office/drawing/2014/main" id="{A649377E-84B6-402B-AC4C-D0B69AC99F3B}"/>
              </a:ext>
            </a:extLst>
          </p:cNvPr>
          <p:cNvSpPr>
            <a:spLocks noGrp="1"/>
          </p:cNvSpPr>
          <p:nvPr>
            <p:ph idx="1"/>
          </p:nvPr>
        </p:nvSpPr>
        <p:spPr/>
        <p:txBody>
          <a:bodyPr/>
          <a:lstStyle/>
          <a:p>
            <a:r>
              <a:rPr lang="en-US" dirty="0"/>
              <a:t>This is an application developed for tourist. </a:t>
            </a:r>
          </a:p>
          <a:p>
            <a:r>
              <a:rPr lang="en-US" dirty="0"/>
              <a:t>When a person visits a particular place, s/he selects the destination and purpose of visit.</a:t>
            </a:r>
          </a:p>
          <a:p>
            <a:r>
              <a:rPr lang="en-US" dirty="0"/>
              <a:t>Based on the selection the application will show various issues and solutions unique to that place and purpose.</a:t>
            </a:r>
          </a:p>
          <a:p>
            <a:r>
              <a:rPr lang="en-US" dirty="0"/>
              <a:t> The main categories are hygiene, women safety, transportation etc. then the user can view in detail issue and solution to particular problem.</a:t>
            </a:r>
          </a:p>
          <a:p>
            <a:r>
              <a:rPr lang="en-US" dirty="0"/>
              <a:t>Also we have feedback and review system where only tourist can upload data which would help other tourist to properly plan a visit to his/her destination.</a:t>
            </a:r>
          </a:p>
          <a:p>
            <a:endParaRPr lang="en-IN" dirty="0"/>
          </a:p>
        </p:txBody>
      </p:sp>
    </p:spTree>
    <p:extLst>
      <p:ext uri="{BB962C8B-B14F-4D97-AF65-F5344CB8AC3E}">
        <p14:creationId xmlns:p14="http://schemas.microsoft.com/office/powerpoint/2010/main" val="275961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ABF4-14FC-4092-A276-9B279834A273}"/>
              </a:ext>
            </a:extLst>
          </p:cNvPr>
          <p:cNvSpPr>
            <a:spLocks noGrp="1"/>
          </p:cNvSpPr>
          <p:nvPr>
            <p:ph type="ctrTitle"/>
          </p:nvPr>
        </p:nvSpPr>
        <p:spPr>
          <a:xfrm rot="21540000">
            <a:off x="1417942" y="407087"/>
            <a:ext cx="11610753" cy="1080817"/>
          </a:xfrm>
        </p:spPr>
        <p:txBody>
          <a:bodyPr/>
          <a:lstStyle/>
          <a:p>
            <a:r>
              <a:rPr lang="en-US" dirty="0"/>
              <a:t>Modules</a:t>
            </a:r>
          </a:p>
        </p:txBody>
      </p:sp>
      <p:sp>
        <p:nvSpPr>
          <p:cNvPr id="3" name="Subtitle 2">
            <a:extLst>
              <a:ext uri="{FF2B5EF4-FFF2-40B4-BE49-F238E27FC236}">
                <a16:creationId xmlns:a16="http://schemas.microsoft.com/office/drawing/2014/main" id="{8AF2EDE9-51BD-436A-8461-4B83098E41E7}"/>
              </a:ext>
            </a:extLst>
          </p:cNvPr>
          <p:cNvSpPr>
            <a:spLocks noGrp="1"/>
          </p:cNvSpPr>
          <p:nvPr>
            <p:ph type="subTitle" idx="1"/>
          </p:nvPr>
        </p:nvSpPr>
        <p:spPr>
          <a:xfrm>
            <a:off x="1308421" y="1808102"/>
            <a:ext cx="10671544" cy="4850217"/>
          </a:xfrm>
        </p:spPr>
        <p:txBody>
          <a:bodyPr vert="horz" lIns="91440" tIns="45720" rIns="91440" bIns="45720" rtlCol="0" anchor="t">
            <a:normAutofit fontScale="92500" lnSpcReduction="20000"/>
          </a:bodyPr>
          <a:lstStyle/>
          <a:p>
            <a:r>
              <a:rPr lang="en-US" sz="3200" dirty="0"/>
              <a:t>TYPES OF PROBLEM FACED BY TOURIST</a:t>
            </a:r>
          </a:p>
          <a:p>
            <a:pPr marL="514350" indent="-514350">
              <a:buAutoNum type="arabicPeriod"/>
            </a:pPr>
            <a:endParaRPr lang="en-US" sz="3200" dirty="0"/>
          </a:p>
          <a:p>
            <a:pPr marL="514350" indent="-514350">
              <a:buAutoNum type="arabicPeriod"/>
            </a:pPr>
            <a:r>
              <a:rPr lang="en-US" sz="3200" dirty="0"/>
              <a:t>Hygiene</a:t>
            </a:r>
            <a:endParaRPr lang="en-US" dirty="0"/>
          </a:p>
          <a:p>
            <a:pPr marL="514350" indent="-514350">
              <a:buAutoNum type="arabicPeriod"/>
            </a:pPr>
            <a:r>
              <a:rPr lang="en-US" sz="3200" dirty="0"/>
              <a:t>Transportation</a:t>
            </a:r>
          </a:p>
          <a:p>
            <a:pPr marL="514350" indent="-514350">
              <a:buAutoNum type="arabicPeriod"/>
            </a:pPr>
            <a:r>
              <a:rPr lang="en-US" sz="3200" dirty="0"/>
              <a:t>Beggar</a:t>
            </a:r>
          </a:p>
          <a:p>
            <a:pPr marL="514350" indent="-514350">
              <a:buAutoNum type="arabicPeriod"/>
            </a:pPr>
            <a:r>
              <a:rPr lang="en-US" sz="3200" dirty="0"/>
              <a:t>Women safety</a:t>
            </a:r>
          </a:p>
          <a:p>
            <a:pPr marL="514350" indent="-514350">
              <a:buAutoNum type="arabicPeriod"/>
            </a:pPr>
            <a:r>
              <a:rPr lang="en-US" sz="3200" dirty="0"/>
              <a:t>Accommodation</a:t>
            </a:r>
          </a:p>
          <a:p>
            <a:pPr marL="514350" indent="-514350">
              <a:buAutoNum type="arabicPeriod"/>
            </a:pPr>
            <a:r>
              <a:rPr lang="en-US" sz="3200" dirty="0"/>
              <a:t>Language problems</a:t>
            </a:r>
          </a:p>
          <a:p>
            <a:pPr marL="514350" indent="-514350">
              <a:buAutoNum type="arabicPeriod"/>
            </a:pPr>
            <a:r>
              <a:rPr lang="en-US" sz="3200" dirty="0"/>
              <a:t>Cultural problems</a:t>
            </a:r>
          </a:p>
          <a:p>
            <a:pPr marL="514350" indent="-514350">
              <a:buAutoNum type="arabicPeriod"/>
            </a:pPr>
            <a:r>
              <a:rPr lang="en-US" sz="3200" dirty="0"/>
              <a:t>Miscellaneous</a:t>
            </a:r>
          </a:p>
        </p:txBody>
      </p:sp>
    </p:spTree>
    <p:extLst>
      <p:ext uri="{BB962C8B-B14F-4D97-AF65-F5344CB8AC3E}">
        <p14:creationId xmlns:p14="http://schemas.microsoft.com/office/powerpoint/2010/main" val="97548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C849-6CF5-48B7-96AA-8552B9912DFE}"/>
              </a:ext>
            </a:extLst>
          </p:cNvPr>
          <p:cNvSpPr>
            <a:spLocks noGrp="1"/>
          </p:cNvSpPr>
          <p:nvPr>
            <p:ph type="ctrTitle"/>
          </p:nvPr>
        </p:nvSpPr>
        <p:spPr>
          <a:xfrm>
            <a:off x="984051" y="894522"/>
            <a:ext cx="9403051" cy="748357"/>
          </a:xfrm>
        </p:spPr>
        <p:txBody>
          <a:bodyPr>
            <a:normAutofit fontScale="90000"/>
          </a:bodyPr>
          <a:lstStyle/>
          <a:p>
            <a:r>
              <a:rPr lang="en-US" dirty="0"/>
              <a:t>hygiene</a:t>
            </a:r>
          </a:p>
        </p:txBody>
      </p:sp>
      <p:sp>
        <p:nvSpPr>
          <p:cNvPr id="3" name="Subtitle 2">
            <a:extLst>
              <a:ext uri="{FF2B5EF4-FFF2-40B4-BE49-F238E27FC236}">
                <a16:creationId xmlns:a16="http://schemas.microsoft.com/office/drawing/2014/main" id="{8F3CFEF5-8DE3-4D84-912C-F9B142468439}"/>
              </a:ext>
            </a:extLst>
          </p:cNvPr>
          <p:cNvSpPr>
            <a:spLocks noGrp="1"/>
          </p:cNvSpPr>
          <p:nvPr>
            <p:ph type="subTitle" idx="1"/>
          </p:nvPr>
        </p:nvSpPr>
        <p:spPr>
          <a:xfrm>
            <a:off x="1133138" y="2574018"/>
            <a:ext cx="7930578" cy="3113565"/>
          </a:xfrm>
        </p:spPr>
        <p:txBody>
          <a:bodyPr vert="horz" lIns="91440" tIns="45720" rIns="91440" bIns="45720" rtlCol="0" anchor="t">
            <a:noAutofit/>
          </a:bodyPr>
          <a:lstStyle/>
          <a:p>
            <a:r>
              <a:rPr lang="en-US" dirty="0"/>
              <a:t>Unhygienic food, water or surroundings make them sick and can force them to spend more of their time in bathroom or bed rather than enjoying.</a:t>
            </a:r>
          </a:p>
          <a:p>
            <a:endParaRPr lang="en-US" dirty="0"/>
          </a:p>
          <a:p>
            <a:endParaRPr lang="en-US" dirty="0"/>
          </a:p>
          <a:p>
            <a:endParaRPr lang="en-US" dirty="0"/>
          </a:p>
          <a:p>
            <a:r>
              <a:rPr lang="en-US" dirty="0"/>
              <a:t>Availability of clean food, water, sanitation should be taken care of making it comfortable for both us as well as for tourists. The app has places which are rated by other tourist itself ensuring the sanity</a:t>
            </a:r>
          </a:p>
        </p:txBody>
      </p:sp>
      <p:sp>
        <p:nvSpPr>
          <p:cNvPr id="5" name="Title 1">
            <a:extLst>
              <a:ext uri="{FF2B5EF4-FFF2-40B4-BE49-F238E27FC236}">
                <a16:creationId xmlns:a16="http://schemas.microsoft.com/office/drawing/2014/main" id="{049FE23D-8786-443D-AFF8-1B388E206F99}"/>
              </a:ext>
            </a:extLst>
          </p:cNvPr>
          <p:cNvSpPr txBox="1">
            <a:spLocks/>
          </p:cNvSpPr>
          <p:nvPr/>
        </p:nvSpPr>
        <p:spPr>
          <a:xfrm>
            <a:off x="1099070" y="1849991"/>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2F19BFCC-4A1C-4211-8B38-58EC8CFBA267}"/>
              </a:ext>
            </a:extLst>
          </p:cNvPr>
          <p:cNvSpPr txBox="1">
            <a:spLocks/>
          </p:cNvSpPr>
          <p:nvPr/>
        </p:nvSpPr>
        <p:spPr>
          <a:xfrm>
            <a:off x="1214089" y="3964401"/>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Tree>
    <p:extLst>
      <p:ext uri="{BB962C8B-B14F-4D97-AF65-F5344CB8AC3E}">
        <p14:creationId xmlns:p14="http://schemas.microsoft.com/office/powerpoint/2010/main" val="363233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D191-D50D-46C6-B1D3-39EB13EC71D8}"/>
              </a:ext>
            </a:extLst>
          </p:cNvPr>
          <p:cNvSpPr>
            <a:spLocks noGrp="1"/>
          </p:cNvSpPr>
          <p:nvPr>
            <p:ph type="ctrTitle"/>
          </p:nvPr>
        </p:nvSpPr>
        <p:spPr>
          <a:xfrm>
            <a:off x="616226" y="0"/>
            <a:ext cx="9448800" cy="1825096"/>
          </a:xfrm>
        </p:spPr>
        <p:txBody>
          <a:bodyPr/>
          <a:lstStyle/>
          <a:p>
            <a:r>
              <a:rPr lang="en-US" dirty="0"/>
              <a:t>transportation</a:t>
            </a:r>
          </a:p>
        </p:txBody>
      </p:sp>
      <p:sp>
        <p:nvSpPr>
          <p:cNvPr id="5" name="Title 1">
            <a:extLst>
              <a:ext uri="{FF2B5EF4-FFF2-40B4-BE49-F238E27FC236}">
                <a16:creationId xmlns:a16="http://schemas.microsoft.com/office/drawing/2014/main" id="{0FAFB2EE-E728-4EA2-8FF4-29AFCF98755C}"/>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1B716654-3524-4F4A-8028-CF1A8D8E47AB}"/>
              </a:ext>
            </a:extLst>
          </p:cNvPr>
          <p:cNvSpPr txBox="1">
            <a:spLocks/>
          </p:cNvSpPr>
          <p:nvPr/>
        </p:nvSpPr>
        <p:spPr>
          <a:xfrm>
            <a:off x="1092679" y="401940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
        <p:nvSpPr>
          <p:cNvPr id="3" name="TextBox 2">
            <a:extLst>
              <a:ext uri="{FF2B5EF4-FFF2-40B4-BE49-F238E27FC236}">
                <a16:creationId xmlns:a16="http://schemas.microsoft.com/office/drawing/2014/main" id="{3306E493-2FFE-48D4-9315-0EAB94A11C6B}"/>
              </a:ext>
            </a:extLst>
          </p:cNvPr>
          <p:cNvSpPr txBox="1"/>
          <p:nvPr/>
        </p:nvSpPr>
        <p:spPr>
          <a:xfrm>
            <a:off x="1090779" y="2620617"/>
            <a:ext cx="10551754"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FFFF"/>
                </a:solidFill>
                <a:latin typeface="Roboto"/>
              </a:rPr>
              <a:t>Lack of public transportation and traffic jams are major issues in many tourist destinations. Overcharging</a:t>
            </a:r>
            <a:r>
              <a:rPr lang="en-US" sz="2000" dirty="0"/>
              <a:t> or gaining extra fare than the fair prices by the shopkeepers or the taxi drivers are common.</a:t>
            </a:r>
            <a:endParaRPr lang="en-US" sz="2000" dirty="0">
              <a:solidFill>
                <a:srgbClr val="FFFFFF"/>
              </a:solidFill>
              <a:latin typeface="Century Gothic"/>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The app shows the exact distance between the source and destination location and calculates the fare for the ride depending on the vehicle used.</a:t>
            </a:r>
            <a:br>
              <a:rPr lang="en-US" sz="2000" dirty="0">
                <a:ea typeface="+mn-lt"/>
                <a:cs typeface="+mn-lt"/>
              </a:rPr>
            </a:br>
            <a:endParaRPr lang="en-US" sz="2000" dirty="0"/>
          </a:p>
          <a:p>
            <a:br>
              <a:rPr lang="en-US" sz="2000" dirty="0">
                <a:latin typeface="Roboto"/>
              </a:rPr>
            </a:br>
            <a:endParaRPr lang="en-US" sz="2000" dirty="0">
              <a:solidFill>
                <a:srgbClr val="FFFFFF"/>
              </a:solidFill>
            </a:endParaRPr>
          </a:p>
        </p:txBody>
      </p:sp>
    </p:spTree>
    <p:extLst>
      <p:ext uri="{BB962C8B-B14F-4D97-AF65-F5344CB8AC3E}">
        <p14:creationId xmlns:p14="http://schemas.microsoft.com/office/powerpoint/2010/main" val="38570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E1BC-6A22-4C03-83FE-9994B18232C9}"/>
              </a:ext>
            </a:extLst>
          </p:cNvPr>
          <p:cNvSpPr>
            <a:spLocks noGrp="1"/>
          </p:cNvSpPr>
          <p:nvPr>
            <p:ph type="ctrTitle"/>
          </p:nvPr>
        </p:nvSpPr>
        <p:spPr>
          <a:xfrm>
            <a:off x="744809" y="44312"/>
            <a:ext cx="9448800" cy="1825096"/>
          </a:xfrm>
        </p:spPr>
        <p:txBody>
          <a:bodyPr/>
          <a:lstStyle/>
          <a:p>
            <a:r>
              <a:rPr lang="en-US" dirty="0"/>
              <a:t>Women safety</a:t>
            </a:r>
          </a:p>
        </p:txBody>
      </p:sp>
      <p:sp>
        <p:nvSpPr>
          <p:cNvPr id="5" name="Title 1">
            <a:extLst>
              <a:ext uri="{FF2B5EF4-FFF2-40B4-BE49-F238E27FC236}">
                <a16:creationId xmlns:a16="http://schemas.microsoft.com/office/drawing/2014/main" id="{85231783-F5E6-4D92-8AA6-DC25AC81B725}"/>
              </a:ext>
            </a:extLst>
          </p:cNvPr>
          <p:cNvSpPr txBox="1">
            <a:spLocks/>
          </p:cNvSpPr>
          <p:nvPr/>
        </p:nvSpPr>
        <p:spPr>
          <a:xfrm>
            <a:off x="744809" y="2003766"/>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4E0CCC14-6A9D-4487-9F67-36E570C66745}"/>
              </a:ext>
            </a:extLst>
          </p:cNvPr>
          <p:cNvSpPr txBox="1">
            <a:spLocks/>
          </p:cNvSpPr>
          <p:nvPr/>
        </p:nvSpPr>
        <p:spPr>
          <a:xfrm>
            <a:off x="882019" y="4063166"/>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
        <p:nvSpPr>
          <p:cNvPr id="3" name="TextBox 2">
            <a:extLst>
              <a:ext uri="{FF2B5EF4-FFF2-40B4-BE49-F238E27FC236}">
                <a16:creationId xmlns:a16="http://schemas.microsoft.com/office/drawing/2014/main" id="{8B9F8680-4C5D-44A1-BE1E-A1EF6AC6E68C}"/>
              </a:ext>
            </a:extLst>
          </p:cNvPr>
          <p:cNvSpPr txBox="1"/>
          <p:nvPr/>
        </p:nvSpPr>
        <p:spPr>
          <a:xfrm>
            <a:off x="820123" y="2654568"/>
            <a:ext cx="10551754" cy="31700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There are some spots where safety is a big issue like  theft and pickpocket zone. Tourist should have a idea about such places and must act smart.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app has a list of locations where safety should be taken.</a:t>
            </a:r>
          </a:p>
          <a:p>
            <a:r>
              <a:rPr lang="en-US" sz="2000" dirty="0"/>
              <a:t>It also shows solutions on which aspect safety should be taken. </a:t>
            </a:r>
          </a:p>
        </p:txBody>
      </p:sp>
    </p:spTree>
    <p:extLst>
      <p:ext uri="{BB962C8B-B14F-4D97-AF65-F5344CB8AC3E}">
        <p14:creationId xmlns:p14="http://schemas.microsoft.com/office/powerpoint/2010/main" val="292741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F5C3-65C8-45E0-A103-DE2471A58DF6}"/>
              </a:ext>
            </a:extLst>
          </p:cNvPr>
          <p:cNvSpPr>
            <a:spLocks noGrp="1"/>
          </p:cNvSpPr>
          <p:nvPr>
            <p:ph type="ctrTitle"/>
          </p:nvPr>
        </p:nvSpPr>
        <p:spPr>
          <a:xfrm>
            <a:off x="890380" y="-26918"/>
            <a:ext cx="9448800" cy="1825096"/>
          </a:xfrm>
        </p:spPr>
        <p:txBody>
          <a:bodyPr/>
          <a:lstStyle/>
          <a:p>
            <a:r>
              <a:rPr lang="en-US" dirty="0"/>
              <a:t>beggar</a:t>
            </a:r>
          </a:p>
        </p:txBody>
      </p:sp>
      <p:sp>
        <p:nvSpPr>
          <p:cNvPr id="5" name="Title 1">
            <a:extLst>
              <a:ext uri="{FF2B5EF4-FFF2-40B4-BE49-F238E27FC236}">
                <a16:creationId xmlns:a16="http://schemas.microsoft.com/office/drawing/2014/main" id="{94878A41-A0E8-41BB-A54B-F360467E0107}"/>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6789C231-F6D5-45F8-A5A6-A485AEC35EB7}"/>
              </a:ext>
            </a:extLst>
          </p:cNvPr>
          <p:cNvSpPr txBox="1">
            <a:spLocks/>
          </p:cNvSpPr>
          <p:nvPr/>
        </p:nvSpPr>
        <p:spPr>
          <a:xfrm>
            <a:off x="1279584" y="3996905"/>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
        <p:nvSpPr>
          <p:cNvPr id="6" name="TextBox 5">
            <a:extLst>
              <a:ext uri="{FF2B5EF4-FFF2-40B4-BE49-F238E27FC236}">
                <a16:creationId xmlns:a16="http://schemas.microsoft.com/office/drawing/2014/main" id="{46DD22CC-72C1-499E-819A-4FB2EC559C14}"/>
              </a:ext>
            </a:extLst>
          </p:cNvPr>
          <p:cNvSpPr txBox="1"/>
          <p:nvPr/>
        </p:nvSpPr>
        <p:spPr>
          <a:xfrm>
            <a:off x="1092679" y="2616679"/>
            <a:ext cx="10551754" cy="3477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In metro cities and rush areas there are  lots of problems of beggars being large nos. near pedestrian crossings. Many times they force tourist to give money.</a:t>
            </a:r>
          </a:p>
          <a:p>
            <a:endParaRPr lang="en-US" sz="2000" dirty="0"/>
          </a:p>
          <a:p>
            <a:endParaRPr lang="en-US" sz="2000" dirty="0"/>
          </a:p>
          <a:p>
            <a:endParaRPr lang="en-US" sz="2000" dirty="0"/>
          </a:p>
          <a:p>
            <a:endParaRPr lang="en-US" sz="2000" dirty="0"/>
          </a:p>
          <a:p>
            <a:endParaRPr lang="en-US" sz="2000" dirty="0"/>
          </a:p>
          <a:p>
            <a:r>
              <a:rPr lang="en-US" sz="2000" dirty="0"/>
              <a:t>The app has a list of locations where safety should be taken.</a:t>
            </a:r>
          </a:p>
          <a:p>
            <a:r>
              <a:rPr lang="en-US" sz="2000" dirty="0"/>
              <a:t>It also shows solutions on which aspect safety should be taken. </a:t>
            </a:r>
          </a:p>
          <a:p>
            <a:endParaRPr lang="en-US" sz="2000" dirty="0"/>
          </a:p>
          <a:p>
            <a:endParaRPr lang="en-US" sz="2000" dirty="0"/>
          </a:p>
        </p:txBody>
      </p:sp>
    </p:spTree>
    <p:extLst>
      <p:ext uri="{BB962C8B-B14F-4D97-AF65-F5344CB8AC3E}">
        <p14:creationId xmlns:p14="http://schemas.microsoft.com/office/powerpoint/2010/main" val="7366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AAB1-D082-4CC8-88C8-F5BC5810A821}"/>
              </a:ext>
            </a:extLst>
          </p:cNvPr>
          <p:cNvSpPr>
            <a:spLocks noGrp="1"/>
          </p:cNvSpPr>
          <p:nvPr>
            <p:ph type="ctrTitle"/>
          </p:nvPr>
        </p:nvSpPr>
        <p:spPr>
          <a:xfrm>
            <a:off x="716032" y="-192985"/>
            <a:ext cx="9448800" cy="1825096"/>
          </a:xfrm>
        </p:spPr>
        <p:txBody>
          <a:bodyPr/>
          <a:lstStyle/>
          <a:p>
            <a:r>
              <a:rPr lang="en-US" dirty="0"/>
              <a:t>accommodation</a:t>
            </a:r>
          </a:p>
        </p:txBody>
      </p:sp>
      <p:sp>
        <p:nvSpPr>
          <p:cNvPr id="3" name="Subtitle 2">
            <a:extLst>
              <a:ext uri="{FF2B5EF4-FFF2-40B4-BE49-F238E27FC236}">
                <a16:creationId xmlns:a16="http://schemas.microsoft.com/office/drawing/2014/main" id="{60F901AD-0132-4208-9A4A-F2439F3380C6}"/>
              </a:ext>
            </a:extLst>
          </p:cNvPr>
          <p:cNvSpPr>
            <a:spLocks noGrp="1"/>
          </p:cNvSpPr>
          <p:nvPr>
            <p:ph type="subTitle" idx="1"/>
          </p:nvPr>
        </p:nvSpPr>
        <p:spPr>
          <a:xfrm>
            <a:off x="1092679" y="2112901"/>
            <a:ext cx="10137698" cy="4680548"/>
          </a:xfrm>
        </p:spPr>
        <p:txBody>
          <a:bodyPr/>
          <a:lstStyle/>
          <a:p>
            <a:endParaRPr lang="en-US" dirty="0"/>
          </a:p>
          <a:p>
            <a:endParaRPr lang="en-US" dirty="0"/>
          </a:p>
        </p:txBody>
      </p:sp>
      <p:sp>
        <p:nvSpPr>
          <p:cNvPr id="5" name="Title 1">
            <a:extLst>
              <a:ext uri="{FF2B5EF4-FFF2-40B4-BE49-F238E27FC236}">
                <a16:creationId xmlns:a16="http://schemas.microsoft.com/office/drawing/2014/main" id="{114DB056-F0F4-4FDA-A7B5-9BBF14407785}"/>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7F72926E-91C9-4ACC-88F1-AA6129A268F4}"/>
              </a:ext>
            </a:extLst>
          </p:cNvPr>
          <p:cNvSpPr txBox="1">
            <a:spLocks/>
          </p:cNvSpPr>
          <p:nvPr/>
        </p:nvSpPr>
        <p:spPr>
          <a:xfrm>
            <a:off x="1092679" y="4046601"/>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
        <p:nvSpPr>
          <p:cNvPr id="4" name="Rectangle 3">
            <a:extLst>
              <a:ext uri="{FF2B5EF4-FFF2-40B4-BE49-F238E27FC236}">
                <a16:creationId xmlns:a16="http://schemas.microsoft.com/office/drawing/2014/main" id="{7AE3BDA2-BF1F-4E59-83BB-041EE7670F5A}"/>
              </a:ext>
            </a:extLst>
          </p:cNvPr>
          <p:cNvSpPr/>
          <p:nvPr/>
        </p:nvSpPr>
        <p:spPr>
          <a:xfrm>
            <a:off x="1031564" y="2421850"/>
            <a:ext cx="9593505" cy="3785652"/>
          </a:xfrm>
          <a:prstGeom prst="rect">
            <a:avLst/>
          </a:prstGeom>
        </p:spPr>
        <p:txBody>
          <a:bodyPr wrap="square">
            <a:spAutoFit/>
          </a:bodyPr>
          <a:lstStyle/>
          <a:p>
            <a:r>
              <a:rPr lang="en-US" sz="2000" dirty="0"/>
              <a:t>Different ranks of hotels and tourism facilities according to the financial abilities of tourists are a very important factor in tourism development. Due to lack of such facility a numbers of tourists have problems of availability of hotels at a cheaper rate and this causes many tourists to have a very short stay</a:t>
            </a:r>
          </a:p>
          <a:p>
            <a:endParaRPr lang="en-US" sz="2000" dirty="0"/>
          </a:p>
          <a:p>
            <a:endParaRPr lang="en-US" sz="2000" dirty="0"/>
          </a:p>
          <a:p>
            <a:endParaRPr lang="en-US" sz="2000" dirty="0"/>
          </a:p>
          <a:p>
            <a:r>
              <a:rPr lang="en-US" sz="2000" dirty="0"/>
              <a:t>The app provides information of all places available at the point of time.</a:t>
            </a:r>
          </a:p>
          <a:p>
            <a:r>
              <a:rPr lang="en-US" sz="2000" dirty="0"/>
              <a:t>It provides the information of the places which are verified and reviewed by other tourists. App has filter which enables user to search from range of hotels and inns.</a:t>
            </a:r>
            <a:endParaRPr lang="en-IN" sz="2000" dirty="0"/>
          </a:p>
        </p:txBody>
      </p:sp>
    </p:spTree>
    <p:extLst>
      <p:ext uri="{BB962C8B-B14F-4D97-AF65-F5344CB8AC3E}">
        <p14:creationId xmlns:p14="http://schemas.microsoft.com/office/powerpoint/2010/main" val="10833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7E9F-AFDF-40CC-9AEE-99A55016DAD1}"/>
              </a:ext>
            </a:extLst>
          </p:cNvPr>
          <p:cNvSpPr>
            <a:spLocks noGrp="1"/>
          </p:cNvSpPr>
          <p:nvPr>
            <p:ph type="ctrTitle"/>
          </p:nvPr>
        </p:nvSpPr>
        <p:spPr>
          <a:xfrm>
            <a:off x="860149" y="-80756"/>
            <a:ext cx="9448800" cy="1825096"/>
          </a:xfrm>
        </p:spPr>
        <p:txBody>
          <a:bodyPr/>
          <a:lstStyle/>
          <a:p>
            <a:r>
              <a:rPr lang="en-US" dirty="0"/>
              <a:t>Language problems</a:t>
            </a:r>
          </a:p>
        </p:txBody>
      </p:sp>
      <p:sp>
        <p:nvSpPr>
          <p:cNvPr id="3" name="Subtitle 2">
            <a:extLst>
              <a:ext uri="{FF2B5EF4-FFF2-40B4-BE49-F238E27FC236}">
                <a16:creationId xmlns:a16="http://schemas.microsoft.com/office/drawing/2014/main" id="{6442C43E-49E6-48CA-913C-D59079D6250C}"/>
              </a:ext>
            </a:extLst>
          </p:cNvPr>
          <p:cNvSpPr>
            <a:spLocks noGrp="1"/>
          </p:cNvSpPr>
          <p:nvPr>
            <p:ph type="subTitle" idx="1"/>
          </p:nvPr>
        </p:nvSpPr>
        <p:spPr>
          <a:xfrm>
            <a:off x="1092679" y="2385412"/>
            <a:ext cx="10446791" cy="4035055"/>
          </a:xfrm>
        </p:spPr>
        <p:txBody>
          <a:bodyPr/>
          <a:lstStyle/>
          <a:p>
            <a:r>
              <a:rPr lang="en-US" dirty="0"/>
              <a:t>Different language led to miscommunication. Even though English is widely spoken and understood in India but still there are many who cannot understand this language. This makes them uneasy and even if they can speak but due to their different accent and regional impact on their language can also lead to miscommunication.</a:t>
            </a:r>
          </a:p>
          <a:p>
            <a:endParaRPr lang="en-US" dirty="0"/>
          </a:p>
          <a:p>
            <a:endParaRPr lang="en-US" dirty="0"/>
          </a:p>
          <a:p>
            <a:r>
              <a:rPr lang="en-US" dirty="0"/>
              <a:t>Our app refers one of the top language apps over PLAYSTORE and APPLE APP store.</a:t>
            </a:r>
          </a:p>
        </p:txBody>
      </p:sp>
      <p:sp>
        <p:nvSpPr>
          <p:cNvPr id="5" name="Title 1">
            <a:extLst>
              <a:ext uri="{FF2B5EF4-FFF2-40B4-BE49-F238E27FC236}">
                <a16:creationId xmlns:a16="http://schemas.microsoft.com/office/drawing/2014/main" id="{F819A75F-F889-4A20-92B6-908089E092A7}"/>
              </a:ext>
            </a:extLst>
          </p:cNvPr>
          <p:cNvSpPr txBox="1">
            <a:spLocks/>
          </p:cNvSpPr>
          <p:nvPr/>
        </p:nvSpPr>
        <p:spPr>
          <a:xfrm>
            <a:off x="1092679" y="1854679"/>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Problem</a:t>
            </a:r>
          </a:p>
        </p:txBody>
      </p:sp>
      <p:sp>
        <p:nvSpPr>
          <p:cNvPr id="7" name="Title 1">
            <a:extLst>
              <a:ext uri="{FF2B5EF4-FFF2-40B4-BE49-F238E27FC236}">
                <a16:creationId xmlns:a16="http://schemas.microsoft.com/office/drawing/2014/main" id="{6BCDED30-E38E-4EE2-9BBF-733D5396296C}"/>
              </a:ext>
            </a:extLst>
          </p:cNvPr>
          <p:cNvSpPr txBox="1">
            <a:spLocks/>
          </p:cNvSpPr>
          <p:nvPr/>
        </p:nvSpPr>
        <p:spPr>
          <a:xfrm>
            <a:off x="1279584" y="3996905"/>
            <a:ext cx="9167192" cy="5164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2800" dirty="0"/>
              <a:t>Solution</a:t>
            </a:r>
            <a:endParaRPr lang="en-US" dirty="0"/>
          </a:p>
        </p:txBody>
      </p:sp>
    </p:spTree>
    <p:extLst>
      <p:ext uri="{BB962C8B-B14F-4D97-AF65-F5344CB8AC3E}">
        <p14:creationId xmlns:p14="http://schemas.microsoft.com/office/powerpoint/2010/main" val="6296968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Parallax</Template>
  <TotalTime>120</TotalTime>
  <Words>690</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Roboto</vt:lpstr>
      <vt:lpstr>Vapor Trail</vt:lpstr>
      <vt:lpstr>Touristo </vt:lpstr>
      <vt:lpstr>introduction</vt:lpstr>
      <vt:lpstr>Modules</vt:lpstr>
      <vt:lpstr>hygiene</vt:lpstr>
      <vt:lpstr>transportation</vt:lpstr>
      <vt:lpstr>Women safety</vt:lpstr>
      <vt:lpstr>beggar</vt:lpstr>
      <vt:lpstr>accommodation</vt:lpstr>
      <vt:lpstr>Language problems</vt:lpstr>
      <vt:lpstr>Cultural problems</vt:lpstr>
      <vt:lpstr>miscellaneous</vt:lpstr>
      <vt:lpstr>tips</vt:lpstr>
      <vt:lpstr>Photo gallery</vt:lpstr>
      <vt:lpstr>Prototype</vt:lpstr>
      <vt:lpstr>Prototype</vt:lpstr>
      <vt:lpstr>Prototype</vt:lpstr>
      <vt:lpstr>Prototype</vt:lpstr>
      <vt:lpstr>Prototype</vt:lpstr>
      <vt:lpstr>Prototype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Avinash Mishra</cp:lastModifiedBy>
  <cp:revision>21</cp:revision>
  <dcterms:created xsi:type="dcterms:W3CDTF">2013-07-15T20:26:09Z</dcterms:created>
  <dcterms:modified xsi:type="dcterms:W3CDTF">2018-07-19T14:36:53Z</dcterms:modified>
</cp:coreProperties>
</file>