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64" r:id="rId8"/>
    <p:sldId id="272" r:id="rId9"/>
    <p:sldId id="261" r:id="rId10"/>
    <p:sldId id="262" r:id="rId11"/>
    <p:sldId id="263" r:id="rId12"/>
    <p:sldId id="267" r:id="rId13"/>
    <p:sldId id="265" r:id="rId14"/>
    <p:sldId id="266"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C5956-81E1-1D67-6B9C-D2DC6F83D11D}" v="80" dt="2020-11-18T16:17:46.304"/>
    <p1510:client id="{06FD9BBF-440B-4111-9447-30A46120A27C}" v="696" dt="2020-11-18T04:07:56.101"/>
    <p1510:client id="{11CE39E9-AEB0-91E5-D372-9CEECD909535}" v="72" dt="2020-11-18T04:01:22.356"/>
    <p1510:client id="{34696F75-E778-4AE9-9D38-01E42F123C7A}" v="120" dt="2020-11-18T03:51:45.534"/>
    <p1510:client id="{460D3FB6-EDA6-400D-87C4-FD4245CCE7B0}" v="973" dt="2020-11-18T04:00:49.513"/>
    <p1510:client id="{5C9D340D-6E93-426F-ADC3-DD64A1715A6F}" v="1211" dt="2020-11-18T04:28:08.464"/>
    <p1510:client id="{630AD51A-DC94-4722-BF56-A5C5C118FB75}" v="371" dt="2020-11-18T04:10:53.377"/>
    <p1510:client id="{8454EDAB-3A82-432E-B273-661404C20D65}" v="71" dt="2020-11-18T04:14:44.063"/>
    <p1510:client id="{87835EAB-9A70-41C6-B6A2-A1B6200C6AF2}" v="2" dt="2020-11-18T05:36:04.882"/>
    <p1510:client id="{D280524F-F24A-4D29-9D72-B194F8743DC6}" v="31" dt="2020-11-18T03:54:49.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11/18/2020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11/18/2020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11/18/2020</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11/18/2020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11/18/2020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11/18/2020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11/18/2020</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11/18/2020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11/18/2020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72455"/>
            <a:ext cx="8825658" cy="1815444"/>
          </a:xfrm>
        </p:spPr>
        <p:txBody>
          <a:bodyPr anchor="ctr"/>
          <a:lstStyle/>
          <a:p>
            <a:pPr algn="ctr"/>
            <a:r>
              <a:rPr lang="en-IN">
                <a:latin typeface="Arial Rounded MT Bold" panose="020F0704030504030204" pitchFamily="34" charset="0"/>
              </a:rPr>
              <a:t>Packet Header Analysis</a:t>
            </a:r>
          </a:p>
        </p:txBody>
      </p:sp>
      <p:sp>
        <p:nvSpPr>
          <p:cNvPr id="3" name="Subtitle 2"/>
          <p:cNvSpPr>
            <a:spLocks noGrp="1"/>
          </p:cNvSpPr>
          <p:nvPr>
            <p:ph type="subTitle" idx="1"/>
          </p:nvPr>
        </p:nvSpPr>
        <p:spPr>
          <a:xfrm>
            <a:off x="1154955" y="3168203"/>
            <a:ext cx="4511749" cy="2470597"/>
          </a:xfrm>
        </p:spPr>
        <p:txBody>
          <a:bodyPr>
            <a:normAutofit fontScale="92500" lnSpcReduction="20000"/>
          </a:bodyPr>
          <a:lstStyle/>
          <a:p>
            <a:r>
              <a:rPr lang="en-IN" cap="none">
                <a:solidFill>
                  <a:schemeClr val="accent6">
                    <a:lumMod val="20000"/>
                    <a:lumOff val="80000"/>
                  </a:schemeClr>
                </a:solidFill>
                <a:latin typeface="Arial Rounded MT Bold" panose="020F0704030504030204" pitchFamily="34" charset="0"/>
              </a:rPr>
              <a:t>Presented by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Dayanand Raut ( 20535010 )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Swapnil Naik ( 20535029 )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Sagar Gaur ( 20535023 )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Atul Sharma ( 20535007 )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Mithlesh Kumar Yadav ( 20535016 )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Sajal Chourasiya ( 20535024 )</a:t>
            </a:r>
          </a:p>
          <a:p>
            <a:pPr marL="342900" indent="-342900">
              <a:spcBef>
                <a:spcPts val="600"/>
              </a:spcBef>
              <a:buFont typeface="Arial" panose="020B0604020202020204" pitchFamily="34" charset="0"/>
              <a:buChar char="•"/>
            </a:pPr>
            <a:r>
              <a:rPr lang="en-IN" cap="none">
                <a:solidFill>
                  <a:schemeClr val="accent6">
                    <a:lumMod val="20000"/>
                    <a:lumOff val="80000"/>
                  </a:schemeClr>
                </a:solidFill>
                <a:latin typeface="Arial Rounded MT Bold" panose="020F0704030504030204" pitchFamily="34" charset="0"/>
              </a:rPr>
              <a:t>Gaurash Mishra ( 20535013 )</a:t>
            </a:r>
          </a:p>
        </p:txBody>
      </p:sp>
      <p:sp>
        <p:nvSpPr>
          <p:cNvPr id="4" name="TextBox 3"/>
          <p:cNvSpPr txBox="1"/>
          <p:nvPr/>
        </p:nvSpPr>
        <p:spPr>
          <a:xfrm>
            <a:off x="7237413" y="3168203"/>
            <a:ext cx="2743200" cy="646331"/>
          </a:xfrm>
          <a:prstGeom prst="rect">
            <a:avLst/>
          </a:prstGeom>
          <a:noFill/>
        </p:spPr>
        <p:txBody>
          <a:bodyPr wrap="square" rtlCol="0">
            <a:spAutoFit/>
          </a:bodyPr>
          <a:lstStyle/>
          <a:p>
            <a:pPr algn="r"/>
            <a:r>
              <a:rPr lang="en-IN">
                <a:solidFill>
                  <a:schemeClr val="accent6">
                    <a:lumMod val="20000"/>
                    <a:lumOff val="80000"/>
                  </a:schemeClr>
                </a:solidFill>
                <a:latin typeface="Arial Rounded MT Bold" panose="020F0704030504030204" pitchFamily="34" charset="0"/>
              </a:rPr>
              <a:t>Department of CSE</a:t>
            </a:r>
          </a:p>
          <a:p>
            <a:pPr algn="r"/>
            <a:r>
              <a:rPr lang="en-IN">
                <a:solidFill>
                  <a:schemeClr val="accent6">
                    <a:lumMod val="20000"/>
                    <a:lumOff val="80000"/>
                  </a:schemeClr>
                </a:solidFill>
                <a:latin typeface="Arial Rounded MT Bold" panose="020F0704030504030204" pitchFamily="34" charset="0"/>
              </a:rPr>
              <a:t>IIT Roorkee</a:t>
            </a:r>
          </a:p>
        </p:txBody>
      </p:sp>
    </p:spTree>
    <p:extLst>
      <p:ext uri="{BB962C8B-B14F-4D97-AF65-F5344CB8AC3E}">
        <p14:creationId xmlns:p14="http://schemas.microsoft.com/office/powerpoint/2010/main" val="14298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7"/>
          <p:cNvGraphicFramePr>
            <a:graphicFrameLocks/>
          </p:cNvGraphicFramePr>
          <p:nvPr>
            <p:extLst>
              <p:ext uri="{D42A27DB-BD31-4B8C-83A1-F6EECF244321}">
                <p14:modId xmlns:p14="http://schemas.microsoft.com/office/powerpoint/2010/main" val="3463383145"/>
              </p:ext>
            </p:extLst>
          </p:nvPr>
        </p:nvGraphicFramePr>
        <p:xfrm>
          <a:off x="1220092" y="1186824"/>
          <a:ext cx="8696640" cy="4820920"/>
        </p:xfrm>
        <a:graphic>
          <a:graphicData uri="http://schemas.openxmlformats.org/drawingml/2006/table">
            <a:tbl>
              <a:tblPr firstRow="1" bandRow="1">
                <a:tableStyleId>{5940675A-B579-460E-94D1-54222C63F5DA}</a:tableStyleId>
              </a:tblPr>
              <a:tblGrid>
                <a:gridCol w="4348320">
                  <a:extLst>
                    <a:ext uri="{9D8B030D-6E8A-4147-A177-3AD203B41FA5}">
                      <a16:colId xmlns:a16="http://schemas.microsoft.com/office/drawing/2014/main" val="20000"/>
                    </a:ext>
                  </a:extLst>
                </a:gridCol>
                <a:gridCol w="4348320">
                  <a:extLst>
                    <a:ext uri="{9D8B030D-6E8A-4147-A177-3AD203B41FA5}">
                      <a16:colId xmlns:a16="http://schemas.microsoft.com/office/drawing/2014/main" val="20001"/>
                    </a:ext>
                  </a:extLst>
                </a:gridCol>
              </a:tblGrid>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Header length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r>
                        <a:rPr lang="en-IN" sz="1100" baseline="30000">
                          <a:solidFill>
                            <a:srgbClr val="000000"/>
                          </a:solidFill>
                          <a:effectLst/>
                          <a:latin typeface="Calibri" panose="020F0502020204030204" pitchFamily="34" charset="0"/>
                          <a:ea typeface="Calibri" panose="020F0502020204030204" pitchFamily="34" charset="0"/>
                          <a:cs typeface="Calibri" panose="020F0502020204030204" pitchFamily="34" charset="0"/>
                        </a:rPr>
                        <a:t>th</a:t>
                      </a: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second nibble) * 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26-29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Destination 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30-33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Flags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Fragment Offset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20-21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TTL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Protocol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6"/>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Total Length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16-17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7"/>
                  </a:ext>
                </a:extLst>
              </a:tr>
              <a:tr h="370840">
                <a:tc>
                  <a:txBody>
                    <a:bodyPr/>
                    <a:lstStyle/>
                    <a:p>
                      <a:pPr>
                        <a:lnSpc>
                          <a:spcPct val="107000"/>
                        </a:lnSpc>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8"/>
                  </a:ext>
                </a:extLst>
              </a:tr>
              <a:tr h="370840">
                <a:tc>
                  <a:txBody>
                    <a:bodyPr/>
                    <a:lstStyle/>
                    <a:p>
                      <a:pPr>
                        <a:lnSpc>
                          <a:spcPct val="107000"/>
                        </a:lnSpc>
                        <a:spcAft>
                          <a:spcPts val="0"/>
                        </a:spcAft>
                      </a:pPr>
                      <a:r>
                        <a:rPr lang="en-IN" sz="1100" b="1">
                          <a:solidFill>
                            <a:srgbClr val="000000"/>
                          </a:solidFill>
                          <a:effectLst/>
                          <a:latin typeface="Calibri" panose="020F0502020204030204" pitchFamily="34" charset="0"/>
                          <a:ea typeface="Calibri" panose="020F0502020204030204" pitchFamily="34" charset="0"/>
                          <a:cs typeface="Calibri" panose="020F0502020204030204" pitchFamily="34" charset="0"/>
                        </a:rPr>
                        <a:t>UDP / TCP</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9"/>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port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34-35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10"/>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Destination port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36-37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11"/>
                  </a:ext>
                </a:extLst>
              </a:tr>
              <a:tr h="370840">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Length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38-39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0501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50243" cy="750096"/>
          </a:xfrm>
        </p:spPr>
        <p:txBody>
          <a:bodyPr/>
          <a:lstStyle/>
          <a:p>
            <a:r>
              <a:rPr lang="en-IN">
                <a:ea typeface="+mj-lt"/>
                <a:cs typeface="+mj-lt"/>
              </a:rPr>
              <a:t>Analysis of fields of IPV6 captured frames</a:t>
            </a:r>
            <a:endParaRPr lang="en-US"/>
          </a:p>
        </p:txBody>
      </p:sp>
      <p:graphicFrame>
        <p:nvGraphicFramePr>
          <p:cNvPr id="4" name="Table 4">
            <a:extLst>
              <a:ext uri="{FF2B5EF4-FFF2-40B4-BE49-F238E27FC236}">
                <a16:creationId xmlns:a16="http://schemas.microsoft.com/office/drawing/2014/main" id="{4238732A-9008-43FE-87D2-EC4DF751E72E}"/>
              </a:ext>
            </a:extLst>
          </p:cNvPr>
          <p:cNvGraphicFramePr>
            <a:graphicFrameLocks noGrp="1"/>
          </p:cNvGraphicFramePr>
          <p:nvPr>
            <p:ph idx="1"/>
            <p:extLst>
              <p:ext uri="{D42A27DB-BD31-4B8C-83A1-F6EECF244321}">
                <p14:modId xmlns:p14="http://schemas.microsoft.com/office/powerpoint/2010/main" val="1250729755"/>
              </p:ext>
            </p:extLst>
          </p:nvPr>
        </p:nvGraphicFramePr>
        <p:xfrm>
          <a:off x="977660" y="2359778"/>
          <a:ext cx="9616316" cy="4048984"/>
        </p:xfrm>
        <a:graphic>
          <a:graphicData uri="http://schemas.openxmlformats.org/drawingml/2006/table">
            <a:tbl>
              <a:tblPr firstRow="1" bandRow="1">
                <a:tableStyleId>{5940675A-B579-460E-94D1-54222C63F5DA}</a:tableStyleId>
              </a:tblPr>
              <a:tblGrid>
                <a:gridCol w="4808158">
                  <a:extLst>
                    <a:ext uri="{9D8B030D-6E8A-4147-A177-3AD203B41FA5}">
                      <a16:colId xmlns:a16="http://schemas.microsoft.com/office/drawing/2014/main" val="129361327"/>
                    </a:ext>
                  </a:extLst>
                </a:gridCol>
                <a:gridCol w="4808158">
                  <a:extLst>
                    <a:ext uri="{9D8B030D-6E8A-4147-A177-3AD203B41FA5}">
                      <a16:colId xmlns:a16="http://schemas.microsoft.com/office/drawing/2014/main" val="3294611209"/>
                    </a:ext>
                  </a:extLst>
                </a:gridCol>
              </a:tblGrid>
              <a:tr h="263190">
                <a:tc>
                  <a:txBody>
                    <a:bodyPr/>
                    <a:lstStyle/>
                    <a:p>
                      <a:pPr lvl="0">
                        <a:lnSpc>
                          <a:spcPct val="107000"/>
                        </a:lnSpc>
                        <a:spcAft>
                          <a:spcPts val="0"/>
                        </a:spcAft>
                        <a:buNone/>
                      </a:pPr>
                      <a:r>
                        <a:rPr lang="en-IN" sz="1100" dirty="0">
                          <a:effectLst/>
                          <a:latin typeface="Calibri"/>
                        </a:rPr>
                        <a:t>IP</a:t>
                      </a:r>
                      <a:endParaRPr lang="en-IN" sz="1100" dirty="0">
                        <a:effectLst/>
                        <a:latin typeface="Calibri"/>
                        <a:cs typeface="Mangal"/>
                      </a:endParaRPr>
                    </a:p>
                  </a:txBody>
                  <a:tcPr/>
                </a:tc>
                <a:tc>
                  <a:txBody>
                    <a:bodyPr/>
                    <a:lstStyle/>
                    <a:p>
                      <a:pPr lvl="0">
                        <a:lnSpc>
                          <a:spcPct val="107000"/>
                        </a:lnSpc>
                        <a:spcAft>
                          <a:spcPts val="0"/>
                        </a:spcAft>
                        <a:buNone/>
                      </a:pPr>
                      <a:endParaRPr lang="en-IN" sz="1100">
                        <a:effectLst/>
                        <a:latin typeface="Calibri"/>
                        <a:cs typeface="Mangal"/>
                      </a:endParaRPr>
                    </a:p>
                  </a:txBody>
                  <a:tcPr/>
                </a:tc>
                <a:extLst>
                  <a:ext uri="{0D108BD9-81ED-4DB2-BD59-A6C34878D82A}">
                    <a16:rowId xmlns:a16="http://schemas.microsoft.com/office/drawing/2014/main" val="2713836624"/>
                  </a:ext>
                </a:extLst>
              </a:tr>
              <a:tr h="243401">
                <a:tc>
                  <a:txBody>
                    <a:bodyPr/>
                    <a:lstStyle/>
                    <a:p>
                      <a:pPr lvl="0">
                        <a:lnSpc>
                          <a:spcPct val="107000"/>
                        </a:lnSpc>
                        <a:spcAft>
                          <a:spcPts val="0"/>
                        </a:spcAft>
                        <a:buNone/>
                      </a:pPr>
                      <a:r>
                        <a:rPr lang="en-IN" sz="1100" dirty="0">
                          <a:effectLst/>
                          <a:latin typeface="Calibri"/>
                        </a:rPr>
                        <a:t>Version </a:t>
                      </a:r>
                      <a:endParaRPr lang="en-IN" sz="1100" dirty="0">
                        <a:effectLst/>
                        <a:latin typeface="Calibri"/>
                        <a:cs typeface="Mangal"/>
                      </a:endParaRPr>
                    </a:p>
                  </a:txBody>
                  <a:tcPr/>
                </a:tc>
                <a:tc>
                  <a:txBody>
                    <a:bodyPr/>
                    <a:lstStyle/>
                    <a:p>
                      <a:pPr lvl="0">
                        <a:lnSpc>
                          <a:spcPct val="107000"/>
                        </a:lnSpc>
                        <a:spcAft>
                          <a:spcPts val="0"/>
                        </a:spcAft>
                        <a:buNone/>
                      </a:pPr>
                      <a:r>
                        <a:rPr lang="en-IN" sz="1100" dirty="0">
                          <a:effectLst/>
                          <a:latin typeface="Calibri"/>
                        </a:rPr>
                        <a:t>14</a:t>
                      </a:r>
                      <a:r>
                        <a:rPr lang="en-IN" sz="1100" baseline="30000" dirty="0">
                          <a:effectLst/>
                          <a:latin typeface="Calibri"/>
                        </a:rPr>
                        <a:t>th</a:t>
                      </a:r>
                      <a:r>
                        <a:rPr lang="en-IN" sz="1100" dirty="0">
                          <a:effectLst/>
                          <a:latin typeface="Calibri"/>
                        </a:rPr>
                        <a:t> first nibble</a:t>
                      </a:r>
                      <a:endParaRPr lang="en-IN" sz="1100" dirty="0">
                        <a:effectLst/>
                        <a:latin typeface="Calibri"/>
                        <a:cs typeface="Mangal"/>
                      </a:endParaRPr>
                    </a:p>
                  </a:txBody>
                  <a:tcPr/>
                </a:tc>
                <a:extLst>
                  <a:ext uri="{0D108BD9-81ED-4DB2-BD59-A6C34878D82A}">
                    <a16:rowId xmlns:a16="http://schemas.microsoft.com/office/drawing/2014/main" val="3158761788"/>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Priority</a:t>
                      </a:r>
                      <a:endParaRPr lang="en-IN" sz="1100" dirty="0">
                        <a:effectLst/>
                        <a:latin typeface="Calibri"/>
                        <a:cs typeface="Mangal"/>
                      </a:endParaRPr>
                    </a:p>
                  </a:txBody>
                  <a:tcPr/>
                </a:tc>
                <a:tc>
                  <a:txBody>
                    <a:bodyPr/>
                    <a:lstStyle/>
                    <a:p>
                      <a:pPr lvl="0">
                        <a:buNone/>
                      </a:pPr>
                      <a:r>
                        <a:rPr lang="en-IN" sz="1100" b="0" i="0" u="none" strike="noStrike" noProof="0" dirty="0">
                          <a:latin typeface="Calibri"/>
                        </a:rPr>
                        <a:t>14</a:t>
                      </a:r>
                      <a:r>
                        <a:rPr lang="en-IN" sz="1100" b="0" i="0" u="none" strike="noStrike" baseline="30000" noProof="0" dirty="0">
                          <a:latin typeface="Calibri"/>
                        </a:rPr>
                        <a:t>th</a:t>
                      </a:r>
                      <a:r>
                        <a:rPr lang="en-IN" sz="1100" b="0" i="0" u="none" strike="noStrike" noProof="0" dirty="0">
                          <a:latin typeface="Calibri"/>
                        </a:rPr>
                        <a:t>  second nibble and 15</a:t>
                      </a:r>
                      <a:r>
                        <a:rPr lang="en-IN" sz="1100" b="0" i="0" u="none" strike="noStrike" baseline="30000" noProof="0" dirty="0">
                          <a:latin typeface="Calibri"/>
                        </a:rPr>
                        <a:t>th</a:t>
                      </a:r>
                      <a:r>
                        <a:rPr lang="en-IN" sz="1100" b="0" i="0" u="none" strike="noStrike" noProof="0" dirty="0">
                          <a:latin typeface="Calibri"/>
                        </a:rPr>
                        <a:t> first nibble</a:t>
                      </a:r>
                      <a:endParaRPr lang="en-US" sz="1100" dirty="0">
                        <a:latin typeface="Calibri"/>
                      </a:endParaRPr>
                    </a:p>
                  </a:txBody>
                  <a:tcPr/>
                </a:tc>
                <a:extLst>
                  <a:ext uri="{0D108BD9-81ED-4DB2-BD59-A6C34878D82A}">
                    <a16:rowId xmlns:a16="http://schemas.microsoft.com/office/drawing/2014/main" val="3517378896"/>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Flow label</a:t>
                      </a:r>
                      <a:endParaRPr lang="en-IN" sz="1100" dirty="0">
                        <a:effectLst/>
                        <a:latin typeface="Calibri"/>
                        <a:cs typeface="Mangal"/>
                      </a:endParaRPr>
                    </a:p>
                  </a:txBody>
                  <a:tcPr/>
                </a:tc>
                <a:tc>
                  <a:txBody>
                    <a:bodyPr/>
                    <a:lstStyle/>
                    <a:p>
                      <a:pPr lvl="0">
                        <a:buNone/>
                      </a:pPr>
                      <a:r>
                        <a:rPr lang="en-IN" sz="1100" b="0" i="0" u="none" strike="noStrike" noProof="0" dirty="0">
                          <a:latin typeface="Calibri"/>
                        </a:rPr>
                        <a:t>15</a:t>
                      </a:r>
                      <a:r>
                        <a:rPr lang="en-IN" sz="1100" b="0" i="0" u="none" strike="noStrike" baseline="30000" noProof="0" dirty="0">
                          <a:latin typeface="Calibri"/>
                        </a:rPr>
                        <a:t>th</a:t>
                      </a:r>
                      <a:r>
                        <a:rPr lang="en-IN" sz="1100" b="0" i="0" u="none" strike="noStrike" noProof="0" dirty="0">
                          <a:latin typeface="Calibri"/>
                        </a:rPr>
                        <a:t> second nibble and 16-17</a:t>
                      </a:r>
                      <a:endParaRPr lang="en-US" sz="1100" dirty="0">
                        <a:latin typeface="Calibri"/>
                      </a:endParaRPr>
                    </a:p>
                  </a:txBody>
                  <a:tcPr/>
                </a:tc>
                <a:extLst>
                  <a:ext uri="{0D108BD9-81ED-4DB2-BD59-A6C34878D82A}">
                    <a16:rowId xmlns:a16="http://schemas.microsoft.com/office/drawing/2014/main" val="1539137704"/>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Payload Length</a:t>
                      </a:r>
                      <a:endParaRPr lang="en-IN" sz="1100" dirty="0">
                        <a:effectLst/>
                        <a:latin typeface="Calibri"/>
                        <a:cs typeface="Mangal"/>
                      </a:endParaRPr>
                    </a:p>
                  </a:txBody>
                  <a:tcPr/>
                </a:tc>
                <a:tc>
                  <a:txBody>
                    <a:bodyPr/>
                    <a:lstStyle/>
                    <a:p>
                      <a:r>
                        <a:rPr lang="en-US" sz="1100" dirty="0">
                          <a:latin typeface="Calibri"/>
                        </a:rPr>
                        <a:t>18-19</a:t>
                      </a:r>
                    </a:p>
                  </a:txBody>
                  <a:tcPr/>
                </a:tc>
                <a:extLst>
                  <a:ext uri="{0D108BD9-81ED-4DB2-BD59-A6C34878D82A}">
                    <a16:rowId xmlns:a16="http://schemas.microsoft.com/office/drawing/2014/main" val="866340402"/>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Next Header</a:t>
                      </a:r>
                    </a:p>
                  </a:txBody>
                  <a:tcPr/>
                </a:tc>
                <a:tc>
                  <a:txBody>
                    <a:bodyPr/>
                    <a:lstStyle/>
                    <a:p>
                      <a:r>
                        <a:rPr lang="en-US" sz="1100" dirty="0">
                          <a:latin typeface="Calibri"/>
                        </a:rPr>
                        <a:t>20</a:t>
                      </a:r>
                    </a:p>
                  </a:txBody>
                  <a:tcPr/>
                </a:tc>
                <a:extLst>
                  <a:ext uri="{0D108BD9-81ED-4DB2-BD59-A6C34878D82A}">
                    <a16:rowId xmlns:a16="http://schemas.microsoft.com/office/drawing/2014/main" val="3122339238"/>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Hop Limit</a:t>
                      </a:r>
                    </a:p>
                  </a:txBody>
                  <a:tcPr/>
                </a:tc>
                <a:tc>
                  <a:txBody>
                    <a:bodyPr/>
                    <a:lstStyle/>
                    <a:p>
                      <a:r>
                        <a:rPr lang="en-US" sz="1100" dirty="0">
                          <a:latin typeface="Calibri"/>
                        </a:rPr>
                        <a:t>21</a:t>
                      </a:r>
                    </a:p>
                  </a:txBody>
                  <a:tcPr/>
                </a:tc>
                <a:extLst>
                  <a:ext uri="{0D108BD9-81ED-4DB2-BD59-A6C34878D82A}">
                    <a16:rowId xmlns:a16="http://schemas.microsoft.com/office/drawing/2014/main" val="187721658"/>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Source address</a:t>
                      </a:r>
                    </a:p>
                  </a:txBody>
                  <a:tcPr/>
                </a:tc>
                <a:tc>
                  <a:txBody>
                    <a:bodyPr/>
                    <a:lstStyle/>
                    <a:p>
                      <a:r>
                        <a:rPr lang="en-US" sz="1100" dirty="0">
                          <a:latin typeface="Calibri"/>
                        </a:rPr>
                        <a:t>22-37</a:t>
                      </a:r>
                    </a:p>
                  </a:txBody>
                  <a:tcPr/>
                </a:tc>
                <a:extLst>
                  <a:ext uri="{0D108BD9-81ED-4DB2-BD59-A6C34878D82A}">
                    <a16:rowId xmlns:a16="http://schemas.microsoft.com/office/drawing/2014/main" val="478111600"/>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Destination address</a:t>
                      </a:r>
                    </a:p>
                  </a:txBody>
                  <a:tcPr/>
                </a:tc>
                <a:tc>
                  <a:txBody>
                    <a:bodyPr/>
                    <a:lstStyle/>
                    <a:p>
                      <a:r>
                        <a:rPr lang="en-US" sz="1100" dirty="0">
                          <a:latin typeface="Calibri"/>
                        </a:rPr>
                        <a:t>38-53</a:t>
                      </a:r>
                    </a:p>
                  </a:txBody>
                  <a:tcPr/>
                </a:tc>
                <a:extLst>
                  <a:ext uri="{0D108BD9-81ED-4DB2-BD59-A6C34878D82A}">
                    <a16:rowId xmlns:a16="http://schemas.microsoft.com/office/drawing/2014/main" val="1446329750"/>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TCP/UDP</a:t>
                      </a:r>
                    </a:p>
                  </a:txBody>
                  <a:tcPr/>
                </a:tc>
                <a:tc>
                  <a:txBody>
                    <a:bodyPr/>
                    <a:lstStyle/>
                    <a:p>
                      <a:endParaRPr lang="en-US" sz="1100">
                        <a:latin typeface="Calibri"/>
                      </a:endParaRPr>
                    </a:p>
                  </a:txBody>
                  <a:tcPr/>
                </a:tc>
                <a:extLst>
                  <a:ext uri="{0D108BD9-81ED-4DB2-BD59-A6C34878D82A}">
                    <a16:rowId xmlns:a16="http://schemas.microsoft.com/office/drawing/2014/main" val="3682041029"/>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Source Port</a:t>
                      </a:r>
                    </a:p>
                  </a:txBody>
                  <a:tcPr/>
                </a:tc>
                <a:tc>
                  <a:txBody>
                    <a:bodyPr/>
                    <a:lstStyle/>
                    <a:p>
                      <a:pPr lvl="0">
                        <a:buNone/>
                      </a:pPr>
                      <a:r>
                        <a:rPr lang="en-US" sz="1100" b="0" i="0" u="none" strike="noStrike" noProof="0" dirty="0"/>
                        <a:t>54-55</a:t>
                      </a:r>
                      <a:endParaRPr lang="en-US" dirty="0"/>
                    </a:p>
                  </a:txBody>
                  <a:tcPr/>
                </a:tc>
                <a:extLst>
                  <a:ext uri="{0D108BD9-81ED-4DB2-BD59-A6C34878D82A}">
                    <a16:rowId xmlns:a16="http://schemas.microsoft.com/office/drawing/2014/main" val="1178774720"/>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Destination Port</a:t>
                      </a:r>
                    </a:p>
                  </a:txBody>
                  <a:tcPr/>
                </a:tc>
                <a:tc>
                  <a:txBody>
                    <a:bodyPr/>
                    <a:lstStyle/>
                    <a:p>
                      <a:pPr lvl="0">
                        <a:buNone/>
                      </a:pPr>
                      <a:r>
                        <a:rPr lang="en-US" sz="1100" b="0" i="0" u="none" strike="noStrike" noProof="0" dirty="0"/>
                        <a:t>56-57</a:t>
                      </a:r>
                      <a:endParaRPr lang="en-US" dirty="0"/>
                    </a:p>
                  </a:txBody>
                  <a:tcPr/>
                </a:tc>
                <a:extLst>
                  <a:ext uri="{0D108BD9-81ED-4DB2-BD59-A6C34878D82A}">
                    <a16:rowId xmlns:a16="http://schemas.microsoft.com/office/drawing/2014/main" val="1667438042"/>
                  </a:ext>
                </a:extLst>
              </a:tr>
              <a:tr h="320264">
                <a:tc>
                  <a:txBody>
                    <a:bodyPr/>
                    <a:lstStyle/>
                    <a:p>
                      <a:pPr lvl="0">
                        <a:lnSpc>
                          <a:spcPct val="107000"/>
                        </a:lnSpc>
                        <a:spcAft>
                          <a:spcPts val="0"/>
                        </a:spcAft>
                        <a:buNone/>
                      </a:pPr>
                      <a:r>
                        <a:rPr lang="en-IN" sz="1100" dirty="0">
                          <a:solidFill>
                            <a:srgbClr val="000000"/>
                          </a:solidFill>
                          <a:effectLst/>
                          <a:latin typeface="Calibri"/>
                          <a:cs typeface="Calibri"/>
                        </a:rPr>
                        <a:t>Length</a:t>
                      </a:r>
                    </a:p>
                  </a:txBody>
                  <a:tcPr/>
                </a:tc>
                <a:tc>
                  <a:txBody>
                    <a:bodyPr/>
                    <a:lstStyle/>
                    <a:p>
                      <a:pPr lvl="0">
                        <a:buNone/>
                      </a:pPr>
                      <a:r>
                        <a:rPr lang="en-US" sz="1100" b="0" i="0" u="none" strike="noStrike" noProof="0" dirty="0"/>
                        <a:t>58-59</a:t>
                      </a:r>
                      <a:endParaRPr lang="en-US" dirty="0"/>
                    </a:p>
                  </a:txBody>
                  <a:tcPr/>
                </a:tc>
                <a:extLst>
                  <a:ext uri="{0D108BD9-81ED-4DB2-BD59-A6C34878D82A}">
                    <a16:rowId xmlns:a16="http://schemas.microsoft.com/office/drawing/2014/main" val="4085141437"/>
                  </a:ext>
                </a:extLst>
              </a:tr>
            </a:tbl>
          </a:graphicData>
        </a:graphic>
      </p:graphicFrame>
    </p:spTree>
    <p:extLst>
      <p:ext uri="{BB962C8B-B14F-4D97-AF65-F5344CB8AC3E}">
        <p14:creationId xmlns:p14="http://schemas.microsoft.com/office/powerpoint/2010/main" val="213578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50243" cy="750096"/>
          </a:xfrm>
        </p:spPr>
        <p:txBody>
          <a:bodyPr/>
          <a:lstStyle/>
          <a:p>
            <a:r>
              <a:rPr lang="en-IN">
                <a:ea typeface="+mj-lt"/>
                <a:cs typeface="+mj-lt"/>
              </a:rPr>
              <a:t>Analysis of fields of ARP captured frames</a:t>
            </a:r>
            <a:endParaRPr lang="en-US"/>
          </a:p>
        </p:txBody>
      </p:sp>
      <p:graphicFrame>
        <p:nvGraphicFramePr>
          <p:cNvPr id="4" name="Table 4">
            <a:extLst>
              <a:ext uri="{FF2B5EF4-FFF2-40B4-BE49-F238E27FC236}">
                <a16:creationId xmlns:a16="http://schemas.microsoft.com/office/drawing/2014/main" id="{4238732A-9008-43FE-87D2-EC4DF751E72E}"/>
              </a:ext>
            </a:extLst>
          </p:cNvPr>
          <p:cNvGraphicFramePr>
            <a:graphicFrameLocks noGrp="1"/>
          </p:cNvGraphicFramePr>
          <p:nvPr>
            <p:ph idx="1"/>
            <p:extLst>
              <p:ext uri="{D42A27DB-BD31-4B8C-83A1-F6EECF244321}">
                <p14:modId xmlns:p14="http://schemas.microsoft.com/office/powerpoint/2010/main" val="2705586123"/>
              </p:ext>
            </p:extLst>
          </p:nvPr>
        </p:nvGraphicFramePr>
        <p:xfrm>
          <a:off x="1150188" y="2877363"/>
          <a:ext cx="9616316" cy="3408456"/>
        </p:xfrm>
        <a:graphic>
          <a:graphicData uri="http://schemas.openxmlformats.org/drawingml/2006/table">
            <a:tbl>
              <a:tblPr firstRow="1" bandRow="1">
                <a:tableStyleId>{5940675A-B579-460E-94D1-54222C63F5DA}</a:tableStyleId>
              </a:tblPr>
              <a:tblGrid>
                <a:gridCol w="4808158">
                  <a:extLst>
                    <a:ext uri="{9D8B030D-6E8A-4147-A177-3AD203B41FA5}">
                      <a16:colId xmlns:a16="http://schemas.microsoft.com/office/drawing/2014/main" val="129361327"/>
                    </a:ext>
                  </a:extLst>
                </a:gridCol>
                <a:gridCol w="4808158">
                  <a:extLst>
                    <a:ext uri="{9D8B030D-6E8A-4147-A177-3AD203B41FA5}">
                      <a16:colId xmlns:a16="http://schemas.microsoft.com/office/drawing/2014/main" val="3294611209"/>
                    </a:ext>
                  </a:extLst>
                </a:gridCol>
              </a:tblGrid>
              <a:tr h="263190">
                <a:tc>
                  <a:txBody>
                    <a:bodyPr/>
                    <a:lstStyle/>
                    <a:p>
                      <a:pPr lvl="0">
                        <a:lnSpc>
                          <a:spcPct val="107000"/>
                        </a:lnSpc>
                        <a:spcAft>
                          <a:spcPts val="0"/>
                        </a:spcAft>
                        <a:buNone/>
                      </a:pPr>
                      <a:r>
                        <a:rPr lang="en-IN" sz="1100">
                          <a:effectLst/>
                          <a:latin typeface="Calibri"/>
                        </a:rPr>
                        <a:t>Field</a:t>
                      </a:r>
                    </a:p>
                  </a:txBody>
                  <a:tcPr/>
                </a:tc>
                <a:tc>
                  <a:txBody>
                    <a:bodyPr/>
                    <a:lstStyle/>
                    <a:p>
                      <a:pPr lvl="0">
                        <a:lnSpc>
                          <a:spcPct val="107000"/>
                        </a:lnSpc>
                        <a:spcAft>
                          <a:spcPts val="0"/>
                        </a:spcAft>
                        <a:buNone/>
                      </a:pPr>
                      <a:r>
                        <a:rPr lang="en-IN" sz="1100">
                          <a:effectLst/>
                          <a:latin typeface="Calibri"/>
                          <a:cs typeface="Mangal"/>
                        </a:rPr>
                        <a:t>Byte Positions</a:t>
                      </a:r>
                    </a:p>
                  </a:txBody>
                  <a:tcPr/>
                </a:tc>
                <a:extLst>
                  <a:ext uri="{0D108BD9-81ED-4DB2-BD59-A6C34878D82A}">
                    <a16:rowId xmlns:a16="http://schemas.microsoft.com/office/drawing/2014/main" val="2713836624"/>
                  </a:ext>
                </a:extLst>
              </a:tr>
              <a:tr h="243401">
                <a:tc>
                  <a:txBody>
                    <a:bodyPr/>
                    <a:lstStyle/>
                    <a:p>
                      <a:pPr lvl="0">
                        <a:lnSpc>
                          <a:spcPct val="107000"/>
                        </a:lnSpc>
                        <a:spcAft>
                          <a:spcPts val="0"/>
                        </a:spcAft>
                        <a:buNone/>
                      </a:pPr>
                      <a:r>
                        <a:rPr lang="en-IN" sz="1100">
                          <a:effectLst/>
                          <a:latin typeface="Calibri"/>
                        </a:rPr>
                        <a:t>Destination Mac</a:t>
                      </a:r>
                    </a:p>
                  </a:txBody>
                  <a:tcPr/>
                </a:tc>
                <a:tc>
                  <a:txBody>
                    <a:bodyPr/>
                    <a:lstStyle/>
                    <a:p>
                      <a:pPr lvl="0">
                        <a:lnSpc>
                          <a:spcPct val="107000"/>
                        </a:lnSpc>
                        <a:spcAft>
                          <a:spcPts val="0"/>
                        </a:spcAft>
                        <a:buNone/>
                      </a:pPr>
                      <a:r>
                        <a:rPr lang="en-IN" sz="1100">
                          <a:effectLst/>
                          <a:latin typeface="Calibri"/>
                        </a:rPr>
                        <a:t>0-5</a:t>
                      </a:r>
                    </a:p>
                  </a:txBody>
                  <a:tcPr/>
                </a:tc>
                <a:extLst>
                  <a:ext uri="{0D108BD9-81ED-4DB2-BD59-A6C34878D82A}">
                    <a16:rowId xmlns:a16="http://schemas.microsoft.com/office/drawing/2014/main" val="3158761788"/>
                  </a:ext>
                </a:extLst>
              </a:tr>
              <a:tr h="320264">
                <a:tc>
                  <a:txBody>
                    <a:bodyPr/>
                    <a:lstStyle/>
                    <a:p>
                      <a:pPr lvl="0">
                        <a:lnSpc>
                          <a:spcPct val="107000"/>
                        </a:lnSpc>
                        <a:spcAft>
                          <a:spcPts val="0"/>
                        </a:spcAft>
                        <a:buNone/>
                      </a:pPr>
                      <a:r>
                        <a:rPr lang="en-IN" sz="1100">
                          <a:solidFill>
                            <a:srgbClr val="000000"/>
                          </a:solidFill>
                          <a:effectLst/>
                          <a:latin typeface="Calibri"/>
                          <a:cs typeface="Calibri"/>
                        </a:rPr>
                        <a:t>Source Mac</a:t>
                      </a:r>
                    </a:p>
                  </a:txBody>
                  <a:tcPr/>
                </a:tc>
                <a:tc>
                  <a:txBody>
                    <a:bodyPr/>
                    <a:lstStyle/>
                    <a:p>
                      <a:pPr lvl="0">
                        <a:buNone/>
                      </a:pPr>
                      <a:r>
                        <a:rPr lang="en-IN" sz="1100" b="0" i="0" u="none" strike="noStrike" noProof="0">
                          <a:latin typeface="Calibri"/>
                        </a:rPr>
                        <a:t>6-11</a:t>
                      </a:r>
                    </a:p>
                  </a:txBody>
                  <a:tcPr/>
                </a:tc>
                <a:extLst>
                  <a:ext uri="{0D108BD9-81ED-4DB2-BD59-A6C34878D82A}">
                    <a16:rowId xmlns:a16="http://schemas.microsoft.com/office/drawing/2014/main" val="3517378896"/>
                  </a:ext>
                </a:extLst>
              </a:tr>
              <a:tr h="320264">
                <a:tc>
                  <a:txBody>
                    <a:bodyPr/>
                    <a:lstStyle/>
                    <a:p>
                      <a:pPr lvl="0">
                        <a:lnSpc>
                          <a:spcPct val="107000"/>
                        </a:lnSpc>
                        <a:spcAft>
                          <a:spcPts val="0"/>
                        </a:spcAft>
                        <a:buNone/>
                      </a:pPr>
                      <a:r>
                        <a:rPr lang="en-IN" sz="1100">
                          <a:solidFill>
                            <a:srgbClr val="000000"/>
                          </a:solidFill>
                          <a:effectLst/>
                          <a:latin typeface="Calibri"/>
                          <a:cs typeface="Calibri"/>
                        </a:rPr>
                        <a:t>Type</a:t>
                      </a:r>
                    </a:p>
                  </a:txBody>
                  <a:tcPr/>
                </a:tc>
                <a:tc>
                  <a:txBody>
                    <a:bodyPr/>
                    <a:lstStyle/>
                    <a:p>
                      <a:pPr lvl="0">
                        <a:buNone/>
                      </a:pPr>
                      <a:r>
                        <a:rPr lang="en-IN" sz="1100" b="0" i="0" u="none" strike="noStrike" noProof="0">
                          <a:latin typeface="Calibri"/>
                        </a:rPr>
                        <a:t>12-13</a:t>
                      </a:r>
                    </a:p>
                  </a:txBody>
                  <a:tcPr/>
                </a:tc>
                <a:extLst>
                  <a:ext uri="{0D108BD9-81ED-4DB2-BD59-A6C34878D82A}">
                    <a16:rowId xmlns:a16="http://schemas.microsoft.com/office/drawing/2014/main" val="1539137704"/>
                  </a:ext>
                </a:extLst>
              </a:tr>
              <a:tr h="320264">
                <a:tc>
                  <a:txBody>
                    <a:bodyPr/>
                    <a:lstStyle/>
                    <a:p>
                      <a:pPr lvl="0">
                        <a:lnSpc>
                          <a:spcPct val="107000"/>
                        </a:lnSpc>
                        <a:spcAft>
                          <a:spcPts val="0"/>
                        </a:spcAft>
                        <a:buNone/>
                      </a:pPr>
                      <a:r>
                        <a:rPr lang="en-IN" sz="1100">
                          <a:solidFill>
                            <a:srgbClr val="000000"/>
                          </a:solidFill>
                          <a:effectLst/>
                          <a:latin typeface="Calibri"/>
                          <a:cs typeface="Calibri"/>
                        </a:rPr>
                        <a:t>Hardware type</a:t>
                      </a:r>
                    </a:p>
                  </a:txBody>
                  <a:tcPr/>
                </a:tc>
                <a:tc>
                  <a:txBody>
                    <a:bodyPr/>
                    <a:lstStyle/>
                    <a:p>
                      <a:r>
                        <a:rPr lang="en-US" sz="1100">
                          <a:latin typeface="Calibri"/>
                        </a:rPr>
                        <a:t>14-15</a:t>
                      </a:r>
                    </a:p>
                  </a:txBody>
                  <a:tcPr/>
                </a:tc>
                <a:extLst>
                  <a:ext uri="{0D108BD9-81ED-4DB2-BD59-A6C34878D82A}">
                    <a16:rowId xmlns:a16="http://schemas.microsoft.com/office/drawing/2014/main" val="866340402"/>
                  </a:ext>
                </a:extLst>
              </a:tr>
              <a:tr h="320264">
                <a:tc>
                  <a:txBody>
                    <a:bodyPr/>
                    <a:lstStyle/>
                    <a:p>
                      <a:pPr lvl="0">
                        <a:lnSpc>
                          <a:spcPct val="107000"/>
                        </a:lnSpc>
                        <a:spcAft>
                          <a:spcPts val="0"/>
                        </a:spcAft>
                        <a:buNone/>
                      </a:pPr>
                      <a:r>
                        <a:rPr lang="en-IN" sz="1100">
                          <a:solidFill>
                            <a:srgbClr val="000000"/>
                          </a:solidFill>
                          <a:effectLst/>
                          <a:latin typeface="Calibri"/>
                          <a:cs typeface="Calibri"/>
                        </a:rPr>
                        <a:t>Protocol type</a:t>
                      </a:r>
                    </a:p>
                  </a:txBody>
                  <a:tcPr/>
                </a:tc>
                <a:tc>
                  <a:txBody>
                    <a:bodyPr/>
                    <a:lstStyle/>
                    <a:p>
                      <a:r>
                        <a:rPr lang="en-US" sz="1100">
                          <a:latin typeface="Calibri"/>
                        </a:rPr>
                        <a:t>16-17</a:t>
                      </a:r>
                    </a:p>
                  </a:txBody>
                  <a:tcPr/>
                </a:tc>
                <a:extLst>
                  <a:ext uri="{0D108BD9-81ED-4DB2-BD59-A6C34878D82A}">
                    <a16:rowId xmlns:a16="http://schemas.microsoft.com/office/drawing/2014/main" val="3122339238"/>
                  </a:ext>
                </a:extLst>
              </a:tr>
              <a:tr h="320264">
                <a:tc>
                  <a:txBody>
                    <a:bodyPr/>
                    <a:lstStyle/>
                    <a:p>
                      <a:pPr lvl="0">
                        <a:lnSpc>
                          <a:spcPct val="107000"/>
                        </a:lnSpc>
                        <a:spcAft>
                          <a:spcPts val="0"/>
                        </a:spcAft>
                        <a:buNone/>
                      </a:pPr>
                      <a:r>
                        <a:rPr lang="en-IN" sz="1100">
                          <a:solidFill>
                            <a:srgbClr val="000000"/>
                          </a:solidFill>
                          <a:effectLst/>
                          <a:latin typeface="Calibri"/>
                          <a:cs typeface="Calibri"/>
                        </a:rPr>
                        <a:t>Hardware size</a:t>
                      </a:r>
                    </a:p>
                  </a:txBody>
                  <a:tcPr/>
                </a:tc>
                <a:tc>
                  <a:txBody>
                    <a:bodyPr/>
                    <a:lstStyle/>
                    <a:p>
                      <a:r>
                        <a:rPr lang="en-US" sz="1100">
                          <a:latin typeface="Calibri"/>
                        </a:rPr>
                        <a:t>18</a:t>
                      </a:r>
                    </a:p>
                  </a:txBody>
                  <a:tcPr/>
                </a:tc>
                <a:extLst>
                  <a:ext uri="{0D108BD9-81ED-4DB2-BD59-A6C34878D82A}">
                    <a16:rowId xmlns:a16="http://schemas.microsoft.com/office/drawing/2014/main" val="187721658"/>
                  </a:ext>
                </a:extLst>
              </a:tr>
              <a:tr h="320264">
                <a:tc>
                  <a:txBody>
                    <a:bodyPr/>
                    <a:lstStyle/>
                    <a:p>
                      <a:pPr lvl="0">
                        <a:lnSpc>
                          <a:spcPct val="107000"/>
                        </a:lnSpc>
                        <a:spcAft>
                          <a:spcPts val="0"/>
                        </a:spcAft>
                        <a:buNone/>
                      </a:pPr>
                      <a:r>
                        <a:rPr lang="en-IN" sz="1100">
                          <a:solidFill>
                            <a:srgbClr val="000000"/>
                          </a:solidFill>
                          <a:effectLst/>
                          <a:latin typeface="Calibri"/>
                          <a:cs typeface="Calibri"/>
                        </a:rPr>
                        <a:t>Protocol Size</a:t>
                      </a:r>
                    </a:p>
                  </a:txBody>
                  <a:tcPr/>
                </a:tc>
                <a:tc>
                  <a:txBody>
                    <a:bodyPr/>
                    <a:lstStyle/>
                    <a:p>
                      <a:r>
                        <a:rPr lang="en-US" sz="1100">
                          <a:latin typeface="Calibri"/>
                        </a:rPr>
                        <a:t>19</a:t>
                      </a:r>
                    </a:p>
                  </a:txBody>
                  <a:tcPr/>
                </a:tc>
                <a:extLst>
                  <a:ext uri="{0D108BD9-81ED-4DB2-BD59-A6C34878D82A}">
                    <a16:rowId xmlns:a16="http://schemas.microsoft.com/office/drawing/2014/main" val="478111600"/>
                  </a:ext>
                </a:extLst>
              </a:tr>
              <a:tr h="320264">
                <a:tc>
                  <a:txBody>
                    <a:bodyPr/>
                    <a:lstStyle/>
                    <a:p>
                      <a:pPr lvl="0">
                        <a:lnSpc>
                          <a:spcPct val="107000"/>
                        </a:lnSpc>
                        <a:spcAft>
                          <a:spcPts val="0"/>
                        </a:spcAft>
                        <a:buNone/>
                      </a:pPr>
                      <a:r>
                        <a:rPr lang="en-IN" sz="1100">
                          <a:solidFill>
                            <a:srgbClr val="000000"/>
                          </a:solidFill>
                          <a:effectLst/>
                          <a:latin typeface="Calibri"/>
                          <a:cs typeface="Calibri"/>
                        </a:rPr>
                        <a:t>Opcode</a:t>
                      </a:r>
                    </a:p>
                  </a:txBody>
                  <a:tcPr/>
                </a:tc>
                <a:tc>
                  <a:txBody>
                    <a:bodyPr/>
                    <a:lstStyle/>
                    <a:p>
                      <a:r>
                        <a:rPr lang="en-US" sz="1100">
                          <a:latin typeface="Calibri"/>
                        </a:rPr>
                        <a:t>20-21</a:t>
                      </a:r>
                    </a:p>
                  </a:txBody>
                  <a:tcPr/>
                </a:tc>
                <a:extLst>
                  <a:ext uri="{0D108BD9-81ED-4DB2-BD59-A6C34878D82A}">
                    <a16:rowId xmlns:a16="http://schemas.microsoft.com/office/drawing/2014/main" val="1446329750"/>
                  </a:ext>
                </a:extLst>
              </a:tr>
              <a:tr h="320264">
                <a:tc>
                  <a:txBody>
                    <a:bodyPr/>
                    <a:lstStyle/>
                    <a:p>
                      <a:pPr lvl="0">
                        <a:lnSpc>
                          <a:spcPct val="107000"/>
                        </a:lnSpc>
                        <a:spcAft>
                          <a:spcPts val="0"/>
                        </a:spcAft>
                        <a:buNone/>
                      </a:pPr>
                      <a:r>
                        <a:rPr lang="en-IN" sz="1100">
                          <a:solidFill>
                            <a:srgbClr val="000000"/>
                          </a:solidFill>
                          <a:effectLst/>
                          <a:latin typeface="Calibri"/>
                          <a:cs typeface="Calibri"/>
                        </a:rPr>
                        <a:t>Sender IP Address</a:t>
                      </a:r>
                    </a:p>
                  </a:txBody>
                  <a:tcPr/>
                </a:tc>
                <a:tc>
                  <a:txBody>
                    <a:bodyPr/>
                    <a:lstStyle/>
                    <a:p>
                      <a:r>
                        <a:rPr lang="en-US" sz="1100">
                          <a:latin typeface="Calibri"/>
                        </a:rPr>
                        <a:t>28-31</a:t>
                      </a:r>
                    </a:p>
                  </a:txBody>
                  <a:tcPr/>
                </a:tc>
                <a:extLst>
                  <a:ext uri="{0D108BD9-81ED-4DB2-BD59-A6C34878D82A}">
                    <a16:rowId xmlns:a16="http://schemas.microsoft.com/office/drawing/2014/main" val="3682041029"/>
                  </a:ext>
                </a:extLst>
              </a:tr>
              <a:tr h="320264">
                <a:tc>
                  <a:txBody>
                    <a:bodyPr/>
                    <a:lstStyle/>
                    <a:p>
                      <a:pPr lvl="0">
                        <a:lnSpc>
                          <a:spcPct val="107000"/>
                        </a:lnSpc>
                        <a:spcAft>
                          <a:spcPts val="0"/>
                        </a:spcAft>
                        <a:buNone/>
                      </a:pPr>
                      <a:r>
                        <a:rPr lang="en-IN" sz="1100">
                          <a:solidFill>
                            <a:srgbClr val="000000"/>
                          </a:solidFill>
                          <a:effectLst/>
                          <a:latin typeface="Calibri"/>
                          <a:cs typeface="Calibri"/>
                        </a:rPr>
                        <a:t>Destination IP Address</a:t>
                      </a:r>
                    </a:p>
                  </a:txBody>
                  <a:tcPr/>
                </a:tc>
                <a:tc>
                  <a:txBody>
                    <a:bodyPr/>
                    <a:lstStyle/>
                    <a:p>
                      <a:pPr lvl="0">
                        <a:buNone/>
                      </a:pPr>
                      <a:r>
                        <a:rPr lang="en-US" sz="1100" b="0" i="0" u="none" strike="noStrike" noProof="0"/>
                        <a:t>38-41</a:t>
                      </a:r>
                    </a:p>
                  </a:txBody>
                  <a:tcPr/>
                </a:tc>
                <a:extLst>
                  <a:ext uri="{0D108BD9-81ED-4DB2-BD59-A6C34878D82A}">
                    <a16:rowId xmlns:a16="http://schemas.microsoft.com/office/drawing/2014/main" val="1178774720"/>
                  </a:ext>
                </a:extLst>
              </a:tr>
            </a:tbl>
          </a:graphicData>
        </a:graphic>
      </p:graphicFrame>
      <p:sp>
        <p:nvSpPr>
          <p:cNvPr id="3" name="TextBox 2">
            <a:extLst>
              <a:ext uri="{FF2B5EF4-FFF2-40B4-BE49-F238E27FC236}">
                <a16:creationId xmlns:a16="http://schemas.microsoft.com/office/drawing/2014/main" id="{B4CE6312-F643-4EE6-A59C-26CDCFF21120}"/>
              </a:ext>
            </a:extLst>
          </p:cNvPr>
          <p:cNvSpPr txBox="1"/>
          <p:nvPr/>
        </p:nvSpPr>
        <p:spPr>
          <a:xfrm>
            <a:off x="1158815" y="2237117"/>
            <a:ext cx="96155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ARP Packet is identified by type field. Its value is 0806.</a:t>
            </a:r>
          </a:p>
          <a:p>
            <a:r>
              <a:rPr lang="en-US"/>
              <a:t>Length of ARP Packet is 42 Bytes</a:t>
            </a:r>
          </a:p>
        </p:txBody>
      </p:sp>
    </p:spTree>
    <p:extLst>
      <p:ext uri="{BB962C8B-B14F-4D97-AF65-F5344CB8AC3E}">
        <p14:creationId xmlns:p14="http://schemas.microsoft.com/office/powerpoint/2010/main" val="73200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F361-85C6-4C2D-BE4B-F1796B8AC60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E0F9332-BD99-40A5-90D1-9DC90D3067E1}"/>
              </a:ext>
            </a:extLst>
          </p:cNvPr>
          <p:cNvSpPr>
            <a:spLocks noGrp="1"/>
          </p:cNvSpPr>
          <p:nvPr>
            <p:ph idx="1"/>
          </p:nvPr>
        </p:nvSpPr>
        <p:spPr/>
        <p:txBody>
          <a:bodyPr vert="horz" lIns="91440" tIns="45720" rIns="91440" bIns="45720" rtlCol="0" anchor="t">
            <a:normAutofit fontScale="92500" lnSpcReduction="20000"/>
          </a:bodyPr>
          <a:lstStyle/>
          <a:p>
            <a:pPr marL="0" indent="0" algn="ctr">
              <a:buNone/>
            </a:pPr>
            <a:endParaRPr lang="en-US" b="1">
              <a:ea typeface="+mn-lt"/>
              <a:cs typeface="+mn-lt"/>
            </a:endParaRPr>
          </a:p>
          <a:p>
            <a:r>
              <a:rPr lang="en-US">
                <a:ea typeface="+mn-lt"/>
                <a:cs typeface="+mn-lt"/>
              </a:rPr>
              <a:t>As a part of this project, packets were captured using Wireshark and exported to c array file. The file was parsed in C++ and various fields were analyzed from each packet. The results of analysis were displayed. Finally, the overall summary was prepared to show the different protocols used in different layers and most commonly  used protocols were identified.</a:t>
            </a:r>
          </a:p>
          <a:p>
            <a:r>
              <a:rPr lang="en-US">
                <a:ea typeface="+mn-lt"/>
                <a:cs typeface="+mn-lt"/>
              </a:rPr>
              <a:t>After analyzing various packets, we found that at various layers following protocols were most frequently used:</a:t>
            </a:r>
          </a:p>
          <a:p>
            <a:pPr marL="0" indent="0">
              <a:buNone/>
            </a:pPr>
            <a:r>
              <a:rPr lang="en-US">
                <a:ea typeface="+mn-lt"/>
                <a:cs typeface="+mn-lt"/>
              </a:rPr>
              <a:t>     Application Layer :  https</a:t>
            </a:r>
          </a:p>
          <a:p>
            <a:pPr marL="0" indent="0">
              <a:buNone/>
            </a:pPr>
            <a:r>
              <a:rPr lang="en-US">
                <a:ea typeface="+mn-lt"/>
                <a:cs typeface="+mn-lt"/>
              </a:rPr>
              <a:t>     Transport Layer   :  TCP</a:t>
            </a:r>
          </a:p>
          <a:p>
            <a:pPr marL="0" indent="0">
              <a:buNone/>
            </a:pPr>
            <a:r>
              <a:rPr lang="en-US">
                <a:ea typeface="+mn-lt"/>
                <a:cs typeface="+mn-lt"/>
              </a:rPr>
              <a:t>     Network Layer     :   IPv4 </a:t>
            </a:r>
          </a:p>
          <a:p>
            <a:pPr marL="0" indent="0">
              <a:buNone/>
            </a:pPr>
            <a:r>
              <a:rPr lang="en-US">
                <a:ea typeface="+mn-lt"/>
                <a:cs typeface="+mn-lt"/>
              </a:rPr>
              <a:t>     Data Link Layer    :   Ethernet</a:t>
            </a:r>
            <a:endParaRPr lang="en-US"/>
          </a:p>
          <a:p>
            <a:endParaRPr lang="en-US">
              <a:ea typeface="+mn-lt"/>
              <a:cs typeface="+mn-lt"/>
            </a:endParaRPr>
          </a:p>
          <a:p>
            <a:endParaRPr lang="en-US"/>
          </a:p>
        </p:txBody>
      </p:sp>
    </p:spTree>
    <p:extLst>
      <p:ext uri="{BB962C8B-B14F-4D97-AF65-F5344CB8AC3E}">
        <p14:creationId xmlns:p14="http://schemas.microsoft.com/office/powerpoint/2010/main" val="162338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99C6-781B-470D-82C7-19F1B99319C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54A4F83A-201A-4029-80CB-6695F01D5965}"/>
              </a:ext>
            </a:extLst>
          </p:cNvPr>
          <p:cNvSpPr>
            <a:spLocks noGrp="1"/>
          </p:cNvSpPr>
          <p:nvPr>
            <p:ph idx="1"/>
          </p:nvPr>
        </p:nvSpPr>
        <p:spPr/>
        <p:txBody>
          <a:bodyPr vert="horz" lIns="91440" tIns="45720" rIns="91440" bIns="45720" rtlCol="0" anchor="t">
            <a:normAutofit/>
          </a:bodyPr>
          <a:lstStyle/>
          <a:p>
            <a:r>
              <a:rPr lang="en-US" i="1">
                <a:ea typeface="+mn-lt"/>
                <a:cs typeface="+mn-lt"/>
              </a:rPr>
              <a:t>https://www.iana.org/assignments/protocol-numbers/protocol-numbers.xml </a:t>
            </a:r>
            <a:endParaRPr lang="en-US">
              <a:ea typeface="+mn-lt"/>
              <a:cs typeface="+mn-lt"/>
            </a:endParaRPr>
          </a:p>
          <a:p>
            <a:r>
              <a:rPr lang="en-US" i="1">
                <a:ea typeface="+mn-lt"/>
                <a:cs typeface="+mn-lt"/>
              </a:rPr>
              <a:t>https://en.wikipedia.org/wiki/Transport_layer</a:t>
            </a:r>
            <a:br>
              <a:rPr lang="en-US" i="1">
                <a:ea typeface="+mn-lt"/>
                <a:cs typeface="+mn-lt"/>
              </a:rPr>
            </a:br>
            <a:endParaRPr lang="en-US" i="1">
              <a:ea typeface="+mn-lt"/>
              <a:cs typeface="+mn-lt"/>
            </a:endParaRPr>
          </a:p>
          <a:p>
            <a:r>
              <a:rPr lang="en-US" i="1">
                <a:ea typeface="+mn-lt"/>
                <a:cs typeface="+mn-lt"/>
              </a:rPr>
              <a:t>https://en.wikipedia.org/wiki/Network_layer</a:t>
            </a:r>
            <a:br>
              <a:rPr lang="en-US" i="1">
                <a:ea typeface="+mn-lt"/>
                <a:cs typeface="+mn-lt"/>
              </a:rPr>
            </a:br>
            <a:endParaRPr lang="en-US" i="1">
              <a:ea typeface="+mn-lt"/>
              <a:cs typeface="+mn-lt"/>
            </a:endParaRPr>
          </a:p>
          <a:p>
            <a:r>
              <a:rPr lang="en-US" i="1">
                <a:ea typeface="+mn-lt"/>
                <a:cs typeface="+mn-lt"/>
              </a:rPr>
              <a:t>https://blog.packet-foo.com/2015/01/determining-network-protocols/ https://www.howtogeek.com/104278/how-to-use-wireshark-to-capture-filter-and-inspect-packets/</a:t>
            </a:r>
            <a:endParaRPr lang="en-US">
              <a:ea typeface="+mn-lt"/>
              <a:cs typeface="+mn-lt"/>
            </a:endParaRPr>
          </a:p>
        </p:txBody>
      </p:sp>
    </p:spTree>
    <p:extLst>
      <p:ext uri="{BB962C8B-B14F-4D97-AF65-F5344CB8AC3E}">
        <p14:creationId xmlns:p14="http://schemas.microsoft.com/office/powerpoint/2010/main" val="311191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8311-ADDC-437C-98DD-B4C29800137A}"/>
              </a:ext>
            </a:extLst>
          </p:cNvPr>
          <p:cNvSpPr>
            <a:spLocks noGrp="1"/>
          </p:cNvSpPr>
          <p:nvPr>
            <p:ph type="title"/>
          </p:nvPr>
        </p:nvSpPr>
        <p:spPr/>
        <p:txBody>
          <a:bodyPr/>
          <a:lstStyle/>
          <a:p>
            <a:r>
              <a:rPr lang="en-US"/>
              <a:t>Outputs</a:t>
            </a:r>
          </a:p>
        </p:txBody>
      </p:sp>
      <p:pic>
        <p:nvPicPr>
          <p:cNvPr id="4" name="Picture 4" descr="A screen shot of a computer&#10;&#10;Description automatically generated">
            <a:extLst>
              <a:ext uri="{FF2B5EF4-FFF2-40B4-BE49-F238E27FC236}">
                <a16:creationId xmlns:a16="http://schemas.microsoft.com/office/drawing/2014/main" id="{A57FC797-486F-4B39-90A6-70D015255695}"/>
              </a:ext>
            </a:extLst>
          </p:cNvPr>
          <p:cNvPicPr>
            <a:picLocks noGrp="1" noChangeAspect="1"/>
          </p:cNvPicPr>
          <p:nvPr>
            <p:ph idx="1"/>
          </p:nvPr>
        </p:nvPicPr>
        <p:blipFill>
          <a:blip r:embed="rId2"/>
          <a:stretch>
            <a:fillRect/>
          </a:stretch>
        </p:blipFill>
        <p:spPr>
          <a:xfrm>
            <a:off x="1570290" y="1675849"/>
            <a:ext cx="9044116" cy="5072820"/>
          </a:xfrm>
        </p:spPr>
      </p:pic>
    </p:spTree>
    <p:extLst>
      <p:ext uri="{BB962C8B-B14F-4D97-AF65-F5344CB8AC3E}">
        <p14:creationId xmlns:p14="http://schemas.microsoft.com/office/powerpoint/2010/main" val="361239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 screen&#10;&#10;Description automatically generated">
            <a:extLst>
              <a:ext uri="{FF2B5EF4-FFF2-40B4-BE49-F238E27FC236}">
                <a16:creationId xmlns:a16="http://schemas.microsoft.com/office/drawing/2014/main" id="{4D5C9D9F-000F-471C-877A-D36C886FDA98}"/>
              </a:ext>
            </a:extLst>
          </p:cNvPr>
          <p:cNvPicPr>
            <a:picLocks noGrp="1" noChangeAspect="1"/>
          </p:cNvPicPr>
          <p:nvPr>
            <p:ph idx="1"/>
          </p:nvPr>
        </p:nvPicPr>
        <p:blipFill>
          <a:blip r:embed="rId2"/>
          <a:stretch>
            <a:fillRect/>
          </a:stretch>
        </p:blipFill>
        <p:spPr>
          <a:xfrm>
            <a:off x="1225528" y="1027907"/>
            <a:ext cx="9640464" cy="5415168"/>
          </a:xfrm>
        </p:spPr>
      </p:pic>
    </p:spTree>
    <p:extLst>
      <p:ext uri="{BB962C8B-B14F-4D97-AF65-F5344CB8AC3E}">
        <p14:creationId xmlns:p14="http://schemas.microsoft.com/office/powerpoint/2010/main" val="188042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4A06D4-C738-4C98-A6A0-0CED8FC63BD3}"/>
              </a:ext>
            </a:extLst>
          </p:cNvPr>
          <p:cNvSpPr txBox="1"/>
          <p:nvPr/>
        </p:nvSpPr>
        <p:spPr>
          <a:xfrm>
            <a:off x="4216400" y="3730486"/>
            <a:ext cx="420093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rgbClr val="2C2442"/>
                </a:solidFill>
              </a:rPr>
              <a:t>Thank You</a:t>
            </a:r>
          </a:p>
        </p:txBody>
      </p:sp>
    </p:spTree>
    <p:extLst>
      <p:ext uri="{BB962C8B-B14F-4D97-AF65-F5344CB8AC3E}">
        <p14:creationId xmlns:p14="http://schemas.microsoft.com/office/powerpoint/2010/main" val="18164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Problem Statement</a:t>
            </a:r>
          </a:p>
        </p:txBody>
      </p:sp>
      <p:sp>
        <p:nvSpPr>
          <p:cNvPr id="3" name="Content Placeholder 2"/>
          <p:cNvSpPr>
            <a:spLocks noGrp="1"/>
          </p:cNvSpPr>
          <p:nvPr>
            <p:ph idx="1"/>
          </p:nvPr>
        </p:nvSpPr>
        <p:spPr/>
        <p:txBody>
          <a:bodyPr anchor="ctr"/>
          <a:lstStyle/>
          <a:p>
            <a:pPr marL="0" indent="0" algn="just">
              <a:buNone/>
            </a:pPr>
            <a:r>
              <a:rPr lang="en-IN"/>
              <a:t>Given a file containing some packets captured (in C array format). Analyse the packets and determine all the fields in packet header like source/destination MAC, IP addresses, port numbers, different protocols used in different layers, etc.</a:t>
            </a:r>
          </a:p>
          <a:p>
            <a:pPr marL="0" indent="0" algn="just">
              <a:buNone/>
            </a:pPr>
            <a:r>
              <a:rPr lang="en-IN"/>
              <a:t>The application should take C array format as input and display all the parameters as output. It should also display which are the most used protocols in different layers</a:t>
            </a:r>
          </a:p>
        </p:txBody>
      </p:sp>
    </p:spTree>
    <p:extLst>
      <p:ext uri="{BB962C8B-B14F-4D97-AF65-F5344CB8AC3E}">
        <p14:creationId xmlns:p14="http://schemas.microsoft.com/office/powerpoint/2010/main" val="368483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Tools used</a:t>
            </a:r>
          </a:p>
        </p:txBody>
      </p:sp>
      <p:sp>
        <p:nvSpPr>
          <p:cNvPr id="3" name="Content Placeholder 2"/>
          <p:cNvSpPr>
            <a:spLocks noGrp="1"/>
          </p:cNvSpPr>
          <p:nvPr>
            <p:ph idx="1"/>
          </p:nvPr>
        </p:nvSpPr>
        <p:spPr/>
        <p:txBody>
          <a:bodyPr anchor="ctr"/>
          <a:lstStyle/>
          <a:p>
            <a:pPr marL="0" indent="0" algn="just">
              <a:buNone/>
            </a:pPr>
            <a:r>
              <a:rPr lang="en-IN" u="sng"/>
              <a:t>Wireshark</a:t>
            </a:r>
            <a:r>
              <a:rPr lang="en-IN"/>
              <a:t> –</a:t>
            </a:r>
          </a:p>
          <a:p>
            <a:pPr marL="0" indent="0" algn="just">
              <a:buNone/>
            </a:pPr>
            <a:r>
              <a:rPr lang="en-IN"/>
              <a:t>Used for capturing the packets and exporting the captured packets in C array format.</a:t>
            </a:r>
          </a:p>
          <a:p>
            <a:pPr marL="0" indent="0" algn="just">
              <a:buNone/>
            </a:pPr>
            <a:endParaRPr lang="en-IN"/>
          </a:p>
          <a:p>
            <a:pPr marL="0" indent="0" algn="just">
              <a:buNone/>
            </a:pPr>
            <a:r>
              <a:rPr lang="en-IN" u="sng"/>
              <a:t>C++</a:t>
            </a:r>
            <a:r>
              <a:rPr lang="en-IN"/>
              <a:t> –</a:t>
            </a:r>
          </a:p>
          <a:p>
            <a:pPr marL="0" indent="0" algn="just">
              <a:buNone/>
            </a:pPr>
            <a:r>
              <a:rPr lang="en-IN"/>
              <a:t>We have used C++ to develop application for analysing the packets captured from Wireshark.</a:t>
            </a:r>
          </a:p>
        </p:txBody>
      </p:sp>
    </p:spTree>
    <p:extLst>
      <p:ext uri="{BB962C8B-B14F-4D97-AF65-F5344CB8AC3E}">
        <p14:creationId xmlns:p14="http://schemas.microsoft.com/office/powerpoint/2010/main" val="175754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Wireshark</a:t>
            </a:r>
          </a:p>
        </p:txBody>
      </p:sp>
      <p:sp>
        <p:nvSpPr>
          <p:cNvPr id="3" name="Content Placeholder 2"/>
          <p:cNvSpPr>
            <a:spLocks noGrp="1"/>
          </p:cNvSpPr>
          <p:nvPr>
            <p:ph idx="1"/>
          </p:nvPr>
        </p:nvSpPr>
        <p:spPr/>
        <p:txBody>
          <a:bodyPr anchor="ctr"/>
          <a:lstStyle/>
          <a:p>
            <a:pPr algn="just"/>
            <a:r>
              <a:rPr lang="en-IN"/>
              <a:t>It is a network packet analyser.</a:t>
            </a:r>
          </a:p>
          <a:p>
            <a:pPr algn="just"/>
            <a:r>
              <a:rPr lang="en-IN"/>
              <a:t>It is an open source software.</a:t>
            </a:r>
          </a:p>
          <a:p>
            <a:pPr algn="just"/>
            <a:r>
              <a:rPr lang="en-IN"/>
              <a:t>It can capture data from many different medias –</a:t>
            </a:r>
          </a:p>
          <a:p>
            <a:pPr lvl="1" algn="just">
              <a:buFont typeface="Arial" panose="020B0604020202020204" pitchFamily="34" charset="0"/>
              <a:buChar char="•"/>
            </a:pPr>
            <a:r>
              <a:rPr lang="en-IN"/>
              <a:t>Ethernet , Wireless LAN , Bluetooth, USB , etc.</a:t>
            </a:r>
          </a:p>
          <a:p>
            <a:pPr algn="just"/>
            <a:r>
              <a:rPr lang="en-IN"/>
              <a:t>It provides a variety of ways for exporting packet data –</a:t>
            </a:r>
          </a:p>
          <a:p>
            <a:pPr lvl="1" algn="just">
              <a:buFont typeface="Arial" panose="020B0604020202020204" pitchFamily="34" charset="0"/>
              <a:buChar char="•"/>
            </a:pPr>
            <a:r>
              <a:rPr lang="en-IN"/>
              <a:t>Plain text, C Arrays, CSV, PSML, JSON, PDML</a:t>
            </a:r>
          </a:p>
          <a:p>
            <a:endParaRPr lang="en-IN"/>
          </a:p>
        </p:txBody>
      </p:sp>
    </p:spTree>
    <p:extLst>
      <p:ext uri="{BB962C8B-B14F-4D97-AF65-F5344CB8AC3E}">
        <p14:creationId xmlns:p14="http://schemas.microsoft.com/office/powerpoint/2010/main" val="159334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Analysis of C Packet</a:t>
            </a:r>
          </a:p>
        </p:txBody>
      </p:sp>
      <p:sp>
        <p:nvSpPr>
          <p:cNvPr id="3" name="Content Placeholder 2"/>
          <p:cNvSpPr>
            <a:spLocks noGrp="1"/>
          </p:cNvSpPr>
          <p:nvPr>
            <p:ph sz="half" idx="1"/>
          </p:nvPr>
        </p:nvSpPr>
        <p:spPr/>
        <p:txBody>
          <a:bodyPr anchor="ctr"/>
          <a:lstStyle/>
          <a:p>
            <a:r>
              <a:rPr lang="en-US"/>
              <a:t>C array file contains the packet in different arrays. Like as shown in figure packets are captures and stored in character array.</a:t>
            </a:r>
            <a:endParaRPr lang="en-IN"/>
          </a:p>
          <a:p>
            <a:endParaRPr lang="en-IN"/>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547863" y="2417054"/>
            <a:ext cx="5031476" cy="4226325"/>
          </a:xfrm>
          <a:prstGeom prst="rect">
            <a:avLst/>
          </a:prstGeom>
        </p:spPr>
      </p:pic>
    </p:spTree>
    <p:extLst>
      <p:ext uri="{BB962C8B-B14F-4D97-AF65-F5344CB8AC3E}">
        <p14:creationId xmlns:p14="http://schemas.microsoft.com/office/powerpoint/2010/main" val="343329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ECC1-AFE4-4503-912E-BB257A435E25}"/>
              </a:ext>
            </a:extLst>
          </p:cNvPr>
          <p:cNvSpPr>
            <a:spLocks noGrp="1"/>
          </p:cNvSpPr>
          <p:nvPr>
            <p:ph type="title"/>
          </p:nvPr>
        </p:nvSpPr>
        <p:spPr/>
        <p:txBody>
          <a:bodyPr/>
          <a:lstStyle/>
          <a:p>
            <a:r>
              <a:rPr lang="en-US"/>
              <a:t>C array Extraction and Summary</a:t>
            </a:r>
          </a:p>
        </p:txBody>
      </p:sp>
      <p:sp>
        <p:nvSpPr>
          <p:cNvPr id="3" name="Content Placeholder 2">
            <a:extLst>
              <a:ext uri="{FF2B5EF4-FFF2-40B4-BE49-F238E27FC236}">
                <a16:creationId xmlns:a16="http://schemas.microsoft.com/office/drawing/2014/main" id="{E2022189-5BA3-4757-AED7-947ED209D852}"/>
              </a:ext>
            </a:extLst>
          </p:cNvPr>
          <p:cNvSpPr>
            <a:spLocks noGrp="1"/>
          </p:cNvSpPr>
          <p:nvPr>
            <p:ph idx="1"/>
          </p:nvPr>
        </p:nvSpPr>
        <p:spPr/>
        <p:txBody>
          <a:bodyPr vert="horz" lIns="91440" tIns="45720" rIns="91440" bIns="45720" rtlCol="0" anchor="t">
            <a:normAutofit/>
          </a:bodyPr>
          <a:lstStyle/>
          <a:p>
            <a:r>
              <a:rPr lang="en-US"/>
              <a:t>In a program, initially a C array file is parsed based on concept of opening and closing brackets.</a:t>
            </a:r>
          </a:p>
          <a:p>
            <a:r>
              <a:rPr lang="en-US"/>
              <a:t>Comments are ignored while parsing packets.</a:t>
            </a:r>
          </a:p>
          <a:p>
            <a:r>
              <a:rPr lang="en-US"/>
              <a:t>Summary - </a:t>
            </a:r>
          </a:p>
          <a:p>
            <a:r>
              <a:rPr lang="en-US"/>
              <a:t>Identifying Network layer protocols based on protocol field and ethernet type field and with custom list of protocols.</a:t>
            </a:r>
          </a:p>
          <a:p>
            <a:r>
              <a:rPr lang="en-US"/>
              <a:t>Identifying Transport layer protocols based on protocol field and custom list of protocols.</a:t>
            </a:r>
          </a:p>
          <a:p>
            <a:r>
              <a:rPr lang="en-US"/>
              <a:t>Identifying application layer protocols based on well-known ports.</a:t>
            </a:r>
          </a:p>
        </p:txBody>
      </p:sp>
    </p:spTree>
    <p:extLst>
      <p:ext uri="{BB962C8B-B14F-4D97-AF65-F5344CB8AC3E}">
        <p14:creationId xmlns:p14="http://schemas.microsoft.com/office/powerpoint/2010/main" val="280247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880-DDB1-4577-84C7-004630EA45D8}"/>
              </a:ext>
            </a:extLst>
          </p:cNvPr>
          <p:cNvSpPr>
            <a:spLocks noGrp="1"/>
          </p:cNvSpPr>
          <p:nvPr>
            <p:ph type="title"/>
          </p:nvPr>
        </p:nvSpPr>
        <p:spPr/>
        <p:txBody>
          <a:bodyPr/>
          <a:lstStyle/>
          <a:p>
            <a:r>
              <a:rPr lang="en-US"/>
              <a:t>Protocol Details</a:t>
            </a:r>
          </a:p>
        </p:txBody>
      </p:sp>
      <p:sp>
        <p:nvSpPr>
          <p:cNvPr id="3" name="Content Placeholder 2">
            <a:extLst>
              <a:ext uri="{FF2B5EF4-FFF2-40B4-BE49-F238E27FC236}">
                <a16:creationId xmlns:a16="http://schemas.microsoft.com/office/drawing/2014/main" id="{70159198-7AEC-4176-8EA5-3DA1DD6379FC}"/>
              </a:ext>
            </a:extLst>
          </p:cNvPr>
          <p:cNvSpPr>
            <a:spLocks noGrp="1"/>
          </p:cNvSpPr>
          <p:nvPr>
            <p:ph idx="1"/>
          </p:nvPr>
        </p:nvSpPr>
        <p:spPr>
          <a:xfrm>
            <a:off x="1154954" y="2503017"/>
            <a:ext cx="8825659" cy="3634014"/>
          </a:xfrm>
        </p:spPr>
        <p:txBody>
          <a:bodyPr vert="horz" lIns="91440" tIns="45720" rIns="91440" bIns="45720" rtlCol="0" anchor="t">
            <a:normAutofit/>
          </a:bodyPr>
          <a:lstStyle/>
          <a:p>
            <a:r>
              <a:rPr lang="en-US"/>
              <a:t>Protocol field in packet</a:t>
            </a:r>
          </a:p>
          <a:p>
            <a:r>
              <a:rPr lang="en-US">
                <a:ea typeface="+mn-lt"/>
                <a:cs typeface="+mn-lt"/>
              </a:rPr>
              <a:t>Network Layer protocols used - </a:t>
            </a:r>
            <a:r>
              <a:rPr lang="en-US" sz="1200">
                <a:ea typeface="+mn-lt"/>
                <a:cs typeface="+mn-lt"/>
              </a:rPr>
              <a:t>ICMP,IGMP,DDP,IPv6-ICMP,IPv6-NoNxt,EGP,EIGRP,IPX-in-IP,OSPF,PIM,….</a:t>
            </a:r>
          </a:p>
          <a:p>
            <a:r>
              <a:rPr lang="en-US">
                <a:ea typeface="+mn-lt"/>
                <a:cs typeface="+mn-lt"/>
              </a:rPr>
              <a:t>Transport Layer protocols used - </a:t>
            </a:r>
            <a:r>
              <a:rPr lang="en-US" sz="1200">
                <a:ea typeface="+mn-lt"/>
                <a:cs typeface="+mn-lt"/>
              </a:rPr>
              <a:t>TCP,UDP,DCCP,FC,IL,RDP,SCTP,TCP,UDP,UDPLite</a:t>
            </a:r>
          </a:p>
          <a:p>
            <a:r>
              <a:rPr lang="en-US">
                <a:ea typeface="+mn-lt"/>
                <a:cs typeface="+mn-lt"/>
              </a:rPr>
              <a:t>A file contains all protocols type which can be present in protocol field of the captured packet. In program It gets stored as hex code, decimal representation and then followed by content of protocol field name.</a:t>
            </a:r>
          </a:p>
          <a:p>
            <a:pPr lvl="1"/>
            <a:r>
              <a:rPr lang="en-US" sz="1200">
                <a:ea typeface="+mn-lt"/>
                <a:cs typeface="+mn-lt"/>
              </a:rPr>
              <a:t>0x01 1 ICMP, 0x02 2 IGMP, 0x03 3 GGP, 0x04 4 IP-in-IP, 0x05 5 ST, 0x06 6 TCP, …....</a:t>
            </a:r>
          </a:p>
          <a:p>
            <a:pPr>
              <a:buFont typeface="Wingdings 3"/>
              <a:buChar char=""/>
            </a:pPr>
            <a:r>
              <a:rPr lang="en-US" sz="1600">
                <a:ea typeface="+mn-lt"/>
                <a:cs typeface="+mn-lt"/>
              </a:rPr>
              <a:t>Also a file contains list of all application protocols and their respective ports.</a:t>
            </a:r>
            <a:endParaRPr lang="en-US" sz="1200">
              <a:ea typeface="+mn-lt"/>
              <a:cs typeface="+mn-lt"/>
            </a:endParaRPr>
          </a:p>
          <a:p>
            <a:pPr lvl="1">
              <a:buFont typeface="Wingdings 3"/>
              <a:buChar char=""/>
            </a:pPr>
            <a:r>
              <a:rPr lang="en-US" sz="1200">
                <a:ea typeface="+mn-lt"/>
                <a:cs typeface="+mn-lt"/>
              </a:rPr>
              <a:t>1,TCP Port Service Multiplexer (TCPMUX); 5,Remote Job Entry (RJE); 7,ECHO; 18,Message Send Protocol (MSP); 20,FTP – Data; 21,FTP – Control, 22 ; SSH Remote Login Protocol, ….....</a:t>
            </a:r>
            <a:endParaRPr lang="en-US" sz="1200"/>
          </a:p>
        </p:txBody>
      </p:sp>
    </p:spTree>
    <p:extLst>
      <p:ext uri="{BB962C8B-B14F-4D97-AF65-F5344CB8AC3E}">
        <p14:creationId xmlns:p14="http://schemas.microsoft.com/office/powerpoint/2010/main" val="380583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4B80-9025-4734-898B-6B456E7C96FE}"/>
              </a:ext>
            </a:extLst>
          </p:cNvPr>
          <p:cNvSpPr>
            <a:spLocks noGrp="1"/>
          </p:cNvSpPr>
          <p:nvPr>
            <p:ph type="title"/>
          </p:nvPr>
        </p:nvSpPr>
        <p:spPr/>
        <p:txBody>
          <a:bodyPr/>
          <a:lstStyle/>
          <a:p>
            <a:r>
              <a:rPr lang="en-US">
                <a:ea typeface="+mj-lt"/>
                <a:cs typeface="+mj-lt"/>
              </a:rPr>
              <a:t>Check ARP ,IPV4 and IPV6 </a:t>
            </a:r>
            <a:endParaRPr lang="en-US"/>
          </a:p>
        </p:txBody>
      </p:sp>
      <p:sp>
        <p:nvSpPr>
          <p:cNvPr id="3" name="Content Placeholder 2">
            <a:extLst>
              <a:ext uri="{FF2B5EF4-FFF2-40B4-BE49-F238E27FC236}">
                <a16:creationId xmlns:a16="http://schemas.microsoft.com/office/drawing/2014/main" id="{CF89FAD4-2F14-4B44-87AB-BD5876722EE2}"/>
              </a:ext>
            </a:extLst>
          </p:cNvPr>
          <p:cNvSpPr>
            <a:spLocks noGrp="1"/>
          </p:cNvSpPr>
          <p:nvPr>
            <p:ph idx="1"/>
          </p:nvPr>
        </p:nvSpPr>
        <p:spPr/>
        <p:txBody>
          <a:bodyPr vert="horz" lIns="91440" tIns="45720" rIns="91440" bIns="45720" rtlCol="0" anchor="t">
            <a:normAutofit/>
          </a:bodyPr>
          <a:lstStyle/>
          <a:p>
            <a:r>
              <a:rPr lang="en-US" dirty="0"/>
              <a:t>Based on </a:t>
            </a:r>
            <a:r>
              <a:rPr lang="en-US" dirty="0" err="1"/>
              <a:t>EtherType</a:t>
            </a:r>
            <a:r>
              <a:rPr lang="en-US" dirty="0"/>
              <a:t>(hex) we can </a:t>
            </a:r>
            <a:r>
              <a:rPr lang="en-US" dirty="0" err="1"/>
              <a:t>analyse</a:t>
            </a:r>
            <a:r>
              <a:rPr lang="en-US" dirty="0"/>
              <a:t> whether the packet is ARP or IPV4 or IPV6.</a:t>
            </a:r>
          </a:p>
          <a:p>
            <a:r>
              <a:rPr lang="en-US" dirty="0"/>
              <a:t>For ARP packet </a:t>
            </a:r>
            <a:r>
              <a:rPr lang="en-US" dirty="0" err="1"/>
              <a:t>EherType</a:t>
            </a:r>
            <a:r>
              <a:rPr lang="en-US" dirty="0"/>
              <a:t>(hex) value is 0806</a:t>
            </a:r>
          </a:p>
          <a:p>
            <a:r>
              <a:rPr lang="en-US" dirty="0"/>
              <a:t>For IPV4 </a:t>
            </a:r>
            <a:r>
              <a:rPr lang="en-US" dirty="0">
                <a:ea typeface="+mn-lt"/>
                <a:cs typeface="+mn-lt"/>
              </a:rPr>
              <a:t>packet </a:t>
            </a:r>
            <a:r>
              <a:rPr lang="en-US" dirty="0" err="1">
                <a:ea typeface="+mn-lt"/>
                <a:cs typeface="+mn-lt"/>
              </a:rPr>
              <a:t>EherType</a:t>
            </a:r>
            <a:r>
              <a:rPr lang="en-US" dirty="0">
                <a:ea typeface="+mn-lt"/>
                <a:cs typeface="+mn-lt"/>
              </a:rPr>
              <a:t>(hex) value is 0800</a:t>
            </a:r>
          </a:p>
          <a:p>
            <a:r>
              <a:rPr lang="en-US" dirty="0"/>
              <a:t>For </a:t>
            </a:r>
            <a:r>
              <a:rPr lang="en-US" dirty="0">
                <a:ea typeface="+mn-lt"/>
                <a:cs typeface="+mn-lt"/>
              </a:rPr>
              <a:t>IPV6 </a:t>
            </a:r>
            <a:r>
              <a:rPr lang="en-US" dirty="0"/>
              <a:t>packet </a:t>
            </a:r>
            <a:r>
              <a:rPr lang="en-US" dirty="0" err="1"/>
              <a:t>EherType</a:t>
            </a:r>
            <a:r>
              <a:rPr lang="en-US" dirty="0"/>
              <a:t>(hex) value is 86dd</a:t>
            </a:r>
            <a:endParaRPr lang="en-US" dirty="0">
              <a:ea typeface="+mn-lt"/>
              <a:cs typeface="+mn-lt"/>
            </a:endParaRPr>
          </a:p>
          <a:p>
            <a:endParaRPr lang="en-US"/>
          </a:p>
          <a:p>
            <a:endParaRPr lang="en-US"/>
          </a:p>
        </p:txBody>
      </p:sp>
    </p:spTree>
    <p:extLst>
      <p:ext uri="{BB962C8B-B14F-4D97-AF65-F5344CB8AC3E}">
        <p14:creationId xmlns:p14="http://schemas.microsoft.com/office/powerpoint/2010/main" val="347991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4054" cy="706964"/>
          </a:xfrm>
        </p:spPr>
        <p:txBody>
          <a:bodyPr/>
          <a:lstStyle/>
          <a:p>
            <a:r>
              <a:rPr lang="en-US" b="1"/>
              <a:t>Analysis of fields of ipv4 captured frame.</a:t>
            </a:r>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35409576"/>
              </p:ext>
            </p:extLst>
          </p:nvPr>
        </p:nvGraphicFramePr>
        <p:xfrm>
          <a:off x="1155700" y="2603500"/>
          <a:ext cx="8824914" cy="2966720"/>
        </p:xfrm>
        <a:graphic>
          <a:graphicData uri="http://schemas.openxmlformats.org/drawingml/2006/table">
            <a:tbl>
              <a:tblPr firstRow="1" bandRow="1">
                <a:tableStyleId>{5940675A-B579-460E-94D1-54222C63F5DA}</a:tableStyleId>
              </a:tblPr>
              <a:tblGrid>
                <a:gridCol w="4412457">
                  <a:extLst>
                    <a:ext uri="{9D8B030D-6E8A-4147-A177-3AD203B41FA5}">
                      <a16:colId xmlns:a16="http://schemas.microsoft.com/office/drawing/2014/main" val="20000"/>
                    </a:ext>
                  </a:extLst>
                </a:gridCol>
                <a:gridCol w="4412457">
                  <a:extLst>
                    <a:ext uri="{9D8B030D-6E8A-4147-A177-3AD203B41FA5}">
                      <a16:colId xmlns:a16="http://schemas.microsoft.com/office/drawing/2014/main" val="20001"/>
                    </a:ext>
                  </a:extLst>
                </a:gridCol>
              </a:tblGrid>
              <a:tr h="370840">
                <a:tc>
                  <a:txBody>
                    <a:bodyPr/>
                    <a:lstStyle/>
                    <a:p>
                      <a:pPr>
                        <a:lnSpc>
                          <a:spcPct val="107000"/>
                        </a:lnSpc>
                        <a:spcAft>
                          <a:spcPts val="0"/>
                        </a:spcAft>
                      </a:pPr>
                      <a:r>
                        <a:rPr lang="en-IN" sz="1100">
                          <a:effectLst/>
                        </a:rPr>
                        <a:t>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effectLst/>
                        </a:rPr>
                        <a:t>Byte position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70840">
                <a:tc>
                  <a:txBody>
                    <a:bodyPr/>
                    <a:lstStyle/>
                    <a:p>
                      <a:pPr>
                        <a:lnSpc>
                          <a:spcPct val="107000"/>
                        </a:lnSpc>
                        <a:spcAft>
                          <a:spcPts val="0"/>
                        </a:spcAft>
                      </a:pPr>
                      <a:r>
                        <a:rPr lang="en-IN" sz="1100">
                          <a:effectLst/>
                        </a:rPr>
                        <a:t>Ethernet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0"/>
                        </a:spcAft>
                      </a:pPr>
                      <a:r>
                        <a:rPr lang="en-IN" sz="1100">
                          <a:effectLst/>
                        </a:rPr>
                        <a:t>Destination mac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effectLst/>
                        </a:rPr>
                        <a:t>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0"/>
                        </a:spcAft>
                      </a:pPr>
                      <a:r>
                        <a:rPr lang="en-IN" sz="1100">
                          <a:effectLst/>
                        </a:rPr>
                        <a:t>Source mac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effectLst/>
                        </a:rPr>
                        <a:t>6-11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0"/>
                        </a:spcAft>
                      </a:pPr>
                      <a:r>
                        <a:rPr lang="en-IN" sz="1100">
                          <a:effectLst/>
                        </a:rPr>
                        <a:t>Type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effectLst/>
                        </a:rPr>
                        <a:t>12-13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r h="370840">
                <a:tc>
                  <a:txBody>
                    <a:bodyPr/>
                    <a:lstStyle/>
                    <a:p>
                      <a:pPr>
                        <a:lnSpc>
                          <a:spcPct val="107000"/>
                        </a:lnSpc>
                        <a:spcAft>
                          <a:spcPts val="0"/>
                        </a:spcAft>
                      </a:pPr>
                      <a:r>
                        <a:rPr lang="en-IN" sz="1100">
                          <a:effectLst/>
                        </a:rPr>
                        <a:t>IP</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6"/>
                  </a:ext>
                </a:extLst>
              </a:tr>
              <a:tr h="370840">
                <a:tc>
                  <a:txBody>
                    <a:bodyPr/>
                    <a:lstStyle/>
                    <a:p>
                      <a:pPr>
                        <a:lnSpc>
                          <a:spcPct val="107000"/>
                        </a:lnSpc>
                        <a:spcAft>
                          <a:spcPts val="0"/>
                        </a:spcAft>
                      </a:pPr>
                      <a:r>
                        <a:rPr lang="en-IN" sz="1100">
                          <a:effectLst/>
                        </a:rPr>
                        <a:t>Version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IN" sz="1100">
                          <a:effectLst/>
                        </a:rPr>
                        <a:t>14</a:t>
                      </a:r>
                      <a:r>
                        <a:rPr lang="en-IN" sz="1100" baseline="30000">
                          <a:effectLst/>
                        </a:rPr>
                        <a:t>th</a:t>
                      </a:r>
                      <a:r>
                        <a:rPr lang="en-IN" sz="1100">
                          <a:effectLst/>
                        </a:rPr>
                        <a:t> first nibble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9405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Packet Header Analysis</vt:lpstr>
      <vt:lpstr>Problem Statement</vt:lpstr>
      <vt:lpstr>Tools used</vt:lpstr>
      <vt:lpstr>Wireshark</vt:lpstr>
      <vt:lpstr>Analysis of C Packet</vt:lpstr>
      <vt:lpstr>C array Extraction and Summary</vt:lpstr>
      <vt:lpstr>Protocol Details</vt:lpstr>
      <vt:lpstr>Check ARP ,IPV4 and IPV6 </vt:lpstr>
      <vt:lpstr>Analysis of fields of ipv4 captured frame.</vt:lpstr>
      <vt:lpstr>PowerPoint Presentation</vt:lpstr>
      <vt:lpstr>Analysis of fields of IPV6 captured frames</vt:lpstr>
      <vt:lpstr>Analysis of fields of ARP captured frames</vt:lpstr>
      <vt:lpstr>Conclusion</vt:lpstr>
      <vt:lpstr>References</vt:lpstr>
      <vt:lpstr>Outputs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Header Analysis</dc:title>
  <dc:creator>sajalchourasiya@gmail.com</dc:creator>
  <cp:revision>15</cp:revision>
  <dcterms:created xsi:type="dcterms:W3CDTF">2020-11-17T17:52:09Z</dcterms:created>
  <dcterms:modified xsi:type="dcterms:W3CDTF">2020-11-19T03:15:00Z</dcterms:modified>
</cp:coreProperties>
</file>