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669" r:id="rId5"/>
    <p:sldId id="771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27CEC-9B62-4274-BBA1-4DA5C932BFFE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60A4B-526A-491E-8A0F-40EED329E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2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KCI Engine Intelligence Requirements: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System should be agnostics while we are building requirement</a:t>
            </a:r>
          </a:p>
          <a:p>
            <a:r>
              <a:rPr lang="en-US" dirty="0"/>
              <a:t>Receives customer event</a:t>
            </a:r>
          </a:p>
          <a:p>
            <a:r>
              <a:rPr lang="en-US" dirty="0"/>
              <a:t>Translate to a template for the event</a:t>
            </a:r>
          </a:p>
          <a:p>
            <a:r>
              <a:rPr lang="en-US" dirty="0"/>
              <a:t>Add(s) Message</a:t>
            </a:r>
          </a:p>
          <a:p>
            <a:r>
              <a:rPr lang="en-US" dirty="0"/>
              <a:t>Normalizes it to the end point communication vehicle </a:t>
            </a:r>
          </a:p>
          <a:p>
            <a:r>
              <a:rPr lang="en-US" dirty="0"/>
              <a:t>	SMS</a:t>
            </a:r>
          </a:p>
          <a:p>
            <a:r>
              <a:rPr lang="en-US" dirty="0"/>
              <a:t>	Email</a:t>
            </a:r>
          </a:p>
          <a:p>
            <a:r>
              <a:rPr lang="en-US" dirty="0"/>
              <a:t>	Social</a:t>
            </a:r>
          </a:p>
          <a:p>
            <a:r>
              <a:rPr lang="en-US" dirty="0"/>
              <a:t>Front End systems send to KCI Engine with Content/Target</a:t>
            </a:r>
          </a:p>
          <a:p>
            <a:r>
              <a:rPr lang="en-US" dirty="0"/>
              <a:t>Abstracted via an API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Reduce Status Calls</a:t>
            </a:r>
          </a:p>
          <a:p>
            <a:r>
              <a:rPr lang="en-US" dirty="0"/>
              <a:t>Improve </a:t>
            </a:r>
            <a:r>
              <a:rPr lang="en-US" dirty="0" err="1"/>
              <a:t>sNPS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Channel Partners – 2 Programs</a:t>
            </a:r>
          </a:p>
          <a:p>
            <a:r>
              <a:rPr lang="en-US" dirty="0"/>
              <a:t>Commercial Channel: Indirect through GCSN  - Email Engine </a:t>
            </a:r>
          </a:p>
          <a:p>
            <a:r>
              <a:rPr lang="en-US" dirty="0"/>
              <a:t>Direct through </a:t>
            </a:r>
            <a:r>
              <a:rPr lang="en-US" dirty="0" err="1"/>
              <a:t>SubK</a:t>
            </a:r>
            <a:r>
              <a:rPr lang="en-US" dirty="0"/>
              <a:t> Partner Portal (CDAX Communication KCI WO)</a:t>
            </a:r>
          </a:p>
          <a:p>
            <a:endParaRPr lang="en-US" dirty="0"/>
          </a:p>
          <a:p>
            <a:r>
              <a:rPr lang="en-US" dirty="0"/>
              <a:t>Einstein/Global Newton for Consumer Channel – TBC – Olympia is planned replaced (Einstein)</a:t>
            </a:r>
          </a:p>
          <a:p>
            <a:endParaRPr lang="en-US" dirty="0"/>
          </a:p>
          <a:p>
            <a:r>
              <a:rPr lang="en-US" dirty="0"/>
              <a:t>Add Olympia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47E1EE-0039-4797-B978-F453418260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P Simplified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P Simplified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57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723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D76E-DB33-45A8-9B3A-8196C8DE3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7E46E-5855-4261-B0FF-10F0ABA11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CDB9E-8DD2-49D6-9335-532E3D63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E389-93B4-4F1D-AA33-D34AAD4EBAC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4BD85-A149-42EF-8CED-F9F4A6EA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F0FE4-90D8-4875-A047-50314A0F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72FD-87C3-4941-AF53-5969E4DB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6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A82B-E28B-4F2A-9ADC-B1E721E28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5FB00-1906-4747-9AE0-48622024B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F2786-D8E8-4A90-B54A-88C9618C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E389-93B4-4F1D-AA33-D34AAD4EBAC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ECEE4-AAF9-441E-A394-8D2938A7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9A80E-0F2F-49C0-BB93-7D12048F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72FD-87C3-4941-AF53-5969E4DB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1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BBA334-3AF6-4F30-A10E-E1003C8E7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44336-F951-43E5-9827-759104855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12ECA-FBCA-4466-8518-7BF6D406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E389-93B4-4F1D-AA33-D34AAD4EBAC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59BBE-4CB5-444D-9F37-8E901D36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CA04B-0172-4331-9843-8E151F2D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72FD-87C3-4941-AF53-5969E4DB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55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F1CD-D694-4DE7-B6EB-592AE1A117F2}" type="datetime1">
              <a:rPr lang="en-US"/>
              <a:t>6/24/2019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133856"/>
            <a:ext cx="10972801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14479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9E09-BD0F-4A87-A4CB-4C45F299B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0B973-0377-47DD-A8C8-D32986997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E49AB-DFAB-4952-917F-DD5DFFC0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E389-93B4-4F1D-AA33-D34AAD4EBAC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91286-91B7-4838-AAF5-3AC01969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CB965-0301-4F9A-8410-DA2B3A7B8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72FD-87C3-4941-AF53-5969E4DB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C7C1-AB38-4E1F-8F53-CFFD0547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85CD6-9B98-43F6-B4E9-B394FC90B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4A65F-C619-4D96-9DC7-E93E2BF6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E389-93B4-4F1D-AA33-D34AAD4EBAC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CFE98-7B37-4B92-BEF8-4DA59B15B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0922B-3E70-464C-B2A9-FB6BFD98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72FD-87C3-4941-AF53-5969E4DB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2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3B10-3AD0-4CE9-B1C4-C1CBA741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46B6-0190-4F17-B53C-42C8415BD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6E178-5CB3-44DF-B0A9-8E733EF6C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33811-65B7-4D97-BD87-B0447F1C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E389-93B4-4F1D-AA33-D34AAD4EBAC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21179-C436-46DD-97D0-AD6B47E1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7CD9C-7A71-4263-B513-F31CEC17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72FD-87C3-4941-AF53-5969E4DB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7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7452-E396-455C-B5D2-60C16270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DA341-CEE4-4AF8-B446-5AAFF2A0D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5E811-565E-4705-9BA5-4F030B9E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59C76-A3A2-439B-B3B3-93CD3B851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E8408-8704-4497-9424-00C4F2CD9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41B3B-5497-470F-AE5C-5CF4A40D5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E389-93B4-4F1D-AA33-D34AAD4EBAC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341F6-F6B5-4C34-92BE-60499097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9AEF65-BB97-4393-8FD9-42ADDC30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72FD-87C3-4941-AF53-5969E4DB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A117-701C-440E-BFF7-2F484256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F975C-A62D-487B-8FC3-ACC32CE50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E389-93B4-4F1D-AA33-D34AAD4EBAC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07B85-E7DF-4143-88AA-05BEE987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DF2B7-9748-4355-8AF5-2180F632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72FD-87C3-4941-AF53-5969E4DB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2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2E526-344C-4DFE-87D6-DE23B741A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E389-93B4-4F1D-AA33-D34AAD4EBAC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B7B814-178D-4FCD-9073-63CACCE5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456DE-D5F3-4A3B-855A-11692E3E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72FD-87C3-4941-AF53-5969E4DB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7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B81C-7B91-4621-A4D5-123B0CEEC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AE35F-5038-4908-81A3-ED1A46476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4454D-EA4E-4856-AE01-05403AA4F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D940F-1D9E-4665-82D0-F011C401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E389-93B4-4F1D-AA33-D34AAD4EBAC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C4460-506B-4DBC-BDD7-850501B5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BDB34-B769-48FE-A697-AE4FC3F4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72FD-87C3-4941-AF53-5969E4DB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5E7A-BF5F-4FC5-BB6F-37AC816C4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33F05-71CD-4ABF-B887-E15815A02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F0D3B-5161-40DA-A2D5-9E7DEFF54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CCD3C-6FBA-4EB8-B440-BC1453C9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E389-93B4-4F1D-AA33-D34AAD4EBAC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0CBFA-56FE-4FD5-982F-5EB54739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FD7DD-A4B4-45A9-AB6F-0468721B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72FD-87C3-4941-AF53-5969E4DB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4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44D09-0C8E-43DF-96E7-4FF12E596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60105-1529-45FB-A59A-D82209E37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D3346-3182-4020-B1AB-859875CC6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3E389-93B4-4F1D-AA33-D34AAD4EBAC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9AE8-528F-4C01-ADDA-5487E7FC1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188FD-9F61-4269-B5F9-6113394CE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F72FD-87C3-4941-AF53-5969E4DB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5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BDAA-8034-4DE9-A4A8-092C749AF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00" y="978102"/>
            <a:ext cx="10588434" cy="10626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Generic Notification System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CCEBC0C1-0519-48B4-B334-8AA83A83F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0247F09-3087-4D21-B9E3-9B9FC2C6A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5354" y="2682433"/>
            <a:ext cx="6282169" cy="321574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/>
              <a:t>				     Presented by:</a:t>
            </a:r>
          </a:p>
          <a:p>
            <a:pPr algn="l"/>
            <a:r>
              <a:rPr lang="en-US" dirty="0"/>
              <a:t>		            		      Kiran Deep</a:t>
            </a:r>
          </a:p>
          <a:p>
            <a:pPr algn="l"/>
            <a:r>
              <a:rPr lang="en-US" dirty="0"/>
              <a:t>		                                 June 2019</a:t>
            </a:r>
          </a:p>
        </p:txBody>
      </p:sp>
    </p:spTree>
    <p:extLst>
      <p:ext uri="{BB962C8B-B14F-4D97-AF65-F5344CB8AC3E}">
        <p14:creationId xmlns:p14="http://schemas.microsoft.com/office/powerpoint/2010/main" val="300804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FBF07-DC01-4311-96E3-EA520434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22816-8789-4895-A348-DC50841D3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i="1" dirty="0"/>
              <a:t>Different applications send notifications about different scenarios/event to customers.</a:t>
            </a:r>
          </a:p>
          <a:p>
            <a:r>
              <a:rPr lang="en-US" i="1" dirty="0"/>
              <a:t>There is no uniformity in the format of communication because they are generated at different applications.</a:t>
            </a:r>
          </a:p>
          <a:p>
            <a:r>
              <a:rPr lang="en-US" i="1" dirty="0"/>
              <a:t>Applications have to manage all the communications which will lead to duplicate code and templates in all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667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1A8B-9429-457C-AD7B-7B7C503D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F961A-F7FC-4658-A64A-8CDF65367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Create a Generic Service which will:</a:t>
            </a:r>
          </a:p>
          <a:p>
            <a:pPr lvl="1"/>
            <a:r>
              <a:rPr lang="en-US" dirty="0"/>
              <a:t>Receive events of different applications.</a:t>
            </a:r>
          </a:p>
          <a:p>
            <a:pPr lvl="1"/>
            <a:r>
              <a:rPr lang="en-US" dirty="0"/>
              <a:t>Process the message and notify customers/users based on information provided.</a:t>
            </a:r>
          </a:p>
          <a:p>
            <a:pPr lvl="1"/>
            <a:r>
              <a:rPr lang="en-US" dirty="0"/>
              <a:t>Any notifications channel could be used like Slack, Email, SMS etc.</a:t>
            </a:r>
          </a:p>
          <a:p>
            <a:pPr lvl="1"/>
            <a:r>
              <a:rPr lang="en-US" dirty="0"/>
              <a:t>Mechanism to track all failed notifications to retry. </a:t>
            </a:r>
          </a:p>
          <a:p>
            <a:pPr lvl="1"/>
            <a:r>
              <a:rPr lang="en-US" dirty="0"/>
              <a:t>Provide easy to configure templates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Integrated &amp; Consistent notifications.</a:t>
            </a:r>
          </a:p>
          <a:p>
            <a:pPr lvl="1"/>
            <a:r>
              <a:rPr lang="en-US" dirty="0"/>
              <a:t>Configurable and rich content with common look and feel.</a:t>
            </a:r>
          </a:p>
          <a:p>
            <a:pPr lvl="1"/>
            <a:r>
              <a:rPr lang="en-US" dirty="0"/>
              <a:t>Saves efforts from different applications to maintain templates in applications.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00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439E476-DB4B-4306-9250-E369AA62258B}"/>
              </a:ext>
            </a:extLst>
          </p:cNvPr>
          <p:cNvSpPr/>
          <p:nvPr/>
        </p:nvSpPr>
        <p:spPr>
          <a:xfrm>
            <a:off x="6956984" y="2370601"/>
            <a:ext cx="2078861" cy="35846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B0FD594-BFF2-4342-99B5-DE4D18BDA2EC}"/>
              </a:ext>
            </a:extLst>
          </p:cNvPr>
          <p:cNvSpPr/>
          <p:nvPr/>
        </p:nvSpPr>
        <p:spPr>
          <a:xfrm>
            <a:off x="747252" y="3135044"/>
            <a:ext cx="2043129" cy="23041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HP Simplified Light"/>
              </a:rPr>
              <a:t>Notification Service</a:t>
            </a:r>
          </a:p>
          <a:p>
            <a:pPr algn="ctr">
              <a:lnSpc>
                <a:spcPct val="90000"/>
              </a:lnSpc>
            </a:pPr>
            <a:endParaRPr lang="en-US" sz="1600" dirty="0">
              <a:solidFill>
                <a:prstClr val="black"/>
              </a:solidFill>
              <a:latin typeface="HP Simplified Ligh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A844BE-4D9D-4BAF-8559-252A4090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Architecture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1F96E91-D361-40E9-923D-A3CC63C0E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7252" y="1417513"/>
            <a:ext cx="10972801" cy="2605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6B97AB5-041B-43FF-A690-79FE87724248}"/>
              </a:ext>
            </a:extLst>
          </p:cNvPr>
          <p:cNvSpPr/>
          <p:nvPr/>
        </p:nvSpPr>
        <p:spPr>
          <a:xfrm>
            <a:off x="3586264" y="2609430"/>
            <a:ext cx="2482888" cy="334127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HP Simplified Light"/>
              </a:rPr>
              <a:t>Notification Service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F7BEB9C-4457-46F8-BE9C-B69EFEB726D0}"/>
              </a:ext>
            </a:extLst>
          </p:cNvPr>
          <p:cNvSpPr/>
          <p:nvPr/>
        </p:nvSpPr>
        <p:spPr>
          <a:xfrm>
            <a:off x="7310547" y="3841037"/>
            <a:ext cx="1282062" cy="643748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prstClr val="white"/>
                </a:solidFill>
                <a:latin typeface="HP Simplified Light"/>
              </a:rPr>
              <a:t>Notifications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9D3FA6F-2493-4850-9492-AE7D7FC74BB6}"/>
              </a:ext>
            </a:extLst>
          </p:cNvPr>
          <p:cNvSpPr>
            <a:spLocks noChangeAspect="1"/>
          </p:cNvSpPr>
          <p:nvPr/>
        </p:nvSpPr>
        <p:spPr>
          <a:xfrm>
            <a:off x="960709" y="3815447"/>
            <a:ext cx="1645920" cy="252395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prstClr val="white"/>
                </a:solidFill>
                <a:latin typeface="HP Simplified Light"/>
              </a:rPr>
              <a:t>Order System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45502E-905D-4D24-8A57-D93D4E54E41B}"/>
              </a:ext>
            </a:extLst>
          </p:cNvPr>
          <p:cNvSpPr/>
          <p:nvPr/>
        </p:nvSpPr>
        <p:spPr>
          <a:xfrm rot="5400000">
            <a:off x="4748330" y="4570472"/>
            <a:ext cx="274320" cy="1463040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prstClr val="white"/>
                </a:solidFill>
                <a:latin typeface="HP Simplified Light"/>
              </a:rPr>
              <a:t>Templates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C59904-AD99-4EE8-A617-AF795970E098}"/>
              </a:ext>
            </a:extLst>
          </p:cNvPr>
          <p:cNvSpPr txBox="1"/>
          <p:nvPr/>
        </p:nvSpPr>
        <p:spPr>
          <a:xfrm>
            <a:off x="8933621" y="3001806"/>
            <a:ext cx="1386686" cy="284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endParaRPr lang="en-US" sz="1400" b="1" dirty="0">
              <a:solidFill>
                <a:srgbClr val="0096D6"/>
              </a:solidFill>
              <a:latin typeface="HP Simplified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1C19DD-929D-42B4-869D-B2C5DF1E8EC2}"/>
              </a:ext>
            </a:extLst>
          </p:cNvPr>
          <p:cNvSpPr txBox="1"/>
          <p:nvPr/>
        </p:nvSpPr>
        <p:spPr>
          <a:xfrm>
            <a:off x="8487472" y="14288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solidFill>
                <a:prstClr val="black"/>
              </a:solidFill>
              <a:latin typeface="HP Simplified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6D2024-DBDC-4B1D-B704-4CF98236F418}"/>
              </a:ext>
            </a:extLst>
          </p:cNvPr>
          <p:cNvSpPr txBox="1"/>
          <p:nvPr/>
        </p:nvSpPr>
        <p:spPr>
          <a:xfrm>
            <a:off x="394502" y="4926332"/>
            <a:ext cx="1923340" cy="2817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600" b="1" dirty="0">
              <a:solidFill>
                <a:prstClr val="black"/>
              </a:solidFill>
              <a:latin typeface="HP Simplified Light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968FC5F-2CEA-450B-A76C-971BA629A429}"/>
              </a:ext>
            </a:extLst>
          </p:cNvPr>
          <p:cNvSpPr/>
          <p:nvPr/>
        </p:nvSpPr>
        <p:spPr>
          <a:xfrm>
            <a:off x="7340851" y="4728909"/>
            <a:ext cx="1282062" cy="643748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prstClr val="white"/>
                </a:solidFill>
                <a:latin typeface="HP Simplified Light"/>
              </a:rPr>
              <a:t>SMS/</a:t>
            </a:r>
            <a:r>
              <a:rPr lang="en-US" sz="1400" dirty="0" err="1">
                <a:solidFill>
                  <a:prstClr val="white"/>
                </a:solidFill>
                <a:latin typeface="HP Simplified Light"/>
              </a:rPr>
              <a:t>Whatsapp</a:t>
            </a:r>
            <a:endParaRPr lang="en-US" sz="1400" dirty="0">
              <a:solidFill>
                <a:prstClr val="white"/>
              </a:solidFill>
              <a:latin typeface="HP Simplified Light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07F2AB3-F596-430F-93EA-08AAC4D014C0}"/>
              </a:ext>
            </a:extLst>
          </p:cNvPr>
          <p:cNvSpPr/>
          <p:nvPr/>
        </p:nvSpPr>
        <p:spPr>
          <a:xfrm rot="5400000">
            <a:off x="4776128" y="4989579"/>
            <a:ext cx="274320" cy="1463040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prstClr val="white"/>
                </a:solidFill>
                <a:latin typeface="HP Simplified Light"/>
              </a:rPr>
              <a:t>Localization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C8890B3-11A1-470E-9077-D843EEB6D002}"/>
              </a:ext>
            </a:extLst>
          </p:cNvPr>
          <p:cNvSpPr/>
          <p:nvPr/>
        </p:nvSpPr>
        <p:spPr>
          <a:xfrm rot="5400000">
            <a:off x="4730905" y="3294230"/>
            <a:ext cx="274320" cy="1463040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rIns="0"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prstClr val="white"/>
                </a:solidFill>
                <a:latin typeface="HP Simplified Light"/>
              </a:rPr>
              <a:t>Consume Events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504FF7F-EDF5-421D-BEFC-EFACCD614A8C}"/>
              </a:ext>
            </a:extLst>
          </p:cNvPr>
          <p:cNvSpPr>
            <a:spLocks noChangeAspect="1"/>
          </p:cNvSpPr>
          <p:nvPr/>
        </p:nvSpPr>
        <p:spPr>
          <a:xfrm>
            <a:off x="969015" y="4042416"/>
            <a:ext cx="1645920" cy="252395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prstClr val="white"/>
                </a:solidFill>
                <a:latin typeface="HP Simplified Light"/>
              </a:rPr>
              <a:t>Support System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D0A8EB2-2B2D-4106-83B9-F930D142F635}"/>
              </a:ext>
            </a:extLst>
          </p:cNvPr>
          <p:cNvSpPr>
            <a:spLocks noChangeAspect="1"/>
          </p:cNvSpPr>
          <p:nvPr/>
        </p:nvSpPr>
        <p:spPr>
          <a:xfrm>
            <a:off x="969015" y="4292790"/>
            <a:ext cx="1645920" cy="252395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prstClr val="white"/>
                </a:solidFill>
                <a:latin typeface="HP Simplified Light"/>
              </a:rPr>
              <a:t>Incident Management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76DC6D9-62DC-4EFF-BBD9-ED87742BB361}"/>
              </a:ext>
            </a:extLst>
          </p:cNvPr>
          <p:cNvSpPr>
            <a:spLocks noChangeAspect="1"/>
          </p:cNvSpPr>
          <p:nvPr/>
        </p:nvSpPr>
        <p:spPr>
          <a:xfrm>
            <a:off x="969015" y="4555078"/>
            <a:ext cx="1645920" cy="252395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prstClr val="white"/>
                </a:solidFill>
                <a:latin typeface="HP Simplified Light"/>
              </a:rPr>
              <a:t>Other Systems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85F5BCB-619A-463D-B921-D673E53528D3}"/>
              </a:ext>
            </a:extLst>
          </p:cNvPr>
          <p:cNvSpPr/>
          <p:nvPr/>
        </p:nvSpPr>
        <p:spPr>
          <a:xfrm>
            <a:off x="7320681" y="3016962"/>
            <a:ext cx="1282062" cy="579951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prstClr val="white"/>
                </a:solidFill>
                <a:latin typeface="HP Simplified Light"/>
              </a:rPr>
              <a:t>Slack Messages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9D9A579-6D72-4328-8567-8AFC4B0D9F8A}"/>
              </a:ext>
            </a:extLst>
          </p:cNvPr>
          <p:cNvSpPr txBox="1"/>
          <p:nvPr/>
        </p:nvSpPr>
        <p:spPr>
          <a:xfrm>
            <a:off x="613458" y="1528709"/>
            <a:ext cx="1923340" cy="2817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400" b="1" dirty="0">
              <a:solidFill>
                <a:prstClr val="black"/>
              </a:solidFill>
              <a:latin typeface="HP Simplified Light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150C03D8-BDF8-4871-8C6D-9F10DB1C3922}"/>
              </a:ext>
            </a:extLst>
          </p:cNvPr>
          <p:cNvSpPr/>
          <p:nvPr/>
        </p:nvSpPr>
        <p:spPr>
          <a:xfrm rot="5400000">
            <a:off x="4540452" y="2723564"/>
            <a:ext cx="640080" cy="1463040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prstClr val="white"/>
                </a:solidFill>
                <a:latin typeface="HP Simplified Light"/>
              </a:rPr>
              <a:t>Business Rules and Configuration Management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37EC975-C183-4F50-8BF5-A16256C4116B}"/>
              </a:ext>
            </a:extLst>
          </p:cNvPr>
          <p:cNvSpPr/>
          <p:nvPr/>
        </p:nvSpPr>
        <p:spPr>
          <a:xfrm rot="5400000">
            <a:off x="4748330" y="3651558"/>
            <a:ext cx="274320" cy="1463040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prstClr val="white"/>
                </a:solidFill>
                <a:latin typeface="HP Simplified Light"/>
              </a:rPr>
              <a:t>Error Management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ACCB5DB-9936-462B-8A56-8F21E9B526FB}"/>
              </a:ext>
            </a:extLst>
          </p:cNvPr>
          <p:cNvSpPr/>
          <p:nvPr/>
        </p:nvSpPr>
        <p:spPr>
          <a:xfrm rot="5400000">
            <a:off x="4639465" y="4091969"/>
            <a:ext cx="457200" cy="1463040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prstClr val="white"/>
                </a:solidFill>
                <a:latin typeface="HP Simplified Light"/>
              </a:rPr>
              <a:t>Reporting and tracking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D7F51E-3E0A-446B-8C86-9BD2F39EF3FF}"/>
              </a:ext>
            </a:extLst>
          </p:cNvPr>
          <p:cNvCxnSpPr>
            <a:cxnSpLocks/>
            <a:stCxn id="52" idx="3"/>
            <a:endCxn id="2" idx="1"/>
          </p:cNvCxnSpPr>
          <p:nvPr/>
        </p:nvCxnSpPr>
        <p:spPr>
          <a:xfrm flipV="1">
            <a:off x="2790381" y="4280067"/>
            <a:ext cx="795883" cy="7031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1617DF-376A-4988-903F-46A921172ACC}"/>
              </a:ext>
            </a:extLst>
          </p:cNvPr>
          <p:cNvSpPr txBox="1"/>
          <p:nvPr/>
        </p:nvSpPr>
        <p:spPr>
          <a:xfrm>
            <a:off x="7102137" y="2473635"/>
            <a:ext cx="1933708" cy="2961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latin typeface="HP Simplified Light" panose="020B0404020204020204" pitchFamily="34" charset="0"/>
              </a:rPr>
              <a:t>OutBound</a:t>
            </a:r>
            <a:r>
              <a:rPr lang="en-US" dirty="0">
                <a:latin typeface="HP Simplified Light" panose="020B0404020204020204" pitchFamily="34" charset="0"/>
              </a:rPr>
              <a:t> Channels</a:t>
            </a:r>
          </a:p>
        </p:txBody>
      </p:sp>
      <p:pic>
        <p:nvPicPr>
          <p:cNvPr id="1026" name="Picture 2" descr="Image result for user image">
            <a:extLst>
              <a:ext uri="{FF2B5EF4-FFF2-40B4-BE49-F238E27FC236}">
                <a16:creationId xmlns:a16="http://schemas.microsoft.com/office/drawing/2014/main" id="{424EEE10-E2CD-49F2-AB51-40E6342D4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33" y="3455084"/>
            <a:ext cx="948883" cy="94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3C88664-56C5-405C-A628-831E34B9A166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069152" y="4280067"/>
            <a:ext cx="887832" cy="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D2E786-9205-46A9-9019-669CED2E5C46}"/>
              </a:ext>
            </a:extLst>
          </p:cNvPr>
          <p:cNvCxnSpPr>
            <a:cxnSpLocks/>
            <a:endCxn id="1026" idx="1"/>
          </p:cNvCxnSpPr>
          <p:nvPr/>
        </p:nvCxnSpPr>
        <p:spPr>
          <a:xfrm>
            <a:off x="8622913" y="3286677"/>
            <a:ext cx="1690620" cy="642849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188227-8D0E-4A55-859A-A61D5B060F8B}"/>
              </a:ext>
            </a:extLst>
          </p:cNvPr>
          <p:cNvCxnSpPr>
            <a:endCxn id="1026" idx="1"/>
          </p:cNvCxnSpPr>
          <p:nvPr/>
        </p:nvCxnSpPr>
        <p:spPr>
          <a:xfrm flipV="1">
            <a:off x="8602743" y="3929526"/>
            <a:ext cx="1710790" cy="296185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469A07-1930-4CD5-B8A2-DDCDB69BE5A8}"/>
              </a:ext>
            </a:extLst>
          </p:cNvPr>
          <p:cNvCxnSpPr>
            <a:endCxn id="1026" idx="1"/>
          </p:cNvCxnSpPr>
          <p:nvPr/>
        </p:nvCxnSpPr>
        <p:spPr>
          <a:xfrm flipV="1">
            <a:off x="8622913" y="3929526"/>
            <a:ext cx="1690620" cy="1131995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06FAF3-6BE0-41A6-8AB0-E6192CCB25C1}"/>
              </a:ext>
            </a:extLst>
          </p:cNvPr>
          <p:cNvSpPr txBox="1"/>
          <p:nvPr/>
        </p:nvSpPr>
        <p:spPr>
          <a:xfrm>
            <a:off x="838200" y="3416838"/>
            <a:ext cx="169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P Simplified Light" panose="020B0404020204020204" pitchFamily="34" charset="0"/>
              </a:rPr>
              <a:t>Source Systems</a:t>
            </a:r>
          </a:p>
        </p:txBody>
      </p:sp>
    </p:spTree>
    <p:extLst>
      <p:ext uri="{BB962C8B-B14F-4D97-AF65-F5344CB8AC3E}">
        <p14:creationId xmlns:p14="http://schemas.microsoft.com/office/powerpoint/2010/main" val="404623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" y="271378"/>
            <a:ext cx="10691197" cy="574516"/>
          </a:xfrm>
        </p:spPr>
        <p:txBody>
          <a:bodyPr>
            <a:normAutofit fontScale="90000"/>
          </a:bodyPr>
          <a:lstStyle/>
          <a:p>
            <a:r>
              <a:rPr lang="en-US" dirty="0"/>
              <a:t>High Level Roadmap (Generic Notification Service)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1709" y="6076401"/>
            <a:ext cx="9810197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73603">
              <a:spcAft>
                <a:spcPts val="533"/>
              </a:spcAft>
              <a:buSzPct val="100000"/>
            </a:pPr>
            <a:r>
              <a:rPr lang="en-US" sz="1067" b="1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Note:  These are tentative timelines based on current understanding. These will be validated and confirmed prior to start of the project</a:t>
            </a:r>
          </a:p>
        </p:txBody>
      </p:sp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445572"/>
              </p:ext>
            </p:extLst>
          </p:nvPr>
        </p:nvGraphicFramePr>
        <p:xfrm>
          <a:off x="2137830" y="835516"/>
          <a:ext cx="1926988" cy="5129757"/>
        </p:xfrm>
        <a:graphic>
          <a:graphicData uri="http://schemas.openxmlformats.org/drawingml/2006/table">
            <a:tbl>
              <a:tblPr firstRow="1" bandRow="1"/>
              <a:tblGrid>
                <a:gridCol w="469064">
                  <a:extLst>
                    <a:ext uri="{9D8B030D-6E8A-4147-A177-3AD203B41FA5}">
                      <a16:colId xmlns:a16="http://schemas.microsoft.com/office/drawing/2014/main" val="520347140"/>
                    </a:ext>
                  </a:extLst>
                </a:gridCol>
                <a:gridCol w="499237">
                  <a:extLst>
                    <a:ext uri="{9D8B030D-6E8A-4147-A177-3AD203B41FA5}">
                      <a16:colId xmlns:a16="http://schemas.microsoft.com/office/drawing/2014/main" val="3799368741"/>
                    </a:ext>
                  </a:extLst>
                </a:gridCol>
                <a:gridCol w="469064">
                  <a:extLst>
                    <a:ext uri="{9D8B030D-6E8A-4147-A177-3AD203B41FA5}">
                      <a16:colId xmlns:a16="http://schemas.microsoft.com/office/drawing/2014/main" val="426098779"/>
                    </a:ext>
                  </a:extLst>
                </a:gridCol>
                <a:gridCol w="489623">
                  <a:extLst>
                    <a:ext uri="{9D8B030D-6E8A-4147-A177-3AD203B41FA5}">
                      <a16:colId xmlns:a16="http://schemas.microsoft.com/office/drawing/2014/main" val="3785177411"/>
                    </a:ext>
                  </a:extLst>
                </a:gridCol>
              </a:tblGrid>
              <a:tr h="767431">
                <a:tc gridSpan="4">
                  <a:txBody>
                    <a:bodyPr/>
                    <a:lstStyle>
                      <a:lvl1pPr marL="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1600" dirty="0">
                          <a:latin typeface="HP Simplified" panose="020B0604020204020204" pitchFamily="34" charset="0"/>
                        </a:rPr>
                        <a:t>M1(July 2019)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P Simplified" panose="020B060402020402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514239"/>
                  </a:ext>
                </a:extLst>
              </a:tr>
              <a:tr h="792480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P Simplified" panose="020B0604020204020204" pitchFamily="34" charset="0"/>
                        </a:rPr>
                        <a:t>6 Mon</a:t>
                      </a:r>
                    </a:p>
                  </a:txBody>
                  <a:tcPr marL="0" marR="121920" marT="121920" marB="12192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13 Mon</a:t>
                      </a:r>
                    </a:p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P Simplified" panose="020B06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121920" marT="121920" marB="12192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20 Mon</a:t>
                      </a:r>
                    </a:p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P Simplified" panose="020B06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121920" marT="121920" marB="12192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27 Mon</a:t>
                      </a:r>
                    </a:p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P Simplified" panose="020B06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121920" marT="121920" marB="12192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276552"/>
                  </a:ext>
                </a:extLst>
              </a:tr>
              <a:tr h="1267553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618689"/>
                  </a:ext>
                </a:extLst>
              </a:tr>
              <a:tr h="767431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797156"/>
                  </a:ext>
                </a:extLst>
              </a:tr>
              <a:tr h="767431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528277"/>
                  </a:ext>
                </a:extLst>
              </a:tr>
              <a:tr h="767431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772858"/>
                  </a:ext>
                </a:extLst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200568"/>
              </p:ext>
            </p:extLst>
          </p:nvPr>
        </p:nvGraphicFramePr>
        <p:xfrm>
          <a:off x="739921" y="826154"/>
          <a:ext cx="1397920" cy="5118858"/>
        </p:xfrm>
        <a:graphic>
          <a:graphicData uri="http://schemas.openxmlformats.org/drawingml/2006/table">
            <a:tbl>
              <a:tblPr firstRow="1" bandRow="1"/>
              <a:tblGrid>
                <a:gridCol w="1397920">
                  <a:extLst>
                    <a:ext uri="{9D8B030D-6E8A-4147-A177-3AD203B41FA5}">
                      <a16:colId xmlns:a16="http://schemas.microsoft.com/office/drawing/2014/main" val="520347140"/>
                    </a:ext>
                  </a:extLst>
                </a:gridCol>
              </a:tblGrid>
              <a:tr h="768565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HP Simplified" panose="020B0604020204020204" pitchFamily="34" charset="0"/>
                        </a:rPr>
                        <a:t>Milestones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P Simplified" panose="020B060402020402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514239"/>
                  </a:ext>
                </a:extLst>
              </a:tr>
              <a:tr h="768565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457189" rtl="0" eaLnBrk="1" latinLnBrk="0" hangingPunct="1"/>
                      <a:r>
                        <a:rPr lang="en-US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Timelines</a:t>
                      </a:r>
                    </a:p>
                  </a:txBody>
                  <a:tcPr marL="121920" marR="121920" marT="60960" marB="6096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276552"/>
                  </a:ext>
                </a:extLst>
              </a:tr>
              <a:tr h="1276033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457189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&amp; Development</a:t>
                      </a: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618689"/>
                  </a:ext>
                </a:extLst>
              </a:tr>
              <a:tr h="768565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457189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SIT</a:t>
                      </a: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797156"/>
                  </a:ext>
                </a:extLst>
              </a:tr>
              <a:tr h="768565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500" b="1" dirty="0"/>
                        <a:t>UAT</a:t>
                      </a: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528277"/>
                  </a:ext>
                </a:extLst>
              </a:tr>
              <a:tr h="768565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500" b="1" dirty="0"/>
                        <a:t>MTP</a:t>
                      </a: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772858"/>
                  </a:ext>
                </a:extLst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979484"/>
              </p:ext>
            </p:extLst>
          </p:nvPr>
        </p:nvGraphicFramePr>
        <p:xfrm>
          <a:off x="6002178" y="835513"/>
          <a:ext cx="2396052" cy="5132169"/>
        </p:xfrm>
        <a:graphic>
          <a:graphicData uri="http://schemas.openxmlformats.org/drawingml/2006/table">
            <a:tbl>
              <a:tblPr firstRow="1" bandRow="1"/>
              <a:tblGrid>
                <a:gridCol w="469064">
                  <a:extLst>
                    <a:ext uri="{9D8B030D-6E8A-4147-A177-3AD203B41FA5}">
                      <a16:colId xmlns:a16="http://schemas.microsoft.com/office/drawing/2014/main" val="520347140"/>
                    </a:ext>
                  </a:extLst>
                </a:gridCol>
                <a:gridCol w="499237">
                  <a:extLst>
                    <a:ext uri="{9D8B030D-6E8A-4147-A177-3AD203B41FA5}">
                      <a16:colId xmlns:a16="http://schemas.microsoft.com/office/drawing/2014/main" val="3799368741"/>
                    </a:ext>
                  </a:extLst>
                </a:gridCol>
                <a:gridCol w="469064">
                  <a:extLst>
                    <a:ext uri="{9D8B030D-6E8A-4147-A177-3AD203B41FA5}">
                      <a16:colId xmlns:a16="http://schemas.microsoft.com/office/drawing/2014/main" val="426098779"/>
                    </a:ext>
                  </a:extLst>
                </a:gridCol>
                <a:gridCol w="489623">
                  <a:extLst>
                    <a:ext uri="{9D8B030D-6E8A-4147-A177-3AD203B41FA5}">
                      <a16:colId xmlns:a16="http://schemas.microsoft.com/office/drawing/2014/main" val="3785177411"/>
                    </a:ext>
                  </a:extLst>
                </a:gridCol>
                <a:gridCol w="469064">
                  <a:extLst>
                    <a:ext uri="{9D8B030D-6E8A-4147-A177-3AD203B41FA5}">
                      <a16:colId xmlns:a16="http://schemas.microsoft.com/office/drawing/2014/main" val="4153620139"/>
                    </a:ext>
                  </a:extLst>
                </a:gridCol>
              </a:tblGrid>
              <a:tr h="766628">
                <a:tc gridSpan="5">
                  <a:txBody>
                    <a:bodyPr/>
                    <a:lstStyle>
                      <a:lvl1pPr marL="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1600" dirty="0">
                          <a:latin typeface="HP Simplified" panose="020B0604020204020204" pitchFamily="34" charset="0"/>
                        </a:rPr>
                        <a:t>M3(September’18)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P Simplified" panose="020B060402020402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514239"/>
                  </a:ext>
                </a:extLst>
              </a:tr>
              <a:tr h="792480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P Simplified" panose="020B0604020204020204" pitchFamily="34" charset="0"/>
                        </a:rPr>
                        <a:t>1 Mon</a:t>
                      </a:r>
                    </a:p>
                  </a:txBody>
                  <a:tcPr marL="0" marR="121920" marT="121920" marB="12192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8 Mon</a:t>
                      </a:r>
                    </a:p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P Simplified" panose="020B06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121920" marT="121920" marB="12192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15 Mon</a:t>
                      </a:r>
                    </a:p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P Simplified" panose="020B06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121920" marT="121920" marB="12192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22 Mon</a:t>
                      </a:r>
                    </a:p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P Simplified" panose="020B06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121920" marT="121920" marB="12192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29 Mon</a:t>
                      </a:r>
                    </a:p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P Simplified" panose="020B06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121920" marT="121920" marB="12192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276552"/>
                  </a:ext>
                </a:extLst>
              </a:tr>
              <a:tr h="1273177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618689"/>
                  </a:ext>
                </a:extLst>
              </a:tr>
              <a:tr h="766628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797156"/>
                  </a:ext>
                </a:extLst>
              </a:tr>
              <a:tr h="766628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528277"/>
                  </a:ext>
                </a:extLst>
              </a:tr>
              <a:tr h="766628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772858"/>
                  </a:ext>
                </a:extLst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935700"/>
              </p:ext>
            </p:extLst>
          </p:nvPr>
        </p:nvGraphicFramePr>
        <p:xfrm>
          <a:off x="8414928" y="826155"/>
          <a:ext cx="1926988" cy="5123033"/>
        </p:xfrm>
        <a:graphic>
          <a:graphicData uri="http://schemas.openxmlformats.org/drawingml/2006/table">
            <a:tbl>
              <a:tblPr firstRow="1" bandRow="1"/>
              <a:tblGrid>
                <a:gridCol w="469064">
                  <a:extLst>
                    <a:ext uri="{9D8B030D-6E8A-4147-A177-3AD203B41FA5}">
                      <a16:colId xmlns:a16="http://schemas.microsoft.com/office/drawing/2014/main" val="520347140"/>
                    </a:ext>
                  </a:extLst>
                </a:gridCol>
                <a:gridCol w="499237">
                  <a:extLst>
                    <a:ext uri="{9D8B030D-6E8A-4147-A177-3AD203B41FA5}">
                      <a16:colId xmlns:a16="http://schemas.microsoft.com/office/drawing/2014/main" val="3799368741"/>
                    </a:ext>
                  </a:extLst>
                </a:gridCol>
                <a:gridCol w="469064">
                  <a:extLst>
                    <a:ext uri="{9D8B030D-6E8A-4147-A177-3AD203B41FA5}">
                      <a16:colId xmlns:a16="http://schemas.microsoft.com/office/drawing/2014/main" val="426098779"/>
                    </a:ext>
                  </a:extLst>
                </a:gridCol>
                <a:gridCol w="489623">
                  <a:extLst>
                    <a:ext uri="{9D8B030D-6E8A-4147-A177-3AD203B41FA5}">
                      <a16:colId xmlns:a16="http://schemas.microsoft.com/office/drawing/2014/main" val="3785177411"/>
                    </a:ext>
                  </a:extLst>
                </a:gridCol>
              </a:tblGrid>
              <a:tr h="771089">
                <a:tc gridSpan="4">
                  <a:txBody>
                    <a:bodyPr/>
                    <a:lstStyle>
                      <a:lvl1pPr marL="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1600" dirty="0">
                          <a:latin typeface="HP Simplified" panose="020B0604020204020204" pitchFamily="34" charset="0"/>
                        </a:rPr>
                        <a:t>M4(Oct 19)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P Simplified" panose="020B060402020402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514239"/>
                  </a:ext>
                </a:extLst>
              </a:tr>
              <a:tr h="792480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P Simplified" panose="020B0604020204020204" pitchFamily="34" charset="0"/>
                        </a:rPr>
                        <a:t>5 Mon</a:t>
                      </a:r>
                    </a:p>
                  </a:txBody>
                  <a:tcPr marL="0" marR="121920" marT="121920" marB="12192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12 Mon</a:t>
                      </a:r>
                    </a:p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P Simplified" panose="020B06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121920" marT="121920" marB="12192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19 Mon</a:t>
                      </a:r>
                    </a:p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P Simplified" panose="020B06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121920" marT="121920" marB="12192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26 Mon</a:t>
                      </a:r>
                    </a:p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P Simplified" panose="020B06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121920" marT="121920" marB="12192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276552"/>
                  </a:ext>
                </a:extLst>
              </a:tr>
              <a:tr h="1246197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618689"/>
                  </a:ext>
                </a:extLst>
              </a:tr>
              <a:tr h="771089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797156"/>
                  </a:ext>
                </a:extLst>
              </a:tr>
              <a:tr h="771089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528277"/>
                  </a:ext>
                </a:extLst>
              </a:tr>
              <a:tr h="771089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772858"/>
                  </a:ext>
                </a:extLst>
              </a:tr>
            </a:tbl>
          </a:graphicData>
        </a:graphic>
      </p:graphicFrame>
      <p:sp>
        <p:nvSpPr>
          <p:cNvPr id="96" name="TextBox 95"/>
          <p:cNvSpPr txBox="1"/>
          <p:nvPr/>
        </p:nvSpPr>
        <p:spPr>
          <a:xfrm>
            <a:off x="850980" y="2362656"/>
            <a:ext cx="158416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73603">
              <a:buSzPct val="100000"/>
            </a:pPr>
            <a:r>
              <a:rPr lang="en-US" sz="1333" b="1" dirty="0">
                <a:solidFill>
                  <a:srgbClr val="ED7D31"/>
                </a:solidFill>
                <a:cs typeface="HP Simplified" pitchFamily="34" charset="0"/>
              </a:rPr>
              <a:t>Analysis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340613" y="2692563"/>
            <a:ext cx="537235" cy="0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  <a:headEnd type="triangle" w="lg" len="med"/>
            <a:tailEnd type="triangle" w="lg" len="lg"/>
          </a:ln>
          <a:effectLst/>
        </p:spPr>
      </p:cxnSp>
      <p:cxnSp>
        <p:nvCxnSpPr>
          <p:cNvPr id="98" name="Straight Arrow Connector 97"/>
          <p:cNvCxnSpPr/>
          <p:nvPr/>
        </p:nvCxnSpPr>
        <p:spPr>
          <a:xfrm>
            <a:off x="4018058" y="3948819"/>
            <a:ext cx="551060" cy="0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99" name="TextBox 98"/>
          <p:cNvSpPr txBox="1"/>
          <p:nvPr/>
        </p:nvSpPr>
        <p:spPr>
          <a:xfrm>
            <a:off x="3554920" y="3582899"/>
            <a:ext cx="147733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73603">
              <a:buSzPct val="100000"/>
            </a:pPr>
            <a:r>
              <a:rPr lang="en-US" sz="1333" b="1" dirty="0">
                <a:solidFill>
                  <a:srgbClr val="ED7D31"/>
                </a:solidFill>
                <a:cs typeface="HP Simplified" pitchFamily="34" charset="0"/>
              </a:rPr>
              <a:t>Sprint1 SIT</a:t>
            </a:r>
          </a:p>
        </p:txBody>
      </p:sp>
      <p:cxnSp>
        <p:nvCxnSpPr>
          <p:cNvPr id="100" name="Straight Arrow Connector 99"/>
          <p:cNvCxnSpPr>
            <a:cxnSpLocks/>
          </p:cNvCxnSpPr>
          <p:nvPr/>
        </p:nvCxnSpPr>
        <p:spPr>
          <a:xfrm>
            <a:off x="6185155" y="4324703"/>
            <a:ext cx="1064396" cy="0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  <a:headEnd type="triangle" w="lg" len="lg"/>
            <a:tailEnd type="triangle" w="lg" len="lg"/>
          </a:ln>
          <a:effectLst/>
        </p:spPr>
      </p:cxnSp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60267"/>
              </p:ext>
            </p:extLst>
          </p:nvPr>
        </p:nvGraphicFramePr>
        <p:xfrm>
          <a:off x="4063252" y="835523"/>
          <a:ext cx="1926988" cy="5113435"/>
        </p:xfrm>
        <a:graphic>
          <a:graphicData uri="http://schemas.openxmlformats.org/drawingml/2006/table">
            <a:tbl>
              <a:tblPr firstRow="1" bandRow="1"/>
              <a:tblGrid>
                <a:gridCol w="469064">
                  <a:extLst>
                    <a:ext uri="{9D8B030D-6E8A-4147-A177-3AD203B41FA5}">
                      <a16:colId xmlns:a16="http://schemas.microsoft.com/office/drawing/2014/main" val="520347140"/>
                    </a:ext>
                  </a:extLst>
                </a:gridCol>
                <a:gridCol w="499237">
                  <a:extLst>
                    <a:ext uri="{9D8B030D-6E8A-4147-A177-3AD203B41FA5}">
                      <a16:colId xmlns:a16="http://schemas.microsoft.com/office/drawing/2014/main" val="3799368741"/>
                    </a:ext>
                  </a:extLst>
                </a:gridCol>
                <a:gridCol w="469064">
                  <a:extLst>
                    <a:ext uri="{9D8B030D-6E8A-4147-A177-3AD203B41FA5}">
                      <a16:colId xmlns:a16="http://schemas.microsoft.com/office/drawing/2014/main" val="426098779"/>
                    </a:ext>
                  </a:extLst>
                </a:gridCol>
                <a:gridCol w="489623">
                  <a:extLst>
                    <a:ext uri="{9D8B030D-6E8A-4147-A177-3AD203B41FA5}">
                      <a16:colId xmlns:a16="http://schemas.microsoft.com/office/drawing/2014/main" val="3785177411"/>
                    </a:ext>
                  </a:extLst>
                </a:gridCol>
              </a:tblGrid>
              <a:tr h="768167">
                <a:tc gridSpan="4">
                  <a:txBody>
                    <a:bodyPr/>
                    <a:lstStyle>
                      <a:lvl1pPr marL="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1600" dirty="0">
                          <a:latin typeface="HP Simplified" panose="020B0604020204020204" pitchFamily="34" charset="0"/>
                        </a:rPr>
                        <a:t>M5(Aug17)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P Simplified" panose="020B060402020402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514239"/>
                  </a:ext>
                </a:extLst>
              </a:tr>
              <a:tr h="792480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P Simplified" panose="020B0604020204020204" pitchFamily="34" charset="0"/>
                        </a:rPr>
                        <a:t>4 Mon</a:t>
                      </a:r>
                    </a:p>
                  </a:txBody>
                  <a:tcPr marL="0" marR="121920" marT="121920" marB="12192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11 Mon</a:t>
                      </a:r>
                    </a:p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P Simplified" panose="020B06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121920" marT="121920" marB="12192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18 Mon</a:t>
                      </a:r>
                    </a:p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P Simplified" panose="020B06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121920" marT="121920" marB="12192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25 Mon</a:t>
                      </a:r>
                    </a:p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P Simplified" panose="020B06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121920" marT="121920" marB="12192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276552"/>
                  </a:ext>
                </a:extLst>
              </a:tr>
              <a:tr h="1248287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618689"/>
                  </a:ext>
                </a:extLst>
              </a:tr>
              <a:tr h="768167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797156"/>
                  </a:ext>
                </a:extLst>
              </a:tr>
              <a:tr h="768167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528277"/>
                  </a:ext>
                </a:extLst>
              </a:tr>
              <a:tr h="768167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772858"/>
                  </a:ext>
                </a:extLst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1723790" y="2592725"/>
            <a:ext cx="2063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73603">
              <a:buSzPct val="100000"/>
            </a:pPr>
            <a:r>
              <a:rPr lang="en-US" sz="1200" b="1" dirty="0">
                <a:solidFill>
                  <a:srgbClr val="ED7D31"/>
                </a:solidFill>
                <a:cs typeface="HP Simplified" pitchFamily="34" charset="0"/>
              </a:rPr>
              <a:t>Sprint 1 (Development)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1839930" y="2921017"/>
            <a:ext cx="1887257" cy="0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  <a:headEnd type="triangle" w="lg" len="lg"/>
            <a:tailEnd type="triangle" w="lg" len="lg"/>
          </a:ln>
          <a:effectLst/>
        </p:spPr>
      </p:cxnSp>
      <p:sp>
        <p:nvSpPr>
          <p:cNvPr id="107" name="TextBox 106"/>
          <p:cNvSpPr txBox="1"/>
          <p:nvPr/>
        </p:nvSpPr>
        <p:spPr>
          <a:xfrm>
            <a:off x="3841898" y="2875446"/>
            <a:ext cx="206310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73603">
              <a:buSzPct val="100000"/>
            </a:pPr>
            <a:r>
              <a:rPr lang="en-US" sz="1333" b="1" dirty="0">
                <a:solidFill>
                  <a:srgbClr val="ED7D31"/>
                </a:solidFill>
                <a:cs typeface="HP Simplified" pitchFamily="34" charset="0"/>
              </a:rPr>
              <a:t>Sprint 2 (Development)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3752237" y="3186901"/>
            <a:ext cx="2432919" cy="0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  <a:headEnd type="triangle" w="lg" len="lg"/>
            <a:tailEnd type="triangle" w="lg" len="lg"/>
          </a:ln>
          <a:effectLst/>
        </p:spPr>
      </p:cxnSp>
      <p:cxnSp>
        <p:nvCxnSpPr>
          <p:cNvPr id="111" name="Straight Arrow Connector 110"/>
          <p:cNvCxnSpPr/>
          <p:nvPr/>
        </p:nvCxnSpPr>
        <p:spPr>
          <a:xfrm flipV="1">
            <a:off x="3740621" y="4161827"/>
            <a:ext cx="528168" cy="0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  <a:headEnd type="triangle" w="lg" len="lg"/>
            <a:tailEnd type="triangle" w="lg" len="lg"/>
          </a:ln>
          <a:effectLst/>
        </p:spPr>
      </p:cxnSp>
      <p:sp>
        <p:nvSpPr>
          <p:cNvPr id="112" name="TextBox 111"/>
          <p:cNvSpPr txBox="1"/>
          <p:nvPr/>
        </p:nvSpPr>
        <p:spPr>
          <a:xfrm>
            <a:off x="3148245" y="3736930"/>
            <a:ext cx="173163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73603">
              <a:buSzPct val="100000"/>
            </a:pPr>
            <a:r>
              <a:rPr lang="en-US" sz="1333" b="1" dirty="0">
                <a:solidFill>
                  <a:srgbClr val="ED7D31"/>
                </a:solidFill>
                <a:cs typeface="HP Simplified" pitchFamily="34" charset="0"/>
              </a:rPr>
              <a:t>Sprint1</a:t>
            </a:r>
            <a:r>
              <a:rPr lang="en-US" sz="1200" dirty="0">
                <a:solidFill>
                  <a:srgbClr val="ED7D31"/>
                </a:solidFill>
                <a:latin typeface="Calibri" panose="020F0502020204030204"/>
                <a:cs typeface="HP Simplified" pitchFamily="34" charset="0"/>
              </a:rPr>
              <a:t> </a:t>
            </a:r>
            <a:r>
              <a:rPr lang="en-US" sz="1333" b="1" dirty="0">
                <a:solidFill>
                  <a:srgbClr val="ED7D31"/>
                </a:solidFill>
                <a:cs typeface="HP Simplified" pitchFamily="34" charset="0"/>
              </a:rPr>
              <a:t>SIT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636137" y="3726484"/>
            <a:ext cx="2338312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73603">
              <a:buSzPct val="100000"/>
            </a:pPr>
            <a:r>
              <a:rPr lang="en-US" sz="1333" b="1" dirty="0">
                <a:solidFill>
                  <a:srgbClr val="ED7D31"/>
                </a:solidFill>
                <a:cs typeface="HP Simplified" pitchFamily="34" charset="0"/>
              </a:rPr>
              <a:t>Sprint2</a:t>
            </a:r>
            <a:r>
              <a:rPr lang="en-US" sz="1200" dirty="0">
                <a:solidFill>
                  <a:srgbClr val="ED7D31"/>
                </a:solidFill>
                <a:latin typeface="Calibri" panose="020F0502020204030204"/>
                <a:cs typeface="HP Simplified" pitchFamily="34" charset="0"/>
              </a:rPr>
              <a:t> </a:t>
            </a:r>
            <a:r>
              <a:rPr lang="en-US" sz="1333" b="1" dirty="0" err="1">
                <a:solidFill>
                  <a:srgbClr val="ED7D31"/>
                </a:solidFill>
                <a:cs typeface="HP Simplified" pitchFamily="34" charset="0"/>
              </a:rPr>
              <a:t>SIT+Regression</a:t>
            </a:r>
            <a:r>
              <a:rPr lang="en-US" sz="1333" b="1" dirty="0">
                <a:solidFill>
                  <a:srgbClr val="ED7D31"/>
                </a:solidFill>
                <a:cs typeface="HP Simplified" pitchFamily="34" charset="0"/>
              </a:rPr>
              <a:t> Test+ Performance Test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 flipV="1">
            <a:off x="7133405" y="4996380"/>
            <a:ext cx="1505100" cy="0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  <a:headEnd type="triangle" w="lg" len="lg"/>
            <a:tailEnd type="triangle" w="lg" len="lg"/>
          </a:ln>
          <a:effectLst/>
        </p:spPr>
      </p:cxnSp>
      <p:sp>
        <p:nvSpPr>
          <p:cNvPr id="116" name="TextBox 115"/>
          <p:cNvSpPr txBox="1"/>
          <p:nvPr/>
        </p:nvSpPr>
        <p:spPr>
          <a:xfrm>
            <a:off x="7052991" y="4686844"/>
            <a:ext cx="147733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73603">
              <a:buSzPct val="100000"/>
            </a:pPr>
            <a:r>
              <a:rPr lang="en-US" sz="1333" b="1" dirty="0">
                <a:solidFill>
                  <a:srgbClr val="ED7D31"/>
                </a:solidFill>
                <a:cs typeface="HP Simplified" pitchFamily="34" charset="0"/>
              </a:rPr>
              <a:t>UAT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791658" y="5317447"/>
            <a:ext cx="2007556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73603">
              <a:buSzPct val="100000"/>
            </a:pPr>
            <a:r>
              <a:rPr lang="en-US" sz="1333" b="1" dirty="0" err="1">
                <a:solidFill>
                  <a:srgbClr val="ED7D31"/>
                </a:solidFill>
                <a:cs typeface="HP Simplified" pitchFamily="34" charset="0"/>
              </a:rPr>
              <a:t>MTPWarranty</a:t>
            </a:r>
            <a:r>
              <a:rPr lang="en-US" sz="1333" b="1" dirty="0">
                <a:solidFill>
                  <a:srgbClr val="ED7D31"/>
                </a:solidFill>
                <a:cs typeface="HP Simplified" pitchFamily="34" charset="0"/>
              </a:rPr>
              <a:t> Support</a:t>
            </a:r>
          </a:p>
          <a:p>
            <a:pPr algn="ctr" defTabSz="573603">
              <a:buSzPct val="100000"/>
            </a:pPr>
            <a:r>
              <a:rPr lang="en-US" sz="1333" b="1" dirty="0">
                <a:solidFill>
                  <a:srgbClr val="ED7D31"/>
                </a:solidFill>
                <a:cs typeface="HP Simplified" pitchFamily="34" charset="0"/>
              </a:rPr>
              <a:t> &amp; 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9321204" y="5785256"/>
            <a:ext cx="1037413" cy="0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  <a:headEnd type="triangle" w="lg" len="lg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48173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D40F5-C315-444D-AFB6-6280BCFFB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Composition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0993F2-AAE3-4D83-8957-3B007328E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869958"/>
              </p:ext>
            </p:extLst>
          </p:nvPr>
        </p:nvGraphicFramePr>
        <p:xfrm>
          <a:off x="838199" y="1615737"/>
          <a:ext cx="8163756" cy="4702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1252">
                  <a:extLst>
                    <a:ext uri="{9D8B030D-6E8A-4147-A177-3AD203B41FA5}">
                      <a16:colId xmlns:a16="http://schemas.microsoft.com/office/drawing/2014/main" val="859209261"/>
                    </a:ext>
                  </a:extLst>
                </a:gridCol>
                <a:gridCol w="2721252">
                  <a:extLst>
                    <a:ext uri="{9D8B030D-6E8A-4147-A177-3AD203B41FA5}">
                      <a16:colId xmlns:a16="http://schemas.microsoft.com/office/drawing/2014/main" val="2272055547"/>
                    </a:ext>
                  </a:extLst>
                </a:gridCol>
                <a:gridCol w="2721252">
                  <a:extLst>
                    <a:ext uri="{9D8B030D-6E8A-4147-A177-3AD203B41FA5}">
                      <a16:colId xmlns:a16="http://schemas.microsoft.com/office/drawing/2014/main" val="3911168427"/>
                    </a:ext>
                  </a:extLst>
                </a:gridCol>
              </a:tblGrid>
              <a:tr h="408050">
                <a:tc>
                  <a:txBody>
                    <a:bodyPr/>
                    <a:lstStyle/>
                    <a:p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666377"/>
                  </a:ext>
                </a:extLst>
              </a:tr>
              <a:tr h="413717">
                <a:tc>
                  <a:txBody>
                    <a:bodyPr/>
                    <a:lstStyle/>
                    <a:p>
                      <a:r>
                        <a:rPr lang="en-US" dirty="0"/>
                        <a:t>Project Sponsors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395445"/>
                  </a:ext>
                </a:extLst>
              </a:tr>
              <a:tr h="413717">
                <a:tc>
                  <a:txBody>
                    <a:bodyPr/>
                    <a:lstStyle/>
                    <a:p>
                      <a:r>
                        <a:rPr lang="en-US" dirty="0"/>
                        <a:t>Management(Project Manager)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08278"/>
                  </a:ext>
                </a:extLst>
              </a:tr>
              <a:tr h="413717">
                <a:tc>
                  <a:txBody>
                    <a:bodyPr/>
                    <a:lstStyle/>
                    <a:p>
                      <a:r>
                        <a:rPr lang="en-US" dirty="0"/>
                        <a:t>Architects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393134"/>
                  </a:ext>
                </a:extLst>
              </a:tr>
              <a:tr h="457866">
                <a:tc>
                  <a:txBody>
                    <a:bodyPr/>
                    <a:lstStyle/>
                    <a:p>
                      <a:r>
                        <a:rPr lang="en-US" dirty="0"/>
                        <a:t>Order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429656"/>
                  </a:ext>
                </a:extLst>
              </a:tr>
              <a:tr h="714087">
                <a:tc>
                  <a:txBody>
                    <a:bodyPr/>
                    <a:lstStyle/>
                    <a:p>
                      <a:r>
                        <a:rPr lang="en-US" dirty="0"/>
                        <a:t>Incident Management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975753"/>
                  </a:ext>
                </a:extLst>
              </a:tr>
              <a:tr h="413717">
                <a:tc>
                  <a:txBody>
                    <a:bodyPr/>
                    <a:lstStyle/>
                    <a:p>
                      <a:r>
                        <a:rPr lang="en-US" dirty="0"/>
                        <a:t>Technical 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812592"/>
                  </a:ext>
                </a:extLst>
              </a:tr>
              <a:tr h="413717">
                <a:tc>
                  <a:txBody>
                    <a:bodyPr/>
                    <a:lstStyle/>
                    <a:p>
                      <a:r>
                        <a:rPr lang="en-US" dirty="0"/>
                        <a:t>Developers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982352"/>
                  </a:ext>
                </a:extLst>
              </a:tr>
              <a:tr h="413717">
                <a:tc>
                  <a:txBody>
                    <a:bodyPr/>
                    <a:lstStyle/>
                    <a:p>
                      <a:r>
                        <a:rPr lang="en-US" dirty="0"/>
                        <a:t>Testers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80930"/>
                  </a:ext>
                </a:extLst>
              </a:tr>
              <a:tr h="413717">
                <a:tc>
                  <a:txBody>
                    <a:bodyPr/>
                    <a:lstStyle/>
                    <a:p>
                      <a:r>
                        <a:rPr lang="en-US" dirty="0"/>
                        <a:t>Dev 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399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94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9FFD-9FC2-4505-9CF6-3A4127704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648"/>
          </a:xfrm>
        </p:spPr>
        <p:txBody>
          <a:bodyPr/>
          <a:lstStyle/>
          <a:p>
            <a:r>
              <a:rPr lang="en-US" dirty="0"/>
              <a:t>Responsibilities definition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295F78-0689-4959-91A5-1D48930F1A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834758"/>
              </p:ext>
            </p:extLst>
          </p:nvPr>
        </p:nvGraphicFramePr>
        <p:xfrm>
          <a:off x="443884" y="1574199"/>
          <a:ext cx="10697064" cy="4982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047">
                  <a:extLst>
                    <a:ext uri="{9D8B030D-6E8A-4147-A177-3AD203B41FA5}">
                      <a16:colId xmlns:a16="http://schemas.microsoft.com/office/drawing/2014/main" val="3604398513"/>
                    </a:ext>
                  </a:extLst>
                </a:gridCol>
                <a:gridCol w="1349195">
                  <a:extLst>
                    <a:ext uri="{9D8B030D-6E8A-4147-A177-3AD203B41FA5}">
                      <a16:colId xmlns:a16="http://schemas.microsoft.com/office/drawing/2014/main" val="2427229068"/>
                    </a:ext>
                  </a:extLst>
                </a:gridCol>
                <a:gridCol w="2270377">
                  <a:extLst>
                    <a:ext uri="{9D8B030D-6E8A-4147-A177-3AD203B41FA5}">
                      <a16:colId xmlns:a16="http://schemas.microsoft.com/office/drawing/2014/main" val="3101599550"/>
                    </a:ext>
                  </a:extLst>
                </a:gridCol>
                <a:gridCol w="1237047">
                  <a:extLst>
                    <a:ext uri="{9D8B030D-6E8A-4147-A177-3AD203B41FA5}">
                      <a16:colId xmlns:a16="http://schemas.microsoft.com/office/drawing/2014/main" val="1469812449"/>
                    </a:ext>
                  </a:extLst>
                </a:gridCol>
                <a:gridCol w="1282602">
                  <a:extLst>
                    <a:ext uri="{9D8B030D-6E8A-4147-A177-3AD203B41FA5}">
                      <a16:colId xmlns:a16="http://schemas.microsoft.com/office/drawing/2014/main" val="1445791057"/>
                    </a:ext>
                  </a:extLst>
                </a:gridCol>
                <a:gridCol w="1322502">
                  <a:extLst>
                    <a:ext uri="{9D8B030D-6E8A-4147-A177-3AD203B41FA5}">
                      <a16:colId xmlns:a16="http://schemas.microsoft.com/office/drawing/2014/main" val="2905814151"/>
                    </a:ext>
                  </a:extLst>
                </a:gridCol>
                <a:gridCol w="1212294">
                  <a:extLst>
                    <a:ext uri="{9D8B030D-6E8A-4147-A177-3AD203B41FA5}">
                      <a16:colId xmlns:a16="http://schemas.microsoft.com/office/drawing/2014/main" val="2623868429"/>
                    </a:ext>
                  </a:extLst>
                </a:gridCol>
              </a:tblGrid>
              <a:tr h="858117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 Owners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Managers/Architects/Tech Leads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961642"/>
                  </a:ext>
                </a:extLst>
              </a:tr>
              <a:tr h="505481">
                <a:tc>
                  <a:txBody>
                    <a:bodyPr/>
                    <a:lstStyle/>
                    <a:p>
                      <a:r>
                        <a:rPr lang="en-US" sz="1200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Accountable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Responsible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Informed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Informed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Consulted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Informed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803754"/>
                  </a:ext>
                </a:extLst>
              </a:tr>
              <a:tr h="505481">
                <a:tc>
                  <a:txBody>
                    <a:bodyPr/>
                    <a:lstStyle/>
                    <a:p>
                      <a:r>
                        <a:rPr lang="en-US" sz="1200" dirty="0"/>
                        <a:t>Proof of 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Consulted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Responsible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Informed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Informed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Consulted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Informed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178584"/>
                  </a:ext>
                </a:extLst>
              </a:tr>
              <a:tr h="938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Design and Design Reviews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Accountable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Responsible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Informed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Informed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Accountable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Informed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433557"/>
                  </a:ext>
                </a:extLst>
              </a:tr>
              <a:tr h="7221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Development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Consulted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Accountable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Responsible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Responsible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Informed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Informed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929472"/>
                  </a:ext>
                </a:extLst>
              </a:tr>
              <a:tr h="938750">
                <a:tc>
                  <a:txBody>
                    <a:bodyPr/>
                    <a:lstStyle/>
                    <a:p>
                      <a:r>
                        <a:rPr lang="en-US" sz="1200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Consulted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Accountable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Responsible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Consulted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Informed/ Responsible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Responsible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51059"/>
                  </a:ext>
                </a:extLst>
              </a:tr>
              <a:tr h="429059">
                <a:tc>
                  <a:txBody>
                    <a:bodyPr/>
                    <a:lstStyle/>
                    <a:p>
                      <a:r>
                        <a:rPr lang="en-US" sz="1200" dirty="0"/>
                        <a:t>Production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Consulted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Accountable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Responsible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Responsible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Informed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Responsible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3397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927CDD7-191A-4A7D-A52C-A087143FD304}"/>
              </a:ext>
            </a:extLst>
          </p:cNvPr>
          <p:cNvSpPr txBox="1"/>
          <p:nvPr/>
        </p:nvSpPr>
        <p:spPr>
          <a:xfrm>
            <a:off x="838200" y="1233540"/>
            <a:ext cx="10727764" cy="34065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Responsible (executes the task), Accountable (answers for the task, have veto power), Consulted, Informed </a:t>
            </a:r>
            <a:endParaRPr lang="en-GB" dirty="0" err="1"/>
          </a:p>
        </p:txBody>
      </p:sp>
    </p:spTree>
    <p:extLst>
      <p:ext uri="{BB962C8B-B14F-4D97-AF65-F5344CB8AC3E}">
        <p14:creationId xmlns:p14="http://schemas.microsoft.com/office/powerpoint/2010/main" val="191319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Microsoft Office PowerPoint</Application>
  <PresentationFormat>Widescreen</PresentationFormat>
  <Paragraphs>186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HP Simplified</vt:lpstr>
      <vt:lpstr>HP Simplified Light</vt:lpstr>
      <vt:lpstr>Office Theme</vt:lpstr>
      <vt:lpstr>Generic Notification System</vt:lpstr>
      <vt:lpstr>Problem Statement</vt:lpstr>
      <vt:lpstr>Solution approach</vt:lpstr>
      <vt:lpstr>High Level Architecture</vt:lpstr>
      <vt:lpstr>High Level Roadmap (Generic Notification Service)</vt:lpstr>
      <vt:lpstr>Team Composition</vt:lpstr>
      <vt:lpstr>Responsibilities definition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Notification System</dc:title>
  <dc:creator>Deep, Kiran</dc:creator>
  <cp:lastModifiedBy>Deep, Kiran</cp:lastModifiedBy>
  <cp:revision>1</cp:revision>
  <dcterms:created xsi:type="dcterms:W3CDTF">2019-06-24T10:19:25Z</dcterms:created>
  <dcterms:modified xsi:type="dcterms:W3CDTF">2019-06-24T10:19:49Z</dcterms:modified>
</cp:coreProperties>
</file>