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3400" autoAdjust="0"/>
  </p:normalViewPr>
  <p:slideViewPr>
    <p:cSldViewPr snapToGrid="0">
      <p:cViewPr varScale="1">
        <p:scale>
          <a:sx n="72" d="100"/>
          <a:sy n="72" d="100"/>
        </p:scale>
        <p:origin x="7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D64A4-42D7-496E-ABBE-16374B4C409C}" type="datetimeFigureOut">
              <a:rPr lang="en-US" smtClean="0"/>
              <a:t>2/2/2020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99FFB5B-6F46-4572-BD0B-9CC8B6D3432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8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D64A4-42D7-496E-ABBE-16374B4C409C}"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FFB5B-6F46-4572-BD0B-9CC8B6D3432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067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D64A4-42D7-496E-ABBE-16374B4C409C}"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FFB5B-6F46-4572-BD0B-9CC8B6D3432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100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D64A4-42D7-496E-ABBE-16374B4C409C}"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FFB5B-6F46-4572-BD0B-9CC8B6D3432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7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D64A4-42D7-496E-ABBE-16374B4C409C}"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FFB5B-6F46-4572-BD0B-9CC8B6D3432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79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D64A4-42D7-496E-ABBE-16374B4C409C}"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FFB5B-6F46-4572-BD0B-9CC8B6D3432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812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D64A4-42D7-496E-ABBE-16374B4C409C}" type="datetimeFigureOut">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FFB5B-6F46-4572-BD0B-9CC8B6D3432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586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D64A4-42D7-496E-ABBE-16374B4C409C}"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FFB5B-6F46-4572-BD0B-9CC8B6D3432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339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D64A4-42D7-496E-ABBE-16374B4C409C}" type="datetimeFigureOut">
              <a:rPr lang="en-US" smtClean="0"/>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9FFB5B-6F46-4572-BD0B-9CC8B6D3432F}" type="slidenum">
              <a:rPr lang="en-US" smtClean="0"/>
              <a:t>‹#›</a:t>
            </a:fld>
            <a:endParaRPr lang="en-US"/>
          </a:p>
        </p:txBody>
      </p:sp>
    </p:spTree>
    <p:extLst>
      <p:ext uri="{BB962C8B-B14F-4D97-AF65-F5344CB8AC3E}">
        <p14:creationId xmlns:p14="http://schemas.microsoft.com/office/powerpoint/2010/main" val="69037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D64A4-42D7-496E-ABBE-16374B4C409C}"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FFB5B-6F46-4572-BD0B-9CC8B6D3432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946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1D64A4-42D7-496E-ABBE-16374B4C409C}" type="datetimeFigureOut">
              <a:rPr lang="en-US" smtClean="0"/>
              <a:t>2/2/2020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99FFB5B-6F46-4572-BD0B-9CC8B6D3432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49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1D64A4-42D7-496E-ABBE-16374B4C409C}" type="datetimeFigureOut">
              <a:rPr lang="en-US" smtClean="0"/>
              <a:t>2/2/2020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99FFB5B-6F46-4572-BD0B-9CC8B6D3432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203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91EA-FA09-46A9-8FDC-BAE125D2E4BC}"/>
              </a:ext>
            </a:extLst>
          </p:cNvPr>
          <p:cNvSpPr>
            <a:spLocks noGrp="1"/>
          </p:cNvSpPr>
          <p:nvPr>
            <p:ph type="ctrTitle"/>
          </p:nvPr>
        </p:nvSpPr>
        <p:spPr>
          <a:xfrm>
            <a:off x="1509310" y="703147"/>
            <a:ext cx="10421957" cy="2541431"/>
          </a:xfrm>
        </p:spPr>
        <p:txBody>
          <a:bodyPr/>
          <a:lstStyle/>
          <a:p>
            <a:pPr algn="ctr"/>
            <a:r>
              <a:rPr lang="en-US" dirty="0"/>
              <a:t>Credit EDA Case Study</a:t>
            </a:r>
          </a:p>
        </p:txBody>
      </p:sp>
      <p:sp>
        <p:nvSpPr>
          <p:cNvPr id="3" name="Subtitle 2">
            <a:extLst>
              <a:ext uri="{FF2B5EF4-FFF2-40B4-BE49-F238E27FC236}">
                <a16:creationId xmlns:a16="http://schemas.microsoft.com/office/drawing/2014/main" id="{E99E6CA7-277D-4936-B372-74386697070E}"/>
              </a:ext>
            </a:extLst>
          </p:cNvPr>
          <p:cNvSpPr>
            <a:spLocks noGrp="1"/>
          </p:cNvSpPr>
          <p:nvPr>
            <p:ph type="subTitle" idx="1"/>
          </p:nvPr>
        </p:nvSpPr>
        <p:spPr>
          <a:xfrm>
            <a:off x="1886924" y="3429000"/>
            <a:ext cx="9666727" cy="1756892"/>
          </a:xfrm>
        </p:spPr>
        <p:txBody>
          <a:bodyPr/>
          <a:lstStyle/>
          <a:p>
            <a:endParaRPr lang="en-US" dirty="0"/>
          </a:p>
          <a:p>
            <a:r>
              <a:rPr lang="en-US" b="1" dirty="0"/>
              <a:t>Ashutosh Nayak</a:t>
            </a:r>
          </a:p>
          <a:p>
            <a:r>
              <a:rPr lang="en-US" b="1" dirty="0"/>
              <a:t>Mahesh PRASAD Mishra</a:t>
            </a:r>
          </a:p>
          <a:p>
            <a:endParaRPr lang="en-US" dirty="0"/>
          </a:p>
        </p:txBody>
      </p:sp>
    </p:spTree>
    <p:extLst>
      <p:ext uri="{BB962C8B-B14F-4D97-AF65-F5344CB8AC3E}">
        <p14:creationId xmlns:p14="http://schemas.microsoft.com/office/powerpoint/2010/main" val="93307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9DA6E7-2FF8-4BCB-BEA8-5903D8746636}"/>
              </a:ext>
            </a:extLst>
          </p:cNvPr>
          <p:cNvSpPr/>
          <p:nvPr/>
        </p:nvSpPr>
        <p:spPr>
          <a:xfrm>
            <a:off x="396607" y="187287"/>
            <a:ext cx="11578728" cy="1938992"/>
          </a:xfrm>
          <a:prstGeom prst="rect">
            <a:avLst/>
          </a:prstGeom>
        </p:spPr>
        <p:txBody>
          <a:bodyPr wrap="square">
            <a:spAutoFit/>
          </a:bodyPr>
          <a:lstStyle/>
          <a:p>
            <a:r>
              <a:rPr lang="en-US" sz="2000" dirty="0"/>
              <a:t>Data Cleaning :</a:t>
            </a:r>
          </a:p>
          <a:p>
            <a:pPr marL="800100" lvl="1" indent="-342900">
              <a:buFont typeface="Arial" panose="020B0604020202020204" pitchFamily="34" charset="0"/>
              <a:buChar char="•"/>
            </a:pPr>
            <a:r>
              <a:rPr lang="en-US" sz="2000" dirty="0"/>
              <a:t>As mentioned in the requirement we have removed the columns which has null value percentage more than 45% and we have </a:t>
            </a:r>
            <a:r>
              <a:rPr lang="en-US" sz="2000" dirty="0" err="1"/>
              <a:t>umpute</a:t>
            </a:r>
            <a:r>
              <a:rPr lang="en-US" sz="2000" dirty="0"/>
              <a:t> the variables with zero which has null value more than 14% and again the variables which has less than 14% null value we have imputed with median for numerical variable.</a:t>
            </a:r>
          </a:p>
          <a:p>
            <a:pPr marL="800100" lvl="1" indent="-342900">
              <a:buFont typeface="Arial" panose="020B0604020202020204" pitchFamily="34" charset="0"/>
              <a:buChar char="•"/>
            </a:pPr>
            <a:r>
              <a:rPr lang="en-US" sz="2000" dirty="0"/>
              <a:t>For categorical variables the null value should be imputed with mode value of the respective column but we did not find any null value in the categorical variable. </a:t>
            </a:r>
          </a:p>
        </p:txBody>
      </p:sp>
      <p:pic>
        <p:nvPicPr>
          <p:cNvPr id="3" name="Picture 2">
            <a:extLst>
              <a:ext uri="{FF2B5EF4-FFF2-40B4-BE49-F238E27FC236}">
                <a16:creationId xmlns:a16="http://schemas.microsoft.com/office/drawing/2014/main" id="{244F3D5A-499E-480A-B20B-1D960B7DB0F7}"/>
              </a:ext>
            </a:extLst>
          </p:cNvPr>
          <p:cNvPicPr>
            <a:picLocks noChangeAspect="1"/>
          </p:cNvPicPr>
          <p:nvPr/>
        </p:nvPicPr>
        <p:blipFill>
          <a:blip r:embed="rId2"/>
          <a:stretch>
            <a:fillRect/>
          </a:stretch>
        </p:blipFill>
        <p:spPr>
          <a:xfrm>
            <a:off x="694062" y="2043484"/>
            <a:ext cx="6521985" cy="2688238"/>
          </a:xfrm>
          <a:prstGeom prst="rect">
            <a:avLst/>
          </a:prstGeom>
        </p:spPr>
      </p:pic>
      <p:pic>
        <p:nvPicPr>
          <p:cNvPr id="4" name="Picture 3">
            <a:extLst>
              <a:ext uri="{FF2B5EF4-FFF2-40B4-BE49-F238E27FC236}">
                <a16:creationId xmlns:a16="http://schemas.microsoft.com/office/drawing/2014/main" id="{CB1A0515-039A-4072-A8E0-B3185E8C1F59}"/>
              </a:ext>
            </a:extLst>
          </p:cNvPr>
          <p:cNvPicPr>
            <a:picLocks noChangeAspect="1"/>
          </p:cNvPicPr>
          <p:nvPr/>
        </p:nvPicPr>
        <p:blipFill>
          <a:blip r:embed="rId3"/>
          <a:stretch>
            <a:fillRect/>
          </a:stretch>
        </p:blipFill>
        <p:spPr>
          <a:xfrm>
            <a:off x="1729649" y="2831335"/>
            <a:ext cx="7722823" cy="2805479"/>
          </a:xfrm>
          <a:prstGeom prst="rect">
            <a:avLst/>
          </a:prstGeom>
        </p:spPr>
      </p:pic>
      <p:pic>
        <p:nvPicPr>
          <p:cNvPr id="5" name="Picture 4">
            <a:extLst>
              <a:ext uri="{FF2B5EF4-FFF2-40B4-BE49-F238E27FC236}">
                <a16:creationId xmlns:a16="http://schemas.microsoft.com/office/drawing/2014/main" id="{20158708-7226-41AA-B450-7CB27931BF61}"/>
              </a:ext>
            </a:extLst>
          </p:cNvPr>
          <p:cNvPicPr>
            <a:picLocks noChangeAspect="1"/>
          </p:cNvPicPr>
          <p:nvPr/>
        </p:nvPicPr>
        <p:blipFill>
          <a:blip r:embed="rId4"/>
          <a:stretch>
            <a:fillRect/>
          </a:stretch>
        </p:blipFill>
        <p:spPr>
          <a:xfrm>
            <a:off x="3955054" y="3241713"/>
            <a:ext cx="7961522" cy="2710149"/>
          </a:xfrm>
          <a:prstGeom prst="rect">
            <a:avLst/>
          </a:prstGeom>
        </p:spPr>
      </p:pic>
    </p:spTree>
    <p:extLst>
      <p:ext uri="{BB962C8B-B14F-4D97-AF65-F5344CB8AC3E}">
        <p14:creationId xmlns:p14="http://schemas.microsoft.com/office/powerpoint/2010/main" val="158311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308FBF-384B-4DE9-BD19-8273630D38C8}"/>
              </a:ext>
            </a:extLst>
          </p:cNvPr>
          <p:cNvSpPr/>
          <p:nvPr/>
        </p:nvSpPr>
        <p:spPr>
          <a:xfrm>
            <a:off x="4085953" y="50760"/>
            <a:ext cx="4677306" cy="461665"/>
          </a:xfrm>
          <a:prstGeom prst="rect">
            <a:avLst/>
          </a:prstGeom>
        </p:spPr>
        <p:txBody>
          <a:bodyPr wrap="none">
            <a:spAutoFit/>
          </a:bodyPr>
          <a:lstStyle/>
          <a:p>
            <a:r>
              <a:rPr lang="en-US" sz="2400" dirty="0"/>
              <a:t>Univariate Analysis : Outlier Analysis</a:t>
            </a:r>
          </a:p>
        </p:txBody>
      </p:sp>
      <p:pic>
        <p:nvPicPr>
          <p:cNvPr id="4" name="Picture 3">
            <a:extLst>
              <a:ext uri="{FF2B5EF4-FFF2-40B4-BE49-F238E27FC236}">
                <a16:creationId xmlns:a16="http://schemas.microsoft.com/office/drawing/2014/main" id="{FCED1842-24AF-4E27-8D75-541EA6627D8C}"/>
              </a:ext>
            </a:extLst>
          </p:cNvPr>
          <p:cNvPicPr>
            <a:picLocks noChangeAspect="1"/>
          </p:cNvPicPr>
          <p:nvPr/>
        </p:nvPicPr>
        <p:blipFill>
          <a:blip r:embed="rId2"/>
          <a:stretch>
            <a:fillRect/>
          </a:stretch>
        </p:blipFill>
        <p:spPr>
          <a:xfrm>
            <a:off x="506777" y="925417"/>
            <a:ext cx="5960124" cy="5177928"/>
          </a:xfrm>
          <a:prstGeom prst="rect">
            <a:avLst/>
          </a:prstGeom>
        </p:spPr>
      </p:pic>
      <p:sp>
        <p:nvSpPr>
          <p:cNvPr id="5" name="TextBox 4">
            <a:extLst>
              <a:ext uri="{FF2B5EF4-FFF2-40B4-BE49-F238E27FC236}">
                <a16:creationId xmlns:a16="http://schemas.microsoft.com/office/drawing/2014/main" id="{32A55C24-76A2-49F5-AEE5-AF11CB03B36F}"/>
              </a:ext>
            </a:extLst>
          </p:cNvPr>
          <p:cNvSpPr txBox="1"/>
          <p:nvPr/>
        </p:nvSpPr>
        <p:spPr>
          <a:xfrm>
            <a:off x="1133754" y="532109"/>
            <a:ext cx="5243062" cy="369332"/>
          </a:xfrm>
          <a:prstGeom prst="rect">
            <a:avLst/>
          </a:prstGeom>
          <a:noFill/>
        </p:spPr>
        <p:txBody>
          <a:bodyPr wrap="square" rtlCol="0">
            <a:spAutoFit/>
          </a:bodyPr>
          <a:lstStyle/>
          <a:p>
            <a:r>
              <a:rPr lang="en-US" dirty="0"/>
              <a:t>Finding out the Outliers in Univariate variables</a:t>
            </a:r>
          </a:p>
        </p:txBody>
      </p:sp>
      <p:sp>
        <p:nvSpPr>
          <p:cNvPr id="6" name="TextBox 5">
            <a:extLst>
              <a:ext uri="{FF2B5EF4-FFF2-40B4-BE49-F238E27FC236}">
                <a16:creationId xmlns:a16="http://schemas.microsoft.com/office/drawing/2014/main" id="{5FC6649C-288F-4596-B77E-50DEEEF5863E}"/>
              </a:ext>
            </a:extLst>
          </p:cNvPr>
          <p:cNvSpPr txBox="1"/>
          <p:nvPr/>
        </p:nvSpPr>
        <p:spPr>
          <a:xfrm>
            <a:off x="6953787" y="512425"/>
            <a:ext cx="5243062" cy="369332"/>
          </a:xfrm>
          <a:prstGeom prst="rect">
            <a:avLst/>
          </a:prstGeom>
          <a:noFill/>
        </p:spPr>
        <p:txBody>
          <a:bodyPr wrap="square" rtlCol="0">
            <a:spAutoFit/>
          </a:bodyPr>
          <a:lstStyle/>
          <a:p>
            <a:r>
              <a:rPr lang="en-US" dirty="0"/>
              <a:t>After imputing of Outliers from Univariate variables</a:t>
            </a:r>
          </a:p>
        </p:txBody>
      </p:sp>
      <p:pic>
        <p:nvPicPr>
          <p:cNvPr id="7" name="Picture 6">
            <a:extLst>
              <a:ext uri="{FF2B5EF4-FFF2-40B4-BE49-F238E27FC236}">
                <a16:creationId xmlns:a16="http://schemas.microsoft.com/office/drawing/2014/main" id="{B94D43D4-3711-415E-AEBF-1A07D5FAB1F1}"/>
              </a:ext>
            </a:extLst>
          </p:cNvPr>
          <p:cNvPicPr>
            <a:picLocks noChangeAspect="1"/>
          </p:cNvPicPr>
          <p:nvPr/>
        </p:nvPicPr>
        <p:blipFill>
          <a:blip r:embed="rId3"/>
          <a:stretch>
            <a:fillRect/>
          </a:stretch>
        </p:blipFill>
        <p:spPr>
          <a:xfrm>
            <a:off x="6948937" y="925417"/>
            <a:ext cx="5121901" cy="5177928"/>
          </a:xfrm>
          <a:prstGeom prst="rect">
            <a:avLst/>
          </a:prstGeom>
        </p:spPr>
      </p:pic>
    </p:spTree>
    <p:extLst>
      <p:ext uri="{BB962C8B-B14F-4D97-AF65-F5344CB8AC3E}">
        <p14:creationId xmlns:p14="http://schemas.microsoft.com/office/powerpoint/2010/main" val="281927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FF02C7-55E4-4AA8-9854-C0C9CA5A9C34}"/>
              </a:ext>
            </a:extLst>
          </p:cNvPr>
          <p:cNvSpPr/>
          <p:nvPr/>
        </p:nvSpPr>
        <p:spPr>
          <a:xfrm>
            <a:off x="3384270" y="379948"/>
            <a:ext cx="6179449" cy="523220"/>
          </a:xfrm>
          <a:prstGeom prst="rect">
            <a:avLst/>
          </a:prstGeom>
        </p:spPr>
        <p:txBody>
          <a:bodyPr wrap="none">
            <a:spAutoFit/>
          </a:bodyPr>
          <a:lstStyle/>
          <a:p>
            <a:r>
              <a:rPr lang="en-US" sz="2800" dirty="0"/>
              <a:t>Univariate Analysis : Continuous Variables</a:t>
            </a:r>
          </a:p>
        </p:txBody>
      </p:sp>
      <p:sp>
        <p:nvSpPr>
          <p:cNvPr id="3" name="Rectangle 2">
            <a:extLst>
              <a:ext uri="{FF2B5EF4-FFF2-40B4-BE49-F238E27FC236}">
                <a16:creationId xmlns:a16="http://schemas.microsoft.com/office/drawing/2014/main" id="{F27B103F-5B48-4856-8C2D-5802BAC9414B}"/>
              </a:ext>
            </a:extLst>
          </p:cNvPr>
          <p:cNvSpPr/>
          <p:nvPr/>
        </p:nvSpPr>
        <p:spPr>
          <a:xfrm>
            <a:off x="3384270" y="1123720"/>
            <a:ext cx="7158872" cy="2031325"/>
          </a:xfrm>
          <a:prstGeom prst="rect">
            <a:avLst/>
          </a:prstGeom>
        </p:spPr>
        <p:txBody>
          <a:bodyPr wrap="square">
            <a:spAutoFit/>
          </a:bodyPr>
          <a:lstStyle/>
          <a:p>
            <a:r>
              <a:rPr lang="en-US" dirty="0"/>
              <a:t>We have identified following numerical variable Univariate Continuous Variable analysis</a:t>
            </a:r>
          </a:p>
          <a:p>
            <a:endParaRPr lang="en-US" dirty="0"/>
          </a:p>
          <a:p>
            <a:pPr marL="285750" indent="-285750">
              <a:buFont typeface="Arial" panose="020B0604020202020204" pitchFamily="34" charset="0"/>
              <a:buChar char="•"/>
            </a:pPr>
            <a:r>
              <a:rPr lang="en-US" dirty="0"/>
              <a:t>AMT_CREDIT</a:t>
            </a:r>
          </a:p>
          <a:p>
            <a:pPr marL="285750" indent="-285750">
              <a:buFont typeface="Arial" panose="020B0604020202020204" pitchFamily="34" charset="0"/>
              <a:buChar char="•"/>
            </a:pPr>
            <a:r>
              <a:rPr lang="en-US" dirty="0"/>
              <a:t>AMT_INCOME_TOTAL</a:t>
            </a:r>
          </a:p>
          <a:p>
            <a:pPr marL="285750" indent="-285750">
              <a:buFont typeface="Arial" panose="020B0604020202020204" pitchFamily="34" charset="0"/>
              <a:buChar char="•"/>
            </a:pPr>
            <a:r>
              <a:rPr lang="en-US" dirty="0"/>
              <a:t>AMT_ANNUITY</a:t>
            </a:r>
          </a:p>
          <a:p>
            <a:pPr marL="285750" indent="-285750">
              <a:buFont typeface="Arial" panose="020B0604020202020204" pitchFamily="34" charset="0"/>
              <a:buChar char="•"/>
            </a:pPr>
            <a:r>
              <a:rPr lang="en-US" dirty="0"/>
              <a:t>AMT_GOODS_PRICE</a:t>
            </a:r>
          </a:p>
        </p:txBody>
      </p:sp>
    </p:spTree>
    <p:extLst>
      <p:ext uri="{BB962C8B-B14F-4D97-AF65-F5344CB8AC3E}">
        <p14:creationId xmlns:p14="http://schemas.microsoft.com/office/powerpoint/2010/main" val="211846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C5834E-E339-4F6E-97D2-3FF571A3D173}"/>
              </a:ext>
            </a:extLst>
          </p:cNvPr>
          <p:cNvSpPr/>
          <p:nvPr/>
        </p:nvSpPr>
        <p:spPr>
          <a:xfrm>
            <a:off x="644801" y="357915"/>
            <a:ext cx="3960249" cy="707886"/>
          </a:xfrm>
          <a:prstGeom prst="rect">
            <a:avLst/>
          </a:prstGeom>
        </p:spPr>
        <p:txBody>
          <a:bodyPr wrap="square">
            <a:spAutoFit/>
          </a:bodyPr>
          <a:lstStyle/>
          <a:p>
            <a:r>
              <a:rPr lang="en-US" sz="2000" dirty="0"/>
              <a:t>Univariate Analysis : Amount Income Total</a:t>
            </a:r>
          </a:p>
        </p:txBody>
      </p:sp>
      <p:pic>
        <p:nvPicPr>
          <p:cNvPr id="3" name="Picture 2">
            <a:extLst>
              <a:ext uri="{FF2B5EF4-FFF2-40B4-BE49-F238E27FC236}">
                <a16:creationId xmlns:a16="http://schemas.microsoft.com/office/drawing/2014/main" id="{7294DD2A-4B48-4F95-9EBF-2368F4351881}"/>
              </a:ext>
            </a:extLst>
          </p:cNvPr>
          <p:cNvPicPr>
            <a:picLocks noChangeAspect="1"/>
          </p:cNvPicPr>
          <p:nvPr/>
        </p:nvPicPr>
        <p:blipFill>
          <a:blip r:embed="rId2"/>
          <a:stretch>
            <a:fillRect/>
          </a:stretch>
        </p:blipFill>
        <p:spPr>
          <a:xfrm>
            <a:off x="325313" y="1065801"/>
            <a:ext cx="5943286" cy="4213722"/>
          </a:xfrm>
          <a:prstGeom prst="rect">
            <a:avLst/>
          </a:prstGeom>
        </p:spPr>
      </p:pic>
      <p:pic>
        <p:nvPicPr>
          <p:cNvPr id="4" name="Picture 3">
            <a:extLst>
              <a:ext uri="{FF2B5EF4-FFF2-40B4-BE49-F238E27FC236}">
                <a16:creationId xmlns:a16="http://schemas.microsoft.com/office/drawing/2014/main" id="{46633761-F12C-4F0C-BAE4-480E299427F6}"/>
              </a:ext>
            </a:extLst>
          </p:cNvPr>
          <p:cNvPicPr>
            <a:picLocks noChangeAspect="1"/>
          </p:cNvPicPr>
          <p:nvPr/>
        </p:nvPicPr>
        <p:blipFill>
          <a:blip r:embed="rId3"/>
          <a:stretch>
            <a:fillRect/>
          </a:stretch>
        </p:blipFill>
        <p:spPr>
          <a:xfrm>
            <a:off x="6588088" y="1065801"/>
            <a:ext cx="5603912" cy="4213722"/>
          </a:xfrm>
          <a:prstGeom prst="rect">
            <a:avLst/>
          </a:prstGeom>
        </p:spPr>
      </p:pic>
      <p:sp>
        <p:nvSpPr>
          <p:cNvPr id="5" name="Rectangle 4">
            <a:extLst>
              <a:ext uri="{FF2B5EF4-FFF2-40B4-BE49-F238E27FC236}">
                <a16:creationId xmlns:a16="http://schemas.microsoft.com/office/drawing/2014/main" id="{E68E618B-2C08-40D5-A42F-05A87F5E1291}"/>
              </a:ext>
            </a:extLst>
          </p:cNvPr>
          <p:cNvSpPr/>
          <p:nvPr/>
        </p:nvSpPr>
        <p:spPr>
          <a:xfrm>
            <a:off x="7330204" y="357915"/>
            <a:ext cx="3960249" cy="707886"/>
          </a:xfrm>
          <a:prstGeom prst="rect">
            <a:avLst/>
          </a:prstGeom>
        </p:spPr>
        <p:txBody>
          <a:bodyPr wrap="square">
            <a:spAutoFit/>
          </a:bodyPr>
          <a:lstStyle/>
          <a:p>
            <a:r>
              <a:rPr lang="en-US" sz="2000" dirty="0"/>
              <a:t>Univariate Analysis : Amount Goods Price</a:t>
            </a:r>
          </a:p>
        </p:txBody>
      </p:sp>
      <p:sp>
        <p:nvSpPr>
          <p:cNvPr id="6" name="Rectangle 5">
            <a:extLst>
              <a:ext uri="{FF2B5EF4-FFF2-40B4-BE49-F238E27FC236}">
                <a16:creationId xmlns:a16="http://schemas.microsoft.com/office/drawing/2014/main" id="{7147334B-5642-4BCF-B355-124BAC2D14BA}"/>
              </a:ext>
            </a:extLst>
          </p:cNvPr>
          <p:cNvSpPr/>
          <p:nvPr/>
        </p:nvSpPr>
        <p:spPr>
          <a:xfrm>
            <a:off x="325313" y="5438256"/>
            <a:ext cx="10809828" cy="707886"/>
          </a:xfrm>
          <a:prstGeom prst="rect">
            <a:avLst/>
          </a:prstGeom>
        </p:spPr>
        <p:txBody>
          <a:bodyPr wrap="square">
            <a:spAutoFit/>
          </a:bodyPr>
          <a:lstStyle/>
          <a:p>
            <a:r>
              <a:rPr lang="en-US" sz="2000" dirty="0"/>
              <a:t>People with high income are repaying the loans and people who have taken high amount loan are also repaying the loan</a:t>
            </a:r>
          </a:p>
        </p:txBody>
      </p:sp>
    </p:spTree>
    <p:extLst>
      <p:ext uri="{BB962C8B-B14F-4D97-AF65-F5344CB8AC3E}">
        <p14:creationId xmlns:p14="http://schemas.microsoft.com/office/powerpoint/2010/main" val="347936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C5834E-E339-4F6E-97D2-3FF571A3D173}"/>
              </a:ext>
            </a:extLst>
          </p:cNvPr>
          <p:cNvSpPr/>
          <p:nvPr/>
        </p:nvSpPr>
        <p:spPr>
          <a:xfrm>
            <a:off x="688868" y="281825"/>
            <a:ext cx="3960249" cy="400110"/>
          </a:xfrm>
          <a:prstGeom prst="rect">
            <a:avLst/>
          </a:prstGeom>
        </p:spPr>
        <p:txBody>
          <a:bodyPr wrap="square">
            <a:spAutoFit/>
          </a:bodyPr>
          <a:lstStyle/>
          <a:p>
            <a:r>
              <a:rPr lang="en-US" sz="2000" dirty="0"/>
              <a:t>Univariate Analysis : Amount Credit</a:t>
            </a:r>
          </a:p>
        </p:txBody>
      </p:sp>
      <p:sp>
        <p:nvSpPr>
          <p:cNvPr id="5" name="Rectangle 4">
            <a:extLst>
              <a:ext uri="{FF2B5EF4-FFF2-40B4-BE49-F238E27FC236}">
                <a16:creationId xmlns:a16="http://schemas.microsoft.com/office/drawing/2014/main" id="{E68E618B-2C08-40D5-A42F-05A87F5E1291}"/>
              </a:ext>
            </a:extLst>
          </p:cNvPr>
          <p:cNvSpPr/>
          <p:nvPr/>
        </p:nvSpPr>
        <p:spPr>
          <a:xfrm>
            <a:off x="7341221" y="278549"/>
            <a:ext cx="3960249" cy="400110"/>
          </a:xfrm>
          <a:prstGeom prst="rect">
            <a:avLst/>
          </a:prstGeom>
        </p:spPr>
        <p:txBody>
          <a:bodyPr wrap="square">
            <a:spAutoFit/>
          </a:bodyPr>
          <a:lstStyle/>
          <a:p>
            <a:r>
              <a:rPr lang="en-US" sz="2000" dirty="0"/>
              <a:t>Univariate Analysis : Amount Annuity</a:t>
            </a:r>
          </a:p>
        </p:txBody>
      </p:sp>
      <p:sp>
        <p:nvSpPr>
          <p:cNvPr id="6" name="Rectangle 5">
            <a:extLst>
              <a:ext uri="{FF2B5EF4-FFF2-40B4-BE49-F238E27FC236}">
                <a16:creationId xmlns:a16="http://schemas.microsoft.com/office/drawing/2014/main" id="{7147334B-5642-4BCF-B355-124BAC2D14BA}"/>
              </a:ext>
            </a:extLst>
          </p:cNvPr>
          <p:cNvSpPr/>
          <p:nvPr/>
        </p:nvSpPr>
        <p:spPr>
          <a:xfrm>
            <a:off x="325313" y="5438256"/>
            <a:ext cx="10809828" cy="400110"/>
          </a:xfrm>
          <a:prstGeom prst="rect">
            <a:avLst/>
          </a:prstGeom>
        </p:spPr>
        <p:txBody>
          <a:bodyPr wrap="square">
            <a:spAutoFit/>
          </a:bodyPr>
          <a:lstStyle/>
          <a:p>
            <a:r>
              <a:rPr lang="en-US" sz="2000" dirty="0"/>
              <a:t>People with amount credit more than 1600000 are repaying the loans in most of the cases</a:t>
            </a:r>
          </a:p>
        </p:txBody>
      </p:sp>
      <p:pic>
        <p:nvPicPr>
          <p:cNvPr id="7" name="Picture 6">
            <a:extLst>
              <a:ext uri="{FF2B5EF4-FFF2-40B4-BE49-F238E27FC236}">
                <a16:creationId xmlns:a16="http://schemas.microsoft.com/office/drawing/2014/main" id="{03A4D3C0-C571-48BB-9AA4-0B1E35605A01}"/>
              </a:ext>
            </a:extLst>
          </p:cNvPr>
          <p:cNvPicPr>
            <a:picLocks noChangeAspect="1"/>
          </p:cNvPicPr>
          <p:nvPr/>
        </p:nvPicPr>
        <p:blipFill>
          <a:blip r:embed="rId2"/>
          <a:stretch>
            <a:fillRect/>
          </a:stretch>
        </p:blipFill>
        <p:spPr>
          <a:xfrm>
            <a:off x="586044" y="1065801"/>
            <a:ext cx="5208828" cy="4213722"/>
          </a:xfrm>
          <a:prstGeom prst="rect">
            <a:avLst/>
          </a:prstGeom>
        </p:spPr>
      </p:pic>
      <p:pic>
        <p:nvPicPr>
          <p:cNvPr id="8" name="Picture 7">
            <a:extLst>
              <a:ext uri="{FF2B5EF4-FFF2-40B4-BE49-F238E27FC236}">
                <a16:creationId xmlns:a16="http://schemas.microsoft.com/office/drawing/2014/main" id="{8CBFCE85-2485-4362-8ED1-3C643CC42555}"/>
              </a:ext>
            </a:extLst>
          </p:cNvPr>
          <p:cNvPicPr>
            <a:picLocks noChangeAspect="1"/>
          </p:cNvPicPr>
          <p:nvPr/>
        </p:nvPicPr>
        <p:blipFill>
          <a:blip r:embed="rId3"/>
          <a:stretch>
            <a:fillRect/>
          </a:stretch>
        </p:blipFill>
        <p:spPr>
          <a:xfrm>
            <a:off x="6096000" y="1065801"/>
            <a:ext cx="5913074" cy="4076700"/>
          </a:xfrm>
          <a:prstGeom prst="rect">
            <a:avLst/>
          </a:prstGeom>
        </p:spPr>
      </p:pic>
    </p:spTree>
    <p:extLst>
      <p:ext uri="{BB962C8B-B14F-4D97-AF65-F5344CB8AC3E}">
        <p14:creationId xmlns:p14="http://schemas.microsoft.com/office/powerpoint/2010/main" val="247537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2A953B-B17A-46D7-93DE-81F15603ABDE}"/>
              </a:ext>
            </a:extLst>
          </p:cNvPr>
          <p:cNvSpPr/>
          <p:nvPr/>
        </p:nvSpPr>
        <p:spPr>
          <a:xfrm>
            <a:off x="910727" y="460209"/>
            <a:ext cx="10535797" cy="70788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latin typeface="Helvetica Neue"/>
              </a:rPr>
              <a:t>Persons with age between 30 years and 50 years has high number of defaulter.</a:t>
            </a:r>
          </a:p>
          <a:p>
            <a:pPr marL="342900" indent="-342900">
              <a:buFont typeface="Arial" panose="020B0604020202020204" pitchFamily="34" charset="0"/>
              <a:buChar char="•"/>
            </a:pPr>
            <a:r>
              <a:rPr lang="en-US" sz="2000" dirty="0">
                <a:solidFill>
                  <a:srgbClr val="000000"/>
                </a:solidFill>
                <a:latin typeface="Helvetica Neue"/>
              </a:rPr>
              <a:t>person with id changed in last 1000 days of application has high number of defaulters</a:t>
            </a:r>
            <a:endParaRPr lang="en-US" sz="2000" b="0" i="0" dirty="0">
              <a:solidFill>
                <a:srgbClr val="000000"/>
              </a:solidFill>
              <a:effectLst/>
              <a:latin typeface="Helvetica Neue"/>
            </a:endParaRPr>
          </a:p>
        </p:txBody>
      </p:sp>
      <p:pic>
        <p:nvPicPr>
          <p:cNvPr id="3" name="Picture 2">
            <a:extLst>
              <a:ext uri="{FF2B5EF4-FFF2-40B4-BE49-F238E27FC236}">
                <a16:creationId xmlns:a16="http://schemas.microsoft.com/office/drawing/2014/main" id="{7D7BA298-AEFC-47D2-AA25-6519C9DAA34F}"/>
              </a:ext>
            </a:extLst>
          </p:cNvPr>
          <p:cNvPicPr>
            <a:picLocks noChangeAspect="1"/>
          </p:cNvPicPr>
          <p:nvPr/>
        </p:nvPicPr>
        <p:blipFill>
          <a:blip r:embed="rId2"/>
          <a:stretch>
            <a:fillRect/>
          </a:stretch>
        </p:blipFill>
        <p:spPr>
          <a:xfrm>
            <a:off x="910728" y="1255923"/>
            <a:ext cx="10194274" cy="4737254"/>
          </a:xfrm>
          <a:prstGeom prst="rect">
            <a:avLst/>
          </a:prstGeom>
        </p:spPr>
      </p:pic>
    </p:spTree>
    <p:extLst>
      <p:ext uri="{BB962C8B-B14F-4D97-AF65-F5344CB8AC3E}">
        <p14:creationId xmlns:p14="http://schemas.microsoft.com/office/powerpoint/2010/main" val="411387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CE0455-18B8-43B0-B19C-DFC7FF35148E}"/>
              </a:ext>
            </a:extLst>
          </p:cNvPr>
          <p:cNvSpPr/>
          <p:nvPr/>
        </p:nvSpPr>
        <p:spPr>
          <a:xfrm>
            <a:off x="3283028" y="280797"/>
            <a:ext cx="5890936" cy="584775"/>
          </a:xfrm>
          <a:prstGeom prst="rect">
            <a:avLst/>
          </a:prstGeom>
        </p:spPr>
        <p:txBody>
          <a:bodyPr wrap="square">
            <a:spAutoFit/>
          </a:bodyPr>
          <a:lstStyle/>
          <a:p>
            <a:r>
              <a:rPr lang="en-US" sz="3200" dirty="0"/>
              <a:t>Categorical Variable Analysis</a:t>
            </a:r>
          </a:p>
        </p:txBody>
      </p:sp>
      <p:sp>
        <p:nvSpPr>
          <p:cNvPr id="3" name="Rectangle 2">
            <a:extLst>
              <a:ext uri="{FF2B5EF4-FFF2-40B4-BE49-F238E27FC236}">
                <a16:creationId xmlns:a16="http://schemas.microsoft.com/office/drawing/2014/main" id="{A6AAFAD2-6D02-41A3-B92B-C8D8E9D6774B}"/>
              </a:ext>
            </a:extLst>
          </p:cNvPr>
          <p:cNvSpPr/>
          <p:nvPr/>
        </p:nvSpPr>
        <p:spPr>
          <a:xfrm>
            <a:off x="2948848" y="1397675"/>
            <a:ext cx="7164636" cy="1754326"/>
          </a:xfrm>
          <a:prstGeom prst="rect">
            <a:avLst/>
          </a:prstGeom>
        </p:spPr>
        <p:txBody>
          <a:bodyPr wrap="square">
            <a:spAutoFit/>
          </a:bodyPr>
          <a:lstStyle/>
          <a:p>
            <a:r>
              <a:rPr lang="en-US" dirty="0"/>
              <a:t>We have identified following variable as Categorical Variable for analysis:</a:t>
            </a:r>
          </a:p>
          <a:p>
            <a:endParaRPr lang="en-US" dirty="0"/>
          </a:p>
          <a:p>
            <a:pPr marL="285750" indent="-285750">
              <a:buFont typeface="Arial" panose="020B0604020202020204" pitchFamily="34" charset="0"/>
              <a:buChar char="•"/>
            </a:pPr>
            <a:r>
              <a:rPr lang="en-US" dirty="0"/>
              <a:t>NAME_EDUCATION_TYPE</a:t>
            </a:r>
          </a:p>
          <a:p>
            <a:pPr marL="285750" indent="-285750">
              <a:buFont typeface="Arial" panose="020B0604020202020204" pitchFamily="34" charset="0"/>
              <a:buChar char="•"/>
            </a:pPr>
            <a:r>
              <a:rPr lang="en-US" dirty="0"/>
              <a:t>NAME_INCOME_TYPE</a:t>
            </a:r>
          </a:p>
          <a:p>
            <a:pPr marL="285750" indent="-285750">
              <a:buFont typeface="Arial" panose="020B0604020202020204" pitchFamily="34" charset="0"/>
              <a:buChar char="•"/>
            </a:pPr>
            <a:r>
              <a:rPr lang="en-US" dirty="0"/>
              <a:t>NAME_CONTRACT_STATUS</a:t>
            </a:r>
          </a:p>
          <a:p>
            <a:pPr marL="285750" indent="-285750">
              <a:buFont typeface="Arial" panose="020B0604020202020204" pitchFamily="34" charset="0"/>
              <a:buChar char="•"/>
            </a:pPr>
            <a:r>
              <a:rPr lang="en-US" dirty="0"/>
              <a:t>NAME_FAMILY_STATUS</a:t>
            </a:r>
          </a:p>
        </p:txBody>
      </p:sp>
    </p:spTree>
    <p:extLst>
      <p:ext uri="{BB962C8B-B14F-4D97-AF65-F5344CB8AC3E}">
        <p14:creationId xmlns:p14="http://schemas.microsoft.com/office/powerpoint/2010/main" val="411239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4E5E8992-AE78-43B1-B4D4-3C97E38AF740}"/>
              </a:ext>
            </a:extLst>
          </p:cNvPr>
          <p:cNvSpPr/>
          <p:nvPr/>
        </p:nvSpPr>
        <p:spPr>
          <a:xfrm>
            <a:off x="1451580" y="804520"/>
            <a:ext cx="4176511"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700" cap="all">
                <a:latin typeface="+mj-lt"/>
                <a:ea typeface="+mj-ea"/>
                <a:cs typeface="+mj-cs"/>
              </a:rPr>
              <a:t>Categorical Variable: Education Type</a:t>
            </a:r>
          </a:p>
        </p:txBody>
      </p:sp>
      <p:sp>
        <p:nvSpPr>
          <p:cNvPr id="21"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Rectangle 2">
            <a:extLst>
              <a:ext uri="{FF2B5EF4-FFF2-40B4-BE49-F238E27FC236}">
                <a16:creationId xmlns:a16="http://schemas.microsoft.com/office/drawing/2014/main" id="{CAB16794-03A0-40A4-A0B7-55FA7C3DD721}"/>
              </a:ext>
            </a:extLst>
          </p:cNvPr>
          <p:cNvSpPr/>
          <p:nvPr/>
        </p:nvSpPr>
        <p:spPr>
          <a:xfrm>
            <a:off x="1451581" y="2015732"/>
            <a:ext cx="4172212"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With Education Type categorical variable use we can identify what are % of different Education types are Defaulters or Non-Defaulters. </a:t>
            </a:r>
          </a:p>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pPr>
            <a:r>
              <a:rPr lang="en-US"/>
              <a:t>Close to 16% out of total defaulters are Higher educated, however most of the defaulter are lies in Secondary Education.</a:t>
            </a:r>
          </a:p>
        </p:txBody>
      </p:sp>
      <p:pic>
        <p:nvPicPr>
          <p:cNvPr id="4" name="Picture 3" descr="A screenshot of a cell phone&#10;&#10;Description automatically generated">
            <a:extLst>
              <a:ext uri="{FF2B5EF4-FFF2-40B4-BE49-F238E27FC236}">
                <a16:creationId xmlns:a16="http://schemas.microsoft.com/office/drawing/2014/main" id="{D75D1D7B-43AD-4FB1-8ED9-E18C78B1677D}"/>
              </a:ext>
            </a:extLst>
          </p:cNvPr>
          <p:cNvPicPr>
            <a:picLocks noChangeAspect="1"/>
          </p:cNvPicPr>
          <p:nvPr/>
        </p:nvPicPr>
        <p:blipFill>
          <a:blip r:embed="rId3"/>
          <a:stretch>
            <a:fillRect/>
          </a:stretch>
        </p:blipFill>
        <p:spPr>
          <a:xfrm>
            <a:off x="6296684" y="729586"/>
            <a:ext cx="5255235" cy="4919365"/>
          </a:xfrm>
          <a:prstGeom prst="rect">
            <a:avLst/>
          </a:prstGeom>
        </p:spPr>
      </p:pic>
      <p:pic>
        <p:nvPicPr>
          <p:cNvPr id="23"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5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4E5E8992-AE78-43B1-B4D4-3C97E38AF740}"/>
              </a:ext>
            </a:extLst>
          </p:cNvPr>
          <p:cNvSpPr/>
          <p:nvPr/>
        </p:nvSpPr>
        <p:spPr>
          <a:xfrm>
            <a:off x="1451580" y="804520"/>
            <a:ext cx="4176511"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700" cap="all" dirty="0">
                <a:latin typeface="+mj-lt"/>
                <a:ea typeface="+mj-ea"/>
                <a:cs typeface="+mj-cs"/>
              </a:rPr>
              <a:t>Categorical Variable: Family Status</a:t>
            </a:r>
          </a:p>
        </p:txBody>
      </p:sp>
      <p:sp>
        <p:nvSpPr>
          <p:cNvPr id="42" name="Rectangle 4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Rectangle 2">
            <a:extLst>
              <a:ext uri="{FF2B5EF4-FFF2-40B4-BE49-F238E27FC236}">
                <a16:creationId xmlns:a16="http://schemas.microsoft.com/office/drawing/2014/main" id="{CAB16794-03A0-40A4-A0B7-55FA7C3DD721}"/>
              </a:ext>
            </a:extLst>
          </p:cNvPr>
          <p:cNvSpPr/>
          <p:nvPr/>
        </p:nvSpPr>
        <p:spPr>
          <a:xfrm>
            <a:off x="1451581" y="2015732"/>
            <a:ext cx="4172212"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With Family status categorical variable use we can identify what are % of different family status are Defaulters or Non-Defaulters. </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r>
              <a:rPr lang="en-US" dirty="0"/>
              <a:t>Widows are more likely to repay the loan when compared to </a:t>
            </a:r>
            <a:r>
              <a:rPr lang="en-US" dirty="0" err="1"/>
              <a:t>appliants</a:t>
            </a:r>
            <a:r>
              <a:rPr lang="en-US" dirty="0"/>
              <a:t> with the other family statuses</a:t>
            </a:r>
          </a:p>
        </p:txBody>
      </p:sp>
      <p:pic>
        <p:nvPicPr>
          <p:cNvPr id="5" name="Picture 4">
            <a:extLst>
              <a:ext uri="{FF2B5EF4-FFF2-40B4-BE49-F238E27FC236}">
                <a16:creationId xmlns:a16="http://schemas.microsoft.com/office/drawing/2014/main" id="{8EA68239-FC72-4687-8885-186DAC873C2C}"/>
              </a:ext>
            </a:extLst>
          </p:cNvPr>
          <p:cNvPicPr>
            <a:picLocks noChangeAspect="1"/>
          </p:cNvPicPr>
          <p:nvPr/>
        </p:nvPicPr>
        <p:blipFill>
          <a:blip r:embed="rId3"/>
          <a:stretch>
            <a:fillRect/>
          </a:stretch>
        </p:blipFill>
        <p:spPr>
          <a:xfrm>
            <a:off x="6325814" y="467372"/>
            <a:ext cx="5154985" cy="5232378"/>
          </a:xfrm>
          <a:prstGeom prst="rect">
            <a:avLst/>
          </a:prstGeom>
        </p:spPr>
      </p:pic>
      <p:pic>
        <p:nvPicPr>
          <p:cNvPr id="44" name="Picture 43">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43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Picture 5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9" name="Rectangle 5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E5E8992-AE78-43B1-B4D4-3C97E38AF740}"/>
              </a:ext>
            </a:extLst>
          </p:cNvPr>
          <p:cNvSpPr/>
          <p:nvPr/>
        </p:nvSpPr>
        <p:spPr>
          <a:xfrm>
            <a:off x="1451580" y="804519"/>
            <a:ext cx="4325112"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800" cap="all" dirty="0">
                <a:latin typeface="+mj-lt"/>
                <a:ea typeface="+mj-ea"/>
                <a:cs typeface="+mj-cs"/>
              </a:rPr>
              <a:t>Categorical Variable: Income type</a:t>
            </a:r>
          </a:p>
        </p:txBody>
      </p:sp>
      <p:cxnSp>
        <p:nvCxnSpPr>
          <p:cNvPr id="61" name="Straight Connector 6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3" name="Rectangle 62">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Rectangle 2">
            <a:extLst>
              <a:ext uri="{FF2B5EF4-FFF2-40B4-BE49-F238E27FC236}">
                <a16:creationId xmlns:a16="http://schemas.microsoft.com/office/drawing/2014/main" id="{CAB16794-03A0-40A4-A0B7-55FA7C3DD721}"/>
              </a:ext>
            </a:extLst>
          </p:cNvPr>
          <p:cNvSpPr/>
          <p:nvPr/>
        </p:nvSpPr>
        <p:spPr>
          <a:xfrm>
            <a:off x="1449155" y="1966115"/>
            <a:ext cx="4325113" cy="4074172"/>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With income type categorical variable use we can identify what are % of different income type are Defaulters or Non-Defaulters. </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r>
              <a:rPr lang="en-US" dirty="0"/>
              <a:t>From the above plot we can conclude that All the Students and Businessman are repaying loan.</a:t>
            </a:r>
          </a:p>
        </p:txBody>
      </p:sp>
      <p:pic>
        <p:nvPicPr>
          <p:cNvPr id="4" name="Picture 3">
            <a:extLst>
              <a:ext uri="{FF2B5EF4-FFF2-40B4-BE49-F238E27FC236}">
                <a16:creationId xmlns:a16="http://schemas.microsoft.com/office/drawing/2014/main" id="{E4AA6239-4735-41F7-AB06-90C6C9AA7943}"/>
              </a:ext>
            </a:extLst>
          </p:cNvPr>
          <p:cNvPicPr>
            <a:picLocks noChangeAspect="1"/>
          </p:cNvPicPr>
          <p:nvPr/>
        </p:nvPicPr>
        <p:blipFill>
          <a:blip r:embed="rId3"/>
          <a:stretch>
            <a:fillRect/>
          </a:stretch>
        </p:blipFill>
        <p:spPr>
          <a:xfrm>
            <a:off x="6417733" y="1075284"/>
            <a:ext cx="4637119" cy="4743855"/>
          </a:xfrm>
          <a:prstGeom prst="rect">
            <a:avLst/>
          </a:prstGeom>
        </p:spPr>
      </p:pic>
    </p:spTree>
    <p:extLst>
      <p:ext uri="{BB962C8B-B14F-4D97-AF65-F5344CB8AC3E}">
        <p14:creationId xmlns:p14="http://schemas.microsoft.com/office/powerpoint/2010/main" val="214909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C312-E505-4DDE-B3EC-F207F6D8A87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2DCEF049-2A51-420B-A83F-3B0B5DB3D524}"/>
              </a:ext>
            </a:extLst>
          </p:cNvPr>
          <p:cNvSpPr>
            <a:spLocks noGrp="1"/>
          </p:cNvSpPr>
          <p:nvPr>
            <p:ph idx="1"/>
          </p:nvPr>
        </p:nvSpPr>
        <p:spPr/>
        <p:txBody>
          <a:bodyPr/>
          <a:lstStyle/>
          <a:p>
            <a:r>
              <a:rPr lang="en-US" dirty="0"/>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a:t>
            </a:r>
            <a:r>
              <a:rPr lang="en-US" dirty="0" err="1"/>
              <a:t>minimise</a:t>
            </a:r>
            <a:r>
              <a:rPr lang="en-US" dirty="0"/>
              <a:t> the risk of losing money while lending to customers.</a:t>
            </a:r>
          </a:p>
        </p:txBody>
      </p:sp>
    </p:spTree>
    <p:extLst>
      <p:ext uri="{BB962C8B-B14F-4D97-AF65-F5344CB8AC3E}">
        <p14:creationId xmlns:p14="http://schemas.microsoft.com/office/powerpoint/2010/main" val="4003598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8325040-EF9A-4900-8E30-62950C0D2FFA}"/>
              </a:ext>
            </a:extLst>
          </p:cNvPr>
          <p:cNvSpPr/>
          <p:nvPr/>
        </p:nvSpPr>
        <p:spPr>
          <a:xfrm>
            <a:off x="1451580" y="804519"/>
            <a:ext cx="4325112"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000" cap="all">
                <a:latin typeface="+mj-lt"/>
                <a:ea typeface="+mj-ea"/>
                <a:cs typeface="+mj-cs"/>
              </a:rPr>
              <a:t>Bivariate Variable Analysis</a:t>
            </a:r>
          </a:p>
          <a:p>
            <a:pPr defTabSz="914400">
              <a:lnSpc>
                <a:spcPct val="90000"/>
              </a:lnSpc>
              <a:spcBef>
                <a:spcPct val="0"/>
              </a:spcBef>
              <a:spcAft>
                <a:spcPts val="600"/>
              </a:spcAft>
            </a:pPr>
            <a:r>
              <a:rPr lang="en-US" sz="2000" cap="all">
                <a:latin typeface="+mj-lt"/>
                <a:ea typeface="+mj-ea"/>
                <a:cs typeface="+mj-cs"/>
              </a:rPr>
              <a:t>Credit amount vs education status</a:t>
            </a:r>
          </a:p>
        </p:txBody>
      </p:sp>
      <p:cxnSp>
        <p:nvCxnSpPr>
          <p:cNvPr id="40" name="Straight Connector 39">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2" name="Rectangle 41">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4E98BEA0-A39F-498D-B434-768F0A21C044}"/>
              </a:ext>
            </a:extLst>
          </p:cNvPr>
          <p:cNvSpPr/>
          <p:nvPr/>
        </p:nvSpPr>
        <p:spPr>
          <a:xfrm>
            <a:off x="1451579" y="2015732"/>
            <a:ext cx="4325113" cy="4074172"/>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 for non defaulters, Academic degree education with Family status of 'civil marriage', 'marriage' and 'separated' of are having higher number of credits than others.</a:t>
            </a:r>
          </a:p>
          <a:p>
            <a:pPr indent="-228600" defTabSz="914400">
              <a:lnSpc>
                <a:spcPct val="120000"/>
              </a:lnSpc>
              <a:spcAft>
                <a:spcPts val="600"/>
              </a:spcAft>
              <a:buClr>
                <a:schemeClr val="accent1"/>
              </a:buClr>
              <a:buSzPct val="100000"/>
              <a:buFont typeface="Arial" panose="020B0604020202020204" pitchFamily="34" charset="0"/>
              <a:buChar char="•"/>
            </a:pPr>
            <a:r>
              <a:rPr lang="en-US"/>
              <a:t>Also, higher education with family status of 'marriage', 'single' and 'civil marriage' are having more outliers.</a:t>
            </a:r>
          </a:p>
          <a:p>
            <a:pPr indent="-228600" defTabSz="914400">
              <a:lnSpc>
                <a:spcPct val="120000"/>
              </a:lnSpc>
              <a:spcAft>
                <a:spcPts val="600"/>
              </a:spcAft>
              <a:buClr>
                <a:schemeClr val="accent1"/>
              </a:buClr>
              <a:buSzPct val="100000"/>
              <a:buFont typeface="Arial" panose="020B0604020202020204" pitchFamily="34" charset="0"/>
              <a:buChar char="•"/>
            </a:pPr>
            <a:r>
              <a:rPr lang="en-US"/>
              <a:t>For defaulters having higher education with Family status of 'civil marriage', 'marriage' and 'separated' are having higher number of credits than others.</a:t>
            </a:r>
            <a:endParaRPr lang="en-US" b="0" i="0"/>
          </a:p>
        </p:txBody>
      </p:sp>
      <p:pic>
        <p:nvPicPr>
          <p:cNvPr id="3" name="Picture 2">
            <a:extLst>
              <a:ext uri="{FF2B5EF4-FFF2-40B4-BE49-F238E27FC236}">
                <a16:creationId xmlns:a16="http://schemas.microsoft.com/office/drawing/2014/main" id="{1774C136-D06A-42E7-A1BC-D46C91E4521B}"/>
              </a:ext>
            </a:extLst>
          </p:cNvPr>
          <p:cNvPicPr>
            <a:picLocks noChangeAspect="1"/>
          </p:cNvPicPr>
          <p:nvPr/>
        </p:nvPicPr>
        <p:blipFill>
          <a:blip r:embed="rId3"/>
          <a:stretch>
            <a:fillRect/>
          </a:stretch>
        </p:blipFill>
        <p:spPr>
          <a:xfrm>
            <a:off x="6417733" y="804520"/>
            <a:ext cx="5357707" cy="5327638"/>
          </a:xfrm>
          <a:prstGeom prst="rect">
            <a:avLst/>
          </a:prstGeom>
        </p:spPr>
      </p:pic>
    </p:spTree>
    <p:extLst>
      <p:ext uri="{BB962C8B-B14F-4D97-AF65-F5344CB8AC3E}">
        <p14:creationId xmlns:p14="http://schemas.microsoft.com/office/powerpoint/2010/main" val="231861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8"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9"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37">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8325040-EF9A-4900-8E30-62950C0D2FFA}"/>
              </a:ext>
            </a:extLst>
          </p:cNvPr>
          <p:cNvSpPr/>
          <p:nvPr/>
        </p:nvSpPr>
        <p:spPr>
          <a:xfrm>
            <a:off x="1451580" y="804519"/>
            <a:ext cx="4325112"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000" cap="all" dirty="0">
                <a:latin typeface="+mj-lt"/>
                <a:ea typeface="+mj-ea"/>
                <a:cs typeface="+mj-cs"/>
              </a:rPr>
              <a:t>Bivariate Variable Analysis</a:t>
            </a:r>
          </a:p>
          <a:p>
            <a:pPr defTabSz="914400">
              <a:lnSpc>
                <a:spcPct val="90000"/>
              </a:lnSpc>
              <a:spcBef>
                <a:spcPct val="0"/>
              </a:spcBef>
              <a:spcAft>
                <a:spcPts val="600"/>
              </a:spcAft>
            </a:pPr>
            <a:r>
              <a:rPr lang="en-US" sz="2000" cap="all" dirty="0">
                <a:latin typeface="+mj-lt"/>
                <a:ea typeface="+mj-ea"/>
                <a:cs typeface="+mj-cs"/>
              </a:rPr>
              <a:t>Income total vs education status</a:t>
            </a:r>
          </a:p>
        </p:txBody>
      </p:sp>
      <p:cxnSp>
        <p:nvCxnSpPr>
          <p:cNvPr id="53" name="Straight Connector 39">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4" name="Rectangle 41">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4E98BEA0-A39F-498D-B434-768F0A21C044}"/>
              </a:ext>
            </a:extLst>
          </p:cNvPr>
          <p:cNvSpPr/>
          <p:nvPr/>
        </p:nvSpPr>
        <p:spPr>
          <a:xfrm>
            <a:off x="1451579" y="2015732"/>
            <a:ext cx="4325113" cy="4074172"/>
          </a:xfrm>
          <a:prstGeom prst="rect">
            <a:avLst/>
          </a:prstGeom>
        </p:spPr>
        <p:txBody>
          <a:bodyPr vert="horz" lIns="91440" tIns="45720" rIns="91440" bIns="45720" rtlCol="0" anchor="t">
            <a:normAutofit/>
          </a:bodyPr>
          <a:lstStyle/>
          <a:p>
            <a:pPr marL="285750" indent="-285750">
              <a:buFont typeface="Arial" panose="020B0604020202020204" pitchFamily="34" charset="0"/>
              <a:buChar char="•"/>
            </a:pPr>
            <a:r>
              <a:rPr lang="en-US" dirty="0"/>
              <a:t>Persons with 'Higher education', the income amount is mostly equal for all the family status.</a:t>
            </a:r>
          </a:p>
          <a:p>
            <a:endParaRPr lang="en-US" dirty="0"/>
          </a:p>
          <a:p>
            <a:pPr marL="285750" indent="-285750">
              <a:buFont typeface="Arial" panose="020B0604020202020204" pitchFamily="34" charset="0"/>
              <a:buChar char="•"/>
            </a:pPr>
            <a:r>
              <a:rPr lang="en-US" dirty="0"/>
              <a:t>Lower secondary are having less income amount than others.</a:t>
            </a:r>
          </a:p>
          <a:p>
            <a:endParaRPr lang="en-US" dirty="0"/>
          </a:p>
        </p:txBody>
      </p:sp>
      <p:pic>
        <p:nvPicPr>
          <p:cNvPr id="5" name="Picture 4">
            <a:extLst>
              <a:ext uri="{FF2B5EF4-FFF2-40B4-BE49-F238E27FC236}">
                <a16:creationId xmlns:a16="http://schemas.microsoft.com/office/drawing/2014/main" id="{2CB60C27-38A0-48F6-A409-FEE703963208}"/>
              </a:ext>
            </a:extLst>
          </p:cNvPr>
          <p:cNvPicPr>
            <a:picLocks noChangeAspect="1"/>
          </p:cNvPicPr>
          <p:nvPr/>
        </p:nvPicPr>
        <p:blipFill>
          <a:blip r:embed="rId3"/>
          <a:stretch>
            <a:fillRect/>
          </a:stretch>
        </p:blipFill>
        <p:spPr>
          <a:xfrm>
            <a:off x="6417733" y="804519"/>
            <a:ext cx="5408507" cy="5484520"/>
          </a:xfrm>
          <a:prstGeom prst="rect">
            <a:avLst/>
          </a:prstGeom>
        </p:spPr>
      </p:pic>
    </p:spTree>
    <p:extLst>
      <p:ext uri="{BB962C8B-B14F-4D97-AF65-F5344CB8AC3E}">
        <p14:creationId xmlns:p14="http://schemas.microsoft.com/office/powerpoint/2010/main" val="51094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7" name="Rectangle 5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8" name="Picture 6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6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1" name="Rectangle 66">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8325040-EF9A-4900-8E30-62950C0D2FFA}"/>
              </a:ext>
            </a:extLst>
          </p:cNvPr>
          <p:cNvSpPr/>
          <p:nvPr/>
        </p:nvSpPr>
        <p:spPr>
          <a:xfrm>
            <a:off x="1451580" y="804519"/>
            <a:ext cx="4325112"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000" cap="all" dirty="0">
                <a:latin typeface="+mj-lt"/>
                <a:ea typeface="+mj-ea"/>
                <a:cs typeface="+mj-cs"/>
              </a:rPr>
              <a:t>Bivariate Variable Analysis</a:t>
            </a:r>
          </a:p>
          <a:p>
            <a:pPr defTabSz="914400">
              <a:lnSpc>
                <a:spcPct val="90000"/>
              </a:lnSpc>
              <a:spcBef>
                <a:spcPct val="0"/>
              </a:spcBef>
              <a:spcAft>
                <a:spcPts val="600"/>
              </a:spcAft>
            </a:pPr>
            <a:r>
              <a:rPr lang="en-US" sz="2000" cap="all" dirty="0">
                <a:latin typeface="+mj-lt"/>
                <a:ea typeface="+mj-ea"/>
                <a:cs typeface="+mj-cs"/>
              </a:rPr>
              <a:t>Income total vs Amount credit</a:t>
            </a:r>
          </a:p>
        </p:txBody>
      </p:sp>
      <p:cxnSp>
        <p:nvCxnSpPr>
          <p:cNvPr id="82" name="Straight Connector 68">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3" name="Rectangle 70">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4E98BEA0-A39F-498D-B434-768F0A21C044}"/>
              </a:ext>
            </a:extLst>
          </p:cNvPr>
          <p:cNvSpPr/>
          <p:nvPr/>
        </p:nvSpPr>
        <p:spPr>
          <a:xfrm>
            <a:off x="1451579" y="2015732"/>
            <a:ext cx="4325113" cy="4074172"/>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loan amount between 20000 and 100000 and total income between 10000 to 25000 has most of the defaulter list</a:t>
            </a:r>
          </a:p>
        </p:txBody>
      </p:sp>
      <p:pic>
        <p:nvPicPr>
          <p:cNvPr id="3" name="Picture 2">
            <a:extLst>
              <a:ext uri="{FF2B5EF4-FFF2-40B4-BE49-F238E27FC236}">
                <a16:creationId xmlns:a16="http://schemas.microsoft.com/office/drawing/2014/main" id="{9FAA0718-AE9C-4582-9583-6AA8F3B9A37B}"/>
              </a:ext>
            </a:extLst>
          </p:cNvPr>
          <p:cNvPicPr>
            <a:picLocks noChangeAspect="1"/>
          </p:cNvPicPr>
          <p:nvPr/>
        </p:nvPicPr>
        <p:blipFill>
          <a:blip r:embed="rId3"/>
          <a:stretch>
            <a:fillRect/>
          </a:stretch>
        </p:blipFill>
        <p:spPr>
          <a:xfrm>
            <a:off x="6268721" y="650240"/>
            <a:ext cx="5669280" cy="5638794"/>
          </a:xfrm>
          <a:prstGeom prst="rect">
            <a:avLst/>
          </a:prstGeom>
        </p:spPr>
      </p:pic>
    </p:spTree>
    <p:extLst>
      <p:ext uri="{BB962C8B-B14F-4D97-AF65-F5344CB8AC3E}">
        <p14:creationId xmlns:p14="http://schemas.microsoft.com/office/powerpoint/2010/main" val="4663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0" name="Picture 8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2" name="Straight Connector 9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6" name="Rectangle 9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8325040-EF9A-4900-8E30-62950C0D2FFA}"/>
              </a:ext>
            </a:extLst>
          </p:cNvPr>
          <p:cNvSpPr/>
          <p:nvPr/>
        </p:nvSpPr>
        <p:spPr>
          <a:xfrm>
            <a:off x="1451580" y="804519"/>
            <a:ext cx="4325112"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000" cap="all" dirty="0">
                <a:latin typeface="+mj-lt"/>
                <a:ea typeface="+mj-ea"/>
                <a:cs typeface="+mj-cs"/>
              </a:rPr>
              <a:t>Bivariate Variable Analysis</a:t>
            </a:r>
          </a:p>
          <a:p>
            <a:pPr defTabSz="914400">
              <a:lnSpc>
                <a:spcPct val="90000"/>
              </a:lnSpc>
              <a:spcBef>
                <a:spcPct val="0"/>
              </a:spcBef>
              <a:spcAft>
                <a:spcPts val="600"/>
              </a:spcAft>
            </a:pPr>
            <a:r>
              <a:rPr lang="en-US" sz="2000" cap="all" dirty="0">
                <a:latin typeface="+mj-lt"/>
                <a:ea typeface="+mj-ea"/>
                <a:cs typeface="+mj-cs"/>
              </a:rPr>
              <a:t>Amount goods price vs amount annuity</a:t>
            </a:r>
          </a:p>
        </p:txBody>
      </p:sp>
      <p:cxnSp>
        <p:nvCxnSpPr>
          <p:cNvPr id="98" name="Straight Connector 97">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0" name="Rectangle 99">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4E98BEA0-A39F-498D-B434-768F0A21C044}"/>
              </a:ext>
            </a:extLst>
          </p:cNvPr>
          <p:cNvSpPr/>
          <p:nvPr/>
        </p:nvSpPr>
        <p:spPr>
          <a:xfrm>
            <a:off x="1451579" y="2015732"/>
            <a:ext cx="4325113" cy="4074172"/>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Amount goods price between 400000 and 800000 and amount annuity between 10000 and 40000 we have max no of defaulters</a:t>
            </a:r>
          </a:p>
        </p:txBody>
      </p:sp>
      <p:pic>
        <p:nvPicPr>
          <p:cNvPr id="5" name="Picture 4">
            <a:extLst>
              <a:ext uri="{FF2B5EF4-FFF2-40B4-BE49-F238E27FC236}">
                <a16:creationId xmlns:a16="http://schemas.microsoft.com/office/drawing/2014/main" id="{75D50445-B16C-4E37-AC37-22981F7A04C7}"/>
              </a:ext>
            </a:extLst>
          </p:cNvPr>
          <p:cNvPicPr>
            <a:picLocks noChangeAspect="1"/>
          </p:cNvPicPr>
          <p:nvPr/>
        </p:nvPicPr>
        <p:blipFill>
          <a:blip r:embed="rId3"/>
          <a:stretch>
            <a:fillRect/>
          </a:stretch>
        </p:blipFill>
        <p:spPr>
          <a:xfrm>
            <a:off x="6417733" y="975361"/>
            <a:ext cx="5266267" cy="5156797"/>
          </a:xfrm>
          <a:prstGeom prst="rect">
            <a:avLst/>
          </a:prstGeom>
        </p:spPr>
      </p:pic>
    </p:spTree>
    <p:extLst>
      <p:ext uri="{BB962C8B-B14F-4D97-AF65-F5344CB8AC3E}">
        <p14:creationId xmlns:p14="http://schemas.microsoft.com/office/powerpoint/2010/main" val="143891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8C4352-4445-4643-AD48-EA69EF216487}"/>
              </a:ext>
            </a:extLst>
          </p:cNvPr>
          <p:cNvSpPr/>
          <p:nvPr/>
        </p:nvSpPr>
        <p:spPr>
          <a:xfrm>
            <a:off x="3188794" y="186174"/>
            <a:ext cx="6045245" cy="369332"/>
          </a:xfrm>
          <a:prstGeom prst="rect">
            <a:avLst/>
          </a:prstGeom>
        </p:spPr>
        <p:txBody>
          <a:bodyPr wrap="none">
            <a:spAutoFit/>
          </a:bodyPr>
          <a:lstStyle/>
          <a:p>
            <a:r>
              <a:rPr lang="en-US" b="1" dirty="0">
                <a:solidFill>
                  <a:srgbClr val="000000"/>
                </a:solidFill>
                <a:latin typeface="Helvetica Neue"/>
              </a:rPr>
              <a:t>Finding the correlation between continuous variables</a:t>
            </a:r>
            <a:endParaRPr lang="en-US" b="1" i="0" dirty="0">
              <a:solidFill>
                <a:srgbClr val="000000"/>
              </a:solidFill>
              <a:effectLst/>
              <a:latin typeface="Helvetica Neue"/>
            </a:endParaRPr>
          </a:p>
        </p:txBody>
      </p:sp>
      <p:sp>
        <p:nvSpPr>
          <p:cNvPr id="3" name="Rectangle 2">
            <a:extLst>
              <a:ext uri="{FF2B5EF4-FFF2-40B4-BE49-F238E27FC236}">
                <a16:creationId xmlns:a16="http://schemas.microsoft.com/office/drawing/2014/main" id="{65B4E5D2-109D-483C-8B38-72B57DB053D6}"/>
              </a:ext>
            </a:extLst>
          </p:cNvPr>
          <p:cNvSpPr/>
          <p:nvPr/>
        </p:nvSpPr>
        <p:spPr>
          <a:xfrm>
            <a:off x="415114" y="846574"/>
            <a:ext cx="3984165" cy="646331"/>
          </a:xfrm>
          <a:prstGeom prst="rect">
            <a:avLst/>
          </a:prstGeom>
        </p:spPr>
        <p:txBody>
          <a:bodyPr wrap="square">
            <a:spAutoFit/>
          </a:bodyPr>
          <a:lstStyle/>
          <a:p>
            <a:r>
              <a:rPr lang="en-US" b="1" dirty="0">
                <a:solidFill>
                  <a:srgbClr val="000000"/>
                </a:solidFill>
                <a:latin typeface="Helvetica Neue"/>
              </a:rPr>
              <a:t>correlation between continuous variables For defaulters</a:t>
            </a:r>
            <a:endParaRPr lang="en-US" b="1" i="0" dirty="0">
              <a:solidFill>
                <a:srgbClr val="000000"/>
              </a:solidFill>
              <a:effectLst/>
              <a:latin typeface="Helvetica Neue"/>
            </a:endParaRPr>
          </a:p>
        </p:txBody>
      </p:sp>
      <p:sp>
        <p:nvSpPr>
          <p:cNvPr id="4" name="Rectangle 3">
            <a:extLst>
              <a:ext uri="{FF2B5EF4-FFF2-40B4-BE49-F238E27FC236}">
                <a16:creationId xmlns:a16="http://schemas.microsoft.com/office/drawing/2014/main" id="{1CE39C13-1F09-452F-9216-7873988EAA48}"/>
              </a:ext>
            </a:extLst>
          </p:cNvPr>
          <p:cNvSpPr/>
          <p:nvPr/>
        </p:nvSpPr>
        <p:spPr>
          <a:xfrm>
            <a:off x="6975572" y="846574"/>
            <a:ext cx="4801314" cy="646331"/>
          </a:xfrm>
          <a:prstGeom prst="rect">
            <a:avLst/>
          </a:prstGeom>
        </p:spPr>
        <p:txBody>
          <a:bodyPr wrap="none">
            <a:spAutoFit/>
          </a:bodyPr>
          <a:lstStyle/>
          <a:p>
            <a:r>
              <a:rPr lang="en-US" b="1" dirty="0">
                <a:solidFill>
                  <a:srgbClr val="000000"/>
                </a:solidFill>
                <a:latin typeface="Helvetica Neue"/>
              </a:rPr>
              <a:t>correlation between continuous variables </a:t>
            </a:r>
          </a:p>
          <a:p>
            <a:r>
              <a:rPr lang="en-US" b="1" dirty="0">
                <a:solidFill>
                  <a:srgbClr val="000000"/>
                </a:solidFill>
                <a:latin typeface="Helvetica Neue"/>
              </a:rPr>
              <a:t>For Non defaulters</a:t>
            </a:r>
            <a:endParaRPr lang="en-US"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F2AFD0F5-4671-4E55-B69D-C955F34F6CD1}"/>
              </a:ext>
            </a:extLst>
          </p:cNvPr>
          <p:cNvPicPr>
            <a:picLocks noChangeAspect="1"/>
          </p:cNvPicPr>
          <p:nvPr/>
        </p:nvPicPr>
        <p:blipFill>
          <a:blip r:embed="rId2"/>
          <a:stretch>
            <a:fillRect/>
          </a:stretch>
        </p:blipFill>
        <p:spPr>
          <a:xfrm>
            <a:off x="6602703" y="1492905"/>
            <a:ext cx="5262672" cy="4351418"/>
          </a:xfrm>
          <a:prstGeom prst="rect">
            <a:avLst/>
          </a:prstGeom>
        </p:spPr>
      </p:pic>
      <p:pic>
        <p:nvPicPr>
          <p:cNvPr id="6" name="Picture 5">
            <a:extLst>
              <a:ext uri="{FF2B5EF4-FFF2-40B4-BE49-F238E27FC236}">
                <a16:creationId xmlns:a16="http://schemas.microsoft.com/office/drawing/2014/main" id="{72CFF894-6010-47C1-A7BF-DC562882E6DD}"/>
              </a:ext>
            </a:extLst>
          </p:cNvPr>
          <p:cNvPicPr>
            <a:picLocks noChangeAspect="1"/>
          </p:cNvPicPr>
          <p:nvPr/>
        </p:nvPicPr>
        <p:blipFill>
          <a:blip r:embed="rId3"/>
          <a:stretch>
            <a:fillRect/>
          </a:stretch>
        </p:blipFill>
        <p:spPr>
          <a:xfrm>
            <a:off x="380174" y="1492905"/>
            <a:ext cx="5425203" cy="4351418"/>
          </a:xfrm>
          <a:prstGeom prst="rect">
            <a:avLst/>
          </a:prstGeom>
        </p:spPr>
      </p:pic>
    </p:spTree>
    <p:extLst>
      <p:ext uri="{BB962C8B-B14F-4D97-AF65-F5344CB8AC3E}">
        <p14:creationId xmlns:p14="http://schemas.microsoft.com/office/powerpoint/2010/main" val="1817630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8C4352-4445-4643-AD48-EA69EF216487}"/>
              </a:ext>
            </a:extLst>
          </p:cNvPr>
          <p:cNvSpPr/>
          <p:nvPr/>
        </p:nvSpPr>
        <p:spPr>
          <a:xfrm>
            <a:off x="3188793" y="36572"/>
            <a:ext cx="6045245" cy="369332"/>
          </a:xfrm>
          <a:prstGeom prst="rect">
            <a:avLst/>
          </a:prstGeom>
        </p:spPr>
        <p:txBody>
          <a:bodyPr wrap="none">
            <a:spAutoFit/>
          </a:bodyPr>
          <a:lstStyle/>
          <a:p>
            <a:r>
              <a:rPr lang="en-US" b="1" dirty="0">
                <a:solidFill>
                  <a:srgbClr val="000000"/>
                </a:solidFill>
                <a:latin typeface="Helvetica Neue"/>
              </a:rPr>
              <a:t>Finding the correlation between continuous variables</a:t>
            </a:r>
            <a:endParaRPr lang="en-US" b="1" i="0" dirty="0">
              <a:solidFill>
                <a:srgbClr val="000000"/>
              </a:solidFill>
              <a:effectLst/>
              <a:latin typeface="Helvetica Neue"/>
            </a:endParaRPr>
          </a:p>
        </p:txBody>
      </p:sp>
      <p:sp>
        <p:nvSpPr>
          <p:cNvPr id="3" name="Rectangle 2">
            <a:extLst>
              <a:ext uri="{FF2B5EF4-FFF2-40B4-BE49-F238E27FC236}">
                <a16:creationId xmlns:a16="http://schemas.microsoft.com/office/drawing/2014/main" id="{65B4E5D2-109D-483C-8B38-72B57DB053D6}"/>
              </a:ext>
            </a:extLst>
          </p:cNvPr>
          <p:cNvSpPr/>
          <p:nvPr/>
        </p:nvSpPr>
        <p:spPr>
          <a:xfrm>
            <a:off x="415114" y="405904"/>
            <a:ext cx="3984165" cy="646331"/>
          </a:xfrm>
          <a:prstGeom prst="rect">
            <a:avLst/>
          </a:prstGeom>
        </p:spPr>
        <p:txBody>
          <a:bodyPr wrap="square">
            <a:spAutoFit/>
          </a:bodyPr>
          <a:lstStyle/>
          <a:p>
            <a:r>
              <a:rPr lang="en-US" b="1" dirty="0">
                <a:solidFill>
                  <a:srgbClr val="000000"/>
                </a:solidFill>
                <a:latin typeface="Helvetica Neue"/>
              </a:rPr>
              <a:t>correlation between continuous variables For defaulters</a:t>
            </a:r>
            <a:endParaRPr lang="en-US" b="1" i="0" dirty="0">
              <a:solidFill>
                <a:srgbClr val="000000"/>
              </a:solidFill>
              <a:effectLst/>
              <a:latin typeface="Helvetica Neue"/>
            </a:endParaRPr>
          </a:p>
        </p:txBody>
      </p:sp>
      <p:sp>
        <p:nvSpPr>
          <p:cNvPr id="4" name="Rectangle 3">
            <a:extLst>
              <a:ext uri="{FF2B5EF4-FFF2-40B4-BE49-F238E27FC236}">
                <a16:creationId xmlns:a16="http://schemas.microsoft.com/office/drawing/2014/main" id="{1CE39C13-1F09-452F-9216-7873988EAA48}"/>
              </a:ext>
            </a:extLst>
          </p:cNvPr>
          <p:cNvSpPr/>
          <p:nvPr/>
        </p:nvSpPr>
        <p:spPr>
          <a:xfrm>
            <a:off x="6975572" y="405904"/>
            <a:ext cx="4801314" cy="646331"/>
          </a:xfrm>
          <a:prstGeom prst="rect">
            <a:avLst/>
          </a:prstGeom>
        </p:spPr>
        <p:txBody>
          <a:bodyPr wrap="none">
            <a:spAutoFit/>
          </a:bodyPr>
          <a:lstStyle/>
          <a:p>
            <a:r>
              <a:rPr lang="en-US" b="1" dirty="0">
                <a:solidFill>
                  <a:srgbClr val="000000"/>
                </a:solidFill>
                <a:latin typeface="Helvetica Neue"/>
              </a:rPr>
              <a:t>correlation between continuous variables </a:t>
            </a:r>
          </a:p>
          <a:p>
            <a:r>
              <a:rPr lang="en-US" b="1" dirty="0">
                <a:solidFill>
                  <a:srgbClr val="000000"/>
                </a:solidFill>
                <a:latin typeface="Helvetica Neue"/>
              </a:rPr>
              <a:t>For Non defaulters</a:t>
            </a:r>
            <a:endParaRPr lang="en-US"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54C7256C-E7B3-479F-9129-751C80D4373E}"/>
              </a:ext>
            </a:extLst>
          </p:cNvPr>
          <p:cNvPicPr>
            <a:picLocks noChangeAspect="1"/>
          </p:cNvPicPr>
          <p:nvPr/>
        </p:nvPicPr>
        <p:blipFill>
          <a:blip r:embed="rId2"/>
          <a:stretch>
            <a:fillRect/>
          </a:stretch>
        </p:blipFill>
        <p:spPr>
          <a:xfrm>
            <a:off x="91915" y="1096972"/>
            <a:ext cx="5888671" cy="4783288"/>
          </a:xfrm>
          <a:prstGeom prst="rect">
            <a:avLst/>
          </a:prstGeom>
        </p:spPr>
      </p:pic>
      <p:pic>
        <p:nvPicPr>
          <p:cNvPr id="8" name="Picture 7">
            <a:extLst>
              <a:ext uri="{FF2B5EF4-FFF2-40B4-BE49-F238E27FC236}">
                <a16:creationId xmlns:a16="http://schemas.microsoft.com/office/drawing/2014/main" id="{C55C3B72-00D6-4E87-94B1-B716CEDA31B6}"/>
              </a:ext>
            </a:extLst>
          </p:cNvPr>
          <p:cNvPicPr>
            <a:picLocks noChangeAspect="1"/>
          </p:cNvPicPr>
          <p:nvPr/>
        </p:nvPicPr>
        <p:blipFill>
          <a:blip r:embed="rId3"/>
          <a:stretch>
            <a:fillRect/>
          </a:stretch>
        </p:blipFill>
        <p:spPr>
          <a:xfrm>
            <a:off x="6211415" y="1081882"/>
            <a:ext cx="5888671" cy="4798378"/>
          </a:xfrm>
          <a:prstGeom prst="rect">
            <a:avLst/>
          </a:prstGeom>
        </p:spPr>
      </p:pic>
    </p:spTree>
    <p:extLst>
      <p:ext uri="{BB962C8B-B14F-4D97-AF65-F5344CB8AC3E}">
        <p14:creationId xmlns:p14="http://schemas.microsoft.com/office/powerpoint/2010/main" val="414763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Rectangle 1">
            <a:extLst>
              <a:ext uri="{FF2B5EF4-FFF2-40B4-BE49-F238E27FC236}">
                <a16:creationId xmlns:a16="http://schemas.microsoft.com/office/drawing/2014/main" id="{DEDA4E79-CEE4-48FB-9238-947856ACBE8D}"/>
              </a:ext>
            </a:extLst>
          </p:cNvPr>
          <p:cNvSpPr/>
          <p:nvPr/>
        </p:nvSpPr>
        <p:spPr>
          <a:xfrm>
            <a:off x="7555992" y="707475"/>
            <a:ext cx="3157577" cy="1312001"/>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200" cap="all">
                <a:latin typeface="+mj-lt"/>
                <a:ea typeface="+mj-ea"/>
                <a:cs typeface="+mj-cs"/>
              </a:rPr>
              <a:t>Categorical Variable: Previous loan Application Status</a:t>
            </a:r>
          </a:p>
        </p:txBody>
      </p:sp>
      <p:cxnSp>
        <p:nvCxnSpPr>
          <p:cNvPr id="33" name="Straight Connector 2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 name="Picture 2">
            <a:extLst>
              <a:ext uri="{FF2B5EF4-FFF2-40B4-BE49-F238E27FC236}">
                <a16:creationId xmlns:a16="http://schemas.microsoft.com/office/drawing/2014/main" id="{7F5F01A5-D511-41D0-B6D5-1E41DAD38D42}"/>
              </a:ext>
            </a:extLst>
          </p:cNvPr>
          <p:cNvPicPr>
            <a:picLocks noChangeAspect="1"/>
          </p:cNvPicPr>
          <p:nvPr/>
        </p:nvPicPr>
        <p:blipFill>
          <a:blip r:embed="rId3"/>
          <a:stretch>
            <a:fillRect/>
          </a:stretch>
        </p:blipFill>
        <p:spPr>
          <a:xfrm>
            <a:off x="802211" y="869980"/>
            <a:ext cx="5761020" cy="5487371"/>
          </a:xfrm>
          <a:prstGeom prst="rect">
            <a:avLst/>
          </a:prstGeom>
        </p:spPr>
      </p:pic>
      <p:sp>
        <p:nvSpPr>
          <p:cNvPr id="4" name="Rectangle 3">
            <a:extLst>
              <a:ext uri="{FF2B5EF4-FFF2-40B4-BE49-F238E27FC236}">
                <a16:creationId xmlns:a16="http://schemas.microsoft.com/office/drawing/2014/main" id="{9D848DF5-63F6-416E-AEA9-C4F305109637}"/>
              </a:ext>
            </a:extLst>
          </p:cNvPr>
          <p:cNvSpPr/>
          <p:nvPr/>
        </p:nvSpPr>
        <p:spPr>
          <a:xfrm>
            <a:off x="7554138" y="2273608"/>
            <a:ext cx="3159432" cy="3940925"/>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Loan taken </a:t>
            </a:r>
            <a:r>
              <a:rPr lang="en-US" dirty="0" err="1"/>
              <a:t>fr</a:t>
            </a:r>
            <a:r>
              <a:rPr lang="en-US" dirty="0"/>
              <a:t> purpose of repair has highest no of rejection</a:t>
            </a:r>
          </a:p>
          <a:p>
            <a:pPr indent="-228600" defTabSz="914400">
              <a:lnSpc>
                <a:spcPct val="120000"/>
              </a:lnSpc>
              <a:spcAft>
                <a:spcPts val="600"/>
              </a:spcAft>
              <a:buClr>
                <a:schemeClr val="accent1"/>
              </a:buClr>
              <a:buSzPct val="100000"/>
              <a:buFont typeface="Arial" panose="020B0604020202020204" pitchFamily="34" charset="0"/>
              <a:buChar char="•"/>
            </a:pPr>
            <a:r>
              <a:rPr lang="en-US" dirty="0"/>
              <a:t>For education purposes we have almost equal number of approves and rejection</a:t>
            </a:r>
          </a:p>
          <a:p>
            <a:pPr indent="-228600" defTabSz="914400">
              <a:lnSpc>
                <a:spcPct val="120000"/>
              </a:lnSpc>
              <a:spcAft>
                <a:spcPts val="600"/>
              </a:spcAft>
              <a:buClr>
                <a:schemeClr val="accent1"/>
              </a:buClr>
              <a:buSzPct val="100000"/>
              <a:buFont typeface="Arial" panose="020B0604020202020204" pitchFamily="34" charset="0"/>
              <a:buChar char="•"/>
            </a:pPr>
            <a:r>
              <a:rPr lang="en-US" dirty="0"/>
              <a:t>loan taken for the purpose of "</a:t>
            </a:r>
            <a:r>
              <a:rPr lang="en-US" dirty="0" err="1"/>
              <a:t>Payign</a:t>
            </a:r>
            <a:r>
              <a:rPr lang="en-US" dirty="0"/>
              <a:t> other loans" and "buying a new car" is having significant higher rejection than approves</a:t>
            </a:r>
            <a:endParaRPr lang="en-US" b="0" i="0" dirty="0"/>
          </a:p>
        </p:txBody>
      </p:sp>
      <p:sp>
        <p:nvSpPr>
          <p:cNvPr id="5" name="Rectangle 4">
            <a:extLst>
              <a:ext uri="{FF2B5EF4-FFF2-40B4-BE49-F238E27FC236}">
                <a16:creationId xmlns:a16="http://schemas.microsoft.com/office/drawing/2014/main" id="{1DB7F829-ECDC-48FB-993A-F351352631E2}"/>
              </a:ext>
            </a:extLst>
          </p:cNvPr>
          <p:cNvSpPr/>
          <p:nvPr/>
        </p:nvSpPr>
        <p:spPr>
          <a:xfrm>
            <a:off x="1143015" y="280234"/>
            <a:ext cx="4815742" cy="369332"/>
          </a:xfrm>
          <a:prstGeom prst="rect">
            <a:avLst/>
          </a:prstGeom>
        </p:spPr>
        <p:txBody>
          <a:bodyPr wrap="none">
            <a:spAutoFit/>
          </a:bodyPr>
          <a:lstStyle/>
          <a:p>
            <a:r>
              <a:rPr lang="en-US" dirty="0"/>
              <a:t>contract status with purposes in logarithmic scale</a:t>
            </a:r>
          </a:p>
        </p:txBody>
      </p:sp>
    </p:spTree>
    <p:extLst>
      <p:ext uri="{BB962C8B-B14F-4D97-AF65-F5344CB8AC3E}">
        <p14:creationId xmlns:p14="http://schemas.microsoft.com/office/powerpoint/2010/main" val="3895323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Rectangle 1">
            <a:extLst>
              <a:ext uri="{FF2B5EF4-FFF2-40B4-BE49-F238E27FC236}">
                <a16:creationId xmlns:a16="http://schemas.microsoft.com/office/drawing/2014/main" id="{DEDA4E79-CEE4-48FB-9238-947856ACBE8D}"/>
              </a:ext>
            </a:extLst>
          </p:cNvPr>
          <p:cNvSpPr/>
          <p:nvPr/>
        </p:nvSpPr>
        <p:spPr>
          <a:xfrm>
            <a:off x="7555992" y="707475"/>
            <a:ext cx="3157577" cy="1312001"/>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200" cap="all">
                <a:latin typeface="+mj-lt"/>
                <a:ea typeface="+mj-ea"/>
                <a:cs typeface="+mj-cs"/>
              </a:rPr>
              <a:t>Categorical Variable: Previous loan Application Status</a:t>
            </a:r>
          </a:p>
        </p:txBody>
      </p:sp>
      <p:cxnSp>
        <p:nvCxnSpPr>
          <p:cNvPr id="33" name="Straight Connector 2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4" name="Rectangle 3">
            <a:extLst>
              <a:ext uri="{FF2B5EF4-FFF2-40B4-BE49-F238E27FC236}">
                <a16:creationId xmlns:a16="http://schemas.microsoft.com/office/drawing/2014/main" id="{9D848DF5-63F6-416E-AEA9-C4F305109637}"/>
              </a:ext>
            </a:extLst>
          </p:cNvPr>
          <p:cNvSpPr/>
          <p:nvPr/>
        </p:nvSpPr>
        <p:spPr>
          <a:xfrm>
            <a:off x="7554138" y="2273608"/>
            <a:ext cx="3159432" cy="3940925"/>
          </a:xfrm>
          <a:prstGeom prst="rect">
            <a:avLst/>
          </a:prstGeom>
        </p:spPr>
        <p:txBody>
          <a:bodyPr vert="horz" lIns="91440" tIns="45720" rIns="91440" bIns="45720" rtlCol="0" anchor="t">
            <a:normAutofit/>
          </a:bodyPr>
          <a:lstStyle/>
          <a:p>
            <a:pPr marL="285750" indent="-285750">
              <a:buFont typeface="Arial" panose="020B0604020202020204" pitchFamily="34" charset="0"/>
              <a:buChar char="•"/>
            </a:pPr>
            <a:r>
              <a:rPr lang="en-US" dirty="0"/>
              <a:t>Loan taken for the purpose of 'Repairs' are most of </a:t>
            </a:r>
            <a:r>
              <a:rPr lang="en-US" dirty="0" err="1"/>
              <a:t>te</a:t>
            </a:r>
            <a:r>
              <a:rPr lang="en-US" dirty="0"/>
              <a:t> defaulters.</a:t>
            </a:r>
          </a:p>
          <a:p>
            <a:pPr marL="285750" indent="-285750">
              <a:buFont typeface="Arial" panose="020B0604020202020204" pitchFamily="34" charset="0"/>
              <a:buChar char="•"/>
            </a:pPr>
            <a:r>
              <a:rPr lang="en-US" dirty="0"/>
              <a:t>Loan taken for the </a:t>
            </a:r>
            <a:r>
              <a:rPr lang="en-US" dirty="0" err="1"/>
              <a:t>purpoese</a:t>
            </a:r>
            <a:r>
              <a:rPr lang="en-US" dirty="0"/>
              <a:t> of 'Buying a garage', 'Business </a:t>
            </a:r>
            <a:r>
              <a:rPr lang="en-US" dirty="0" err="1"/>
              <a:t>developemt</a:t>
            </a:r>
            <a:r>
              <a:rPr lang="en-US" dirty="0"/>
              <a:t>', 'Buying </a:t>
            </a:r>
            <a:r>
              <a:rPr lang="en-US" dirty="0" err="1"/>
              <a:t>land','Buying</a:t>
            </a:r>
            <a:r>
              <a:rPr lang="en-US" dirty="0"/>
              <a:t> a new car' and 'Education' are most of the defaulters.</a:t>
            </a:r>
          </a:p>
          <a:p>
            <a:pPr marL="285750" indent="-285750">
              <a:buFont typeface="Arial" panose="020B0604020202020204" pitchFamily="34" charset="0"/>
              <a:buChar char="•"/>
            </a:pPr>
            <a:r>
              <a:rPr lang="en-US" dirty="0"/>
              <a:t>Hence we can focus on these purposes for which the client is having for minimal payment difficulties.</a:t>
            </a:r>
          </a:p>
        </p:txBody>
      </p:sp>
      <p:sp>
        <p:nvSpPr>
          <p:cNvPr id="5" name="Rectangle 4">
            <a:extLst>
              <a:ext uri="{FF2B5EF4-FFF2-40B4-BE49-F238E27FC236}">
                <a16:creationId xmlns:a16="http://schemas.microsoft.com/office/drawing/2014/main" id="{1DB7F829-ECDC-48FB-993A-F351352631E2}"/>
              </a:ext>
            </a:extLst>
          </p:cNvPr>
          <p:cNvSpPr/>
          <p:nvPr/>
        </p:nvSpPr>
        <p:spPr>
          <a:xfrm>
            <a:off x="1143015" y="280234"/>
            <a:ext cx="4028667" cy="369332"/>
          </a:xfrm>
          <a:prstGeom prst="rect">
            <a:avLst/>
          </a:prstGeom>
        </p:spPr>
        <p:txBody>
          <a:bodyPr wrap="none">
            <a:spAutoFit/>
          </a:bodyPr>
          <a:lstStyle/>
          <a:p>
            <a:r>
              <a:rPr lang="en-US" dirty="0"/>
              <a:t>Distribution of contract status with </a:t>
            </a:r>
            <a:r>
              <a:rPr lang="en-US" dirty="0" err="1"/>
              <a:t>Taget</a:t>
            </a:r>
            <a:endParaRPr lang="en-US" dirty="0"/>
          </a:p>
        </p:txBody>
      </p:sp>
      <p:pic>
        <p:nvPicPr>
          <p:cNvPr id="6" name="Picture 5">
            <a:extLst>
              <a:ext uri="{FF2B5EF4-FFF2-40B4-BE49-F238E27FC236}">
                <a16:creationId xmlns:a16="http://schemas.microsoft.com/office/drawing/2014/main" id="{5A17F456-35DA-445F-8358-2CCDA2111449}"/>
              </a:ext>
            </a:extLst>
          </p:cNvPr>
          <p:cNvPicPr>
            <a:picLocks noChangeAspect="1"/>
          </p:cNvPicPr>
          <p:nvPr/>
        </p:nvPicPr>
        <p:blipFill>
          <a:blip r:embed="rId3"/>
          <a:stretch>
            <a:fillRect/>
          </a:stretch>
        </p:blipFill>
        <p:spPr>
          <a:xfrm>
            <a:off x="404333" y="821953"/>
            <a:ext cx="6575587" cy="5755813"/>
          </a:xfrm>
          <a:prstGeom prst="rect">
            <a:avLst/>
          </a:prstGeom>
        </p:spPr>
      </p:pic>
    </p:spTree>
    <p:extLst>
      <p:ext uri="{BB962C8B-B14F-4D97-AF65-F5344CB8AC3E}">
        <p14:creationId xmlns:p14="http://schemas.microsoft.com/office/powerpoint/2010/main" val="289863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B0FC-3394-45A4-9B3C-EE263AB3153C}"/>
              </a:ext>
            </a:extLst>
          </p:cNvPr>
          <p:cNvSpPr>
            <a:spLocks noGrp="1"/>
          </p:cNvSpPr>
          <p:nvPr>
            <p:ph type="title"/>
          </p:nvPr>
        </p:nvSpPr>
        <p:spPr>
          <a:xfrm>
            <a:off x="1294362" y="1020230"/>
            <a:ext cx="9603275" cy="1049235"/>
          </a:xfrm>
        </p:spPr>
        <p:txBody>
          <a:bodyPr/>
          <a:lstStyle/>
          <a:p>
            <a:r>
              <a:rPr lang="en-US" b="1" dirty="0"/>
              <a:t>Findings From The Analysis</a:t>
            </a:r>
            <a:br>
              <a:rPr lang="en-US" b="1" dirty="0"/>
            </a:br>
            <a:endParaRPr lang="en-US" dirty="0"/>
          </a:p>
        </p:txBody>
      </p:sp>
      <p:sp>
        <p:nvSpPr>
          <p:cNvPr id="3" name="Rectangle 2">
            <a:extLst>
              <a:ext uri="{FF2B5EF4-FFF2-40B4-BE49-F238E27FC236}">
                <a16:creationId xmlns:a16="http://schemas.microsoft.com/office/drawing/2014/main" id="{62B84FBA-DEB6-4516-A2AC-566D6D3FC4EA}"/>
              </a:ext>
            </a:extLst>
          </p:cNvPr>
          <p:cNvSpPr/>
          <p:nvPr/>
        </p:nvSpPr>
        <p:spPr>
          <a:xfrm>
            <a:off x="1294362" y="1944370"/>
            <a:ext cx="10231894" cy="3693319"/>
          </a:xfrm>
          <a:prstGeom prst="rect">
            <a:avLst/>
          </a:prstGeom>
        </p:spPr>
        <p:txBody>
          <a:bodyPr wrap="square">
            <a:spAutoFit/>
          </a:bodyPr>
          <a:lstStyle/>
          <a:p>
            <a:pPr marL="342900" indent="-342900">
              <a:buFont typeface="+mj-lt"/>
              <a:buAutoNum type="arabicPeriod"/>
            </a:pPr>
            <a:r>
              <a:rPr lang="en-US" dirty="0">
                <a:solidFill>
                  <a:srgbClr val="000000"/>
                </a:solidFill>
                <a:latin typeface="Helvetica Neue"/>
              </a:rPr>
              <a:t>People who are taking large amount of loan are likely to repay the loan</a:t>
            </a:r>
          </a:p>
          <a:p>
            <a:pPr marL="342900" indent="-342900">
              <a:buFont typeface="+mj-lt"/>
              <a:buAutoNum type="arabicPeriod"/>
            </a:pPr>
            <a:r>
              <a:rPr lang="en-US" dirty="0">
                <a:solidFill>
                  <a:srgbClr val="000000"/>
                </a:solidFill>
                <a:latin typeface="Helvetica Neue"/>
              </a:rPr>
              <a:t>Persons with age between 30 years and 50 years has high number of defaulter.</a:t>
            </a:r>
          </a:p>
          <a:p>
            <a:pPr marL="342900" indent="-342900">
              <a:buFont typeface="+mj-lt"/>
              <a:buAutoNum type="arabicPeriod"/>
            </a:pPr>
            <a:r>
              <a:rPr lang="en-US" dirty="0">
                <a:solidFill>
                  <a:srgbClr val="000000"/>
                </a:solidFill>
                <a:latin typeface="Helvetica Neue"/>
              </a:rPr>
              <a:t>person with id changed in 1000 days of application has high number of defaulters.</a:t>
            </a:r>
          </a:p>
          <a:p>
            <a:pPr marL="342900" indent="-342900">
              <a:buFont typeface="+mj-lt"/>
              <a:buAutoNum type="arabicPeriod"/>
            </a:pPr>
            <a:r>
              <a:rPr lang="en-US" dirty="0">
                <a:solidFill>
                  <a:srgbClr val="000000"/>
                </a:solidFill>
                <a:latin typeface="Helvetica Neue"/>
              </a:rPr>
              <a:t>From the above plot we can conclude that All the Students and Businessman are repaying loan.</a:t>
            </a:r>
          </a:p>
          <a:p>
            <a:pPr marL="342900" indent="-342900">
              <a:buFont typeface="+mj-lt"/>
              <a:buAutoNum type="arabicPeriod"/>
            </a:pPr>
            <a:r>
              <a:rPr lang="en-US" dirty="0">
                <a:solidFill>
                  <a:srgbClr val="000000"/>
                </a:solidFill>
                <a:latin typeface="Helvetica Neue"/>
              </a:rPr>
              <a:t>Widows are more likely to repay the loan when compared to </a:t>
            </a:r>
            <a:r>
              <a:rPr lang="en-US" dirty="0" err="1">
                <a:solidFill>
                  <a:srgbClr val="000000"/>
                </a:solidFill>
                <a:latin typeface="Helvetica Neue"/>
              </a:rPr>
              <a:t>appliants</a:t>
            </a:r>
            <a:r>
              <a:rPr lang="en-US" dirty="0">
                <a:solidFill>
                  <a:srgbClr val="000000"/>
                </a:solidFill>
                <a:latin typeface="Helvetica Neue"/>
              </a:rPr>
              <a:t> with the other family statuses.</a:t>
            </a:r>
          </a:p>
          <a:p>
            <a:pPr marL="342900" indent="-342900">
              <a:buFont typeface="+mj-lt"/>
              <a:buAutoNum type="arabicPeriod"/>
            </a:pPr>
            <a:r>
              <a:rPr lang="en-US" dirty="0">
                <a:solidFill>
                  <a:srgbClr val="000000"/>
                </a:solidFill>
                <a:latin typeface="Helvetica Neue"/>
              </a:rPr>
              <a:t>People with Academic Degree are more likely to repay the loan only 0.0198% have not </a:t>
            </a:r>
            <a:r>
              <a:rPr lang="en-US" dirty="0" err="1">
                <a:solidFill>
                  <a:srgbClr val="000000"/>
                </a:solidFill>
                <a:latin typeface="Helvetica Neue"/>
              </a:rPr>
              <a:t>repayed</a:t>
            </a:r>
            <a:r>
              <a:rPr lang="en-US" dirty="0">
                <a:solidFill>
                  <a:srgbClr val="000000"/>
                </a:solidFill>
                <a:latin typeface="Helvetica Neue"/>
              </a:rPr>
              <a:t> the loan.</a:t>
            </a:r>
          </a:p>
          <a:p>
            <a:pPr marL="342900" indent="-342900">
              <a:buFont typeface="+mj-lt"/>
              <a:buAutoNum type="arabicPeriod"/>
            </a:pPr>
            <a:r>
              <a:rPr lang="en-US" dirty="0">
                <a:solidFill>
                  <a:srgbClr val="000000"/>
                </a:solidFill>
                <a:latin typeface="Helvetica Neue"/>
              </a:rPr>
              <a:t>The focus of the bank should be more on contract type ‘Student’ ,’pensioner’ and ‘Businessman’ with housing ‘type other than ‘Co-op apartment’ for successful payments.</a:t>
            </a:r>
          </a:p>
          <a:p>
            <a:pPr marL="342900" indent="-342900">
              <a:buFont typeface="+mj-lt"/>
              <a:buAutoNum type="arabicPeriod"/>
            </a:pPr>
            <a:r>
              <a:rPr lang="en-US" dirty="0">
                <a:solidFill>
                  <a:srgbClr val="000000"/>
                </a:solidFill>
                <a:latin typeface="Helvetica Neue"/>
              </a:rPr>
              <a:t>The focus of the bank should be less on income type ‘Working’ as they are having most number of unsuccessful payments.</a:t>
            </a:r>
          </a:p>
          <a:p>
            <a:pPr marL="342900" indent="-342900">
              <a:buFont typeface="+mj-lt"/>
              <a:buAutoNum type="arabicPeriod"/>
            </a:pPr>
            <a:r>
              <a:rPr lang="en-US" dirty="0">
                <a:solidFill>
                  <a:srgbClr val="000000"/>
                </a:solidFill>
                <a:latin typeface="Helvetica Neue"/>
              </a:rPr>
              <a:t>Loan taken for the purpose ‘Repair’ is having higher number of unsuccessful payments on time.</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01299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1AFA-A8DD-4041-8AFC-0EFA4731419E}"/>
              </a:ext>
            </a:extLst>
          </p:cNvPr>
          <p:cNvSpPr>
            <a:spLocks noGrp="1"/>
          </p:cNvSpPr>
          <p:nvPr>
            <p:ph type="title"/>
          </p:nvPr>
        </p:nvSpPr>
        <p:spPr/>
        <p:txBody>
          <a:bodyPr/>
          <a:lstStyle/>
          <a:p>
            <a:r>
              <a:rPr lang="en-US" b="1" dirty="0"/>
              <a:t>Business Understanding</a:t>
            </a:r>
            <a:br>
              <a:rPr lang="en-US" dirty="0"/>
            </a:br>
            <a:endParaRPr lang="en-US" dirty="0"/>
          </a:p>
        </p:txBody>
      </p:sp>
      <p:sp>
        <p:nvSpPr>
          <p:cNvPr id="3" name="Rectangle 2">
            <a:extLst>
              <a:ext uri="{FF2B5EF4-FFF2-40B4-BE49-F238E27FC236}">
                <a16:creationId xmlns:a16="http://schemas.microsoft.com/office/drawing/2014/main" id="{854D0921-F334-41C5-86E4-D17E9C3899AE}"/>
              </a:ext>
            </a:extLst>
          </p:cNvPr>
          <p:cNvSpPr/>
          <p:nvPr/>
        </p:nvSpPr>
        <p:spPr>
          <a:xfrm>
            <a:off x="1451579" y="1949986"/>
            <a:ext cx="9603275" cy="2677656"/>
          </a:xfrm>
          <a:prstGeom prst="rect">
            <a:avLst/>
          </a:prstGeom>
        </p:spPr>
        <p:txBody>
          <a:bodyPr wrap="square">
            <a:spAutoFit/>
          </a:bodyPr>
          <a:lstStyle/>
          <a:p>
            <a:r>
              <a:rPr lang="en-US" sz="2400" dirty="0">
                <a:solidFill>
                  <a:srgbClr val="333333"/>
                </a:solidFill>
                <a:latin typeface="Merriweather"/>
              </a:rPr>
              <a:t>The loan providing companies find it hard to give loans to the people due to their insufficient or non-existent credit history. Because of that, some consumers use it as their advantage by becoming a defaulter. Suppose you work for a consumer finance company which </a:t>
            </a:r>
            <a:r>
              <a:rPr lang="en-US" sz="2400" dirty="0" err="1">
                <a:solidFill>
                  <a:srgbClr val="333333"/>
                </a:solidFill>
                <a:latin typeface="Merriweather"/>
              </a:rPr>
              <a:t>specialises</a:t>
            </a:r>
            <a:r>
              <a:rPr lang="en-US" sz="2400" dirty="0">
                <a:solidFill>
                  <a:srgbClr val="333333"/>
                </a:solidFill>
                <a:latin typeface="Merriweather"/>
              </a:rPr>
              <a:t> in lending various types of loans to urban customers. You have to use EDA to </a:t>
            </a:r>
            <a:r>
              <a:rPr lang="en-US" sz="2400" dirty="0" err="1">
                <a:solidFill>
                  <a:srgbClr val="333333"/>
                </a:solidFill>
                <a:latin typeface="Merriweather"/>
              </a:rPr>
              <a:t>analyse</a:t>
            </a:r>
            <a:r>
              <a:rPr lang="en-US" sz="2400" dirty="0">
                <a:solidFill>
                  <a:srgbClr val="333333"/>
                </a:solidFill>
                <a:latin typeface="Merriweather"/>
              </a:rPr>
              <a:t> the patterns present in the data. This will ensure that the applicants are capable of repaying the loan are not rejected.</a:t>
            </a:r>
            <a:endParaRPr lang="en-US" sz="2400" dirty="0"/>
          </a:p>
        </p:txBody>
      </p:sp>
    </p:spTree>
    <p:extLst>
      <p:ext uri="{BB962C8B-B14F-4D97-AF65-F5344CB8AC3E}">
        <p14:creationId xmlns:p14="http://schemas.microsoft.com/office/powerpoint/2010/main" val="233802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AE99-D9A8-4E40-A608-2B944527E63F}"/>
              </a:ext>
            </a:extLst>
          </p:cNvPr>
          <p:cNvSpPr>
            <a:spLocks noGrp="1"/>
          </p:cNvSpPr>
          <p:nvPr>
            <p:ph type="title"/>
          </p:nvPr>
        </p:nvSpPr>
        <p:spPr/>
        <p:txBody>
          <a:bodyPr>
            <a:normAutofit fontScale="90000"/>
          </a:bodyPr>
          <a:lstStyle/>
          <a:p>
            <a:r>
              <a:rPr lang="en-US" b="1" dirty="0"/>
              <a:t>Business Objectives</a:t>
            </a:r>
            <a:br>
              <a:rPr lang="en-US" dirty="0"/>
            </a:br>
            <a:br>
              <a:rPr lang="en-US" dirty="0"/>
            </a:br>
            <a:endParaRPr lang="en-US" dirty="0"/>
          </a:p>
        </p:txBody>
      </p:sp>
      <p:sp>
        <p:nvSpPr>
          <p:cNvPr id="3" name="Rectangle 2">
            <a:extLst>
              <a:ext uri="{FF2B5EF4-FFF2-40B4-BE49-F238E27FC236}">
                <a16:creationId xmlns:a16="http://schemas.microsoft.com/office/drawing/2014/main" id="{E4469A9A-A308-48B6-A033-FC4DB1D1452D}"/>
              </a:ext>
            </a:extLst>
          </p:cNvPr>
          <p:cNvSpPr/>
          <p:nvPr/>
        </p:nvSpPr>
        <p:spPr>
          <a:xfrm>
            <a:off x="1451579" y="2093206"/>
            <a:ext cx="9603275" cy="2308324"/>
          </a:xfrm>
          <a:prstGeom prst="rect">
            <a:avLst/>
          </a:prstGeom>
        </p:spPr>
        <p:txBody>
          <a:bodyPr wrap="square">
            <a:spAutoFit/>
          </a:bodyPr>
          <a:lstStyle/>
          <a:p>
            <a:r>
              <a:rPr lang="en-US" sz="2400" dirty="0">
                <a:solidFill>
                  <a:srgbClr val="333333"/>
                </a:solidFill>
                <a:latin typeface="Merriweather"/>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US" sz="2400" dirty="0"/>
          </a:p>
        </p:txBody>
      </p:sp>
    </p:spTree>
    <p:extLst>
      <p:ext uri="{BB962C8B-B14F-4D97-AF65-F5344CB8AC3E}">
        <p14:creationId xmlns:p14="http://schemas.microsoft.com/office/powerpoint/2010/main" val="156312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CB0B-A4B5-4898-B6B9-8D7FD483E8E6}"/>
              </a:ext>
            </a:extLst>
          </p:cNvPr>
          <p:cNvSpPr txBox="1">
            <a:spLocks/>
          </p:cNvSpPr>
          <p:nvPr/>
        </p:nvSpPr>
        <p:spPr>
          <a:xfrm>
            <a:off x="870334" y="165541"/>
            <a:ext cx="9929988"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Solution Approach</a:t>
            </a:r>
          </a:p>
        </p:txBody>
      </p:sp>
      <p:sp>
        <p:nvSpPr>
          <p:cNvPr id="3" name="Rectangle 2">
            <a:extLst>
              <a:ext uri="{FF2B5EF4-FFF2-40B4-BE49-F238E27FC236}">
                <a16:creationId xmlns:a16="http://schemas.microsoft.com/office/drawing/2014/main" id="{6DB58AF7-B39A-4F5A-A43C-5DAA9ED2AE01}"/>
              </a:ext>
            </a:extLst>
          </p:cNvPr>
          <p:cNvSpPr/>
          <p:nvPr/>
        </p:nvSpPr>
        <p:spPr>
          <a:xfrm>
            <a:off x="870334" y="1074509"/>
            <a:ext cx="10983815" cy="4401205"/>
          </a:xfrm>
          <a:prstGeom prst="rect">
            <a:avLst/>
          </a:prstGeom>
        </p:spPr>
        <p:txBody>
          <a:bodyPr wrap="square">
            <a:spAutoFit/>
          </a:bodyPr>
          <a:lstStyle/>
          <a:p>
            <a:r>
              <a:rPr lang="en-US" sz="2000" dirty="0"/>
              <a:t>We have followed following EDA approach for this solution.</a:t>
            </a:r>
          </a:p>
          <a:p>
            <a:r>
              <a:rPr lang="en-US" sz="2000" dirty="0"/>
              <a:t>Data Understanding :</a:t>
            </a:r>
          </a:p>
          <a:p>
            <a:pPr marL="800100" lvl="1" indent="-342900">
              <a:buFont typeface="Arial" panose="020B0604020202020204" pitchFamily="34" charset="0"/>
              <a:buChar char="•"/>
            </a:pPr>
            <a:r>
              <a:rPr lang="en-US" sz="2000" dirty="0"/>
              <a:t>Sampling of data to find out data definitions.</a:t>
            </a:r>
          </a:p>
          <a:p>
            <a:pPr marL="800100" lvl="1" indent="-342900">
              <a:buFont typeface="Arial" panose="020B0604020202020204" pitchFamily="34" charset="0"/>
              <a:buChar char="•"/>
            </a:pPr>
            <a:r>
              <a:rPr lang="en-US" sz="2000" dirty="0"/>
              <a:t>Analyze the data types of each of the columns and if needed try to modify the data types suitable for our analysis.</a:t>
            </a:r>
          </a:p>
          <a:p>
            <a:pPr marL="800100" lvl="1" indent="-342900">
              <a:buFont typeface="Arial" panose="020B0604020202020204" pitchFamily="34" charset="0"/>
              <a:buChar char="•"/>
            </a:pPr>
            <a:r>
              <a:rPr lang="en-US" sz="2000" dirty="0"/>
              <a:t>Try to understand the all the columns that are available and try to </a:t>
            </a:r>
            <a:r>
              <a:rPr lang="en-US" sz="2000" dirty="0" err="1"/>
              <a:t>indentify</a:t>
            </a:r>
            <a:r>
              <a:rPr lang="en-US" sz="2000" dirty="0"/>
              <a:t> the variables for our univariate and bivariate analysis.</a:t>
            </a:r>
          </a:p>
          <a:p>
            <a:r>
              <a:rPr lang="en-US" sz="2000" dirty="0"/>
              <a:t>Data Cleaning :</a:t>
            </a:r>
          </a:p>
          <a:p>
            <a:pPr marL="800100" lvl="1" indent="-342900">
              <a:buFont typeface="Arial" panose="020B0604020202020204" pitchFamily="34" charset="0"/>
              <a:buChar char="•"/>
            </a:pPr>
            <a:r>
              <a:rPr lang="en-US" sz="2000" dirty="0"/>
              <a:t>As mentioned in the requirement we have removed the columns which has null value percentage more than 45% and we have </a:t>
            </a:r>
            <a:r>
              <a:rPr lang="en-US" sz="2000" dirty="0" err="1"/>
              <a:t>umpute</a:t>
            </a:r>
            <a:r>
              <a:rPr lang="en-US" sz="2000" dirty="0"/>
              <a:t> the variables with zero which has null value more than 14% and again the variables which has less than 14% null value we have imputed with median for numerical variable.</a:t>
            </a:r>
          </a:p>
          <a:p>
            <a:pPr marL="800100" lvl="1" indent="-342900">
              <a:buFont typeface="Arial" panose="020B0604020202020204" pitchFamily="34" charset="0"/>
              <a:buChar char="•"/>
            </a:pPr>
            <a:r>
              <a:rPr lang="en-US" sz="2000" dirty="0"/>
              <a:t>For categorical variables the null value should be imputed with mode value of the respective column but we did not find any null value in the categorical variable. </a:t>
            </a:r>
          </a:p>
        </p:txBody>
      </p:sp>
    </p:spTree>
    <p:extLst>
      <p:ext uri="{BB962C8B-B14F-4D97-AF65-F5344CB8AC3E}">
        <p14:creationId xmlns:p14="http://schemas.microsoft.com/office/powerpoint/2010/main" val="17935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FDC2D5-0B89-44F0-A25F-77B01FC484BC}"/>
              </a:ext>
            </a:extLst>
          </p:cNvPr>
          <p:cNvSpPr/>
          <p:nvPr/>
        </p:nvSpPr>
        <p:spPr>
          <a:xfrm>
            <a:off x="815248" y="1090671"/>
            <a:ext cx="10862632" cy="4401205"/>
          </a:xfrm>
          <a:prstGeom prst="rect">
            <a:avLst/>
          </a:prstGeom>
        </p:spPr>
        <p:txBody>
          <a:bodyPr wrap="square">
            <a:spAutoFit/>
          </a:bodyPr>
          <a:lstStyle/>
          <a:p>
            <a:r>
              <a:rPr lang="en-US" sz="2000" dirty="0"/>
              <a:t>Data Cleaning :</a:t>
            </a:r>
          </a:p>
          <a:p>
            <a:pPr marL="800100" lvl="1" indent="-342900">
              <a:buFont typeface="Arial" panose="020B0604020202020204" pitchFamily="34" charset="0"/>
              <a:buChar char="•"/>
            </a:pPr>
            <a:r>
              <a:rPr lang="en-US" sz="2000" dirty="0"/>
              <a:t>We have found out the outliers for some of the numeric columns and imputed with median value for the outliers.</a:t>
            </a:r>
          </a:p>
          <a:p>
            <a:pPr marL="800100" lvl="1" indent="-342900">
              <a:buFont typeface="Arial" panose="020B0604020202020204" pitchFamily="34" charset="0"/>
              <a:buChar char="•"/>
            </a:pPr>
            <a:r>
              <a:rPr lang="en-US" sz="2000" dirty="0"/>
              <a:t>We have filtered out the data based on the target variables and have analyzed the data for data imbalance.</a:t>
            </a:r>
          </a:p>
          <a:p>
            <a:endParaRPr lang="en-US" sz="2000" dirty="0"/>
          </a:p>
          <a:p>
            <a:r>
              <a:rPr lang="en-US" sz="2000" dirty="0"/>
              <a:t>Data Analysis:</a:t>
            </a:r>
          </a:p>
          <a:p>
            <a:endParaRPr lang="en-US" sz="2000" dirty="0"/>
          </a:p>
          <a:p>
            <a:pPr marL="800100" lvl="1" indent="-342900">
              <a:buFont typeface="Arial" panose="020B0604020202020204" pitchFamily="34" charset="0"/>
              <a:buChar char="•"/>
            </a:pPr>
            <a:r>
              <a:rPr lang="en-US" sz="2000" dirty="0"/>
              <a:t>We have identify continuous variables and categorical variables for each Target category for univariate analysis.</a:t>
            </a:r>
          </a:p>
          <a:p>
            <a:pPr marL="800100" lvl="1" indent="-342900">
              <a:buFont typeface="Arial" panose="020B0604020202020204" pitchFamily="34" charset="0"/>
              <a:buChar char="•"/>
            </a:pPr>
            <a:r>
              <a:rPr lang="en-US" sz="2000" dirty="0"/>
              <a:t>For each Target variables we have done Bivariate analysis for continuous-continuous variables and continuous-categorical variables.</a:t>
            </a:r>
          </a:p>
          <a:p>
            <a:pPr marL="800100" lvl="1" indent="-342900">
              <a:buFont typeface="Arial" panose="020B0604020202020204" pitchFamily="34" charset="0"/>
              <a:buChar char="•"/>
            </a:pPr>
            <a:r>
              <a:rPr lang="en-US" sz="2000" dirty="0"/>
              <a:t>Find the Correlation between all these variables to find out clients with payment difficulties</a:t>
            </a:r>
          </a:p>
          <a:p>
            <a:pPr marL="800100" lvl="1" indent="-342900">
              <a:buFont typeface="Arial" panose="020B0604020202020204" pitchFamily="34" charset="0"/>
              <a:buChar char="•"/>
            </a:pPr>
            <a:r>
              <a:rPr lang="en-US" sz="2000" dirty="0"/>
              <a:t>Using different visualization technique present the analysis.</a:t>
            </a:r>
          </a:p>
        </p:txBody>
      </p:sp>
      <p:sp>
        <p:nvSpPr>
          <p:cNvPr id="3" name="Title 1">
            <a:extLst>
              <a:ext uri="{FF2B5EF4-FFF2-40B4-BE49-F238E27FC236}">
                <a16:creationId xmlns:a16="http://schemas.microsoft.com/office/drawing/2014/main" id="{EA55564B-567A-476F-AFB0-2A509FDB5674}"/>
              </a:ext>
            </a:extLst>
          </p:cNvPr>
          <p:cNvSpPr txBox="1">
            <a:spLocks/>
          </p:cNvSpPr>
          <p:nvPr/>
        </p:nvSpPr>
        <p:spPr>
          <a:xfrm>
            <a:off x="870334" y="165541"/>
            <a:ext cx="9929988"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Solution Approach</a:t>
            </a:r>
          </a:p>
        </p:txBody>
      </p:sp>
    </p:spTree>
    <p:extLst>
      <p:ext uri="{BB962C8B-B14F-4D97-AF65-F5344CB8AC3E}">
        <p14:creationId xmlns:p14="http://schemas.microsoft.com/office/powerpoint/2010/main" val="122183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C594-2513-4734-A3CC-190D0AE89D43}"/>
              </a:ext>
            </a:extLst>
          </p:cNvPr>
          <p:cNvSpPr>
            <a:spLocks noGrp="1"/>
          </p:cNvSpPr>
          <p:nvPr>
            <p:ph type="title"/>
          </p:nvPr>
        </p:nvSpPr>
        <p:spPr>
          <a:xfrm>
            <a:off x="934422" y="798974"/>
            <a:ext cx="4109292" cy="2248181"/>
          </a:xfrm>
        </p:spPr>
        <p:txBody>
          <a:bodyPr/>
          <a:lstStyle/>
          <a:p>
            <a:pPr algn="ctr"/>
            <a:r>
              <a:rPr lang="en-US" dirty="0"/>
              <a:t>Data understanding</a:t>
            </a:r>
          </a:p>
        </p:txBody>
      </p:sp>
      <p:sp>
        <p:nvSpPr>
          <p:cNvPr id="3" name="Content Placeholder 2">
            <a:extLst>
              <a:ext uri="{FF2B5EF4-FFF2-40B4-BE49-F238E27FC236}">
                <a16:creationId xmlns:a16="http://schemas.microsoft.com/office/drawing/2014/main" id="{F93C8187-41CD-4C48-85CB-69630748AB5C}"/>
              </a:ext>
            </a:extLst>
          </p:cNvPr>
          <p:cNvSpPr>
            <a:spLocks noGrp="1"/>
          </p:cNvSpPr>
          <p:nvPr>
            <p:ph idx="1"/>
          </p:nvPr>
        </p:nvSpPr>
        <p:spPr/>
        <p:txBody>
          <a:bodyPr/>
          <a:lstStyle/>
          <a:p>
            <a:r>
              <a:rPr lang="en-US" dirty="0"/>
              <a:t>Sampling of data to find out data definitions</a:t>
            </a:r>
          </a:p>
          <a:p>
            <a:r>
              <a:rPr lang="en-US" dirty="0"/>
              <a:t>Understanding the various Features of data</a:t>
            </a:r>
          </a:p>
          <a:p>
            <a:endParaRPr lang="en-US" dirty="0"/>
          </a:p>
        </p:txBody>
      </p:sp>
    </p:spTree>
    <p:extLst>
      <p:ext uri="{BB962C8B-B14F-4D97-AF65-F5344CB8AC3E}">
        <p14:creationId xmlns:p14="http://schemas.microsoft.com/office/powerpoint/2010/main" val="209260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E07C28-36BC-496C-A24C-DB179351AA66}"/>
              </a:ext>
            </a:extLst>
          </p:cNvPr>
          <p:cNvSpPr/>
          <p:nvPr/>
        </p:nvSpPr>
        <p:spPr>
          <a:xfrm>
            <a:off x="870332" y="0"/>
            <a:ext cx="9088916" cy="523220"/>
          </a:xfrm>
          <a:prstGeom prst="rect">
            <a:avLst/>
          </a:prstGeom>
        </p:spPr>
        <p:txBody>
          <a:bodyPr wrap="square">
            <a:spAutoFit/>
          </a:bodyPr>
          <a:lstStyle/>
          <a:p>
            <a:pPr algn="ctr"/>
            <a:r>
              <a:rPr lang="en-US" sz="2800" dirty="0"/>
              <a:t>Sampling of data to find out data definitions</a:t>
            </a:r>
          </a:p>
        </p:txBody>
      </p:sp>
      <p:pic>
        <p:nvPicPr>
          <p:cNvPr id="3" name="Picture 2">
            <a:extLst>
              <a:ext uri="{FF2B5EF4-FFF2-40B4-BE49-F238E27FC236}">
                <a16:creationId xmlns:a16="http://schemas.microsoft.com/office/drawing/2014/main" id="{B274FB11-FCF2-49BC-8522-D99C0115DB27}"/>
              </a:ext>
            </a:extLst>
          </p:cNvPr>
          <p:cNvPicPr>
            <a:picLocks noChangeAspect="1"/>
          </p:cNvPicPr>
          <p:nvPr/>
        </p:nvPicPr>
        <p:blipFill>
          <a:blip r:embed="rId2"/>
          <a:stretch>
            <a:fillRect/>
          </a:stretch>
        </p:blipFill>
        <p:spPr>
          <a:xfrm>
            <a:off x="870332" y="548550"/>
            <a:ext cx="9375354" cy="2037860"/>
          </a:xfrm>
          <a:prstGeom prst="rect">
            <a:avLst/>
          </a:prstGeom>
        </p:spPr>
      </p:pic>
      <p:sp>
        <p:nvSpPr>
          <p:cNvPr id="4" name="Rectangle 3">
            <a:extLst>
              <a:ext uri="{FF2B5EF4-FFF2-40B4-BE49-F238E27FC236}">
                <a16:creationId xmlns:a16="http://schemas.microsoft.com/office/drawing/2014/main" id="{AB95CB07-869E-4444-85F7-153607E8B60F}"/>
              </a:ext>
            </a:extLst>
          </p:cNvPr>
          <p:cNvSpPr/>
          <p:nvPr/>
        </p:nvSpPr>
        <p:spPr>
          <a:xfrm>
            <a:off x="820756" y="2792333"/>
            <a:ext cx="9474506" cy="923330"/>
          </a:xfrm>
          <a:prstGeom prst="rect">
            <a:avLst/>
          </a:prstGeom>
        </p:spPr>
        <p:txBody>
          <a:bodyPr wrap="square">
            <a:spAutoFit/>
          </a:bodyPr>
          <a:lstStyle/>
          <a:p>
            <a:r>
              <a:rPr lang="en-US" dirty="0"/>
              <a:t>As given data set is quite large for Analysis. We have taken only 30% of the data for our analysis. This will help us to speed up the data analysis with minimal memory consumption.</a:t>
            </a:r>
          </a:p>
          <a:p>
            <a:pPr marL="285750" indent="-285750">
              <a:buFont typeface="Arial" panose="020B0604020202020204" pitchFamily="34" charset="0"/>
              <a:buChar char="•"/>
            </a:pPr>
            <a:r>
              <a:rPr lang="en-US" dirty="0"/>
              <a:t>Application_data.csv has all the data related the Loan Applicant</a:t>
            </a:r>
          </a:p>
        </p:txBody>
      </p:sp>
      <p:pic>
        <p:nvPicPr>
          <p:cNvPr id="5" name="Picture 4">
            <a:extLst>
              <a:ext uri="{FF2B5EF4-FFF2-40B4-BE49-F238E27FC236}">
                <a16:creationId xmlns:a16="http://schemas.microsoft.com/office/drawing/2014/main" id="{4330D19B-0D5E-4CA5-A3CF-7CA0BF2BD9D6}"/>
              </a:ext>
            </a:extLst>
          </p:cNvPr>
          <p:cNvPicPr>
            <a:picLocks noChangeAspect="1"/>
          </p:cNvPicPr>
          <p:nvPr/>
        </p:nvPicPr>
        <p:blipFill>
          <a:blip r:embed="rId3"/>
          <a:stretch>
            <a:fillRect/>
          </a:stretch>
        </p:blipFill>
        <p:spPr>
          <a:xfrm>
            <a:off x="187287" y="3715663"/>
            <a:ext cx="7491470" cy="1799725"/>
          </a:xfrm>
          <a:prstGeom prst="rect">
            <a:avLst/>
          </a:prstGeom>
        </p:spPr>
      </p:pic>
      <p:pic>
        <p:nvPicPr>
          <p:cNvPr id="6" name="Picture 5">
            <a:extLst>
              <a:ext uri="{FF2B5EF4-FFF2-40B4-BE49-F238E27FC236}">
                <a16:creationId xmlns:a16="http://schemas.microsoft.com/office/drawing/2014/main" id="{EEF8CDE2-5CB2-4E89-A7E6-86A3F4D6E44F}"/>
              </a:ext>
            </a:extLst>
          </p:cNvPr>
          <p:cNvPicPr>
            <a:picLocks noChangeAspect="1"/>
          </p:cNvPicPr>
          <p:nvPr/>
        </p:nvPicPr>
        <p:blipFill>
          <a:blip r:embed="rId4"/>
          <a:stretch>
            <a:fillRect/>
          </a:stretch>
        </p:blipFill>
        <p:spPr>
          <a:xfrm>
            <a:off x="4050535" y="4369881"/>
            <a:ext cx="7954178" cy="1707732"/>
          </a:xfrm>
          <a:prstGeom prst="rect">
            <a:avLst/>
          </a:prstGeom>
        </p:spPr>
      </p:pic>
    </p:spTree>
    <p:extLst>
      <p:ext uri="{BB962C8B-B14F-4D97-AF65-F5344CB8AC3E}">
        <p14:creationId xmlns:p14="http://schemas.microsoft.com/office/powerpoint/2010/main" val="53519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9FAF1-0C2F-4523-B3AC-5FA92029513C}"/>
              </a:ext>
            </a:extLst>
          </p:cNvPr>
          <p:cNvSpPr/>
          <p:nvPr/>
        </p:nvSpPr>
        <p:spPr>
          <a:xfrm>
            <a:off x="3168070" y="181645"/>
            <a:ext cx="5551904" cy="461665"/>
          </a:xfrm>
          <a:prstGeom prst="rect">
            <a:avLst/>
          </a:prstGeom>
        </p:spPr>
        <p:txBody>
          <a:bodyPr wrap="none">
            <a:spAutoFit/>
          </a:bodyPr>
          <a:lstStyle/>
          <a:p>
            <a:r>
              <a:rPr lang="en-US" sz="2400" dirty="0"/>
              <a:t>Understanding the various Features of data</a:t>
            </a:r>
          </a:p>
        </p:txBody>
      </p:sp>
      <p:sp>
        <p:nvSpPr>
          <p:cNvPr id="3" name="TextBox 2">
            <a:extLst>
              <a:ext uri="{FF2B5EF4-FFF2-40B4-BE49-F238E27FC236}">
                <a16:creationId xmlns:a16="http://schemas.microsoft.com/office/drawing/2014/main" id="{F98329E6-6BCE-47CA-AE26-B5C5903B5002}"/>
              </a:ext>
            </a:extLst>
          </p:cNvPr>
          <p:cNvSpPr txBox="1"/>
          <p:nvPr/>
        </p:nvSpPr>
        <p:spPr>
          <a:xfrm>
            <a:off x="1255923" y="748204"/>
            <a:ext cx="4568985" cy="369332"/>
          </a:xfrm>
          <a:prstGeom prst="rect">
            <a:avLst/>
          </a:prstGeom>
          <a:noFill/>
        </p:spPr>
        <p:txBody>
          <a:bodyPr wrap="square" rtlCol="0">
            <a:spAutoFit/>
          </a:bodyPr>
          <a:lstStyle/>
          <a:p>
            <a:pPr marL="285750" indent="-285750">
              <a:buFont typeface="Arial" panose="020B0604020202020204" pitchFamily="34" charset="0"/>
              <a:buChar char="•"/>
            </a:pPr>
            <a:r>
              <a:rPr lang="en-US" dirty="0"/>
              <a:t>Analyzing the data types of al the columns.</a:t>
            </a:r>
          </a:p>
        </p:txBody>
      </p:sp>
      <p:pic>
        <p:nvPicPr>
          <p:cNvPr id="5" name="Picture 4">
            <a:extLst>
              <a:ext uri="{FF2B5EF4-FFF2-40B4-BE49-F238E27FC236}">
                <a16:creationId xmlns:a16="http://schemas.microsoft.com/office/drawing/2014/main" id="{692DF256-6873-4B61-8F98-EE248BD638B8}"/>
              </a:ext>
            </a:extLst>
          </p:cNvPr>
          <p:cNvPicPr>
            <a:picLocks noChangeAspect="1"/>
          </p:cNvPicPr>
          <p:nvPr/>
        </p:nvPicPr>
        <p:blipFill>
          <a:blip r:embed="rId2"/>
          <a:stretch>
            <a:fillRect/>
          </a:stretch>
        </p:blipFill>
        <p:spPr>
          <a:xfrm>
            <a:off x="1131045" y="1222430"/>
            <a:ext cx="5749382" cy="1649432"/>
          </a:xfrm>
          <a:prstGeom prst="rect">
            <a:avLst/>
          </a:prstGeom>
        </p:spPr>
      </p:pic>
      <p:sp>
        <p:nvSpPr>
          <p:cNvPr id="6" name="TextBox 5">
            <a:extLst>
              <a:ext uri="{FF2B5EF4-FFF2-40B4-BE49-F238E27FC236}">
                <a16:creationId xmlns:a16="http://schemas.microsoft.com/office/drawing/2014/main" id="{349E2C79-819C-42CA-8DC7-4B4945A04BAB}"/>
              </a:ext>
            </a:extLst>
          </p:cNvPr>
          <p:cNvSpPr txBox="1"/>
          <p:nvPr/>
        </p:nvSpPr>
        <p:spPr>
          <a:xfrm>
            <a:off x="7907436" y="748204"/>
            <a:ext cx="4071523" cy="369332"/>
          </a:xfrm>
          <a:prstGeom prst="rect">
            <a:avLst/>
          </a:prstGeom>
          <a:noFill/>
        </p:spPr>
        <p:txBody>
          <a:bodyPr wrap="square" rtlCol="0">
            <a:spAutoFit/>
          </a:bodyPr>
          <a:lstStyle/>
          <a:p>
            <a:pPr marL="285750" indent="-285750">
              <a:buFont typeface="Arial" panose="020B0604020202020204" pitchFamily="34" charset="0"/>
              <a:buChar char="•"/>
            </a:pPr>
            <a:r>
              <a:rPr lang="en-US" dirty="0"/>
              <a:t>Finding NULL values in each Feature</a:t>
            </a:r>
          </a:p>
        </p:txBody>
      </p:sp>
      <p:pic>
        <p:nvPicPr>
          <p:cNvPr id="7" name="Picture 6">
            <a:extLst>
              <a:ext uri="{FF2B5EF4-FFF2-40B4-BE49-F238E27FC236}">
                <a16:creationId xmlns:a16="http://schemas.microsoft.com/office/drawing/2014/main" id="{E7ACF4D3-C908-44F4-B252-FBCBA997BE13}"/>
              </a:ext>
            </a:extLst>
          </p:cNvPr>
          <p:cNvPicPr>
            <a:picLocks noChangeAspect="1"/>
          </p:cNvPicPr>
          <p:nvPr/>
        </p:nvPicPr>
        <p:blipFill>
          <a:blip r:embed="rId3"/>
          <a:stretch>
            <a:fillRect/>
          </a:stretch>
        </p:blipFill>
        <p:spPr>
          <a:xfrm>
            <a:off x="6984694" y="1222430"/>
            <a:ext cx="5207306" cy="4887366"/>
          </a:xfrm>
          <a:prstGeom prst="rect">
            <a:avLst/>
          </a:prstGeom>
        </p:spPr>
      </p:pic>
      <p:sp>
        <p:nvSpPr>
          <p:cNvPr id="8" name="TextBox 7">
            <a:extLst>
              <a:ext uri="{FF2B5EF4-FFF2-40B4-BE49-F238E27FC236}">
                <a16:creationId xmlns:a16="http://schemas.microsoft.com/office/drawing/2014/main" id="{FCA5F1B7-5C85-4FB6-A072-043A0D063DD5}"/>
              </a:ext>
            </a:extLst>
          </p:cNvPr>
          <p:cNvSpPr txBox="1"/>
          <p:nvPr/>
        </p:nvSpPr>
        <p:spPr>
          <a:xfrm>
            <a:off x="1135784" y="2956418"/>
            <a:ext cx="4960216" cy="369332"/>
          </a:xfrm>
          <a:prstGeom prst="rect">
            <a:avLst/>
          </a:prstGeom>
          <a:noFill/>
        </p:spPr>
        <p:txBody>
          <a:bodyPr wrap="square" rtlCol="0">
            <a:spAutoFit/>
          </a:bodyPr>
          <a:lstStyle/>
          <a:p>
            <a:pPr marL="285750" indent="-285750">
              <a:buFont typeface="Arial" panose="020B0604020202020204" pitchFamily="34" charset="0"/>
              <a:buChar char="•"/>
            </a:pPr>
            <a:r>
              <a:rPr lang="en-US" dirty="0"/>
              <a:t>Finding NULL values For categorical variable</a:t>
            </a:r>
          </a:p>
        </p:txBody>
      </p:sp>
      <p:pic>
        <p:nvPicPr>
          <p:cNvPr id="9" name="Picture 8">
            <a:extLst>
              <a:ext uri="{FF2B5EF4-FFF2-40B4-BE49-F238E27FC236}">
                <a16:creationId xmlns:a16="http://schemas.microsoft.com/office/drawing/2014/main" id="{7ECA00C6-1783-49B5-9446-0FD40FE96E47}"/>
              </a:ext>
            </a:extLst>
          </p:cNvPr>
          <p:cNvPicPr>
            <a:picLocks noChangeAspect="1"/>
          </p:cNvPicPr>
          <p:nvPr/>
        </p:nvPicPr>
        <p:blipFill>
          <a:blip r:embed="rId4"/>
          <a:stretch>
            <a:fillRect/>
          </a:stretch>
        </p:blipFill>
        <p:spPr>
          <a:xfrm>
            <a:off x="1135784" y="3410306"/>
            <a:ext cx="5749382" cy="2699490"/>
          </a:xfrm>
          <a:prstGeom prst="rect">
            <a:avLst/>
          </a:prstGeom>
        </p:spPr>
      </p:pic>
    </p:spTree>
    <p:extLst>
      <p:ext uri="{BB962C8B-B14F-4D97-AF65-F5344CB8AC3E}">
        <p14:creationId xmlns:p14="http://schemas.microsoft.com/office/powerpoint/2010/main" val="39660306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9</TotalTime>
  <Words>1545</Words>
  <Application>Microsoft Office PowerPoint</Application>
  <PresentationFormat>Widescreen</PresentationFormat>
  <Paragraphs>124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Gill Sans MT</vt:lpstr>
      <vt:lpstr>Helvetica Neue</vt:lpstr>
      <vt:lpstr>Merriweather</vt:lpstr>
      <vt:lpstr>Gallery</vt:lpstr>
      <vt:lpstr>Credit EDA Case Study</vt:lpstr>
      <vt:lpstr>Introduction</vt:lpstr>
      <vt:lpstr>Business Understanding </vt:lpstr>
      <vt:lpstr>Business Objectives  </vt:lpstr>
      <vt:lpstr>PowerPoint Presentation</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From The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Nayak, Ashutosh C.</dc:creator>
  <cp:lastModifiedBy>Santosh</cp:lastModifiedBy>
  <cp:revision>2</cp:revision>
  <dcterms:created xsi:type="dcterms:W3CDTF">2020-02-02T16:26:39Z</dcterms:created>
  <dcterms:modified xsi:type="dcterms:W3CDTF">2020-02-02T17:59:40Z</dcterms:modified>
</cp:coreProperties>
</file>