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2" r:id="rId2"/>
    <p:sldId id="272" r:id="rId3"/>
    <p:sldId id="273" r:id="rId4"/>
    <p:sldId id="274" r:id="rId5"/>
    <p:sldId id="261" r:id="rId6"/>
    <p:sldId id="280" r:id="rId7"/>
    <p:sldId id="281" r:id="rId8"/>
    <p:sldId id="282" r:id="rId9"/>
    <p:sldId id="283" r:id="rId10"/>
    <p:sldId id="284" r:id="rId11"/>
    <p:sldId id="275" r:id="rId12"/>
    <p:sldId id="276" r:id="rId13"/>
    <p:sldId id="277" r:id="rId14"/>
    <p:sldId id="278" r:id="rId15"/>
    <p:sldId id="279" r:id="rId16"/>
    <p:sldId id="263"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4369A-3867-4C6C-8206-887AB226EF3F}"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8C502-F2D2-4A2D-A3B6-C5CBD063F6E3}" type="slidenum">
              <a:rPr lang="en-US" smtClean="0"/>
              <a:t>‹#›</a:t>
            </a:fld>
            <a:endParaRPr lang="en-US"/>
          </a:p>
        </p:txBody>
      </p:sp>
    </p:spTree>
    <p:extLst>
      <p:ext uri="{BB962C8B-B14F-4D97-AF65-F5344CB8AC3E}">
        <p14:creationId xmlns:p14="http://schemas.microsoft.com/office/powerpoint/2010/main" val="254257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251311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158994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5CAA78E8-7743-496A-901F-B1F9414E13CF}"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8917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t>‹#›</a:t>
            </a:fld>
            <a:endParaRPr lang="en-US"/>
          </a:p>
        </p:txBody>
      </p:sp>
    </p:spTree>
    <p:extLst>
      <p:ext uri="{BB962C8B-B14F-4D97-AF65-F5344CB8AC3E}">
        <p14:creationId xmlns:p14="http://schemas.microsoft.com/office/powerpoint/2010/main" val="2380031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5944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5271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251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099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76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05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30473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2701435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627912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838141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5CAA78E8-7743-496A-901F-B1F9414E13CF}"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19235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4442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26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26609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314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42134320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987918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14771975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17825606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6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296176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174533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53184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257495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305673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Tree>
    <p:extLst>
      <p:ext uri="{BB962C8B-B14F-4D97-AF65-F5344CB8AC3E}">
        <p14:creationId xmlns:p14="http://schemas.microsoft.com/office/powerpoint/2010/main" val="144892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2023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2121774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1218368"/>
            <a:ext cx="8348837" cy="1107996"/>
          </a:xfrm>
        </p:spPr>
        <p:txBody>
          <a:bodyPr/>
          <a:lstStyle/>
          <a:p>
            <a:r>
              <a:rPr lang="en-US" dirty="0"/>
              <a:t>[CDB22CSDJF001]-[Pension Management System]</a:t>
            </a:r>
          </a:p>
        </p:txBody>
      </p:sp>
      <p:sp>
        <p:nvSpPr>
          <p:cNvPr id="3" name="Text Placeholder 2"/>
          <p:cNvSpPr>
            <a:spLocks noGrp="1"/>
          </p:cNvSpPr>
          <p:nvPr>
            <p:ph type="body" sz="quarter" idx="12"/>
          </p:nvPr>
        </p:nvSpPr>
        <p:spPr>
          <a:xfrm>
            <a:off x="6165809" y="3607612"/>
            <a:ext cx="8327698" cy="406477"/>
          </a:xfrm>
        </p:spPr>
        <p:txBody>
          <a:bodyPr/>
          <a:lstStyle/>
          <a:p>
            <a:r>
              <a:rPr lang="en-US" b="1" dirty="0"/>
              <a:t>Team Member Names</a:t>
            </a:r>
          </a:p>
          <a:p>
            <a:r>
              <a:rPr lang="en-US" sz="1600" dirty="0"/>
              <a:t>1. Narayan Mishra</a:t>
            </a:r>
          </a:p>
          <a:p>
            <a:r>
              <a:rPr lang="en-US" sz="1600" dirty="0"/>
              <a:t>2. Rituraj Harsh</a:t>
            </a:r>
          </a:p>
          <a:p>
            <a:r>
              <a:rPr lang="en-US" sz="1600" dirty="0"/>
              <a:t>3. Shikhar Gupta</a:t>
            </a:r>
          </a:p>
          <a:p>
            <a:r>
              <a:rPr lang="en-US" sz="1600" dirty="0"/>
              <a:t>4. Ranjeet Kumar Rout</a:t>
            </a:r>
          </a:p>
          <a:p>
            <a:r>
              <a:rPr lang="en-US" sz="1600" dirty="0"/>
              <a:t>5. Aditya Raj Sharma</a:t>
            </a:r>
          </a:p>
          <a:p>
            <a:r>
              <a:rPr lang="en-US" sz="1600" dirty="0"/>
              <a:t>6. Dinesh B</a:t>
            </a:r>
          </a:p>
        </p:txBody>
      </p:sp>
      <p:sp>
        <p:nvSpPr>
          <p:cNvPr id="5" name="Footer Placeholder 4"/>
          <p:cNvSpPr>
            <a:spLocks noGrp="1"/>
          </p:cNvSpPr>
          <p:nvPr>
            <p:ph type="ftr" sz="quarter" idx="3"/>
          </p:nvPr>
        </p:nvSpPr>
        <p:spPr/>
        <p:txBody>
          <a:bodyPr/>
          <a:lstStyle/>
          <a:p>
            <a:r>
              <a:rPr lang="en-US" dirty="0"/>
              <a:t>© 2023 Cognizant</a:t>
            </a:r>
          </a:p>
        </p:txBody>
      </p:sp>
    </p:spTree>
    <p:extLst>
      <p:ext uri="{BB962C8B-B14F-4D97-AF65-F5344CB8AC3E}">
        <p14:creationId xmlns:p14="http://schemas.microsoft.com/office/powerpoint/2010/main" val="63129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378952" cy="621030"/>
          </a:xfrm>
        </p:spPr>
        <p:txBody>
          <a:bodyPr wrap="none" anchor="t">
            <a:normAutofit/>
          </a:bodyPr>
          <a:lstStyle/>
          <a:p>
            <a:r>
              <a:rPr lang="en-US" dirty="0" err="1"/>
              <a:t>WireFrame</a:t>
            </a:r>
            <a:r>
              <a:rPr lang="en-US" dirty="0"/>
              <a:t> Diagram</a:t>
            </a:r>
            <a:endParaRPr lang="en-IN" dirty="0"/>
          </a:p>
        </p:txBody>
      </p:sp>
      <p:sp>
        <p:nvSpPr>
          <p:cNvPr id="4" name="Footer Placeholder 3"/>
          <p:cNvSpPr>
            <a:spLocks noGrp="1"/>
          </p:cNvSpPr>
          <p:nvPr>
            <p:ph type="ftr" sz="quarter" idx="3"/>
          </p:nvPr>
        </p:nvSpPr>
        <p:spPr>
          <a:xfrm>
            <a:off x="660386" y="4695411"/>
            <a:ext cx="4572000" cy="187241"/>
          </a:xfrm>
        </p:spPr>
        <p:txBody>
          <a:bodyPr anchor="b">
            <a:normAutofit/>
          </a:bodyPr>
          <a:lstStyle/>
          <a:p>
            <a:pPr>
              <a:spcAft>
                <a:spcPts val="600"/>
              </a:spcAft>
            </a:pPr>
            <a:r>
              <a:rPr lang="en-US"/>
              <a:t>© 2023 Cognizant</a:t>
            </a:r>
          </a:p>
        </p:txBody>
      </p:sp>
      <p:sp>
        <p:nvSpPr>
          <p:cNvPr id="5" name="Slide Number Placeholder 4"/>
          <p:cNvSpPr>
            <a:spLocks noGrp="1"/>
          </p:cNvSpPr>
          <p:nvPr>
            <p:ph type="sldNum" sz="quarter" idx="4"/>
          </p:nvPr>
        </p:nvSpPr>
        <p:spPr>
          <a:xfrm>
            <a:off x="385100" y="4759541"/>
            <a:ext cx="228600" cy="123111"/>
          </a:xfrm>
        </p:spPr>
        <p:txBody>
          <a:bodyPr anchor="b">
            <a:normAutofit/>
          </a:bodyPr>
          <a:lstStyle/>
          <a:p>
            <a:pPr>
              <a:spcAft>
                <a:spcPts val="600"/>
              </a:spcAft>
            </a:pPr>
            <a:fld id="{5CAA78E8-7743-496A-901F-B1F9414E13CF}" type="slidenum">
              <a:rPr lang="en-US" smtClean="0"/>
              <a:pPr>
                <a:spcAft>
                  <a:spcPts val="600"/>
                </a:spcAft>
              </a:pPr>
              <a:t>10</a:t>
            </a:fld>
            <a:endParaRPr lang="en-US"/>
          </a:p>
        </p:txBody>
      </p:sp>
      <p:pic>
        <p:nvPicPr>
          <p:cNvPr id="11" name="Picture 10" descr="Diagram&#10;&#10;Description automatically generated">
            <a:extLst>
              <a:ext uri="{FF2B5EF4-FFF2-40B4-BE49-F238E27FC236}">
                <a16:creationId xmlns:a16="http://schemas.microsoft.com/office/drawing/2014/main" id="{F2E299BF-3CA0-ED73-67D0-D42387219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40" y="894517"/>
            <a:ext cx="6591300" cy="3707606"/>
          </a:xfrm>
          <a:prstGeom prst="rect">
            <a:avLst/>
          </a:prstGeom>
          <a:noFill/>
        </p:spPr>
      </p:pic>
    </p:spTree>
    <p:extLst>
      <p:ext uri="{BB962C8B-B14F-4D97-AF65-F5344CB8AC3E}">
        <p14:creationId xmlns:p14="http://schemas.microsoft.com/office/powerpoint/2010/main" val="376585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Testing for Pensioner Detail Microservices</a:t>
            </a:r>
            <a:endParaRPr lang="en-IN" dirty="0"/>
          </a:p>
        </p:txBody>
      </p:sp>
      <p:sp>
        <p:nvSpPr>
          <p:cNvPr id="4" name="Footer Placeholder 3"/>
          <p:cNvSpPr>
            <a:spLocks noGrp="1"/>
          </p:cNvSpPr>
          <p:nvPr>
            <p:ph type="ftr" sz="quarter" idx="3"/>
          </p:nvPr>
        </p:nvSpPr>
        <p:spPr/>
        <p:txBody>
          <a:bodyPr/>
          <a:lstStyle/>
          <a:p>
            <a:r>
              <a:rPr lang="en-US"/>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11</a:t>
            </a:fld>
            <a:endParaRPr lang="en-US"/>
          </a:p>
        </p:txBody>
      </p:sp>
      <p:pic>
        <p:nvPicPr>
          <p:cNvPr id="13" name="Picture 12" descr="Graphical user interface, application&#10;&#10;Description automatically generated">
            <a:extLst>
              <a:ext uri="{FF2B5EF4-FFF2-40B4-BE49-F238E27FC236}">
                <a16:creationId xmlns:a16="http://schemas.microsoft.com/office/drawing/2014/main" id="{20DA610C-D020-51E5-5AE3-BA77AC46F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00" y="837160"/>
            <a:ext cx="7772400" cy="3694414"/>
          </a:xfrm>
          <a:prstGeom prst="rect">
            <a:avLst/>
          </a:prstGeom>
        </p:spPr>
      </p:pic>
    </p:spTree>
    <p:extLst>
      <p:ext uri="{BB962C8B-B14F-4D97-AF65-F5344CB8AC3E}">
        <p14:creationId xmlns:p14="http://schemas.microsoft.com/office/powerpoint/2010/main" val="62636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378952" cy="621030"/>
          </a:xfrm>
        </p:spPr>
        <p:txBody>
          <a:bodyPr wrap="none" anchor="t">
            <a:normAutofit/>
          </a:bodyPr>
          <a:lstStyle/>
          <a:p>
            <a:r>
              <a:rPr lang="en-US" dirty="0"/>
              <a:t>Junit Testing for Process Pension Microservices</a:t>
            </a:r>
            <a:endParaRPr lang="en-IN" dirty="0"/>
          </a:p>
        </p:txBody>
      </p:sp>
      <p:sp>
        <p:nvSpPr>
          <p:cNvPr id="4" name="Footer Placeholder 3"/>
          <p:cNvSpPr>
            <a:spLocks noGrp="1"/>
          </p:cNvSpPr>
          <p:nvPr>
            <p:ph type="ftr" sz="quarter" idx="3"/>
          </p:nvPr>
        </p:nvSpPr>
        <p:spPr>
          <a:xfrm>
            <a:off x="660386" y="4695411"/>
            <a:ext cx="4572000" cy="187241"/>
          </a:xfrm>
        </p:spPr>
        <p:txBody>
          <a:bodyPr anchor="b">
            <a:normAutofit/>
          </a:bodyPr>
          <a:lstStyle/>
          <a:p>
            <a:pPr>
              <a:spcAft>
                <a:spcPts val="600"/>
              </a:spcAft>
            </a:pPr>
            <a:r>
              <a:rPr lang="en-US"/>
              <a:t>© 2023 Cognizant</a:t>
            </a:r>
          </a:p>
        </p:txBody>
      </p:sp>
      <p:sp>
        <p:nvSpPr>
          <p:cNvPr id="5" name="Slide Number Placeholder 4"/>
          <p:cNvSpPr>
            <a:spLocks noGrp="1"/>
          </p:cNvSpPr>
          <p:nvPr>
            <p:ph type="sldNum" sz="quarter" idx="4"/>
          </p:nvPr>
        </p:nvSpPr>
        <p:spPr>
          <a:xfrm>
            <a:off x="385100" y="4759541"/>
            <a:ext cx="228600" cy="123111"/>
          </a:xfrm>
        </p:spPr>
        <p:txBody>
          <a:bodyPr anchor="b">
            <a:normAutofit/>
          </a:bodyPr>
          <a:lstStyle/>
          <a:p>
            <a:pPr>
              <a:spcAft>
                <a:spcPts val="600"/>
              </a:spcAft>
            </a:pPr>
            <a:fld id="{5CAA78E8-7743-496A-901F-B1F9414E13CF}" type="slidenum">
              <a:rPr lang="en-US" smtClean="0"/>
              <a:pPr>
                <a:spcAft>
                  <a:spcPts val="600"/>
                </a:spcAft>
              </a:pPr>
              <a:t>12</a:t>
            </a:fld>
            <a:endParaRPr lang="en-US"/>
          </a:p>
        </p:txBody>
      </p:sp>
      <p:pic>
        <p:nvPicPr>
          <p:cNvPr id="9" name="Picture 8" descr="Graphical user interface&#10;&#10;Description automatically generated with medium confidence">
            <a:extLst>
              <a:ext uri="{FF2B5EF4-FFF2-40B4-BE49-F238E27FC236}">
                <a16:creationId xmlns:a16="http://schemas.microsoft.com/office/drawing/2014/main" id="{01D56EAA-5476-1250-8EFE-FD971D14B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52" y="1230285"/>
            <a:ext cx="8385048" cy="3081504"/>
          </a:xfrm>
          <a:prstGeom prst="rect">
            <a:avLst/>
          </a:prstGeom>
          <a:noFill/>
        </p:spPr>
      </p:pic>
    </p:spTree>
    <p:extLst>
      <p:ext uri="{BB962C8B-B14F-4D97-AF65-F5344CB8AC3E}">
        <p14:creationId xmlns:p14="http://schemas.microsoft.com/office/powerpoint/2010/main" val="388138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Testing for Pension Disbursement Microservices</a:t>
            </a:r>
            <a:endParaRPr lang="en-IN" dirty="0"/>
          </a:p>
        </p:txBody>
      </p:sp>
      <p:sp>
        <p:nvSpPr>
          <p:cNvPr id="4" name="Footer Placeholder 3"/>
          <p:cNvSpPr>
            <a:spLocks noGrp="1"/>
          </p:cNvSpPr>
          <p:nvPr>
            <p:ph type="ftr" sz="quarter" idx="3"/>
          </p:nvPr>
        </p:nvSpPr>
        <p:spPr/>
        <p:txBody>
          <a:bodyPr/>
          <a:lstStyle/>
          <a:p>
            <a:r>
              <a:rPr lang="en-US"/>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13</a:t>
            </a:fld>
            <a:endParaRPr lang="en-US"/>
          </a:p>
        </p:txBody>
      </p:sp>
      <p:pic>
        <p:nvPicPr>
          <p:cNvPr id="9" name="Picture 8" descr="Graphical user interface, application&#10;&#10;Description automatically generated">
            <a:extLst>
              <a:ext uri="{FF2B5EF4-FFF2-40B4-BE49-F238E27FC236}">
                <a16:creationId xmlns:a16="http://schemas.microsoft.com/office/drawing/2014/main" id="{BA79971C-4C6F-900E-A027-812AFD661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1112520"/>
            <a:ext cx="8426846" cy="2806808"/>
          </a:xfrm>
          <a:prstGeom prst="rect">
            <a:avLst/>
          </a:prstGeom>
        </p:spPr>
      </p:pic>
    </p:spTree>
    <p:extLst>
      <p:ext uri="{BB962C8B-B14F-4D97-AF65-F5344CB8AC3E}">
        <p14:creationId xmlns:p14="http://schemas.microsoft.com/office/powerpoint/2010/main" val="405843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378952" cy="621030"/>
          </a:xfrm>
        </p:spPr>
        <p:txBody>
          <a:bodyPr wrap="none" anchor="t">
            <a:normAutofit/>
          </a:bodyPr>
          <a:lstStyle/>
          <a:p>
            <a:r>
              <a:rPr lang="en-US" dirty="0"/>
              <a:t>Junit Testing for Authorization Microservices</a:t>
            </a:r>
            <a:endParaRPr lang="en-IN" dirty="0"/>
          </a:p>
        </p:txBody>
      </p:sp>
      <p:sp>
        <p:nvSpPr>
          <p:cNvPr id="4" name="Footer Placeholder 3"/>
          <p:cNvSpPr>
            <a:spLocks noGrp="1"/>
          </p:cNvSpPr>
          <p:nvPr>
            <p:ph type="ftr" sz="quarter" idx="3"/>
          </p:nvPr>
        </p:nvSpPr>
        <p:spPr>
          <a:xfrm>
            <a:off x="660386" y="4695411"/>
            <a:ext cx="4572000" cy="187241"/>
          </a:xfrm>
        </p:spPr>
        <p:txBody>
          <a:bodyPr anchor="b">
            <a:normAutofit/>
          </a:bodyPr>
          <a:lstStyle/>
          <a:p>
            <a:pPr>
              <a:spcAft>
                <a:spcPts val="600"/>
              </a:spcAft>
            </a:pPr>
            <a:r>
              <a:rPr lang="en-US"/>
              <a:t>© 2023 Cognizant</a:t>
            </a:r>
          </a:p>
        </p:txBody>
      </p:sp>
      <p:sp>
        <p:nvSpPr>
          <p:cNvPr id="5" name="Slide Number Placeholder 4"/>
          <p:cNvSpPr>
            <a:spLocks noGrp="1"/>
          </p:cNvSpPr>
          <p:nvPr>
            <p:ph type="sldNum" sz="quarter" idx="4"/>
          </p:nvPr>
        </p:nvSpPr>
        <p:spPr>
          <a:xfrm>
            <a:off x="385100" y="4759541"/>
            <a:ext cx="228600" cy="123111"/>
          </a:xfrm>
        </p:spPr>
        <p:txBody>
          <a:bodyPr anchor="b">
            <a:normAutofit/>
          </a:bodyPr>
          <a:lstStyle/>
          <a:p>
            <a:pPr>
              <a:spcAft>
                <a:spcPts val="600"/>
              </a:spcAft>
            </a:pPr>
            <a:fld id="{5CAA78E8-7743-496A-901F-B1F9414E13CF}" type="slidenum">
              <a:rPr lang="en-US" smtClean="0"/>
              <a:pPr>
                <a:spcAft>
                  <a:spcPts val="600"/>
                </a:spcAft>
              </a:pPr>
              <a:t>14</a:t>
            </a:fld>
            <a:endParaRPr lang="en-US"/>
          </a:p>
        </p:txBody>
      </p:sp>
      <p:pic>
        <p:nvPicPr>
          <p:cNvPr id="9" name="Picture 8" descr="Graphical user interface, application&#10;&#10;Description automatically generated">
            <a:extLst>
              <a:ext uri="{FF2B5EF4-FFF2-40B4-BE49-F238E27FC236}">
                <a16:creationId xmlns:a16="http://schemas.microsoft.com/office/drawing/2014/main" id="{A7DBA870-FBED-F759-BB86-8A99A4959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00" y="1111401"/>
            <a:ext cx="7950352" cy="3319272"/>
          </a:xfrm>
          <a:prstGeom prst="rect">
            <a:avLst/>
          </a:prstGeom>
          <a:noFill/>
        </p:spPr>
      </p:pic>
    </p:spTree>
    <p:extLst>
      <p:ext uri="{BB962C8B-B14F-4D97-AF65-F5344CB8AC3E}">
        <p14:creationId xmlns:p14="http://schemas.microsoft.com/office/powerpoint/2010/main" val="412919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1218795"/>
          </a:xfrm>
        </p:spPr>
        <p:txBody>
          <a:bodyPr/>
          <a:lstStyle/>
          <a:p>
            <a:r>
              <a:rPr lang="en-US" dirty="0"/>
              <a:t>Let us take you through the Demo.</a:t>
            </a:r>
            <a:endParaRPr lang="en-IN" dirty="0"/>
          </a:p>
        </p:txBody>
      </p:sp>
      <p:sp>
        <p:nvSpPr>
          <p:cNvPr id="4" name="Footer Placeholder 3"/>
          <p:cNvSpPr>
            <a:spLocks noGrp="1"/>
          </p:cNvSpPr>
          <p:nvPr>
            <p:ph type="ftr" sz="quarter" idx="4294967295"/>
          </p:nvPr>
        </p:nvSpPr>
        <p:spPr>
          <a:xfrm>
            <a:off x="0" y="4695825"/>
            <a:ext cx="4572000" cy="187325"/>
          </a:xfrm>
        </p:spPr>
        <p:txBody>
          <a:bodyPr/>
          <a:lstStyle/>
          <a:p>
            <a:r>
              <a:rPr lang="en-US"/>
              <a:t>© 2023 Cognizant</a:t>
            </a:r>
          </a:p>
        </p:txBody>
      </p:sp>
      <p:sp>
        <p:nvSpPr>
          <p:cNvPr id="5" name="Slide Number Placeholder 4"/>
          <p:cNvSpPr>
            <a:spLocks noGrp="1"/>
          </p:cNvSpPr>
          <p:nvPr>
            <p:ph type="sldNum" sz="quarter" idx="4294967295"/>
          </p:nvPr>
        </p:nvSpPr>
        <p:spPr>
          <a:xfrm>
            <a:off x="0" y="4759325"/>
            <a:ext cx="228600" cy="123825"/>
          </a:xfrm>
        </p:spPr>
        <p:txBody>
          <a:bodyPr/>
          <a:lstStyle/>
          <a:p>
            <a:fld id="{5CAA78E8-7743-496A-901F-B1F9414E13CF}" type="slidenum">
              <a:rPr lang="en-US" smtClean="0"/>
              <a:t>15</a:t>
            </a:fld>
            <a:endParaRPr lang="en-US"/>
          </a:p>
        </p:txBody>
      </p:sp>
    </p:spTree>
    <p:extLst>
      <p:ext uri="{BB962C8B-B14F-4D97-AF65-F5344CB8AC3E}">
        <p14:creationId xmlns:p14="http://schemas.microsoft.com/office/powerpoint/2010/main" val="93595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TextBox 4">
            <a:extLst>
              <a:ext uri="{FF2B5EF4-FFF2-40B4-BE49-F238E27FC236}">
                <a16:creationId xmlns:a16="http://schemas.microsoft.com/office/drawing/2014/main" id="{8DAD7482-0244-15A4-5321-DFF3E3397B2F}"/>
              </a:ext>
            </a:extLst>
          </p:cNvPr>
          <p:cNvSpPr txBox="1"/>
          <p:nvPr/>
        </p:nvSpPr>
        <p:spPr>
          <a:xfrm>
            <a:off x="391633" y="2646616"/>
            <a:ext cx="4606290" cy="2123658"/>
          </a:xfrm>
          <a:prstGeom prst="rect">
            <a:avLst/>
          </a:prstGeom>
          <a:noFill/>
        </p:spPr>
        <p:txBody>
          <a:bodyPr wrap="square">
            <a:spAutoFit/>
          </a:bodyPr>
          <a:lstStyle/>
          <a:p>
            <a:r>
              <a:rPr lang="en-US" sz="2000" b="1" dirty="0">
                <a:solidFill>
                  <a:schemeClr val="bg1"/>
                </a:solidFill>
              </a:rPr>
              <a:t>Team Member Names</a:t>
            </a:r>
          </a:p>
          <a:p>
            <a:r>
              <a:rPr lang="en-US" sz="1600" b="1" dirty="0">
                <a:solidFill>
                  <a:schemeClr val="bg1"/>
                </a:solidFill>
              </a:rPr>
              <a:t>   </a:t>
            </a:r>
          </a:p>
          <a:p>
            <a:r>
              <a:rPr lang="en-US" sz="1600" b="1" dirty="0">
                <a:solidFill>
                  <a:schemeClr val="bg1"/>
                </a:solidFill>
              </a:rPr>
              <a:t>   1. Narayan Mishra</a:t>
            </a:r>
          </a:p>
          <a:p>
            <a:r>
              <a:rPr lang="en-US" sz="1600" b="1" dirty="0">
                <a:solidFill>
                  <a:schemeClr val="bg1"/>
                </a:solidFill>
              </a:rPr>
              <a:t>   2. Rituraj Harsh</a:t>
            </a:r>
          </a:p>
          <a:p>
            <a:r>
              <a:rPr lang="en-US" sz="1600" b="1" dirty="0">
                <a:solidFill>
                  <a:schemeClr val="bg1"/>
                </a:solidFill>
              </a:rPr>
              <a:t>   3. Shikhar Gupta</a:t>
            </a:r>
          </a:p>
          <a:p>
            <a:r>
              <a:rPr lang="en-US" sz="1600" b="1" dirty="0">
                <a:solidFill>
                  <a:schemeClr val="bg1"/>
                </a:solidFill>
              </a:rPr>
              <a:t>   4. Ranjeet Kumar Rout</a:t>
            </a:r>
          </a:p>
          <a:p>
            <a:r>
              <a:rPr lang="en-US" sz="1600" b="1" dirty="0">
                <a:solidFill>
                  <a:schemeClr val="bg1"/>
                </a:solidFill>
              </a:rPr>
              <a:t>   5. Aditya Raj Sharma</a:t>
            </a:r>
          </a:p>
          <a:p>
            <a:r>
              <a:rPr lang="en-US" sz="1600" b="1" dirty="0">
                <a:solidFill>
                  <a:schemeClr val="bg1"/>
                </a:solidFill>
              </a:rPr>
              <a:t>   6. Dinesh B </a:t>
            </a:r>
          </a:p>
        </p:txBody>
      </p:sp>
    </p:spTree>
    <p:extLst>
      <p:ext uri="{BB962C8B-B14F-4D97-AF65-F5344CB8AC3E}">
        <p14:creationId xmlns:p14="http://schemas.microsoft.com/office/powerpoint/2010/main" val="227986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4" name="Footer Placeholder 3"/>
          <p:cNvSpPr>
            <a:spLocks noGrp="1"/>
          </p:cNvSpPr>
          <p:nvPr>
            <p:ph type="ftr" sz="quarter" idx="3"/>
          </p:nvPr>
        </p:nvSpPr>
        <p:spPr/>
        <p:txBody>
          <a:bodyPr/>
          <a:lstStyle/>
          <a:p>
            <a:r>
              <a:rPr lang="en-US" dirty="0"/>
              <a:t>© 2023 Cognizant</a:t>
            </a:r>
          </a:p>
        </p:txBody>
      </p:sp>
      <p:sp>
        <p:nvSpPr>
          <p:cNvPr id="8" name="Slide Number Placeholder 7">
            <a:extLst>
              <a:ext uri="{FF2B5EF4-FFF2-40B4-BE49-F238E27FC236}">
                <a16:creationId xmlns:a16="http://schemas.microsoft.com/office/drawing/2014/main" id="{F3ED0026-DC6A-75C5-6123-F766056AA71D}"/>
              </a:ext>
            </a:extLst>
          </p:cNvPr>
          <p:cNvSpPr>
            <a:spLocks noGrp="1"/>
          </p:cNvSpPr>
          <p:nvPr>
            <p:ph type="sldNum" sz="quarter" idx="4"/>
          </p:nvPr>
        </p:nvSpPr>
        <p:spPr/>
        <p:txBody>
          <a:bodyPr/>
          <a:lstStyle/>
          <a:p>
            <a:fld id="{5CAA78E8-7743-496A-901F-B1F9414E13CF}" type="slidenum">
              <a:rPr lang="en-US" smtClean="0"/>
              <a:t>2</a:t>
            </a:fld>
            <a:endParaRPr lang="en-US"/>
          </a:p>
        </p:txBody>
      </p:sp>
      <p:sp>
        <p:nvSpPr>
          <p:cNvPr id="5" name="TextBox 4"/>
          <p:cNvSpPr txBox="1"/>
          <p:nvPr/>
        </p:nvSpPr>
        <p:spPr>
          <a:xfrm>
            <a:off x="660387" y="960449"/>
            <a:ext cx="5648316" cy="2862322"/>
          </a:xfrm>
          <a:prstGeom prst="rect">
            <a:avLst/>
          </a:prstGeom>
        </p:spPr>
        <p:txBody>
          <a:bodyPr wrap="square" lIns="0" tIns="0" rIns="0" bIns="0" rtlCol="0">
            <a:spAutoFit/>
          </a:bodyPr>
          <a:lstStyle/>
          <a:p>
            <a:pPr marL="285750" indent="-285750">
              <a:lnSpc>
                <a:spcPct val="150000"/>
              </a:lnSpc>
              <a:buClr>
                <a:schemeClr val="accent5">
                  <a:lumMod val="50000"/>
                </a:schemeClr>
              </a:buClr>
              <a:buFont typeface="Wingdings" panose="05000000000000000000" pitchFamily="2" charset="2"/>
              <a:buChar char="Ø"/>
            </a:pPr>
            <a:r>
              <a:rPr lang="en-US" sz="1600" b="1" dirty="0">
                <a:solidFill>
                  <a:schemeClr val="tx2"/>
                </a:solidFill>
              </a:rPr>
              <a:t>Introduction</a:t>
            </a:r>
          </a:p>
          <a:p>
            <a:pPr marL="285750" indent="-285750">
              <a:lnSpc>
                <a:spcPct val="150000"/>
              </a:lnSpc>
              <a:buClr>
                <a:schemeClr val="accent5">
                  <a:lumMod val="50000"/>
                </a:schemeClr>
              </a:buClr>
              <a:buFont typeface="Wingdings" panose="05000000000000000000" pitchFamily="2" charset="2"/>
              <a:buChar char="Ø"/>
            </a:pPr>
            <a:r>
              <a:rPr lang="en-US" sz="1600" b="1" dirty="0">
                <a:solidFill>
                  <a:schemeClr val="tx2"/>
                </a:solidFill>
              </a:rPr>
              <a:t>Technologies Used</a:t>
            </a:r>
          </a:p>
          <a:p>
            <a:pPr marL="285750" indent="-285750">
              <a:lnSpc>
                <a:spcPct val="150000"/>
              </a:lnSpc>
              <a:buClr>
                <a:schemeClr val="accent5">
                  <a:lumMod val="50000"/>
                </a:schemeClr>
              </a:buClr>
              <a:buFont typeface="Wingdings" panose="05000000000000000000" pitchFamily="2" charset="2"/>
              <a:buChar char="Ø"/>
            </a:pPr>
            <a:r>
              <a:rPr lang="en-US" sz="1600" b="1" dirty="0">
                <a:solidFill>
                  <a:schemeClr val="tx2"/>
                </a:solidFill>
              </a:rPr>
              <a:t>Application Architecture</a:t>
            </a:r>
          </a:p>
          <a:p>
            <a:pPr marL="285750" indent="-285750">
              <a:lnSpc>
                <a:spcPct val="150000"/>
              </a:lnSpc>
              <a:buClr>
                <a:schemeClr val="accent5">
                  <a:lumMod val="50000"/>
                </a:schemeClr>
              </a:buClr>
              <a:buFont typeface="Wingdings" panose="05000000000000000000" pitchFamily="2" charset="2"/>
              <a:buChar char="Ø"/>
            </a:pPr>
            <a:r>
              <a:rPr lang="en-US" sz="1600" b="1" dirty="0">
                <a:solidFill>
                  <a:schemeClr val="tx2"/>
                </a:solidFill>
              </a:rPr>
              <a:t>Microservices</a:t>
            </a:r>
          </a:p>
          <a:p>
            <a:pPr marL="285750" indent="-285750">
              <a:lnSpc>
                <a:spcPct val="150000"/>
              </a:lnSpc>
              <a:buClr>
                <a:schemeClr val="accent5">
                  <a:lumMod val="50000"/>
                </a:schemeClr>
              </a:buClr>
              <a:buFont typeface="Wingdings" panose="05000000000000000000" pitchFamily="2" charset="2"/>
              <a:buChar char="Ø"/>
            </a:pPr>
            <a:r>
              <a:rPr lang="en-US" sz="1600" b="1" dirty="0">
                <a:solidFill>
                  <a:schemeClr val="tx2"/>
                </a:solidFill>
              </a:rPr>
              <a:t>Wireframe</a:t>
            </a:r>
          </a:p>
          <a:p>
            <a:pPr marL="285750" indent="-285750">
              <a:lnSpc>
                <a:spcPct val="150000"/>
              </a:lnSpc>
              <a:buClr>
                <a:schemeClr val="accent5">
                  <a:lumMod val="50000"/>
                </a:schemeClr>
              </a:buClr>
              <a:buFont typeface="Wingdings" panose="05000000000000000000" pitchFamily="2" charset="2"/>
              <a:buChar char="Ø"/>
            </a:pPr>
            <a:r>
              <a:rPr lang="en-US" sz="1600" b="1" dirty="0">
                <a:solidFill>
                  <a:schemeClr val="tx2"/>
                </a:solidFill>
              </a:rPr>
              <a:t>Junit Testing</a:t>
            </a:r>
          </a:p>
          <a:p>
            <a:pPr marL="285750" indent="-285750">
              <a:lnSpc>
                <a:spcPct val="150000"/>
              </a:lnSpc>
              <a:buClr>
                <a:schemeClr val="accent5">
                  <a:lumMod val="50000"/>
                </a:schemeClr>
              </a:buClr>
              <a:buFont typeface="Wingdings" panose="05000000000000000000" pitchFamily="2" charset="2"/>
              <a:buChar char="Ø"/>
            </a:pPr>
            <a:r>
              <a:rPr lang="en-US" sz="1600" b="1" dirty="0">
                <a:solidFill>
                  <a:schemeClr val="tx2"/>
                </a:solidFill>
              </a:rPr>
              <a:t>Demo</a:t>
            </a:r>
          </a:p>
          <a:p>
            <a:pPr algn="l"/>
            <a:endParaRPr lang="en-IN" b="1" dirty="0">
              <a:solidFill>
                <a:schemeClr val="tx2"/>
              </a:solidFill>
            </a:endParaRPr>
          </a:p>
        </p:txBody>
      </p:sp>
    </p:spTree>
    <p:extLst>
      <p:ext uri="{BB962C8B-B14F-4D97-AF65-F5344CB8AC3E}">
        <p14:creationId xmlns:p14="http://schemas.microsoft.com/office/powerpoint/2010/main" val="255454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sz="quarter" idx="13"/>
          </p:nvPr>
        </p:nvSpPr>
        <p:spPr/>
        <p:txBody>
          <a:bodyPr>
            <a:normAutofit/>
          </a:bodyPr>
          <a:lstStyle/>
          <a:p>
            <a:pPr marL="285750" indent="-285750">
              <a:lnSpc>
                <a:spcPct val="150000"/>
              </a:lnSpc>
              <a:buFont typeface="Wingdings" panose="05000000000000000000" pitchFamily="2" charset="2"/>
              <a:buChar char="Ø"/>
            </a:pPr>
            <a:r>
              <a:rPr lang="en-US" sz="1600" dirty="0">
                <a:solidFill>
                  <a:srgbClr val="333333"/>
                </a:solidFill>
                <a:latin typeface="Times New Roman" panose="02020603050405020304" pitchFamily="18" charset="0"/>
                <a:cs typeface="Times New Roman" panose="02020603050405020304" pitchFamily="18" charset="0"/>
              </a:rPr>
              <a:t>A pension management system is an online system that allows s</a:t>
            </a:r>
            <a:r>
              <a:rPr lang="en-US" sz="1600" b="0" i="0" dirty="0">
                <a:effectLst/>
                <a:latin typeface="Times New Roman" panose="02020603050405020304" pitchFamily="18" charset="0"/>
                <a:cs typeface="Times New Roman" panose="02020603050405020304" pitchFamily="18" charset="0"/>
              </a:rPr>
              <a:t>tate government to automate a portion of the Pension detail provisioning</a:t>
            </a:r>
            <a:r>
              <a:rPr lang="en-US" sz="1600" dirty="0">
                <a:solidFill>
                  <a:srgbClr val="333333"/>
                </a:solidFill>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600" b="0" i="0" dirty="0">
                <a:effectLst/>
                <a:latin typeface="Times New Roman" panose="02020603050405020304" pitchFamily="18" charset="0"/>
                <a:cs typeface="Times New Roman" panose="02020603050405020304" pitchFamily="18" charset="0"/>
              </a:rPr>
              <a:t>This pension management system can do pensioner detail provision, calculate provision, initiate pension disbursement</a:t>
            </a:r>
            <a:r>
              <a:rPr lang="en-US" sz="1600" dirty="0">
                <a:solidFill>
                  <a:srgbClr val="333333"/>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1600" dirty="0">
                <a:solidFill>
                  <a:srgbClr val="333333"/>
                </a:solidFill>
                <a:latin typeface="Times New Roman" panose="02020603050405020304" pitchFamily="18" charset="0"/>
                <a:cs typeface="Times New Roman" panose="02020603050405020304" pitchFamily="18" charset="0"/>
              </a:rPr>
              <a:t>This whole process saves a lot of time for the pensioner as well as state government. </a:t>
            </a:r>
          </a:p>
        </p:txBody>
      </p:sp>
      <p:sp>
        <p:nvSpPr>
          <p:cNvPr id="4" name="Footer Placeholder 3"/>
          <p:cNvSpPr>
            <a:spLocks noGrp="1"/>
          </p:cNvSpPr>
          <p:nvPr>
            <p:ph type="ftr" sz="quarter" idx="3"/>
          </p:nvPr>
        </p:nvSpPr>
        <p:spPr/>
        <p:txBody>
          <a:bodyPr/>
          <a:lstStyle/>
          <a:p>
            <a:r>
              <a:rPr lang="en-US"/>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3</a:t>
            </a:fld>
            <a:endParaRPr lang="en-US"/>
          </a:p>
        </p:txBody>
      </p:sp>
    </p:spTree>
    <p:extLst>
      <p:ext uri="{BB962C8B-B14F-4D97-AF65-F5344CB8AC3E}">
        <p14:creationId xmlns:p14="http://schemas.microsoft.com/office/powerpoint/2010/main" val="360699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IN" dirty="0"/>
          </a:p>
        </p:txBody>
      </p:sp>
      <p:sp>
        <p:nvSpPr>
          <p:cNvPr id="3" name="Content Placeholder 2"/>
          <p:cNvSpPr>
            <a:spLocks noGrp="1"/>
          </p:cNvSpPr>
          <p:nvPr>
            <p:ph sz="quarter" idx="13"/>
          </p:nvPr>
        </p:nvSpPr>
        <p:spPr/>
        <p:txBody>
          <a:bodyPr>
            <a:normAutofit/>
          </a:bodyPr>
          <a:lstStyle/>
          <a:p>
            <a:pPr marL="285750" indent="-285750">
              <a:buFont typeface="Wingdings" panose="05000000000000000000" pitchFamily="2" charset="2"/>
              <a:buChar char="Ø"/>
            </a:pPr>
            <a:r>
              <a:rPr lang="en-US" sz="1600" b="1" dirty="0"/>
              <a:t>Hardware : </a:t>
            </a:r>
            <a:r>
              <a:rPr lang="en-US" sz="1600" dirty="0"/>
              <a:t>Developer Desktop PC / Laptop with 8GB RAM</a:t>
            </a:r>
            <a:endParaRPr lang="en-IN" sz="1600" dirty="0"/>
          </a:p>
          <a:p>
            <a:pPr marL="285750" indent="-285750">
              <a:buFont typeface="Wingdings" panose="05000000000000000000" pitchFamily="2" charset="2"/>
              <a:buChar char="Ø"/>
            </a:pPr>
            <a:r>
              <a:rPr lang="en-US" sz="1600" b="1" dirty="0"/>
              <a:t>Software : </a:t>
            </a:r>
          </a:p>
          <a:p>
            <a:pPr marL="800100" lvl="1" indent="-342900">
              <a:buFont typeface="+mj-lt"/>
              <a:buAutoNum type="alphaLcPeriod"/>
            </a:pPr>
            <a:r>
              <a:rPr lang="en-US" sz="1600" dirty="0"/>
              <a:t>Eclipse</a:t>
            </a:r>
          </a:p>
          <a:p>
            <a:pPr marL="1257300" lvl="2" indent="-400050">
              <a:buFont typeface="+mj-lt"/>
              <a:buAutoNum type="romanUcPeriod"/>
            </a:pPr>
            <a:r>
              <a:rPr lang="en-US" sz="1600" dirty="0"/>
              <a:t>Have PMD Plugin</a:t>
            </a:r>
            <a:endParaRPr lang="en-IN" sz="1600" dirty="0"/>
          </a:p>
          <a:p>
            <a:pPr marL="1257300" lvl="2" indent="-400050">
              <a:buFont typeface="+mj-lt"/>
              <a:buAutoNum type="romanUcPeriod"/>
            </a:pPr>
            <a:r>
              <a:rPr lang="en-US" sz="1600" dirty="0"/>
              <a:t>Configure Maven in Eclipse</a:t>
            </a:r>
          </a:p>
          <a:p>
            <a:pPr marL="800100" lvl="1" indent="-342900">
              <a:buFont typeface="+mj-lt"/>
              <a:buAutoNum type="alphaLcPeriod"/>
            </a:pPr>
            <a:r>
              <a:rPr lang="en-US" sz="1600" dirty="0"/>
              <a:t>Apache Maven 3.8.7</a:t>
            </a:r>
            <a:endParaRPr lang="en-IN" sz="1600" dirty="0"/>
          </a:p>
          <a:p>
            <a:pPr marL="800100" lvl="1" indent="-342900">
              <a:buFont typeface="+mj-lt"/>
              <a:buAutoNum type="alphaLcPeriod"/>
            </a:pPr>
            <a:r>
              <a:rPr lang="en-US" sz="1600" dirty="0"/>
              <a:t>Postman v9.4 Client </a:t>
            </a:r>
            <a:endParaRPr lang="en-IN" sz="1600" dirty="0"/>
          </a:p>
          <a:p>
            <a:pPr marL="800100" lvl="1" indent="-342900">
              <a:buFont typeface="+mj-lt"/>
              <a:buAutoNum type="alphaLcPeriod"/>
            </a:pPr>
            <a:r>
              <a:rPr lang="en-US" sz="1600" dirty="0"/>
              <a:t>Visual Studio 2022 version 17.2</a:t>
            </a:r>
            <a:endParaRPr lang="en-IN" sz="1600" dirty="0"/>
          </a:p>
          <a:p>
            <a:pPr marL="800100" lvl="1" indent="-342900">
              <a:buFont typeface="+mj-lt"/>
              <a:buAutoNum type="alphaLcPeriod"/>
            </a:pPr>
            <a:r>
              <a:rPr lang="en-US" sz="1600" dirty="0" err="1"/>
              <a:t>ReactJs</a:t>
            </a:r>
            <a:r>
              <a:rPr lang="en-US" sz="1600" dirty="0"/>
              <a:t> and </a:t>
            </a:r>
            <a:r>
              <a:rPr lang="en-US" sz="1600" dirty="0" err="1"/>
              <a:t>NodeJs</a:t>
            </a:r>
            <a:endParaRPr lang="en-IN" sz="1600" dirty="0"/>
          </a:p>
          <a:p>
            <a:pPr marL="800100" lvl="1" indent="-342900">
              <a:buFont typeface="+mj-lt"/>
              <a:buAutoNum type="alphaLcPeriod"/>
            </a:pPr>
            <a:r>
              <a:rPr lang="en-US" sz="1600" dirty="0"/>
              <a:t>H2 Database</a:t>
            </a:r>
            <a:endParaRPr lang="en-IN" sz="1600" dirty="0"/>
          </a:p>
        </p:txBody>
      </p:sp>
      <p:sp>
        <p:nvSpPr>
          <p:cNvPr id="4" name="Footer Placeholder 3"/>
          <p:cNvSpPr>
            <a:spLocks noGrp="1"/>
          </p:cNvSpPr>
          <p:nvPr>
            <p:ph type="ftr" sz="quarter" idx="3"/>
          </p:nvPr>
        </p:nvSpPr>
        <p:spPr/>
        <p:txBody>
          <a:bodyPr/>
          <a:lstStyle/>
          <a:p>
            <a:r>
              <a:rPr lang="en-US" dirty="0"/>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4</a:t>
            </a:fld>
            <a:endParaRPr lang="en-US"/>
          </a:p>
        </p:txBody>
      </p:sp>
    </p:spTree>
    <p:extLst>
      <p:ext uri="{BB962C8B-B14F-4D97-AF65-F5344CB8AC3E}">
        <p14:creationId xmlns:p14="http://schemas.microsoft.com/office/powerpoint/2010/main" val="72307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00" y="260848"/>
            <a:ext cx="6105439" cy="621030"/>
          </a:xfrm>
        </p:spPr>
        <p:txBody>
          <a:bodyPr/>
          <a:lstStyle/>
          <a:p>
            <a:r>
              <a:rPr lang="en-US" i="0" dirty="0">
                <a:effectLst/>
                <a:latin typeface="Arial" panose="020B0604020202020204" pitchFamily="34" charset="0"/>
              </a:rPr>
              <a:t>Application Architecture</a:t>
            </a:r>
            <a:endParaRPr lang="en-US" dirty="0"/>
          </a:p>
        </p:txBody>
      </p:sp>
      <p:sp>
        <p:nvSpPr>
          <p:cNvPr id="4" name="Footer Placeholder 3"/>
          <p:cNvSpPr>
            <a:spLocks noGrp="1"/>
          </p:cNvSpPr>
          <p:nvPr>
            <p:ph type="ftr" sz="quarter" idx="3"/>
          </p:nvPr>
        </p:nvSpPr>
        <p:spPr/>
        <p:txBody>
          <a:bodyPr/>
          <a:lstStyle/>
          <a:p>
            <a:r>
              <a:rPr lang="en-US" dirty="0"/>
              <a:t>© 2023 Cognizant</a:t>
            </a:r>
          </a:p>
        </p:txBody>
      </p:sp>
      <p:sp>
        <p:nvSpPr>
          <p:cNvPr id="13" name="Slide Number Placeholder 12">
            <a:extLst>
              <a:ext uri="{FF2B5EF4-FFF2-40B4-BE49-F238E27FC236}">
                <a16:creationId xmlns:a16="http://schemas.microsoft.com/office/drawing/2014/main" id="{81464A41-9933-E4B5-7344-3ED1EED6F388}"/>
              </a:ext>
            </a:extLst>
          </p:cNvPr>
          <p:cNvSpPr>
            <a:spLocks noGrp="1"/>
          </p:cNvSpPr>
          <p:nvPr>
            <p:ph type="sldNum" sz="quarter" idx="4"/>
          </p:nvPr>
        </p:nvSpPr>
        <p:spPr/>
        <p:txBody>
          <a:bodyPr/>
          <a:lstStyle/>
          <a:p>
            <a:fld id="{5CAA78E8-7743-496A-901F-B1F9414E13CF}" type="slidenum">
              <a:rPr lang="en-US" smtClean="0"/>
              <a:t>5</a:t>
            </a:fld>
            <a:endParaRPr lang="en-US"/>
          </a:p>
        </p:txBody>
      </p:sp>
      <p:pic>
        <p:nvPicPr>
          <p:cNvPr id="7" name="Picture 6">
            <a:extLst>
              <a:ext uri="{FF2B5EF4-FFF2-40B4-BE49-F238E27FC236}">
                <a16:creationId xmlns:a16="http://schemas.microsoft.com/office/drawing/2014/main" id="{75883708-3848-C614-68BA-1E36D811CA68}"/>
              </a:ext>
            </a:extLst>
          </p:cNvPr>
          <p:cNvPicPr>
            <a:picLocks noChangeAspect="1"/>
          </p:cNvPicPr>
          <p:nvPr/>
        </p:nvPicPr>
        <p:blipFill>
          <a:blip r:embed="rId2"/>
          <a:stretch>
            <a:fillRect/>
          </a:stretch>
        </p:blipFill>
        <p:spPr>
          <a:xfrm>
            <a:off x="475895" y="723740"/>
            <a:ext cx="8192210" cy="3696020"/>
          </a:xfrm>
          <a:prstGeom prst="rect">
            <a:avLst/>
          </a:prstGeom>
        </p:spPr>
      </p:pic>
    </p:spTree>
    <p:extLst>
      <p:ext uri="{BB962C8B-B14F-4D97-AF65-F5344CB8AC3E}">
        <p14:creationId xmlns:p14="http://schemas.microsoft.com/office/powerpoint/2010/main" val="26147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Microservices</a:t>
            </a:r>
            <a:endParaRPr lang="en-IN" dirty="0"/>
          </a:p>
        </p:txBody>
      </p:sp>
      <p:sp>
        <p:nvSpPr>
          <p:cNvPr id="3" name="Content Placeholder 2"/>
          <p:cNvSpPr>
            <a:spLocks noGrp="1"/>
          </p:cNvSpPr>
          <p:nvPr>
            <p:ph sz="quarter" idx="13"/>
          </p:nvPr>
        </p:nvSpPr>
        <p:spPr/>
        <p:txBody>
          <a:bodyPr/>
          <a:lstStyle/>
          <a:p>
            <a:pPr>
              <a:lnSpc>
                <a:spcPct val="150000"/>
              </a:lnSpc>
            </a:pPr>
            <a:r>
              <a:rPr lang="en-US" b="1" dirty="0"/>
              <a:t>Authorization Microservices </a:t>
            </a:r>
            <a:r>
              <a:rPr lang="en-US" dirty="0"/>
              <a:t>is a Microservice that Generates JWT token as well as validate that token.</a:t>
            </a:r>
          </a:p>
          <a:p>
            <a:pPr>
              <a:lnSpc>
                <a:spcPct val="150000"/>
              </a:lnSpc>
            </a:pPr>
            <a:r>
              <a:rPr lang="en-US" b="1" dirty="0">
                <a:solidFill>
                  <a:srgbClr val="FF0000"/>
                </a:solidFill>
              </a:rPr>
              <a:t>Endpoints of Authorization Microservice:</a:t>
            </a:r>
          </a:p>
          <a:p>
            <a:pPr>
              <a:lnSpc>
                <a:spcPct val="150000"/>
              </a:lnSpc>
            </a:pPr>
            <a:r>
              <a:rPr lang="en-US" b="1" dirty="0">
                <a:solidFill>
                  <a:schemeClr val="tx1">
                    <a:lumMod val="50000"/>
                  </a:schemeClr>
                </a:solidFill>
              </a:rPr>
              <a:t>    1. authenticate</a:t>
            </a:r>
          </a:p>
          <a:p>
            <a:pPr>
              <a:lnSpc>
                <a:spcPct val="150000"/>
              </a:lnSpc>
              <a:buClr>
                <a:srgbClr val="7030A0"/>
              </a:buClr>
            </a:pPr>
            <a:r>
              <a:rPr lang="en-US" b="1" dirty="0">
                <a:solidFill>
                  <a:schemeClr val="tx1">
                    <a:lumMod val="50000"/>
                  </a:schemeClr>
                </a:solidFill>
              </a:rPr>
              <a:t>    2. authorize</a:t>
            </a:r>
          </a:p>
          <a:p>
            <a:pPr>
              <a:lnSpc>
                <a:spcPct val="150000"/>
              </a:lnSpc>
              <a:buFont typeface="+mj-lt"/>
              <a:buAutoNum type="arabicPeriod"/>
            </a:pPr>
            <a:endParaRPr lang="en-US" dirty="0"/>
          </a:p>
        </p:txBody>
      </p:sp>
      <p:sp>
        <p:nvSpPr>
          <p:cNvPr id="4" name="Footer Placeholder 3"/>
          <p:cNvSpPr>
            <a:spLocks noGrp="1"/>
          </p:cNvSpPr>
          <p:nvPr>
            <p:ph type="ftr" sz="quarter" idx="3"/>
          </p:nvPr>
        </p:nvSpPr>
        <p:spPr/>
        <p:txBody>
          <a:bodyPr/>
          <a:lstStyle/>
          <a:p>
            <a:r>
              <a:rPr lang="en-US"/>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6</a:t>
            </a:fld>
            <a:endParaRPr lang="en-US"/>
          </a:p>
        </p:txBody>
      </p:sp>
    </p:spTree>
    <p:extLst>
      <p:ext uri="{BB962C8B-B14F-4D97-AF65-F5344CB8AC3E}">
        <p14:creationId xmlns:p14="http://schemas.microsoft.com/office/powerpoint/2010/main" val="119464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86" y="319184"/>
            <a:ext cx="8417052" cy="621030"/>
          </a:xfrm>
        </p:spPr>
        <p:txBody>
          <a:bodyPr/>
          <a:lstStyle/>
          <a:p>
            <a:r>
              <a:rPr lang="en-US" dirty="0"/>
              <a:t>Pensioner Detail Microservices</a:t>
            </a:r>
            <a:endParaRPr lang="en-IN" dirty="0"/>
          </a:p>
        </p:txBody>
      </p:sp>
      <p:sp>
        <p:nvSpPr>
          <p:cNvPr id="3" name="Content Placeholder 2"/>
          <p:cNvSpPr>
            <a:spLocks noGrp="1"/>
          </p:cNvSpPr>
          <p:nvPr>
            <p:ph sz="quarter" idx="13"/>
          </p:nvPr>
        </p:nvSpPr>
        <p:spPr/>
        <p:txBody>
          <a:bodyPr/>
          <a:lstStyle/>
          <a:p>
            <a:pPr>
              <a:lnSpc>
                <a:spcPct val="150000"/>
              </a:lnSpc>
            </a:pPr>
            <a:r>
              <a:rPr lang="en-US" b="1" dirty="0">
                <a:solidFill>
                  <a:srgbClr val="FF0000"/>
                </a:solidFill>
              </a:rPr>
              <a:t>Pensioner Detail Microservice</a:t>
            </a:r>
            <a:r>
              <a:rPr lang="en-US" dirty="0">
                <a:solidFill>
                  <a:srgbClr val="FF0000"/>
                </a:solidFill>
              </a:rPr>
              <a:t> </a:t>
            </a:r>
            <a:r>
              <a:rPr lang="en-US" dirty="0"/>
              <a:t>is a Microservice that deals with the information like </a:t>
            </a:r>
            <a:r>
              <a:rPr lang="en-US" dirty="0" err="1"/>
              <a:t>aadhaar</a:t>
            </a:r>
            <a:r>
              <a:rPr lang="en-US" dirty="0"/>
              <a:t> number, name, pan number, last salary, bank account number, bank name, etc.</a:t>
            </a:r>
          </a:p>
          <a:p>
            <a:pPr>
              <a:lnSpc>
                <a:spcPct val="150000"/>
              </a:lnSpc>
            </a:pPr>
            <a:endParaRPr lang="en-US" b="1" dirty="0">
              <a:solidFill>
                <a:srgbClr val="7030A0"/>
              </a:solidFill>
            </a:endParaRPr>
          </a:p>
          <a:p>
            <a:pPr>
              <a:lnSpc>
                <a:spcPct val="150000"/>
              </a:lnSpc>
            </a:pPr>
            <a:r>
              <a:rPr lang="en-US" b="1" dirty="0">
                <a:solidFill>
                  <a:srgbClr val="7030A0"/>
                </a:solidFill>
              </a:rPr>
              <a:t>Endpoints of Pensioner Detail Microservice:</a:t>
            </a:r>
          </a:p>
          <a:p>
            <a:pPr>
              <a:lnSpc>
                <a:spcPct val="150000"/>
              </a:lnSpc>
              <a:buClr>
                <a:srgbClr val="7030A0"/>
              </a:buClr>
            </a:pPr>
            <a:r>
              <a:rPr lang="en-US" b="1" dirty="0"/>
              <a:t>   1. </a:t>
            </a:r>
            <a:r>
              <a:rPr lang="en-US" b="1" dirty="0" err="1"/>
              <a:t>pensionerdetailbyaadhaar</a:t>
            </a:r>
            <a:endParaRPr lang="en-US" b="1" dirty="0"/>
          </a:p>
        </p:txBody>
      </p:sp>
      <p:sp>
        <p:nvSpPr>
          <p:cNvPr id="4" name="Footer Placeholder 3"/>
          <p:cNvSpPr>
            <a:spLocks noGrp="1"/>
          </p:cNvSpPr>
          <p:nvPr>
            <p:ph type="ftr" sz="quarter" idx="3"/>
          </p:nvPr>
        </p:nvSpPr>
        <p:spPr/>
        <p:txBody>
          <a:bodyPr/>
          <a:lstStyle/>
          <a:p>
            <a:r>
              <a:rPr lang="en-US"/>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7</a:t>
            </a:fld>
            <a:endParaRPr lang="en-US"/>
          </a:p>
        </p:txBody>
      </p:sp>
    </p:spTree>
    <p:extLst>
      <p:ext uri="{BB962C8B-B14F-4D97-AF65-F5344CB8AC3E}">
        <p14:creationId xmlns:p14="http://schemas.microsoft.com/office/powerpoint/2010/main" val="173573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Pension Microservices</a:t>
            </a:r>
            <a:endParaRPr lang="en-IN" dirty="0"/>
          </a:p>
        </p:txBody>
      </p:sp>
      <p:sp>
        <p:nvSpPr>
          <p:cNvPr id="3" name="Content Placeholder 2"/>
          <p:cNvSpPr>
            <a:spLocks noGrp="1"/>
          </p:cNvSpPr>
          <p:nvPr>
            <p:ph sz="quarter" idx="13"/>
          </p:nvPr>
        </p:nvSpPr>
        <p:spPr/>
        <p:txBody>
          <a:bodyPr>
            <a:normAutofit/>
          </a:bodyPr>
          <a:lstStyle/>
          <a:p>
            <a:r>
              <a:rPr lang="en-US" b="1" dirty="0">
                <a:solidFill>
                  <a:srgbClr val="FF0000"/>
                </a:solidFill>
              </a:rPr>
              <a:t>Process Pension Microservice</a:t>
            </a:r>
            <a:r>
              <a:rPr lang="en-US" dirty="0">
                <a:solidFill>
                  <a:srgbClr val="FF0000"/>
                </a:solidFill>
              </a:rPr>
              <a:t> </a:t>
            </a:r>
            <a:r>
              <a:rPr lang="en-US" dirty="0"/>
              <a:t>is a Microservice that performs the operations processing the pension, validating the pensioner by his/her </a:t>
            </a:r>
            <a:r>
              <a:rPr lang="en-US" dirty="0" err="1"/>
              <a:t>aadhaar</a:t>
            </a:r>
            <a:r>
              <a:rPr lang="en-US" dirty="0"/>
              <a:t> number, calculating pension amount as well.</a:t>
            </a:r>
          </a:p>
          <a:p>
            <a:r>
              <a:rPr lang="en-US" b="1" dirty="0"/>
              <a:t>  </a:t>
            </a:r>
          </a:p>
          <a:p>
            <a:r>
              <a:rPr lang="en-US" b="1" dirty="0">
                <a:solidFill>
                  <a:srgbClr val="7030A0"/>
                </a:solidFill>
              </a:rPr>
              <a:t>Endpoints of Process Pension Microservice:</a:t>
            </a:r>
          </a:p>
          <a:p>
            <a:pPr>
              <a:lnSpc>
                <a:spcPct val="150000"/>
              </a:lnSpc>
            </a:pPr>
            <a:r>
              <a:rPr lang="en-US" b="1" dirty="0"/>
              <a:t>   1.  </a:t>
            </a:r>
            <a:r>
              <a:rPr lang="en-US" b="1" dirty="0" err="1"/>
              <a:t>pensiondetail</a:t>
            </a:r>
            <a:endParaRPr lang="en-US" b="1" dirty="0"/>
          </a:p>
          <a:p>
            <a:pPr>
              <a:lnSpc>
                <a:spcPct val="150000"/>
              </a:lnSpc>
            </a:pPr>
            <a:r>
              <a:rPr lang="en-US" b="1" dirty="0"/>
              <a:t>   2.  </a:t>
            </a:r>
            <a:r>
              <a:rPr lang="en-US" b="1" dirty="0" err="1"/>
              <a:t>processpension</a:t>
            </a:r>
            <a:endParaRPr lang="en-US" b="1" dirty="0"/>
          </a:p>
          <a:p>
            <a:endParaRPr lang="en-IN" dirty="0"/>
          </a:p>
        </p:txBody>
      </p:sp>
      <p:sp>
        <p:nvSpPr>
          <p:cNvPr id="4" name="Footer Placeholder 3"/>
          <p:cNvSpPr>
            <a:spLocks noGrp="1"/>
          </p:cNvSpPr>
          <p:nvPr>
            <p:ph type="ftr" sz="quarter" idx="3"/>
          </p:nvPr>
        </p:nvSpPr>
        <p:spPr/>
        <p:txBody>
          <a:bodyPr/>
          <a:lstStyle/>
          <a:p>
            <a:r>
              <a:rPr lang="en-US"/>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8</a:t>
            </a:fld>
            <a:endParaRPr lang="en-US"/>
          </a:p>
        </p:txBody>
      </p:sp>
    </p:spTree>
    <p:extLst>
      <p:ext uri="{BB962C8B-B14F-4D97-AF65-F5344CB8AC3E}">
        <p14:creationId xmlns:p14="http://schemas.microsoft.com/office/powerpoint/2010/main" val="426384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Pension Disbursement Microservices</a:t>
            </a:r>
            <a:endParaRPr lang="en-IN" dirty="0"/>
          </a:p>
        </p:txBody>
      </p:sp>
      <p:sp>
        <p:nvSpPr>
          <p:cNvPr id="3" name="Content Placeholder 2"/>
          <p:cNvSpPr>
            <a:spLocks noGrp="1"/>
          </p:cNvSpPr>
          <p:nvPr>
            <p:ph sz="quarter" idx="13"/>
          </p:nvPr>
        </p:nvSpPr>
        <p:spPr/>
        <p:txBody>
          <a:bodyPr>
            <a:normAutofit/>
          </a:bodyPr>
          <a:lstStyle/>
          <a:p>
            <a:pPr>
              <a:lnSpc>
                <a:spcPct val="150000"/>
              </a:lnSpc>
            </a:pPr>
            <a:r>
              <a:rPr lang="en-US" b="1" dirty="0">
                <a:solidFill>
                  <a:srgbClr val="FF0000"/>
                </a:solidFill>
              </a:rPr>
              <a:t>Pension Disbursement Microservice</a:t>
            </a:r>
            <a:r>
              <a:rPr lang="en-US" dirty="0">
                <a:solidFill>
                  <a:srgbClr val="FF0000"/>
                </a:solidFill>
              </a:rPr>
              <a:t> </a:t>
            </a:r>
            <a:r>
              <a:rPr lang="en-US" dirty="0"/>
              <a:t>is a Microservice that communicates with  Process Pension and Pension Detail microservices to perform operations like validating the pension amount whether it is right or wrong and returns the response code 10 or 21.</a:t>
            </a:r>
          </a:p>
          <a:p>
            <a:pPr>
              <a:lnSpc>
                <a:spcPct val="150000"/>
              </a:lnSpc>
            </a:pPr>
            <a:endParaRPr lang="en-US" b="1" dirty="0">
              <a:solidFill>
                <a:srgbClr val="7030A0"/>
              </a:solidFill>
            </a:endParaRPr>
          </a:p>
          <a:p>
            <a:pPr>
              <a:lnSpc>
                <a:spcPct val="150000"/>
              </a:lnSpc>
            </a:pPr>
            <a:r>
              <a:rPr lang="en-US" b="1" dirty="0">
                <a:solidFill>
                  <a:srgbClr val="7030A0"/>
                </a:solidFill>
              </a:rPr>
              <a:t>Endpoints of Pension Disbursement Microservice:</a:t>
            </a:r>
          </a:p>
          <a:p>
            <a:pPr>
              <a:lnSpc>
                <a:spcPct val="150000"/>
              </a:lnSpc>
            </a:pPr>
            <a:r>
              <a:rPr lang="en-US" b="1" dirty="0"/>
              <a:t>    1. </a:t>
            </a:r>
            <a:r>
              <a:rPr lang="en-US" b="1" dirty="0" err="1"/>
              <a:t>disbursepension</a:t>
            </a:r>
            <a:endParaRPr lang="en-US" dirty="0"/>
          </a:p>
        </p:txBody>
      </p:sp>
      <p:sp>
        <p:nvSpPr>
          <p:cNvPr id="4" name="Footer Placeholder 3"/>
          <p:cNvSpPr>
            <a:spLocks noGrp="1"/>
          </p:cNvSpPr>
          <p:nvPr>
            <p:ph type="ftr" sz="quarter" idx="3"/>
          </p:nvPr>
        </p:nvSpPr>
        <p:spPr/>
        <p:txBody>
          <a:bodyPr/>
          <a:lstStyle/>
          <a:p>
            <a:r>
              <a:rPr lang="en-US"/>
              <a:t>© 2023 Cognizant</a:t>
            </a:r>
          </a:p>
        </p:txBody>
      </p:sp>
      <p:sp>
        <p:nvSpPr>
          <p:cNvPr id="5" name="Slide Number Placeholder 4"/>
          <p:cNvSpPr>
            <a:spLocks noGrp="1"/>
          </p:cNvSpPr>
          <p:nvPr>
            <p:ph type="sldNum" sz="quarter" idx="4"/>
          </p:nvPr>
        </p:nvSpPr>
        <p:spPr/>
        <p:txBody>
          <a:bodyPr/>
          <a:lstStyle/>
          <a:p>
            <a:fld id="{5CAA78E8-7743-496A-901F-B1F9414E13CF}" type="slidenum">
              <a:rPr lang="en-US" smtClean="0"/>
              <a:t>9</a:t>
            </a:fld>
            <a:endParaRPr lang="en-US"/>
          </a:p>
        </p:txBody>
      </p:sp>
    </p:spTree>
    <p:extLst>
      <p:ext uri="{BB962C8B-B14F-4D97-AF65-F5344CB8AC3E}">
        <p14:creationId xmlns:p14="http://schemas.microsoft.com/office/powerpoint/2010/main" val="1980863660"/>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409</TotalTime>
  <Words>452</Words>
  <Application>Microsoft Office PowerPoint</Application>
  <PresentationFormat>On-screen Show (16:9)</PresentationFormat>
  <Paragraphs>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CognizantTheme</vt:lpstr>
      <vt:lpstr>[CDB22CSDJF001]-[Pension Management System]</vt:lpstr>
      <vt:lpstr>Table of Contents</vt:lpstr>
      <vt:lpstr>Introduction</vt:lpstr>
      <vt:lpstr>Technologies Used</vt:lpstr>
      <vt:lpstr>Application Architecture</vt:lpstr>
      <vt:lpstr>Authorization Microservices</vt:lpstr>
      <vt:lpstr>Pensioner Detail Microservices</vt:lpstr>
      <vt:lpstr>Process Pension Microservices</vt:lpstr>
      <vt:lpstr>Pension Disbursement Microservices</vt:lpstr>
      <vt:lpstr>WireFrame Diagram</vt:lpstr>
      <vt:lpstr>Junit Testing for Pensioner Detail Microservices</vt:lpstr>
      <vt:lpstr>Junit Testing for Process Pension Microservices</vt:lpstr>
      <vt:lpstr>Junit Testing for Pension Disbursement Microservices</vt:lpstr>
      <vt:lpstr>Junit Testing for Authorization Microservices</vt:lpstr>
      <vt:lpstr>Let us take you through the Demo.</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[Cohort Code]-[Project Title]</dc:title>
  <dc:creator>Rose, Leema (Cognizant)</dc:creator>
  <cp:lastModifiedBy>Narayan Mishra</cp:lastModifiedBy>
  <cp:revision>38</cp:revision>
  <dcterms:created xsi:type="dcterms:W3CDTF">2020-12-21T12:53:54Z</dcterms:created>
  <dcterms:modified xsi:type="dcterms:W3CDTF">2023-03-12T16:09:32Z</dcterms:modified>
</cp:coreProperties>
</file>