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embeddedFontLst>
    <p:embeddedFont>
      <p:font typeface="Roboto" panose="02000000000000000000" pitchFamily="2"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8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c6f73a04f_0_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c6f73a0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10547e6014b_0_2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10547e6014b_0_2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10547e6014b_0_2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10547e6014b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10547e6014b_0_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10547e6014b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0547e6014b_0_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0547e6014b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10547e6014b_0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10547e6014b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0547e6014b_0_2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0547e6014b_0_2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c6f73a04f_0_9: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c6f73a04f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c6f73a04f_0_14: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6f73a04f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03ce22f0f7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03ce22f0f7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10547e6014b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10547e6014b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10547e6014b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10547e6014b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1059d2ef6d0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1059d2ef6d0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10547e6014b_0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10547e6014b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0547e6014b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10547e6014b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8246400" y="4245875"/>
            <a:ext cx="897600" cy="897600"/>
          </a:xfrm>
          <a:prstGeom prst="round1Rect">
            <a:avLst>
              <a:gd name="adj" fmla="val 16667"/>
            </a:avLst>
          </a:prstGeom>
          <a:solidFill>
            <a:schemeClr val="lt1">
              <a:alpha val="68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3" name="Google Shape;13;p2"/>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4" name="Google Shape;14;p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57"/>
        <p:cNvGrpSpPr/>
        <p:nvPr/>
      </p:nvGrpSpPr>
      <p:grpSpPr>
        <a:xfrm>
          <a:off x="0" y="0"/>
          <a:ext cx="0" cy="0"/>
          <a:chOff x="0" y="0"/>
          <a:chExt cx="0" cy="0"/>
        </a:xfrm>
      </p:grpSpPr>
      <p:sp>
        <p:nvSpPr>
          <p:cNvPr id="58" name="Google Shape;58;p11"/>
          <p:cNvSpPr txBox="1">
            <a:spLocks noGrp="1"/>
          </p:cNvSpPr>
          <p:nvPr>
            <p:ph type="title" hasCustomPrompt="1"/>
          </p:nvPr>
        </p:nvSpPr>
        <p:spPr>
          <a:xfrm>
            <a:off x="475500" y="1258525"/>
            <a:ext cx="8222100" cy="19635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a:spLocks noGrp="1"/>
          </p:cNvSpPr>
          <p:nvPr>
            <p:ph type="body" idx="1"/>
          </p:nvPr>
        </p:nvSpPr>
        <p:spPr>
          <a:xfrm>
            <a:off x="475500" y="3304625"/>
            <a:ext cx="82221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60" name="Google Shape;60;p11"/>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61"/>
        <p:cNvGrpSpPr/>
        <p:nvPr/>
      </p:nvGrpSpPr>
      <p:grpSpPr>
        <a:xfrm>
          <a:off x="0" y="0"/>
          <a:ext cx="0" cy="0"/>
          <a:chOff x="0" y="0"/>
          <a:chExt cx="0" cy="0"/>
        </a:xfrm>
      </p:grpSpPr>
      <p:sp>
        <p:nvSpPr>
          <p:cNvPr id="62" name="Google Shape;62;p1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7" name="Google Shape;17;p3"/>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2" name="Google Shape;22;p4"/>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8" name="Google Shape;28;p5"/>
          <p:cNvSpPr txBox="1">
            <a:spLocks noGrp="1"/>
          </p:cNvSpPr>
          <p:nvPr>
            <p:ph type="body" idx="1"/>
          </p:nvPr>
        </p:nvSpPr>
        <p:spPr>
          <a:xfrm>
            <a:off x="471900" y="1919075"/>
            <a:ext cx="3999900" cy="2710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body" idx="2"/>
          </p:nvPr>
        </p:nvSpPr>
        <p:spPr>
          <a:xfrm>
            <a:off x="4694250" y="1919075"/>
            <a:ext cx="3999900" cy="2710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0" name="Google Shape;30;p5"/>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35" name="Google Shape;35;p6"/>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7"/>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Clr>
                <a:schemeClr val="lt1"/>
              </a:buClr>
              <a:buSzPts val="1200"/>
              <a:buChar char="●"/>
              <a:defRPr sz="1200">
                <a:solidFill>
                  <a:schemeClr val="lt1"/>
                </a:solidFill>
              </a:defRPr>
            </a:lvl1pPr>
            <a:lvl2pPr marL="914400" lvl="1" indent="-304800">
              <a:spcBef>
                <a:spcPts val="1600"/>
              </a:spcBef>
              <a:spcAft>
                <a:spcPts val="0"/>
              </a:spcAft>
              <a:buClr>
                <a:schemeClr val="lt1"/>
              </a:buClr>
              <a:buSzPts val="1200"/>
              <a:buChar char="○"/>
              <a:defRPr sz="1200">
                <a:solidFill>
                  <a:schemeClr val="lt1"/>
                </a:solidFill>
              </a:defRPr>
            </a:lvl2pPr>
            <a:lvl3pPr marL="1371600" lvl="2" indent="-304800">
              <a:spcBef>
                <a:spcPts val="1600"/>
              </a:spcBef>
              <a:spcAft>
                <a:spcPts val="0"/>
              </a:spcAft>
              <a:buClr>
                <a:schemeClr val="lt1"/>
              </a:buClr>
              <a:buSzPts val="1200"/>
              <a:buChar char="■"/>
              <a:defRPr sz="1200">
                <a:solidFill>
                  <a:schemeClr val="lt1"/>
                </a:solidFill>
              </a:defRPr>
            </a:lvl3pPr>
            <a:lvl4pPr marL="1828800" lvl="3" indent="-304800">
              <a:spcBef>
                <a:spcPts val="1600"/>
              </a:spcBef>
              <a:spcAft>
                <a:spcPts val="0"/>
              </a:spcAft>
              <a:buClr>
                <a:schemeClr val="lt1"/>
              </a:buClr>
              <a:buSzPts val="1200"/>
              <a:buChar char="●"/>
              <a:defRPr sz="1200">
                <a:solidFill>
                  <a:schemeClr val="lt1"/>
                </a:solidFill>
              </a:defRPr>
            </a:lvl4pPr>
            <a:lvl5pPr marL="2286000" lvl="4" indent="-304800">
              <a:spcBef>
                <a:spcPts val="1600"/>
              </a:spcBef>
              <a:spcAft>
                <a:spcPts val="0"/>
              </a:spcAft>
              <a:buClr>
                <a:schemeClr val="lt1"/>
              </a:buClr>
              <a:buSzPts val="1200"/>
              <a:buChar char="○"/>
              <a:defRPr sz="1200">
                <a:solidFill>
                  <a:schemeClr val="lt1"/>
                </a:solidFill>
              </a:defRPr>
            </a:lvl5pPr>
            <a:lvl6pPr marL="2743200" lvl="5" indent="-304800">
              <a:spcBef>
                <a:spcPts val="1600"/>
              </a:spcBef>
              <a:spcAft>
                <a:spcPts val="0"/>
              </a:spcAft>
              <a:buClr>
                <a:schemeClr val="lt1"/>
              </a:buClr>
              <a:buSzPts val="1200"/>
              <a:buChar char="■"/>
              <a:defRPr sz="1200">
                <a:solidFill>
                  <a:schemeClr val="lt1"/>
                </a:solidFill>
              </a:defRPr>
            </a:lvl6pPr>
            <a:lvl7pPr marL="3200400" lvl="6" indent="-304800">
              <a:spcBef>
                <a:spcPts val="1600"/>
              </a:spcBef>
              <a:spcAft>
                <a:spcPts val="0"/>
              </a:spcAft>
              <a:buClr>
                <a:schemeClr val="lt1"/>
              </a:buClr>
              <a:buSzPts val="1200"/>
              <a:buChar char="●"/>
              <a:defRPr sz="1200">
                <a:solidFill>
                  <a:schemeClr val="lt1"/>
                </a:solidFill>
              </a:defRPr>
            </a:lvl7pPr>
            <a:lvl8pPr marL="3657600" lvl="7" indent="-304800">
              <a:spcBef>
                <a:spcPts val="1600"/>
              </a:spcBef>
              <a:spcAft>
                <a:spcPts val="0"/>
              </a:spcAft>
              <a:buClr>
                <a:schemeClr val="lt1"/>
              </a:buClr>
              <a:buSzPts val="1200"/>
              <a:buChar char="○"/>
              <a:defRPr sz="1200">
                <a:solidFill>
                  <a:schemeClr val="lt1"/>
                </a:solidFill>
              </a:defRPr>
            </a:lvl8pPr>
            <a:lvl9pPr marL="4114800" lvl="8" indent="-304800">
              <a:spcBef>
                <a:spcPts val="1600"/>
              </a:spcBef>
              <a:spcAft>
                <a:spcPts val="1600"/>
              </a:spcAft>
              <a:buClr>
                <a:schemeClr val="lt1"/>
              </a:buClr>
              <a:buSzPts val="1200"/>
              <a:buChar char="■"/>
              <a:defRPr sz="1200">
                <a:solidFill>
                  <a:schemeClr val="lt1"/>
                </a:solidFill>
              </a:defRPr>
            </a:lvl9pPr>
          </a:lstStyle>
          <a:p>
            <a:endParaRPr/>
          </a:p>
        </p:txBody>
      </p:sp>
      <p:sp>
        <p:nvSpPr>
          <p:cNvPr id="41" name="Google Shape;41;p7"/>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488250"/>
            <a:ext cx="62271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sp>
        <p:nvSpPr>
          <p:cNvPr id="44" name="Google Shape;44;p8"/>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a:endParaRPr/>
          </a:p>
        </p:txBody>
      </p:sp>
      <p:sp>
        <p:nvSpPr>
          <p:cNvPr id="49" name="Google Shape;49;p9"/>
          <p:cNvSpPr txBox="1">
            <a:spLocks noGrp="1"/>
          </p:cNvSpPr>
          <p:nvPr>
            <p:ph type="subTitle" idx="1"/>
          </p:nvPr>
        </p:nvSpPr>
        <p:spPr>
          <a:xfrm>
            <a:off x="265500" y="2779467"/>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p:nvPr/>
        </p:nvSpPr>
        <p:spPr>
          <a:xfrm rot="10800000" flipH="1">
            <a:off x="0" y="0"/>
            <a:ext cx="9144000" cy="4695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0"/>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0"/>
          <p:cNvSpPr txBox="1">
            <a:spLocks noGrp="1"/>
          </p:cNvSpPr>
          <p:nvPr>
            <p:ph type="body" idx="1"/>
          </p:nvPr>
        </p:nvSpPr>
        <p:spPr>
          <a:xfrm>
            <a:off x="57150" y="4696825"/>
            <a:ext cx="8382000" cy="4467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lt1"/>
              </a:buClr>
              <a:buSzPts val="1200"/>
              <a:buNone/>
              <a:defRPr sz="1200">
                <a:solidFill>
                  <a:schemeClr val="lt1"/>
                </a:solidFill>
              </a:defRPr>
            </a:lvl1pPr>
          </a:lstStyle>
          <a:p>
            <a:endParaRPr/>
          </a:p>
        </p:txBody>
      </p:sp>
      <p:sp>
        <p:nvSpPr>
          <p:cNvPr id="56" name="Google Shape;56;p10"/>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marL="914400" lvl="1"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marL="1371600" lvl="2"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marL="1828800" lvl="3"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marL="2286000" lvl="4"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marL="2743200" lvl="5"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marL="3200400" lvl="6"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marL="3657600" lvl="7"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marL="4114800" lvl="8" indent="-3175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8" Type="http://schemas.openxmlformats.org/officeDocument/2006/relationships/hyperlink" Target="http://www.iaeng.org/publication/IMECS2011/IMECS2011_pp442-447.pdf" TargetMode="External"/><Relationship Id="rId3" Type="http://schemas.openxmlformats.org/officeDocument/2006/relationships/hyperlink" Target="https://datasciencecmu.wordpress.com/2014/04/18/the-future-of-fraud-detection-2/" TargetMode="External"/><Relationship Id="rId7" Type="http://schemas.openxmlformats.org/officeDocument/2006/relationships/hyperlink" Target="https://www.ijsr.net/archive/v10i7/SR21712231418.pdf" TargetMode="External"/><Relationship Id="rId2" Type="http://schemas.openxmlformats.org/officeDocument/2006/relationships/notesSlide" Target="../notesSlides/notesSlide15.xml"/><Relationship Id="rId1" Type="http://schemas.openxmlformats.org/officeDocument/2006/relationships/slideLayout" Target="../slideLayouts/slideLayout4.xml"/><Relationship Id="rId6" Type="http://schemas.openxmlformats.org/officeDocument/2006/relationships/hyperlink" Target="https://www.questjournals.org/jrhss/papers/vol8-issue2/B08020411.pdf" TargetMode="External"/><Relationship Id="rId5" Type="http://schemas.openxmlformats.org/officeDocument/2006/relationships/hyperlink" Target="https://www.ijcseonline.org/pub_paper/2-IJCSE-08130.pdf" TargetMode="External"/><Relationship Id="rId4" Type="http://schemas.openxmlformats.org/officeDocument/2006/relationships/hyperlink" Target="https://www.ripublication.com/ijaer18/ijaerv13n24_18.pdf"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www.kaggle.com/kartik2112/fraud-detection"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3"/>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200" b="1"/>
              <a:t>CREDIT CARD FRAUD DETECTION</a:t>
            </a:r>
            <a:endParaRPr sz="3200" b="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2"/>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a:t>DESIGN AND IMPLEMENTATION</a:t>
            </a:r>
            <a:endParaRPr b="1"/>
          </a:p>
        </p:txBody>
      </p:sp>
      <p:sp>
        <p:nvSpPr>
          <p:cNvPr id="125" name="Google Shape;125;p22"/>
          <p:cNvSpPr txBox="1">
            <a:spLocks noGrp="1"/>
          </p:cNvSpPr>
          <p:nvPr>
            <p:ph type="body" idx="1"/>
          </p:nvPr>
        </p:nvSpPr>
        <p:spPr>
          <a:xfrm>
            <a:off x="289325" y="1881675"/>
            <a:ext cx="8594100" cy="32616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1500" b="1"/>
              <a:t>4. Modelling </a:t>
            </a:r>
            <a:r>
              <a:rPr lang="en" sz="1500"/>
              <a:t>(Confusion Matrices of the models)</a:t>
            </a:r>
            <a:endParaRPr sz="1500"/>
          </a:p>
          <a:p>
            <a:pPr marL="1828800" lvl="0" indent="0" algn="l" rtl="0">
              <a:lnSpc>
                <a:spcPct val="150000"/>
              </a:lnSpc>
              <a:spcBef>
                <a:spcPts val="1600"/>
              </a:spcBef>
              <a:spcAft>
                <a:spcPts val="1600"/>
              </a:spcAft>
              <a:buNone/>
            </a:pPr>
            <a:endParaRPr/>
          </a:p>
        </p:txBody>
      </p:sp>
      <p:pic>
        <p:nvPicPr>
          <p:cNvPr id="126" name="Google Shape;126;p22"/>
          <p:cNvPicPr preferRelativeResize="0"/>
          <p:nvPr/>
        </p:nvPicPr>
        <p:blipFill>
          <a:blip r:embed="rId3">
            <a:alphaModFix/>
          </a:blip>
          <a:stretch>
            <a:fillRect/>
          </a:stretch>
        </p:blipFill>
        <p:spPr>
          <a:xfrm>
            <a:off x="547350" y="2310150"/>
            <a:ext cx="2970200" cy="2559675"/>
          </a:xfrm>
          <a:prstGeom prst="rect">
            <a:avLst/>
          </a:prstGeom>
          <a:noFill/>
          <a:ln>
            <a:noFill/>
          </a:ln>
        </p:spPr>
      </p:pic>
      <p:pic>
        <p:nvPicPr>
          <p:cNvPr id="127" name="Google Shape;127;p22"/>
          <p:cNvPicPr preferRelativeResize="0"/>
          <p:nvPr/>
        </p:nvPicPr>
        <p:blipFill>
          <a:blip r:embed="rId4">
            <a:alphaModFix/>
          </a:blip>
          <a:stretch>
            <a:fillRect/>
          </a:stretch>
        </p:blipFill>
        <p:spPr>
          <a:xfrm>
            <a:off x="4370775" y="2407625"/>
            <a:ext cx="3630225" cy="237364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3"/>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a:t>EVALUATION RESULTS</a:t>
            </a:r>
            <a:endParaRPr b="1"/>
          </a:p>
        </p:txBody>
      </p:sp>
      <p:sp>
        <p:nvSpPr>
          <p:cNvPr id="133" name="Google Shape;133;p23"/>
          <p:cNvSpPr txBox="1">
            <a:spLocks noGrp="1"/>
          </p:cNvSpPr>
          <p:nvPr>
            <p:ph type="body" idx="1"/>
          </p:nvPr>
        </p:nvSpPr>
        <p:spPr>
          <a:xfrm>
            <a:off x="170625" y="1864825"/>
            <a:ext cx="8922000" cy="3278700"/>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en"/>
              <a:t>We have observed that Random Forest after sampling has an accuracy score of 91.5% while the loss function is quite small for the given model.</a:t>
            </a:r>
            <a:endParaRPr/>
          </a:p>
          <a:p>
            <a:pPr marL="457200" lvl="0" indent="-317500" algn="l" rtl="0">
              <a:lnSpc>
                <a:spcPct val="150000"/>
              </a:lnSpc>
              <a:spcBef>
                <a:spcPts val="0"/>
              </a:spcBef>
              <a:spcAft>
                <a:spcPts val="0"/>
              </a:spcAft>
              <a:buSzPts val="1400"/>
              <a:buChar char="●"/>
            </a:pPr>
            <a:r>
              <a:rPr lang="en"/>
              <a:t>Smaller loss function indicates that the errors made in the process of fitting the model is very less further stating that the predictive model used is highly efficient.</a:t>
            </a:r>
            <a:endParaRPr/>
          </a:p>
          <a:p>
            <a:pPr marL="457200" lvl="0" indent="-317500" algn="l" rtl="0">
              <a:lnSpc>
                <a:spcPct val="150000"/>
              </a:lnSpc>
              <a:spcBef>
                <a:spcPts val="0"/>
              </a:spcBef>
              <a:spcAft>
                <a:spcPts val="0"/>
              </a:spcAft>
              <a:buSzPts val="1400"/>
              <a:buChar char="●"/>
            </a:pPr>
            <a:r>
              <a:rPr lang="en"/>
              <a:t>The reason for good performance is that Random Forest is very suitable for dealing with high dimensional noisy data(in other words highly imbalance data).</a:t>
            </a:r>
            <a:endParaRPr/>
          </a:p>
          <a:p>
            <a:pPr marL="457200" lvl="0" indent="-317500" algn="l" rtl="0">
              <a:lnSpc>
                <a:spcPct val="150000"/>
              </a:lnSpc>
              <a:spcBef>
                <a:spcPts val="0"/>
              </a:spcBef>
              <a:spcAft>
                <a:spcPts val="0"/>
              </a:spcAft>
              <a:buSzPts val="1400"/>
              <a:buChar char="●"/>
            </a:pPr>
            <a:r>
              <a:rPr lang="en"/>
              <a:t>The other classifier used is XGBoost with an overall accuracy score of 91.77%.</a:t>
            </a:r>
            <a:endParaRPr/>
          </a:p>
          <a:p>
            <a:pPr marL="457200" lvl="0" indent="-317500" algn="l" rtl="0">
              <a:lnSpc>
                <a:spcPct val="150000"/>
              </a:lnSpc>
              <a:spcBef>
                <a:spcPts val="0"/>
              </a:spcBef>
              <a:spcAft>
                <a:spcPts val="0"/>
              </a:spcAft>
              <a:buSzPts val="1400"/>
              <a:buChar char="●"/>
            </a:pPr>
            <a:r>
              <a:rPr lang="en"/>
              <a:t>XGBoost performs the best for the reason being that it tunes the parameters by itself and works in a parallelized fashion distributed among clusters. Therefore, the balanced the data in the clusters the better it performs.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4"/>
          <p:cNvSpPr txBox="1">
            <a:spLocks noGrp="1"/>
          </p:cNvSpPr>
          <p:nvPr>
            <p:ph type="title"/>
          </p:nvPr>
        </p:nvSpPr>
        <p:spPr>
          <a:xfrm>
            <a:off x="1458450" y="0"/>
            <a:ext cx="6227100" cy="558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b="1"/>
              <a:t>Libraries Used </a:t>
            </a:r>
            <a:endParaRPr sz="2000" b="1"/>
          </a:p>
        </p:txBody>
      </p:sp>
      <p:sp>
        <p:nvSpPr>
          <p:cNvPr id="139" name="Google Shape;139;p24"/>
          <p:cNvSpPr txBox="1"/>
          <p:nvPr/>
        </p:nvSpPr>
        <p:spPr>
          <a:xfrm>
            <a:off x="0" y="510300"/>
            <a:ext cx="4572000" cy="4633200"/>
          </a:xfrm>
          <a:prstGeom prst="rect">
            <a:avLst/>
          </a:prstGeom>
          <a:noFill/>
          <a:ln>
            <a:noFill/>
          </a:ln>
        </p:spPr>
        <p:txBody>
          <a:bodyPr spcFirstLastPara="1" wrap="square" lIns="91425" tIns="91425" rIns="91425" bIns="91425" anchor="t" anchorCtr="0">
            <a:noAutofit/>
          </a:bodyPr>
          <a:lstStyle/>
          <a:p>
            <a:pPr marL="457200" lvl="0" indent="-323850" algn="just" rtl="0">
              <a:lnSpc>
                <a:spcPct val="150000"/>
              </a:lnSpc>
              <a:spcBef>
                <a:spcPts val="0"/>
              </a:spcBef>
              <a:spcAft>
                <a:spcPts val="0"/>
              </a:spcAft>
              <a:buSzPts val="1500"/>
              <a:buFont typeface="Roboto"/>
              <a:buChar char="●"/>
            </a:pPr>
            <a:r>
              <a:rPr lang="en" sz="1500" b="1">
                <a:solidFill>
                  <a:srgbClr val="FFFFFF"/>
                </a:solidFill>
                <a:latin typeface="Roboto"/>
                <a:ea typeface="Roboto"/>
                <a:cs typeface="Roboto"/>
                <a:sym typeface="Roboto"/>
              </a:rPr>
              <a:t>Numpy:</a:t>
            </a:r>
            <a:r>
              <a:rPr lang="en" sz="1500">
                <a:latin typeface="Roboto"/>
                <a:ea typeface="Roboto"/>
                <a:cs typeface="Roboto"/>
                <a:sym typeface="Roboto"/>
              </a:rPr>
              <a:t> </a:t>
            </a:r>
            <a:r>
              <a:rPr lang="en" sz="1500"/>
              <a:t>used for working with arrays. It also has functions for working in domain of linear algebra, matrices, etc. </a:t>
            </a:r>
            <a:endParaRPr sz="1300">
              <a:latin typeface="Roboto"/>
              <a:ea typeface="Roboto"/>
              <a:cs typeface="Roboto"/>
              <a:sym typeface="Roboto"/>
            </a:endParaRPr>
          </a:p>
          <a:p>
            <a:pPr marL="457200" lvl="0" indent="-323850" algn="just" rtl="0">
              <a:lnSpc>
                <a:spcPct val="150000"/>
              </a:lnSpc>
              <a:spcBef>
                <a:spcPts val="0"/>
              </a:spcBef>
              <a:spcAft>
                <a:spcPts val="0"/>
              </a:spcAft>
              <a:buSzPts val="1500"/>
              <a:buFont typeface="Roboto"/>
              <a:buChar char="●"/>
            </a:pPr>
            <a:r>
              <a:rPr lang="en" sz="1500" b="1">
                <a:solidFill>
                  <a:srgbClr val="FFFFFF"/>
                </a:solidFill>
                <a:latin typeface="Roboto"/>
                <a:ea typeface="Roboto"/>
                <a:cs typeface="Roboto"/>
                <a:sym typeface="Roboto"/>
              </a:rPr>
              <a:t>Pandas:</a:t>
            </a:r>
            <a:r>
              <a:rPr lang="en" sz="1500">
                <a:latin typeface="Roboto"/>
                <a:ea typeface="Roboto"/>
                <a:cs typeface="Roboto"/>
                <a:sym typeface="Roboto"/>
              </a:rPr>
              <a:t> </a:t>
            </a:r>
            <a:r>
              <a:rPr lang="en" sz="1500"/>
              <a:t>Data analysis and manipulation. Key data structure is DataFrame. Built upon NumPy.</a:t>
            </a:r>
            <a:endParaRPr sz="1300">
              <a:latin typeface="Roboto"/>
              <a:ea typeface="Roboto"/>
              <a:cs typeface="Roboto"/>
              <a:sym typeface="Roboto"/>
            </a:endParaRPr>
          </a:p>
          <a:p>
            <a:pPr marL="457200" lvl="0" indent="-323850" algn="just" rtl="0">
              <a:lnSpc>
                <a:spcPct val="150000"/>
              </a:lnSpc>
              <a:spcBef>
                <a:spcPts val="0"/>
              </a:spcBef>
              <a:spcAft>
                <a:spcPts val="0"/>
              </a:spcAft>
              <a:buSzPts val="1500"/>
              <a:buFont typeface="Roboto"/>
              <a:buChar char="●"/>
            </a:pPr>
            <a:r>
              <a:rPr lang="en" sz="1500" b="1">
                <a:solidFill>
                  <a:srgbClr val="FFFFFF"/>
                </a:solidFill>
                <a:latin typeface="Roboto"/>
                <a:ea typeface="Roboto"/>
                <a:cs typeface="Roboto"/>
                <a:sym typeface="Roboto"/>
              </a:rPr>
              <a:t>Matplotlib:</a:t>
            </a:r>
            <a:r>
              <a:rPr lang="en" sz="1500">
                <a:latin typeface="Roboto"/>
                <a:ea typeface="Roboto"/>
                <a:cs typeface="Roboto"/>
                <a:sym typeface="Roboto"/>
              </a:rPr>
              <a:t> plotting library. Draw inline plots for quick data analysis (basic plotting)</a:t>
            </a:r>
            <a:endParaRPr sz="1500">
              <a:latin typeface="Roboto"/>
              <a:ea typeface="Roboto"/>
              <a:cs typeface="Roboto"/>
              <a:sym typeface="Roboto"/>
            </a:endParaRPr>
          </a:p>
          <a:p>
            <a:pPr marL="457200" lvl="0" indent="-323850" algn="just" rtl="0">
              <a:lnSpc>
                <a:spcPct val="150000"/>
              </a:lnSpc>
              <a:spcBef>
                <a:spcPts val="0"/>
              </a:spcBef>
              <a:spcAft>
                <a:spcPts val="0"/>
              </a:spcAft>
              <a:buSzPts val="1500"/>
              <a:buFont typeface="Roboto"/>
              <a:buChar char="●"/>
            </a:pPr>
            <a:r>
              <a:rPr lang="en" sz="1500" b="1">
                <a:solidFill>
                  <a:srgbClr val="FFFFFF"/>
                </a:solidFill>
                <a:latin typeface="Roboto"/>
                <a:ea typeface="Roboto"/>
                <a:cs typeface="Roboto"/>
                <a:sym typeface="Roboto"/>
              </a:rPr>
              <a:t>datetime:</a:t>
            </a:r>
            <a:r>
              <a:rPr lang="en" sz="1500">
                <a:latin typeface="Roboto"/>
                <a:ea typeface="Roboto"/>
                <a:cs typeface="Roboto"/>
                <a:sym typeface="Roboto"/>
              </a:rPr>
              <a:t> used for manipulating dates and times</a:t>
            </a:r>
            <a:endParaRPr sz="1500">
              <a:latin typeface="Roboto"/>
              <a:ea typeface="Roboto"/>
              <a:cs typeface="Roboto"/>
              <a:sym typeface="Roboto"/>
            </a:endParaRPr>
          </a:p>
          <a:p>
            <a:pPr marL="457200" lvl="0" indent="-323850" algn="just" rtl="0">
              <a:lnSpc>
                <a:spcPct val="150000"/>
              </a:lnSpc>
              <a:spcBef>
                <a:spcPts val="0"/>
              </a:spcBef>
              <a:spcAft>
                <a:spcPts val="0"/>
              </a:spcAft>
              <a:buSzPts val="1500"/>
              <a:buFont typeface="Roboto"/>
              <a:buChar char="●"/>
            </a:pPr>
            <a:r>
              <a:rPr lang="en" sz="1500" b="1">
                <a:solidFill>
                  <a:srgbClr val="FFFFFF"/>
                </a:solidFill>
                <a:latin typeface="Roboto"/>
                <a:ea typeface="Roboto"/>
                <a:cs typeface="Roboto"/>
                <a:sym typeface="Roboto"/>
              </a:rPr>
              <a:t>Seaborn:</a:t>
            </a:r>
            <a:r>
              <a:rPr lang="en" sz="1500">
                <a:latin typeface="Roboto"/>
                <a:ea typeface="Roboto"/>
                <a:cs typeface="Roboto"/>
                <a:sym typeface="Roboto"/>
              </a:rPr>
              <a:t> data visualization library. Drawing attractive and informative statistical graphics</a:t>
            </a:r>
            <a:endParaRPr sz="1500">
              <a:latin typeface="Roboto"/>
              <a:ea typeface="Roboto"/>
              <a:cs typeface="Roboto"/>
              <a:sym typeface="Roboto"/>
            </a:endParaRPr>
          </a:p>
          <a:p>
            <a:pPr marL="0" lvl="0" indent="0" algn="l" rtl="0">
              <a:lnSpc>
                <a:spcPct val="150000"/>
              </a:lnSpc>
              <a:spcBef>
                <a:spcPts val="0"/>
              </a:spcBef>
              <a:spcAft>
                <a:spcPts val="0"/>
              </a:spcAft>
              <a:buNone/>
            </a:pPr>
            <a:endParaRPr>
              <a:latin typeface="Roboto"/>
              <a:ea typeface="Roboto"/>
              <a:cs typeface="Roboto"/>
              <a:sym typeface="Roboto"/>
            </a:endParaRPr>
          </a:p>
        </p:txBody>
      </p:sp>
      <p:sp>
        <p:nvSpPr>
          <p:cNvPr id="140" name="Google Shape;140;p24"/>
          <p:cNvSpPr txBox="1"/>
          <p:nvPr/>
        </p:nvSpPr>
        <p:spPr>
          <a:xfrm>
            <a:off x="4616625" y="489250"/>
            <a:ext cx="4527300" cy="4654200"/>
          </a:xfrm>
          <a:prstGeom prst="rect">
            <a:avLst/>
          </a:prstGeom>
          <a:noFill/>
          <a:ln>
            <a:noFill/>
          </a:ln>
        </p:spPr>
        <p:txBody>
          <a:bodyPr spcFirstLastPara="1" wrap="square" lIns="91425" tIns="91425" rIns="91425" bIns="91425" anchor="t" anchorCtr="0">
            <a:noAutofit/>
          </a:bodyPr>
          <a:lstStyle/>
          <a:p>
            <a:pPr marL="457200" lvl="0" indent="-323850" algn="just" rtl="0">
              <a:lnSpc>
                <a:spcPct val="150000"/>
              </a:lnSpc>
              <a:spcBef>
                <a:spcPts val="0"/>
              </a:spcBef>
              <a:spcAft>
                <a:spcPts val="0"/>
              </a:spcAft>
              <a:buSzPts val="1500"/>
              <a:buFont typeface="Roboto"/>
              <a:buChar char="●"/>
            </a:pPr>
            <a:r>
              <a:rPr lang="en" sz="1500" b="1">
                <a:solidFill>
                  <a:srgbClr val="FFFFFF"/>
                </a:solidFill>
                <a:latin typeface="Roboto"/>
                <a:ea typeface="Roboto"/>
                <a:cs typeface="Roboto"/>
                <a:sym typeface="Roboto"/>
              </a:rPr>
              <a:t>StandardScaler:</a:t>
            </a:r>
            <a:r>
              <a:rPr lang="en" sz="1500">
                <a:latin typeface="Roboto"/>
                <a:ea typeface="Roboto"/>
                <a:cs typeface="Roboto"/>
                <a:sym typeface="Roboto"/>
              </a:rPr>
              <a:t> standardizes a feature by subtracting the mean and then scaling to unit variance. Unit variance means dividing all the values by the standard deviation.</a:t>
            </a:r>
            <a:endParaRPr sz="1500">
              <a:latin typeface="Roboto"/>
              <a:ea typeface="Roboto"/>
              <a:cs typeface="Roboto"/>
              <a:sym typeface="Roboto"/>
            </a:endParaRPr>
          </a:p>
          <a:p>
            <a:pPr marL="457200" lvl="0" indent="-323850" algn="just" rtl="0">
              <a:lnSpc>
                <a:spcPct val="150000"/>
              </a:lnSpc>
              <a:spcBef>
                <a:spcPts val="0"/>
              </a:spcBef>
              <a:spcAft>
                <a:spcPts val="0"/>
              </a:spcAft>
              <a:buSzPts val="1500"/>
              <a:buFont typeface="Roboto"/>
              <a:buChar char="●"/>
            </a:pPr>
            <a:r>
              <a:rPr lang="en" sz="1500" b="1">
                <a:solidFill>
                  <a:schemeClr val="lt1"/>
                </a:solidFill>
                <a:latin typeface="Roboto"/>
                <a:ea typeface="Roboto"/>
                <a:cs typeface="Roboto"/>
                <a:sym typeface="Roboto"/>
              </a:rPr>
              <a:t>train_test_split</a:t>
            </a:r>
            <a:endParaRPr sz="1500" b="1">
              <a:solidFill>
                <a:schemeClr val="lt1"/>
              </a:solidFill>
              <a:latin typeface="Roboto"/>
              <a:ea typeface="Roboto"/>
              <a:cs typeface="Roboto"/>
              <a:sym typeface="Roboto"/>
            </a:endParaRPr>
          </a:p>
          <a:p>
            <a:pPr marL="457200" lvl="0" indent="-323850" algn="just" rtl="0">
              <a:lnSpc>
                <a:spcPct val="150000"/>
              </a:lnSpc>
              <a:spcBef>
                <a:spcPts val="0"/>
              </a:spcBef>
              <a:spcAft>
                <a:spcPts val="0"/>
              </a:spcAft>
              <a:buSzPts val="1500"/>
              <a:buFont typeface="Roboto"/>
              <a:buChar char="●"/>
            </a:pPr>
            <a:r>
              <a:rPr lang="en" sz="1500" b="1">
                <a:solidFill>
                  <a:schemeClr val="lt1"/>
                </a:solidFill>
                <a:latin typeface="Roboto"/>
                <a:ea typeface="Roboto"/>
                <a:cs typeface="Roboto"/>
                <a:sym typeface="Roboto"/>
              </a:rPr>
              <a:t>mean_squared_error</a:t>
            </a:r>
            <a:endParaRPr sz="1500">
              <a:latin typeface="Roboto"/>
              <a:ea typeface="Roboto"/>
              <a:cs typeface="Roboto"/>
              <a:sym typeface="Roboto"/>
            </a:endParaRPr>
          </a:p>
          <a:p>
            <a:pPr marL="457200" lvl="0" indent="-323850" algn="just" rtl="0">
              <a:lnSpc>
                <a:spcPct val="150000"/>
              </a:lnSpc>
              <a:spcBef>
                <a:spcPts val="0"/>
              </a:spcBef>
              <a:spcAft>
                <a:spcPts val="0"/>
              </a:spcAft>
              <a:buSzPts val="1500"/>
              <a:buFont typeface="Roboto"/>
              <a:buChar char="●"/>
            </a:pPr>
            <a:r>
              <a:rPr lang="en" sz="1500" b="1">
                <a:solidFill>
                  <a:schemeClr val="lt1"/>
                </a:solidFill>
                <a:latin typeface="Roboto"/>
                <a:ea typeface="Roboto"/>
                <a:cs typeface="Roboto"/>
                <a:sym typeface="Roboto"/>
              </a:rPr>
              <a:t>make_pipeline</a:t>
            </a:r>
            <a:r>
              <a:rPr lang="en" sz="1500">
                <a:latin typeface="Roboto"/>
                <a:ea typeface="Roboto"/>
                <a:cs typeface="Roboto"/>
                <a:sym typeface="Roboto"/>
              </a:rPr>
              <a:t> </a:t>
            </a:r>
            <a:endParaRPr sz="1500">
              <a:latin typeface="Roboto"/>
              <a:ea typeface="Roboto"/>
              <a:cs typeface="Roboto"/>
              <a:sym typeface="Roboto"/>
            </a:endParaRPr>
          </a:p>
          <a:p>
            <a:pPr marL="457200" lvl="0" indent="-323850" algn="just" rtl="0">
              <a:lnSpc>
                <a:spcPct val="150000"/>
              </a:lnSpc>
              <a:spcBef>
                <a:spcPts val="0"/>
              </a:spcBef>
              <a:spcAft>
                <a:spcPts val="0"/>
              </a:spcAft>
              <a:buSzPts val="1500"/>
              <a:buFont typeface="Roboto"/>
              <a:buChar char="●"/>
            </a:pPr>
            <a:r>
              <a:rPr lang="en" sz="1500" b="1">
                <a:solidFill>
                  <a:schemeClr val="lt1"/>
                </a:solidFill>
                <a:latin typeface="Roboto"/>
                <a:ea typeface="Roboto"/>
                <a:cs typeface="Roboto"/>
                <a:sym typeface="Roboto"/>
              </a:rPr>
              <a:t>Sklearn:</a:t>
            </a:r>
            <a:r>
              <a:rPr lang="en" sz="1500">
                <a:latin typeface="Roboto"/>
                <a:ea typeface="Roboto"/>
                <a:cs typeface="Roboto"/>
                <a:sym typeface="Roboto"/>
              </a:rPr>
              <a:t> machine learning library</a:t>
            </a:r>
            <a:endParaRPr sz="1500">
              <a:latin typeface="Roboto"/>
              <a:ea typeface="Roboto"/>
              <a:cs typeface="Roboto"/>
              <a:sym typeface="Roboto"/>
            </a:endParaRPr>
          </a:p>
          <a:p>
            <a:pPr marL="457200" lvl="0" indent="0" algn="just" rtl="0">
              <a:lnSpc>
                <a:spcPct val="150000"/>
              </a:lnSpc>
              <a:spcBef>
                <a:spcPts val="0"/>
              </a:spcBef>
              <a:spcAft>
                <a:spcPts val="0"/>
              </a:spcAft>
              <a:buNone/>
            </a:pPr>
            <a:endParaRPr sz="1500">
              <a:latin typeface="Roboto"/>
              <a:ea typeface="Roboto"/>
              <a:cs typeface="Roboto"/>
              <a:sym typeface="Roboto"/>
            </a:endParaRPr>
          </a:p>
          <a:p>
            <a:pPr marL="457200" lvl="0" indent="0" algn="just" rtl="0">
              <a:lnSpc>
                <a:spcPct val="150000"/>
              </a:lnSpc>
              <a:spcBef>
                <a:spcPts val="0"/>
              </a:spcBef>
              <a:spcAft>
                <a:spcPts val="0"/>
              </a:spcAft>
              <a:buNone/>
            </a:pPr>
            <a:endParaRPr sz="1500">
              <a:latin typeface="Roboto"/>
              <a:ea typeface="Roboto"/>
              <a:cs typeface="Roboto"/>
              <a:sym typeface="Roboto"/>
            </a:endParaRPr>
          </a:p>
          <a:p>
            <a:pPr marL="457200" lvl="0" indent="0" algn="l" rtl="0">
              <a:lnSpc>
                <a:spcPct val="150000"/>
              </a:lnSpc>
              <a:spcBef>
                <a:spcPts val="0"/>
              </a:spcBef>
              <a:spcAft>
                <a:spcPts val="0"/>
              </a:spcAft>
              <a:buNone/>
            </a:pPr>
            <a:endParaRPr>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a:t>CHALLENGES FACED</a:t>
            </a:r>
            <a:endParaRPr b="1"/>
          </a:p>
        </p:txBody>
      </p:sp>
      <p:sp>
        <p:nvSpPr>
          <p:cNvPr id="146" name="Google Shape;146;p25"/>
          <p:cNvSpPr txBox="1">
            <a:spLocks noGrp="1"/>
          </p:cNvSpPr>
          <p:nvPr>
            <p:ph type="body" idx="1"/>
          </p:nvPr>
        </p:nvSpPr>
        <p:spPr>
          <a:xfrm>
            <a:off x="192875" y="1907375"/>
            <a:ext cx="8690400" cy="2957400"/>
          </a:xfrm>
          <a:prstGeom prst="rect">
            <a:avLst/>
          </a:prstGeom>
        </p:spPr>
        <p:txBody>
          <a:bodyPr spcFirstLastPara="1" wrap="square" lIns="91425" tIns="91425" rIns="91425" bIns="91425" anchor="t" anchorCtr="0">
            <a:noAutofit/>
          </a:bodyPr>
          <a:lstStyle/>
          <a:p>
            <a:pPr marL="457200" lvl="0" indent="-323850" algn="l" rtl="0">
              <a:lnSpc>
                <a:spcPct val="150000"/>
              </a:lnSpc>
              <a:spcBef>
                <a:spcPts val="0"/>
              </a:spcBef>
              <a:spcAft>
                <a:spcPts val="0"/>
              </a:spcAft>
              <a:buSzPts val="1500"/>
              <a:buChar char="●"/>
            </a:pPr>
            <a:r>
              <a:rPr lang="en" sz="1500" b="1"/>
              <a:t>Unavailability of public data:</a:t>
            </a:r>
            <a:r>
              <a:rPr lang="en" sz="1500"/>
              <a:t> The data required for fraud detection system is highly sensitive in nature ; therefore many times there is lack of proper datasets to evaluate the existing predictive models for the same.</a:t>
            </a:r>
            <a:endParaRPr sz="1500"/>
          </a:p>
          <a:p>
            <a:pPr marL="457200" lvl="0" indent="-330200" algn="l" rtl="0">
              <a:lnSpc>
                <a:spcPct val="150000"/>
              </a:lnSpc>
              <a:spcBef>
                <a:spcPts val="0"/>
              </a:spcBef>
              <a:spcAft>
                <a:spcPts val="0"/>
              </a:spcAft>
              <a:buSzPts val="1600"/>
              <a:buChar char="●"/>
            </a:pPr>
            <a:r>
              <a:rPr lang="en" sz="1600" b="1"/>
              <a:t>Imbalanced data: </a:t>
            </a:r>
            <a:r>
              <a:rPr lang="en" sz="1600"/>
              <a:t>The actual number of fraudulent cases is way less than the non-fraudulent one. We can even observe this for the dataset used in the given problem.Thereby models do not work as efficiently as they should on these types of data.</a:t>
            </a:r>
            <a:endParaRPr sz="16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6"/>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a:t>FUTURE SCOPE</a:t>
            </a:r>
            <a:endParaRPr b="1"/>
          </a:p>
        </p:txBody>
      </p:sp>
      <p:sp>
        <p:nvSpPr>
          <p:cNvPr id="152" name="Google Shape;152;p26"/>
          <p:cNvSpPr txBox="1">
            <a:spLocks noGrp="1"/>
          </p:cNvSpPr>
          <p:nvPr>
            <p:ph type="body" idx="1"/>
          </p:nvPr>
        </p:nvSpPr>
        <p:spPr>
          <a:xfrm>
            <a:off x="203600" y="1918100"/>
            <a:ext cx="8765400" cy="3032400"/>
          </a:xfrm>
          <a:prstGeom prst="rect">
            <a:avLst/>
          </a:prstGeom>
        </p:spPr>
        <p:txBody>
          <a:bodyPr spcFirstLastPara="1" wrap="square" lIns="91425" tIns="91425" rIns="91425" bIns="91425" anchor="t" anchorCtr="0">
            <a:noAutofit/>
          </a:bodyPr>
          <a:lstStyle/>
          <a:p>
            <a:pPr marL="457200" lvl="0" indent="-323850" algn="l" rtl="0">
              <a:lnSpc>
                <a:spcPct val="150000"/>
              </a:lnSpc>
              <a:spcBef>
                <a:spcPts val="0"/>
              </a:spcBef>
              <a:spcAft>
                <a:spcPts val="0"/>
              </a:spcAft>
              <a:buSzPts val="1500"/>
              <a:buChar char="●"/>
            </a:pPr>
            <a:r>
              <a:rPr lang="en" sz="1500"/>
              <a:t>Using more unsupervised algorithms and neural networks and deep learning for predicting authenticity of fraud accurately without raising any false alarms.</a:t>
            </a:r>
            <a:endParaRPr sz="1500"/>
          </a:p>
          <a:p>
            <a:pPr marL="457200" lvl="0" indent="-323850" algn="l" rtl="0">
              <a:lnSpc>
                <a:spcPct val="150000"/>
              </a:lnSpc>
              <a:spcBef>
                <a:spcPts val="0"/>
              </a:spcBef>
              <a:spcAft>
                <a:spcPts val="0"/>
              </a:spcAft>
              <a:buSzPts val="1500"/>
              <a:buChar char="●"/>
            </a:pPr>
            <a:r>
              <a:rPr lang="en" sz="1500"/>
              <a:t> In our given problem we haven’t made any use of deep learning techniques so using it can be the next big thing after the machine learning models for understanding the patterns of the credit card user in a much better way which can further help us to detect the fraudulent cases with a greater efficiency.</a:t>
            </a:r>
            <a:endParaRPr sz="1500"/>
          </a:p>
          <a:p>
            <a:pPr marL="457200" lvl="0" indent="-323850" algn="l" rtl="0">
              <a:lnSpc>
                <a:spcPct val="150000"/>
              </a:lnSpc>
              <a:spcBef>
                <a:spcPts val="0"/>
              </a:spcBef>
              <a:spcAft>
                <a:spcPts val="0"/>
              </a:spcAft>
              <a:buSzPts val="1500"/>
              <a:buChar char="●"/>
            </a:pPr>
            <a:r>
              <a:rPr lang="en" sz="1500"/>
              <a:t>Therefore in our future scope we recommend using </a:t>
            </a:r>
            <a:r>
              <a:rPr lang="en" sz="1500" b="1"/>
              <a:t>deep learning models</a:t>
            </a:r>
            <a:r>
              <a:rPr lang="en" sz="1500"/>
              <a:t>.</a:t>
            </a:r>
            <a:endParaRPr sz="15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7"/>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a:t>REFERENCES</a:t>
            </a:r>
            <a:endParaRPr b="1"/>
          </a:p>
        </p:txBody>
      </p:sp>
      <p:sp>
        <p:nvSpPr>
          <p:cNvPr id="158" name="Google Shape;158;p27"/>
          <p:cNvSpPr txBox="1">
            <a:spLocks noGrp="1"/>
          </p:cNvSpPr>
          <p:nvPr>
            <p:ph type="body" idx="1"/>
          </p:nvPr>
        </p:nvSpPr>
        <p:spPr>
          <a:xfrm>
            <a:off x="219400" y="1913575"/>
            <a:ext cx="8714700" cy="3022500"/>
          </a:xfrm>
          <a:prstGeom prst="rect">
            <a:avLst/>
          </a:prstGeom>
        </p:spPr>
        <p:txBody>
          <a:bodyPr spcFirstLastPara="1" wrap="square" lIns="91425" tIns="91425" rIns="91425" bIns="91425" anchor="t" anchorCtr="0">
            <a:noAutofit/>
          </a:bodyPr>
          <a:lstStyle/>
          <a:p>
            <a:pPr marL="457200" lvl="0" indent="-323850" algn="l" rtl="0">
              <a:lnSpc>
                <a:spcPct val="150000"/>
              </a:lnSpc>
              <a:spcBef>
                <a:spcPts val="0"/>
              </a:spcBef>
              <a:spcAft>
                <a:spcPts val="0"/>
              </a:spcAft>
              <a:buSzPts val="1500"/>
              <a:buChar char="●"/>
            </a:pPr>
            <a:r>
              <a:rPr lang="en" sz="1500" u="sng">
                <a:solidFill>
                  <a:schemeClr val="hlink"/>
                </a:solidFill>
                <a:hlinkClick r:id="rId3"/>
              </a:rPr>
              <a:t>https://datasciencecmu.wordpress.com/2014/04/18/the-future-of-fraud-detection-2/</a:t>
            </a:r>
            <a:endParaRPr sz="1500"/>
          </a:p>
          <a:p>
            <a:pPr marL="457200" lvl="0" indent="-323850" algn="l" rtl="0">
              <a:lnSpc>
                <a:spcPct val="150000"/>
              </a:lnSpc>
              <a:spcBef>
                <a:spcPts val="0"/>
              </a:spcBef>
              <a:spcAft>
                <a:spcPts val="0"/>
              </a:spcAft>
              <a:buSzPts val="1500"/>
              <a:buChar char="●"/>
            </a:pPr>
            <a:r>
              <a:rPr lang="en" sz="1500" u="sng">
                <a:solidFill>
                  <a:schemeClr val="hlink"/>
                </a:solidFill>
                <a:hlinkClick r:id="rId4"/>
              </a:rPr>
              <a:t>https://www.ripublication.com/ijaer18/ijaerv13n24_18.pdf</a:t>
            </a:r>
            <a:endParaRPr sz="1500"/>
          </a:p>
          <a:p>
            <a:pPr marL="457200" lvl="0" indent="-323850" algn="l" rtl="0">
              <a:lnSpc>
                <a:spcPct val="150000"/>
              </a:lnSpc>
              <a:spcBef>
                <a:spcPts val="0"/>
              </a:spcBef>
              <a:spcAft>
                <a:spcPts val="0"/>
              </a:spcAft>
              <a:buSzPts val="1500"/>
              <a:buChar char="●"/>
            </a:pPr>
            <a:r>
              <a:rPr lang="en" sz="1500" u="sng">
                <a:solidFill>
                  <a:schemeClr val="hlink"/>
                </a:solidFill>
                <a:hlinkClick r:id="rId5"/>
              </a:rPr>
              <a:t>https://www.ijcseonline.org/pub_paper/2-IJCSE-08130.pdf</a:t>
            </a:r>
            <a:endParaRPr sz="1500"/>
          </a:p>
          <a:p>
            <a:pPr marL="457200" lvl="0" indent="-323850" algn="l" rtl="0">
              <a:lnSpc>
                <a:spcPct val="150000"/>
              </a:lnSpc>
              <a:spcBef>
                <a:spcPts val="0"/>
              </a:spcBef>
              <a:spcAft>
                <a:spcPts val="0"/>
              </a:spcAft>
              <a:buSzPts val="1500"/>
              <a:buChar char="●"/>
            </a:pPr>
            <a:r>
              <a:rPr lang="en" sz="1500" u="sng">
                <a:solidFill>
                  <a:schemeClr val="hlink"/>
                </a:solidFill>
                <a:hlinkClick r:id="rId6"/>
              </a:rPr>
              <a:t>https://www.questjournals.org/jrhss/papers/vol8-issue2/B08020411.pdf</a:t>
            </a:r>
            <a:endParaRPr sz="1500"/>
          </a:p>
          <a:p>
            <a:pPr marL="457200" lvl="0" indent="-323850" algn="l" rtl="0">
              <a:lnSpc>
                <a:spcPct val="150000"/>
              </a:lnSpc>
              <a:spcBef>
                <a:spcPts val="0"/>
              </a:spcBef>
              <a:spcAft>
                <a:spcPts val="0"/>
              </a:spcAft>
              <a:buSzPts val="1500"/>
              <a:buChar char="●"/>
            </a:pPr>
            <a:r>
              <a:rPr lang="en" sz="1500" u="sng">
                <a:solidFill>
                  <a:schemeClr val="hlink"/>
                </a:solidFill>
                <a:hlinkClick r:id="rId7"/>
              </a:rPr>
              <a:t>https://www.ijsr.net/archive/v10i7/SR21712231418.pdf</a:t>
            </a:r>
            <a:endParaRPr/>
          </a:p>
          <a:p>
            <a:pPr marL="457200" lvl="0" indent="-330200" algn="l" rtl="0">
              <a:lnSpc>
                <a:spcPct val="150000"/>
              </a:lnSpc>
              <a:spcBef>
                <a:spcPts val="0"/>
              </a:spcBef>
              <a:spcAft>
                <a:spcPts val="0"/>
              </a:spcAft>
              <a:buSzPts val="1600"/>
              <a:buChar char="●"/>
            </a:pPr>
            <a:r>
              <a:rPr lang="en" sz="1500" b="1" u="sng">
                <a:solidFill>
                  <a:schemeClr val="hlink"/>
                </a:solidFill>
                <a:latin typeface="Times New Roman"/>
                <a:ea typeface="Times New Roman"/>
                <a:cs typeface="Times New Roman"/>
                <a:sym typeface="Times New Roman"/>
                <a:hlinkClick r:id="rId8"/>
              </a:rPr>
              <a:t>http://www.iaeng.org/publication/IMECS2011/IMECS2011_pp442-447.pdf</a:t>
            </a:r>
            <a:endParaRPr sz="1500" b="1" u="sng">
              <a:solidFill>
                <a:schemeClr val="hlink"/>
              </a:solidFill>
              <a:latin typeface="Times New Roman"/>
              <a:ea typeface="Times New Roman"/>
              <a:cs typeface="Times New Roman"/>
              <a:sym typeface="Times New Roman"/>
            </a:endParaRPr>
          </a:p>
          <a:p>
            <a:pPr marL="457200" lvl="0" indent="-330200" algn="l" rtl="0">
              <a:lnSpc>
                <a:spcPct val="150000"/>
              </a:lnSpc>
              <a:spcBef>
                <a:spcPts val="0"/>
              </a:spcBef>
              <a:spcAft>
                <a:spcPts val="0"/>
              </a:spcAft>
              <a:buSzPts val="1600"/>
              <a:buChar char="●"/>
            </a:pPr>
            <a:r>
              <a:rPr lang="en" sz="1500" b="1" u="sng">
                <a:solidFill>
                  <a:schemeClr val="hlink"/>
                </a:solidFill>
                <a:latin typeface="Times New Roman"/>
                <a:ea typeface="Times New Roman"/>
                <a:cs typeface="Times New Roman"/>
                <a:sym typeface="Times New Roman"/>
              </a:rPr>
              <a:t>https://www3.nd.edu/~dial/publications/dalpozzolo2015calibrating.pdf</a:t>
            </a:r>
            <a:endParaRPr sz="1500" b="1" u="sng">
              <a:solidFill>
                <a:schemeClr val="hlink"/>
              </a:solidFill>
              <a:latin typeface="Times New Roman"/>
              <a:ea typeface="Times New Roman"/>
              <a:cs typeface="Times New Roman"/>
              <a:sym typeface="Times New Roman"/>
            </a:endParaRPr>
          </a:p>
          <a:p>
            <a:pPr marL="0" lvl="0" indent="0" algn="l" rtl="0">
              <a:lnSpc>
                <a:spcPct val="150000"/>
              </a:lnSpc>
              <a:spcBef>
                <a:spcPts val="1600"/>
              </a:spcBef>
              <a:spcAft>
                <a:spcPts val="0"/>
              </a:spcAft>
              <a:buNone/>
            </a:pPr>
            <a:endParaRPr sz="1500"/>
          </a:p>
          <a:p>
            <a:pPr marL="457200" lvl="0" indent="0" algn="l" rtl="0">
              <a:lnSpc>
                <a:spcPct val="150000"/>
              </a:lnSpc>
              <a:spcBef>
                <a:spcPts val="1600"/>
              </a:spcBef>
              <a:spcAft>
                <a:spcPts val="1600"/>
              </a:spcAft>
              <a:buNone/>
            </a:pPr>
            <a:endParaRPr sz="15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a:t>About the Project</a:t>
            </a:r>
            <a:endParaRPr b="1"/>
          </a:p>
        </p:txBody>
      </p:sp>
      <p:sp>
        <p:nvSpPr>
          <p:cNvPr id="73" name="Google Shape;73;p14"/>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p>
            <a:pPr marL="457200" lvl="0" indent="-336550" algn="l" rtl="0">
              <a:lnSpc>
                <a:spcPct val="150000"/>
              </a:lnSpc>
              <a:spcBef>
                <a:spcPts val="0"/>
              </a:spcBef>
              <a:spcAft>
                <a:spcPts val="0"/>
              </a:spcAft>
              <a:buSzPts val="1700"/>
              <a:buChar char="●"/>
            </a:pPr>
            <a:r>
              <a:rPr lang="en" sz="1700"/>
              <a:t>Credit Card Fraud Detection system is used by banks to protect their customers from fraud.</a:t>
            </a:r>
            <a:endParaRPr sz="1700"/>
          </a:p>
          <a:p>
            <a:pPr marL="457200" lvl="0" indent="-336550" algn="l" rtl="0">
              <a:lnSpc>
                <a:spcPct val="150000"/>
              </a:lnSpc>
              <a:spcBef>
                <a:spcPts val="0"/>
              </a:spcBef>
              <a:spcAft>
                <a:spcPts val="0"/>
              </a:spcAft>
              <a:buSzPts val="1700"/>
              <a:buChar char="●"/>
            </a:pPr>
            <a:r>
              <a:rPr lang="en" sz="1700"/>
              <a:t>The project aims at predicting whether any specific credit card transaction is authentic or not.</a:t>
            </a:r>
            <a:endParaRPr sz="1700"/>
          </a:p>
          <a:p>
            <a:pPr marL="457200" lvl="0" indent="-336550" algn="l" rtl="0">
              <a:lnSpc>
                <a:spcPct val="150000"/>
              </a:lnSpc>
              <a:spcBef>
                <a:spcPts val="0"/>
              </a:spcBef>
              <a:spcAft>
                <a:spcPts val="0"/>
              </a:spcAft>
              <a:buSzPts val="1700"/>
              <a:buChar char="●"/>
            </a:pPr>
            <a:r>
              <a:rPr lang="en" sz="1700"/>
              <a:t>Identifying any transaction as fraud is a tedious task and at times it leads to delay in the purchase of the required items by the card holder.</a:t>
            </a:r>
            <a:endParaRPr sz="1700"/>
          </a:p>
          <a:p>
            <a:pPr marL="457200" lvl="0" indent="0" algn="l" rtl="0">
              <a:lnSpc>
                <a:spcPct val="150000"/>
              </a:lnSpc>
              <a:spcBef>
                <a:spcPts val="1600"/>
              </a:spcBef>
              <a:spcAft>
                <a:spcPts val="0"/>
              </a:spcAft>
              <a:buNone/>
            </a:pPr>
            <a:endParaRPr sz="2200"/>
          </a:p>
          <a:p>
            <a:pPr marL="0" lvl="0" indent="0" algn="l" rtl="0">
              <a:lnSpc>
                <a:spcPct val="150000"/>
              </a:lnSpc>
              <a:spcBef>
                <a:spcPts val="1600"/>
              </a:spcBef>
              <a:spcAft>
                <a:spcPts val="1600"/>
              </a:spcAft>
              <a:buNone/>
            </a:pPr>
            <a:r>
              <a:rPr lang="en" sz="1900"/>
              <a:t> </a:t>
            </a:r>
            <a:endParaRPr sz="19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a:t>Dataset</a:t>
            </a:r>
            <a:endParaRPr b="1"/>
          </a:p>
        </p:txBody>
      </p:sp>
      <p:sp>
        <p:nvSpPr>
          <p:cNvPr id="79" name="Google Shape;79;p15"/>
          <p:cNvSpPr txBox="1">
            <a:spLocks noGrp="1"/>
          </p:cNvSpPr>
          <p:nvPr>
            <p:ph type="body" idx="1"/>
          </p:nvPr>
        </p:nvSpPr>
        <p:spPr>
          <a:xfrm>
            <a:off x="150025" y="1928825"/>
            <a:ext cx="8733300" cy="3000600"/>
          </a:xfrm>
          <a:prstGeom prst="rect">
            <a:avLst/>
          </a:prstGeom>
        </p:spPr>
        <p:txBody>
          <a:bodyPr spcFirstLastPara="1" wrap="square" lIns="91425" tIns="91425" rIns="91425" bIns="91425" anchor="t" anchorCtr="0">
            <a:noAutofit/>
          </a:bodyPr>
          <a:lstStyle/>
          <a:p>
            <a:pPr marL="457200" lvl="0" indent="-336550" algn="l" rtl="0">
              <a:lnSpc>
                <a:spcPct val="115000"/>
              </a:lnSpc>
              <a:spcBef>
                <a:spcPts val="0"/>
              </a:spcBef>
              <a:spcAft>
                <a:spcPts val="0"/>
              </a:spcAft>
              <a:buSzPts val="1700"/>
              <a:buChar char="●"/>
            </a:pPr>
            <a:r>
              <a:rPr lang="en" sz="1700"/>
              <a:t>Source:</a:t>
            </a:r>
            <a:endParaRPr sz="1700"/>
          </a:p>
          <a:p>
            <a:pPr marL="457200" lvl="0" indent="0" algn="l" rtl="0">
              <a:lnSpc>
                <a:spcPct val="115000"/>
              </a:lnSpc>
              <a:spcBef>
                <a:spcPts val="1600"/>
              </a:spcBef>
              <a:spcAft>
                <a:spcPts val="0"/>
              </a:spcAft>
              <a:buNone/>
            </a:pPr>
            <a:r>
              <a:rPr lang="en" sz="1700" u="sng">
                <a:solidFill>
                  <a:schemeClr val="hlink"/>
                </a:solidFill>
                <a:hlinkClick r:id="rId3"/>
              </a:rPr>
              <a:t>https://www.kaggle.com/kartik2112/fraud-detection</a:t>
            </a:r>
            <a:endParaRPr sz="1700"/>
          </a:p>
          <a:p>
            <a:pPr marL="457200" lvl="0" indent="-336550" algn="l" rtl="0">
              <a:lnSpc>
                <a:spcPct val="150000"/>
              </a:lnSpc>
              <a:spcBef>
                <a:spcPts val="1600"/>
              </a:spcBef>
              <a:spcAft>
                <a:spcPts val="0"/>
              </a:spcAft>
              <a:buSzPts val="1700"/>
              <a:buChar char="●"/>
            </a:pPr>
            <a:r>
              <a:rPr lang="en" sz="1700"/>
              <a:t>The given dataset consists of one csv file namely fraudTrain which will be used for both training and testing purposes.</a:t>
            </a:r>
            <a:endParaRPr sz="1700"/>
          </a:p>
          <a:p>
            <a:pPr marL="457200" lvl="0" indent="-336550" algn="l" rtl="0">
              <a:lnSpc>
                <a:spcPct val="150000"/>
              </a:lnSpc>
              <a:spcBef>
                <a:spcPts val="0"/>
              </a:spcBef>
              <a:spcAft>
                <a:spcPts val="0"/>
              </a:spcAft>
              <a:buSzPts val="1700"/>
              <a:buChar char="●"/>
            </a:pPr>
            <a:r>
              <a:rPr lang="en" sz="1700"/>
              <a:t>The dataset used consists of 23 attributes with the target variable as is_fraud.</a:t>
            </a:r>
            <a:endParaRPr sz="17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a:t>DESIGN AND IMPLEMENTATION</a:t>
            </a:r>
            <a:endParaRPr b="1"/>
          </a:p>
        </p:txBody>
      </p:sp>
      <p:sp>
        <p:nvSpPr>
          <p:cNvPr id="85" name="Google Shape;85;p16"/>
          <p:cNvSpPr txBox="1">
            <a:spLocks noGrp="1"/>
          </p:cNvSpPr>
          <p:nvPr>
            <p:ph type="body" idx="1"/>
          </p:nvPr>
        </p:nvSpPr>
        <p:spPr>
          <a:xfrm>
            <a:off x="246450" y="1918100"/>
            <a:ext cx="8637000" cy="2946600"/>
          </a:xfrm>
          <a:prstGeom prst="rect">
            <a:avLst/>
          </a:prstGeom>
        </p:spPr>
        <p:txBody>
          <a:bodyPr spcFirstLastPara="1" wrap="square" lIns="91425" tIns="91425" rIns="91425" bIns="91425" anchor="t" anchorCtr="0">
            <a:noAutofit/>
          </a:bodyPr>
          <a:lstStyle/>
          <a:p>
            <a:pPr marL="457200" lvl="0" indent="-323850" algn="l" rtl="0">
              <a:lnSpc>
                <a:spcPct val="150000"/>
              </a:lnSpc>
              <a:spcBef>
                <a:spcPts val="0"/>
              </a:spcBef>
              <a:spcAft>
                <a:spcPts val="0"/>
              </a:spcAft>
              <a:buSzPts val="1500"/>
              <a:buAutoNum type="arabicPeriod"/>
            </a:pPr>
            <a:r>
              <a:rPr lang="en" sz="1500" b="1"/>
              <a:t>Data Preprocessing</a:t>
            </a:r>
            <a:endParaRPr sz="1500" b="1"/>
          </a:p>
          <a:p>
            <a:pPr marL="457200" lvl="0" indent="-317500" algn="l" rtl="0">
              <a:lnSpc>
                <a:spcPct val="150000"/>
              </a:lnSpc>
              <a:spcBef>
                <a:spcPts val="0"/>
              </a:spcBef>
              <a:spcAft>
                <a:spcPts val="0"/>
              </a:spcAft>
              <a:buSzPts val="1400"/>
              <a:buChar char="●"/>
            </a:pPr>
            <a:r>
              <a:rPr lang="en"/>
              <a:t>This method is used for converting the given dataset into useful format.</a:t>
            </a:r>
            <a:endParaRPr/>
          </a:p>
          <a:p>
            <a:pPr marL="457200" lvl="0" indent="-317500" algn="l" rtl="0">
              <a:lnSpc>
                <a:spcPct val="150000"/>
              </a:lnSpc>
              <a:spcBef>
                <a:spcPts val="0"/>
              </a:spcBef>
              <a:spcAft>
                <a:spcPts val="0"/>
              </a:spcAft>
              <a:buSzPts val="1400"/>
              <a:buChar char="●"/>
            </a:pPr>
            <a:r>
              <a:rPr lang="en"/>
              <a:t>This method comprises of 3 steps namely Data Reduction,Data Cleaning and Data Transformation</a:t>
            </a:r>
            <a:endParaRPr/>
          </a:p>
          <a:p>
            <a:pPr marL="457200" lvl="0" indent="-317500" algn="l" rtl="0">
              <a:lnSpc>
                <a:spcPct val="150000"/>
              </a:lnSpc>
              <a:spcBef>
                <a:spcPts val="0"/>
              </a:spcBef>
              <a:spcAft>
                <a:spcPts val="0"/>
              </a:spcAft>
              <a:buSzPts val="1400"/>
              <a:buChar char="●"/>
            </a:pPr>
            <a:r>
              <a:rPr lang="en"/>
              <a:t>Data cleaning is mainly used for imputing the missing values; but we don’t have any missing value for the given dataset so this step is not considered.</a:t>
            </a:r>
            <a:endParaRPr/>
          </a:p>
          <a:p>
            <a:pPr marL="457200" lvl="0" indent="-317500" algn="l" rtl="0">
              <a:lnSpc>
                <a:spcPct val="150000"/>
              </a:lnSpc>
              <a:spcBef>
                <a:spcPts val="0"/>
              </a:spcBef>
              <a:spcAft>
                <a:spcPts val="0"/>
              </a:spcAft>
              <a:buSzPts val="1400"/>
              <a:buChar char="●"/>
            </a:pPr>
            <a:r>
              <a:rPr lang="en"/>
              <a:t>The dataset present is highly imbalanced.Most of the transactions are not fraud.If we continue to use this data as our base for the predictive models and analysis then our algorithm overfits.	To get rid of this problem we balance the data by using sampling. Sampling is a part of data reduction which is performed on the subset of the entire dataset.   </a:t>
            </a:r>
            <a:endParaRPr/>
          </a:p>
          <a:p>
            <a:pPr marL="457200" lvl="0" indent="0" algn="l" rtl="0">
              <a:lnSpc>
                <a:spcPct val="150000"/>
              </a:lnSpc>
              <a:spcBef>
                <a:spcPts val="1600"/>
              </a:spcBef>
              <a:spcAft>
                <a:spcPts val="0"/>
              </a:spcAft>
              <a:buNone/>
            </a:pPr>
            <a:endParaRPr sz="1500" b="1"/>
          </a:p>
          <a:p>
            <a:pPr marL="0" lvl="0" indent="0" algn="l" rtl="0">
              <a:lnSpc>
                <a:spcPct val="150000"/>
              </a:lnSpc>
              <a:spcBef>
                <a:spcPts val="1600"/>
              </a:spcBef>
              <a:spcAft>
                <a:spcPts val="0"/>
              </a:spcAft>
              <a:buNone/>
            </a:pPr>
            <a:endParaRPr b="1"/>
          </a:p>
          <a:p>
            <a:pPr marL="457200" lvl="0" indent="0" algn="l" rtl="0">
              <a:lnSpc>
                <a:spcPct val="150000"/>
              </a:lnSpc>
              <a:spcBef>
                <a:spcPts val="1600"/>
              </a:spcBef>
              <a:spcAft>
                <a:spcPts val="0"/>
              </a:spcAft>
              <a:buNone/>
            </a:pPr>
            <a:endParaRPr b="1"/>
          </a:p>
          <a:p>
            <a:pPr marL="1828800" lvl="0" indent="0" algn="l" rtl="0">
              <a:lnSpc>
                <a:spcPct val="150000"/>
              </a:lnSpc>
              <a:spcBef>
                <a:spcPts val="1600"/>
              </a:spcBef>
              <a:spcAft>
                <a:spcPts val="0"/>
              </a:spcAft>
              <a:buNone/>
            </a:pPr>
            <a:endParaRPr b="1"/>
          </a:p>
          <a:p>
            <a:pPr marL="1828800" lvl="0" indent="0" algn="l" rtl="0">
              <a:lnSpc>
                <a:spcPct val="150000"/>
              </a:lnSpc>
              <a:spcBef>
                <a:spcPts val="1600"/>
              </a:spcBef>
              <a:spcAft>
                <a:spcPts val="160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7"/>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a:t>DESIGN AND IMPLEMENTATION</a:t>
            </a:r>
            <a:endParaRPr b="1"/>
          </a:p>
        </p:txBody>
      </p:sp>
      <p:sp>
        <p:nvSpPr>
          <p:cNvPr id="91" name="Google Shape;91;p17"/>
          <p:cNvSpPr txBox="1">
            <a:spLocks noGrp="1"/>
          </p:cNvSpPr>
          <p:nvPr>
            <p:ph type="body" idx="1"/>
          </p:nvPr>
        </p:nvSpPr>
        <p:spPr>
          <a:xfrm>
            <a:off x="246450" y="1918100"/>
            <a:ext cx="8637000" cy="29466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1500" b="1"/>
              <a:t>2. Exploratory Data Analysis(EDA)</a:t>
            </a:r>
            <a:endParaRPr sz="1500" b="1"/>
          </a:p>
          <a:p>
            <a:pPr marL="457200" lvl="0" indent="-323850" algn="l" rtl="0">
              <a:lnSpc>
                <a:spcPct val="150000"/>
              </a:lnSpc>
              <a:spcBef>
                <a:spcPts val="1600"/>
              </a:spcBef>
              <a:spcAft>
                <a:spcPts val="0"/>
              </a:spcAft>
              <a:buSzPts val="1500"/>
              <a:buChar char="●"/>
            </a:pPr>
            <a:r>
              <a:rPr lang="en" sz="1500"/>
              <a:t>This method is used for analyzing and exploring the dataset..</a:t>
            </a:r>
            <a:endParaRPr sz="1500"/>
          </a:p>
          <a:p>
            <a:pPr marL="457200" lvl="0" indent="-323850" algn="l" rtl="0">
              <a:lnSpc>
                <a:spcPct val="150000"/>
              </a:lnSpc>
              <a:spcBef>
                <a:spcPts val="0"/>
              </a:spcBef>
              <a:spcAft>
                <a:spcPts val="0"/>
              </a:spcAft>
              <a:buSzPts val="1500"/>
              <a:buChar char="●"/>
            </a:pPr>
            <a:r>
              <a:rPr lang="en" sz="1500"/>
              <a:t>EDA comprises of several data visualization methods for outlining the major characteristics present in the given data.</a:t>
            </a:r>
            <a:endParaRPr sz="1500"/>
          </a:p>
          <a:p>
            <a:pPr marL="457200" lvl="0" indent="-323850" algn="l" rtl="0">
              <a:lnSpc>
                <a:spcPct val="150000"/>
              </a:lnSpc>
              <a:spcBef>
                <a:spcPts val="0"/>
              </a:spcBef>
              <a:spcAft>
                <a:spcPts val="0"/>
              </a:spcAft>
              <a:buSzPts val="1500"/>
              <a:buChar char="●"/>
            </a:pPr>
            <a:r>
              <a:rPr lang="en" sz="1500"/>
              <a:t>In the given problem we have primarily used bar plots for predicting the target variable </a:t>
            </a:r>
            <a:r>
              <a:rPr lang="en" sz="1500" b="1"/>
              <a:t>is_fraud</a:t>
            </a:r>
            <a:r>
              <a:rPr lang="en" sz="1500"/>
              <a:t> based on different predictors such as </a:t>
            </a:r>
            <a:r>
              <a:rPr lang="en" sz="1500" b="1"/>
              <a:t>gender</a:t>
            </a:r>
            <a:r>
              <a:rPr lang="en" sz="1500"/>
              <a:t>, </a:t>
            </a:r>
            <a:r>
              <a:rPr lang="en" sz="1500" b="1"/>
              <a:t>weekday</a:t>
            </a:r>
            <a:r>
              <a:rPr lang="en" sz="1500"/>
              <a:t> and </a:t>
            </a:r>
            <a:r>
              <a:rPr lang="en" sz="1500" b="1"/>
              <a:t>categories.</a:t>
            </a:r>
            <a:endParaRPr sz="1500" b="1"/>
          </a:p>
          <a:p>
            <a:pPr marL="0" lvl="0" indent="0" algn="l" rtl="0">
              <a:lnSpc>
                <a:spcPct val="150000"/>
              </a:lnSpc>
              <a:spcBef>
                <a:spcPts val="1600"/>
              </a:spcBef>
              <a:spcAft>
                <a:spcPts val="0"/>
              </a:spcAft>
              <a:buNone/>
            </a:pPr>
            <a:endParaRPr sz="1500" b="1"/>
          </a:p>
          <a:p>
            <a:pPr marL="457200" lvl="0" indent="0" algn="l" rtl="0">
              <a:lnSpc>
                <a:spcPct val="150000"/>
              </a:lnSpc>
              <a:spcBef>
                <a:spcPts val="1600"/>
              </a:spcBef>
              <a:spcAft>
                <a:spcPts val="0"/>
              </a:spcAft>
              <a:buNone/>
            </a:pPr>
            <a:endParaRPr sz="1500" b="1"/>
          </a:p>
          <a:p>
            <a:pPr marL="1828800" lvl="0" indent="0" algn="l" rtl="0">
              <a:spcBef>
                <a:spcPts val="1600"/>
              </a:spcBef>
              <a:spcAft>
                <a:spcPts val="0"/>
              </a:spcAft>
              <a:buNone/>
            </a:pPr>
            <a:endParaRPr b="1"/>
          </a:p>
          <a:p>
            <a:pPr marL="1828800" lvl="0" indent="0" algn="l" rtl="0">
              <a:spcBef>
                <a:spcPts val="1600"/>
              </a:spcBef>
              <a:spcAft>
                <a:spcPts val="160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8"/>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a:t>DESIGN AND IMPLEMENTATION</a:t>
            </a:r>
            <a:endParaRPr b="1"/>
          </a:p>
        </p:txBody>
      </p:sp>
      <p:sp>
        <p:nvSpPr>
          <p:cNvPr id="97" name="Google Shape;97;p18"/>
          <p:cNvSpPr txBox="1">
            <a:spLocks noGrp="1"/>
          </p:cNvSpPr>
          <p:nvPr>
            <p:ph type="body" idx="1"/>
          </p:nvPr>
        </p:nvSpPr>
        <p:spPr>
          <a:xfrm>
            <a:off x="246450" y="1918100"/>
            <a:ext cx="8637000" cy="25089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1500" b="1"/>
              <a:t>2. Exploratory Data Analysis(EDA)</a:t>
            </a:r>
            <a:endParaRPr sz="1500" b="1"/>
          </a:p>
          <a:p>
            <a:pPr marL="457200" lvl="0" indent="0" algn="l" rtl="0">
              <a:lnSpc>
                <a:spcPct val="150000"/>
              </a:lnSpc>
              <a:spcBef>
                <a:spcPts val="1600"/>
              </a:spcBef>
              <a:spcAft>
                <a:spcPts val="0"/>
              </a:spcAft>
              <a:buNone/>
            </a:pPr>
            <a:endParaRPr sz="1500" b="1"/>
          </a:p>
          <a:p>
            <a:pPr marL="1828800" lvl="0" indent="0" algn="l" rtl="0">
              <a:spcBef>
                <a:spcPts val="1600"/>
              </a:spcBef>
              <a:spcAft>
                <a:spcPts val="0"/>
              </a:spcAft>
              <a:buNone/>
            </a:pPr>
            <a:endParaRPr b="1"/>
          </a:p>
          <a:p>
            <a:pPr marL="1828800" lvl="0" indent="0" algn="l" rtl="0">
              <a:spcBef>
                <a:spcPts val="1600"/>
              </a:spcBef>
              <a:spcAft>
                <a:spcPts val="1600"/>
              </a:spcAft>
              <a:buNone/>
            </a:pPr>
            <a:endParaRPr/>
          </a:p>
        </p:txBody>
      </p:sp>
      <p:pic>
        <p:nvPicPr>
          <p:cNvPr id="98" name="Google Shape;98;p18"/>
          <p:cNvPicPr preferRelativeResize="0"/>
          <p:nvPr/>
        </p:nvPicPr>
        <p:blipFill>
          <a:blip r:embed="rId3">
            <a:alphaModFix/>
          </a:blip>
          <a:stretch>
            <a:fillRect/>
          </a:stretch>
        </p:blipFill>
        <p:spPr>
          <a:xfrm>
            <a:off x="246450" y="2353150"/>
            <a:ext cx="2811725" cy="1693075"/>
          </a:xfrm>
          <a:prstGeom prst="rect">
            <a:avLst/>
          </a:prstGeom>
          <a:noFill/>
          <a:ln>
            <a:noFill/>
          </a:ln>
        </p:spPr>
      </p:pic>
      <p:sp>
        <p:nvSpPr>
          <p:cNvPr id="99" name="Google Shape;99;p18"/>
          <p:cNvSpPr txBox="1">
            <a:spLocks noGrp="1"/>
          </p:cNvSpPr>
          <p:nvPr>
            <p:ph type="body" idx="1"/>
          </p:nvPr>
        </p:nvSpPr>
        <p:spPr>
          <a:xfrm>
            <a:off x="318375" y="4499550"/>
            <a:ext cx="8637000" cy="354300"/>
          </a:xfrm>
          <a:prstGeom prst="rect">
            <a:avLst/>
          </a:prstGeom>
        </p:spPr>
        <p:txBody>
          <a:bodyPr spcFirstLastPara="1" wrap="square" lIns="91425" tIns="91425" rIns="91425" bIns="91425" anchor="t" anchorCtr="0">
            <a:noAutofit/>
          </a:bodyPr>
          <a:lstStyle/>
          <a:p>
            <a:pPr marL="457200" lvl="0" indent="-304800" algn="l" rtl="0">
              <a:lnSpc>
                <a:spcPct val="150000"/>
              </a:lnSpc>
              <a:spcBef>
                <a:spcPts val="0"/>
              </a:spcBef>
              <a:spcAft>
                <a:spcPts val="0"/>
              </a:spcAft>
              <a:buSzPts val="1200"/>
              <a:buChar char="●"/>
            </a:pPr>
            <a:r>
              <a:rPr lang="en" sz="1200" b="1"/>
              <a:t>We can see that there is no significant difference in the frauds based on gender but based on categories we can see that frauds are more prevalent in online shopping and grocery shopping</a:t>
            </a:r>
            <a:endParaRPr sz="1200" b="1"/>
          </a:p>
          <a:p>
            <a:pPr marL="457200" lvl="0" indent="0" algn="l" rtl="0">
              <a:lnSpc>
                <a:spcPct val="150000"/>
              </a:lnSpc>
              <a:spcBef>
                <a:spcPts val="1600"/>
              </a:spcBef>
              <a:spcAft>
                <a:spcPts val="0"/>
              </a:spcAft>
              <a:buNone/>
            </a:pPr>
            <a:endParaRPr b="1"/>
          </a:p>
          <a:p>
            <a:pPr marL="1828800" lvl="0" indent="0" algn="l" rtl="0">
              <a:spcBef>
                <a:spcPts val="1600"/>
              </a:spcBef>
              <a:spcAft>
                <a:spcPts val="0"/>
              </a:spcAft>
              <a:buNone/>
            </a:pPr>
            <a:endParaRPr sz="1300" b="1"/>
          </a:p>
          <a:p>
            <a:pPr marL="1828800" lvl="0" indent="0" algn="l" rtl="0">
              <a:spcBef>
                <a:spcPts val="1600"/>
              </a:spcBef>
              <a:spcAft>
                <a:spcPts val="1600"/>
              </a:spcAft>
              <a:buNone/>
            </a:pPr>
            <a:endParaRPr sz="1300"/>
          </a:p>
        </p:txBody>
      </p:sp>
      <p:pic>
        <p:nvPicPr>
          <p:cNvPr id="100" name="Google Shape;100;p18"/>
          <p:cNvPicPr preferRelativeResize="0"/>
          <p:nvPr/>
        </p:nvPicPr>
        <p:blipFill>
          <a:blip r:embed="rId4">
            <a:alphaModFix/>
          </a:blip>
          <a:stretch>
            <a:fillRect/>
          </a:stretch>
        </p:blipFill>
        <p:spPr>
          <a:xfrm>
            <a:off x="3775125" y="1813575"/>
            <a:ext cx="4700776" cy="2508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9"/>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a:t>DESIGN AND IMPLEMENTATION</a:t>
            </a:r>
            <a:endParaRPr b="1"/>
          </a:p>
        </p:txBody>
      </p:sp>
      <p:sp>
        <p:nvSpPr>
          <p:cNvPr id="106" name="Google Shape;106;p19"/>
          <p:cNvSpPr txBox="1">
            <a:spLocks noGrp="1"/>
          </p:cNvSpPr>
          <p:nvPr>
            <p:ph type="body" idx="1"/>
          </p:nvPr>
        </p:nvSpPr>
        <p:spPr>
          <a:xfrm>
            <a:off x="340800" y="1890800"/>
            <a:ext cx="8462400" cy="30279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1500" b="1"/>
              <a:t>3. Feature Selection</a:t>
            </a:r>
            <a:endParaRPr sz="1500" b="1"/>
          </a:p>
          <a:p>
            <a:pPr marL="457200" lvl="0" indent="-323850" algn="l" rtl="0">
              <a:lnSpc>
                <a:spcPct val="150000"/>
              </a:lnSpc>
              <a:spcBef>
                <a:spcPts val="1600"/>
              </a:spcBef>
              <a:spcAft>
                <a:spcPts val="0"/>
              </a:spcAft>
              <a:buSzPts val="1500"/>
              <a:buChar char="●"/>
            </a:pPr>
            <a:r>
              <a:rPr lang="en" sz="1500"/>
              <a:t>This method reduces the number of predictors(or input variables) by selecting the most important features while discarding the least important ones.</a:t>
            </a:r>
            <a:endParaRPr sz="1500"/>
          </a:p>
          <a:p>
            <a:pPr marL="457200" lvl="0" indent="-323850" algn="l" rtl="0">
              <a:lnSpc>
                <a:spcPct val="150000"/>
              </a:lnSpc>
              <a:spcBef>
                <a:spcPts val="0"/>
              </a:spcBef>
              <a:spcAft>
                <a:spcPts val="0"/>
              </a:spcAft>
              <a:buSzPts val="1500"/>
              <a:buChar char="●"/>
            </a:pPr>
            <a:r>
              <a:rPr lang="en" sz="1500"/>
              <a:t>This step improves the overall performance of the model.</a:t>
            </a:r>
            <a:endParaRPr sz="1500"/>
          </a:p>
          <a:p>
            <a:pPr marL="457200" lvl="0" indent="-323850" algn="l" rtl="0">
              <a:lnSpc>
                <a:spcPct val="150000"/>
              </a:lnSpc>
              <a:spcBef>
                <a:spcPts val="0"/>
              </a:spcBef>
              <a:spcAft>
                <a:spcPts val="0"/>
              </a:spcAft>
              <a:buSzPts val="1500"/>
              <a:buChar char="●"/>
            </a:pPr>
            <a:r>
              <a:rPr lang="en" sz="1500"/>
              <a:t>In this problem we use correlation matrix for feature selection. Features having higher correlation between them are linearly dependent and are considered for model selection whereas lower correlation value between two variables suggest that the variables are independent of each other.</a:t>
            </a:r>
            <a:endParaRPr sz="1500"/>
          </a:p>
          <a:p>
            <a:pPr marL="0" lvl="0" indent="0" algn="l" rtl="0">
              <a:lnSpc>
                <a:spcPct val="150000"/>
              </a:lnSpc>
              <a:spcBef>
                <a:spcPts val="1600"/>
              </a:spcBef>
              <a:spcAft>
                <a:spcPts val="0"/>
              </a:spcAft>
              <a:buNone/>
            </a:pPr>
            <a:endParaRPr b="1"/>
          </a:p>
          <a:p>
            <a:pPr marL="0" lvl="0" indent="0" algn="l" rtl="0">
              <a:spcBef>
                <a:spcPts val="1600"/>
              </a:spcBef>
              <a:spcAft>
                <a:spcPts val="160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0"/>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a:t>DESIGN AND IMPLEMENTATION</a:t>
            </a:r>
            <a:endParaRPr b="1"/>
          </a:p>
        </p:txBody>
      </p:sp>
      <p:sp>
        <p:nvSpPr>
          <p:cNvPr id="112" name="Google Shape;112;p20"/>
          <p:cNvSpPr txBox="1">
            <a:spLocks noGrp="1"/>
          </p:cNvSpPr>
          <p:nvPr>
            <p:ph type="body" idx="1"/>
          </p:nvPr>
        </p:nvSpPr>
        <p:spPr>
          <a:xfrm>
            <a:off x="85725" y="1768075"/>
            <a:ext cx="8797800" cy="33753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1500" b="1"/>
              <a:t>3. Feature Selection</a:t>
            </a:r>
            <a:endParaRPr sz="1500" b="1"/>
          </a:p>
          <a:p>
            <a:pPr marL="0" lvl="0" indent="0" algn="l" rtl="0">
              <a:lnSpc>
                <a:spcPct val="150000"/>
              </a:lnSpc>
              <a:spcBef>
                <a:spcPts val="1600"/>
              </a:spcBef>
              <a:spcAft>
                <a:spcPts val="0"/>
              </a:spcAft>
              <a:buNone/>
            </a:pPr>
            <a:endParaRPr sz="1500" b="1"/>
          </a:p>
          <a:p>
            <a:pPr marL="1828800" lvl="0" indent="0" algn="l" rtl="0">
              <a:lnSpc>
                <a:spcPct val="150000"/>
              </a:lnSpc>
              <a:spcBef>
                <a:spcPts val="1600"/>
              </a:spcBef>
              <a:spcAft>
                <a:spcPts val="1600"/>
              </a:spcAft>
              <a:buNone/>
            </a:pPr>
            <a:endParaRPr/>
          </a:p>
        </p:txBody>
      </p:sp>
      <p:pic>
        <p:nvPicPr>
          <p:cNvPr id="113" name="Google Shape;113;p20"/>
          <p:cNvPicPr preferRelativeResize="0"/>
          <p:nvPr/>
        </p:nvPicPr>
        <p:blipFill>
          <a:blip r:embed="rId3">
            <a:alphaModFix/>
          </a:blip>
          <a:stretch>
            <a:fillRect/>
          </a:stretch>
        </p:blipFill>
        <p:spPr>
          <a:xfrm>
            <a:off x="1735925" y="2089825"/>
            <a:ext cx="4816290" cy="30536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1"/>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a:t>DESIGN AND IMPLEMENTATION</a:t>
            </a:r>
            <a:endParaRPr b="1"/>
          </a:p>
        </p:txBody>
      </p:sp>
      <p:sp>
        <p:nvSpPr>
          <p:cNvPr id="119" name="Google Shape;119;p21"/>
          <p:cNvSpPr txBox="1">
            <a:spLocks noGrp="1"/>
          </p:cNvSpPr>
          <p:nvPr>
            <p:ph type="body" idx="1"/>
          </p:nvPr>
        </p:nvSpPr>
        <p:spPr>
          <a:xfrm>
            <a:off x="289325" y="1881675"/>
            <a:ext cx="8594100" cy="32616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1500" b="1"/>
              <a:t>4. Modelling</a:t>
            </a:r>
            <a:endParaRPr sz="1500" b="1"/>
          </a:p>
          <a:p>
            <a:pPr marL="457200" lvl="0" indent="-323850" algn="l" rtl="0">
              <a:lnSpc>
                <a:spcPct val="150000"/>
              </a:lnSpc>
              <a:spcBef>
                <a:spcPts val="1600"/>
              </a:spcBef>
              <a:spcAft>
                <a:spcPts val="0"/>
              </a:spcAft>
              <a:buSzPts val="1500"/>
              <a:buChar char="●"/>
            </a:pPr>
            <a:r>
              <a:rPr lang="en" sz="1500"/>
              <a:t>This method involves training and testing on the given data.</a:t>
            </a:r>
            <a:endParaRPr sz="1500"/>
          </a:p>
          <a:p>
            <a:pPr marL="457200" lvl="0" indent="-323850" algn="l" rtl="0">
              <a:lnSpc>
                <a:spcPct val="150000"/>
              </a:lnSpc>
              <a:spcBef>
                <a:spcPts val="0"/>
              </a:spcBef>
              <a:spcAft>
                <a:spcPts val="0"/>
              </a:spcAft>
              <a:buSzPts val="1500"/>
              <a:buChar char="●"/>
            </a:pPr>
            <a:r>
              <a:rPr lang="en" sz="1500"/>
              <a:t>For training and testing we have splitted the </a:t>
            </a:r>
            <a:r>
              <a:rPr lang="en" sz="1500" b="1"/>
              <a:t>fraudTrain</a:t>
            </a:r>
            <a:r>
              <a:rPr lang="en" sz="1500"/>
              <a:t> dataset into </a:t>
            </a:r>
            <a:r>
              <a:rPr lang="en" sz="1500" b="1"/>
              <a:t>70%</a:t>
            </a:r>
            <a:r>
              <a:rPr lang="en" sz="1500"/>
              <a:t> for training and </a:t>
            </a:r>
            <a:r>
              <a:rPr lang="en" sz="1500" b="1"/>
              <a:t>30%</a:t>
            </a:r>
            <a:r>
              <a:rPr lang="en" sz="1500"/>
              <a:t> for testing.</a:t>
            </a:r>
            <a:endParaRPr sz="1500"/>
          </a:p>
          <a:p>
            <a:pPr marL="457200" lvl="0" indent="-323850" algn="l" rtl="0">
              <a:lnSpc>
                <a:spcPct val="150000"/>
              </a:lnSpc>
              <a:spcBef>
                <a:spcPts val="0"/>
              </a:spcBef>
              <a:spcAft>
                <a:spcPts val="0"/>
              </a:spcAft>
              <a:buSzPts val="1500"/>
              <a:buChar char="●"/>
            </a:pPr>
            <a:r>
              <a:rPr lang="en" sz="1500"/>
              <a:t>The classifier used for training are Random Forest and XGBoost Classifier.</a:t>
            </a:r>
            <a:endParaRPr sz="1500"/>
          </a:p>
          <a:p>
            <a:pPr marL="457200" lvl="0" indent="-323850" algn="l" rtl="0">
              <a:lnSpc>
                <a:spcPct val="150000"/>
              </a:lnSpc>
              <a:spcBef>
                <a:spcPts val="0"/>
              </a:spcBef>
              <a:spcAft>
                <a:spcPts val="0"/>
              </a:spcAft>
              <a:buSzPts val="1500"/>
              <a:buChar char="●"/>
            </a:pPr>
            <a:r>
              <a:rPr lang="en" sz="1500"/>
              <a:t>The performance is evaluated using metrics like confusion matrix and accuracy.</a:t>
            </a:r>
            <a:endParaRPr sz="1500"/>
          </a:p>
          <a:p>
            <a:pPr marL="457200" lvl="0" indent="-323850" algn="l" rtl="0">
              <a:lnSpc>
                <a:spcPct val="150000"/>
              </a:lnSpc>
              <a:spcBef>
                <a:spcPts val="0"/>
              </a:spcBef>
              <a:spcAft>
                <a:spcPts val="0"/>
              </a:spcAft>
              <a:buSzPts val="1500"/>
              <a:buChar char="●"/>
            </a:pPr>
            <a:r>
              <a:rPr lang="en" sz="1500"/>
              <a:t>The loss function we have used is Mean Squared error.</a:t>
            </a:r>
            <a:endParaRPr sz="1500"/>
          </a:p>
          <a:p>
            <a:pPr marL="1828800" lvl="0" indent="0" algn="l" rtl="0">
              <a:lnSpc>
                <a:spcPct val="150000"/>
              </a:lnSpc>
              <a:spcBef>
                <a:spcPts val="1600"/>
              </a:spcBef>
              <a:spcAft>
                <a:spcPts val="0"/>
              </a:spcAft>
              <a:buNone/>
            </a:pPr>
            <a:endParaRPr/>
          </a:p>
          <a:p>
            <a:pPr marL="1828800" lvl="0" indent="0" algn="l" rtl="0">
              <a:lnSpc>
                <a:spcPct val="150000"/>
              </a:lnSpc>
              <a:spcBef>
                <a:spcPts val="1600"/>
              </a:spcBef>
              <a:spcAft>
                <a:spcPts val="1600"/>
              </a:spcAft>
              <a:buNone/>
            </a:pPr>
            <a:endParaRPr/>
          </a:p>
        </p:txBody>
      </p:sp>
    </p:spTree>
  </p:cSld>
  <p:clrMapOvr>
    <a:masterClrMapping/>
  </p:clrMapOvr>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1089</Words>
  <Application>Microsoft Office PowerPoint</Application>
  <PresentationFormat>On-screen Show (16:9)</PresentationFormat>
  <Paragraphs>82</Paragraphs>
  <Slides>15</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Roboto</vt:lpstr>
      <vt:lpstr>Arial</vt:lpstr>
      <vt:lpstr>Times New Roman</vt:lpstr>
      <vt:lpstr>Material</vt:lpstr>
      <vt:lpstr>CREDIT CARD FRAUD DETECTION</vt:lpstr>
      <vt:lpstr>About the Project</vt:lpstr>
      <vt:lpstr>Dataset</vt:lpstr>
      <vt:lpstr>DESIGN AND IMPLEMENTATION</vt:lpstr>
      <vt:lpstr>DESIGN AND IMPLEMENTATION</vt:lpstr>
      <vt:lpstr>DESIGN AND IMPLEMENTATION</vt:lpstr>
      <vt:lpstr>DESIGN AND IMPLEMENTATION</vt:lpstr>
      <vt:lpstr>DESIGN AND IMPLEMENTATION</vt:lpstr>
      <vt:lpstr>DESIGN AND IMPLEMENTATION</vt:lpstr>
      <vt:lpstr>DESIGN AND IMPLEMENTATION</vt:lpstr>
      <vt:lpstr>EVALUATION RESULTS</vt:lpstr>
      <vt:lpstr>Libraries Used </vt:lpstr>
      <vt:lpstr>CHALLENGES FACED</vt:lpstr>
      <vt:lpstr>FUTURE SCOPE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FRAUD DETECTION</dc:title>
  <cp:lastModifiedBy>Shubhangi Mishra</cp:lastModifiedBy>
  <cp:revision>1</cp:revision>
  <dcterms:modified xsi:type="dcterms:W3CDTF">2021-12-15T03:17:41Z</dcterms:modified>
</cp:coreProperties>
</file>