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70" r:id="rId12"/>
    <p:sldId id="266" r:id="rId13"/>
    <p:sldId id="267" r:id="rId14"/>
    <p:sldId id="268" r:id="rId15"/>
    <p:sldId id="269"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9102EA-F85F-41A6-87DC-6C78BB4E32BF}" type="datetimeFigureOut">
              <a:rPr lang="en-US" smtClean="0"/>
              <a:t>11/26/2021</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3C19F303-85B7-4008-829F-47F707D8EC80}"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0463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9102EA-F85F-41A6-87DC-6C78BB4E32BF}"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19F303-85B7-4008-829F-47F707D8EC80}"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35622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9102EA-F85F-41A6-87DC-6C78BB4E32BF}"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19F303-85B7-4008-829F-47F707D8EC80}"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45690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9102EA-F85F-41A6-87DC-6C78BB4E32BF}"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19F303-85B7-4008-829F-47F707D8EC80}"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39461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9102EA-F85F-41A6-87DC-6C78BB4E32BF}"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19F303-85B7-4008-829F-47F707D8EC80}"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3092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9102EA-F85F-41A6-87DC-6C78BB4E32BF}" type="datetimeFigureOut">
              <a:rPr lang="en-US" smtClean="0"/>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19F303-85B7-4008-829F-47F707D8EC80}"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69587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9102EA-F85F-41A6-87DC-6C78BB4E32BF}" type="datetimeFigureOut">
              <a:rPr lang="en-US" smtClean="0"/>
              <a:t>11/26/2021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19F303-85B7-4008-829F-47F707D8EC80}"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94328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9102EA-F85F-41A6-87DC-6C78BB4E32BF}" type="datetimeFigureOut">
              <a:rPr lang="en-US" smtClean="0"/>
              <a:t>11/26/2021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19F303-85B7-4008-829F-47F707D8EC80}"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13220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9102EA-F85F-41A6-87DC-6C78BB4E32BF}" type="datetimeFigureOut">
              <a:rPr lang="en-US" smtClean="0"/>
              <a:t>11/26/2021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19F303-85B7-4008-829F-47F707D8EC80}" type="slidenum">
              <a:rPr lang="en-US" smtClean="0"/>
              <a:t>‹#›</a:t>
            </a:fld>
            <a:endParaRPr lang="en-US"/>
          </a:p>
        </p:txBody>
      </p:sp>
    </p:spTree>
    <p:extLst>
      <p:ext uri="{BB962C8B-B14F-4D97-AF65-F5344CB8AC3E}">
        <p14:creationId xmlns:p14="http://schemas.microsoft.com/office/powerpoint/2010/main" val="2557534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9102EA-F85F-41A6-87DC-6C78BB4E32BF}" type="datetimeFigureOut">
              <a:rPr lang="en-US" smtClean="0"/>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19F303-85B7-4008-829F-47F707D8EC80}"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21032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99102EA-F85F-41A6-87DC-6C78BB4E32BF}" type="datetimeFigureOut">
              <a:rPr lang="en-US" smtClean="0"/>
              <a:t>11/26/2021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3C19F303-85B7-4008-829F-47F707D8EC80}"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99934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99102EA-F85F-41A6-87DC-6C78BB4E32BF}" type="datetimeFigureOut">
              <a:rPr lang="en-US" smtClean="0"/>
              <a:t>11/26/2021</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C19F303-85B7-4008-829F-47F707D8EC80}"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92480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arxiv.org/pdf/2106.08962.pdf"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0339A-EE2C-4889-8394-EBC7AE597E43}"/>
              </a:ext>
            </a:extLst>
          </p:cNvPr>
          <p:cNvSpPr>
            <a:spLocks noGrp="1"/>
          </p:cNvSpPr>
          <p:nvPr>
            <p:ph type="ctrTitle"/>
          </p:nvPr>
        </p:nvSpPr>
        <p:spPr>
          <a:xfrm>
            <a:off x="1702877" y="585669"/>
            <a:ext cx="10066880" cy="2541431"/>
          </a:xfrm>
        </p:spPr>
        <p:txBody>
          <a:bodyPr>
            <a:normAutofit/>
          </a:bodyPr>
          <a:lstStyle/>
          <a:p>
            <a:pPr algn="ctr"/>
            <a:r>
              <a:rPr lang="en-US" sz="3200" b="1" dirty="0"/>
              <a:t>Decoding Efficient Deep Learning:</a:t>
            </a:r>
            <a:br>
              <a:rPr lang="en-US" sz="3200" b="1" dirty="0"/>
            </a:br>
            <a:r>
              <a:rPr lang="en-US" sz="2800" dirty="0"/>
              <a:t>Path to Smaller, Faster, and Better Models</a:t>
            </a:r>
            <a:endParaRPr lang="en-US" sz="3200" dirty="0"/>
          </a:p>
        </p:txBody>
      </p:sp>
      <p:sp>
        <p:nvSpPr>
          <p:cNvPr id="3" name="Subtitle 2">
            <a:extLst>
              <a:ext uri="{FF2B5EF4-FFF2-40B4-BE49-F238E27FC236}">
                <a16:creationId xmlns:a16="http://schemas.microsoft.com/office/drawing/2014/main" id="{23AC13B8-D7B4-4428-96CB-B438569EDF91}"/>
              </a:ext>
            </a:extLst>
          </p:cNvPr>
          <p:cNvSpPr>
            <a:spLocks noGrp="1"/>
          </p:cNvSpPr>
          <p:nvPr>
            <p:ph type="subTitle" idx="1"/>
          </p:nvPr>
        </p:nvSpPr>
        <p:spPr>
          <a:xfrm>
            <a:off x="2260125" y="3730901"/>
            <a:ext cx="9931875" cy="2375610"/>
          </a:xfrm>
        </p:spPr>
        <p:txBody>
          <a:bodyPr>
            <a:normAutofit/>
          </a:bodyPr>
          <a:lstStyle/>
          <a:p>
            <a:r>
              <a:rPr lang="en-US" b="1" dirty="0"/>
              <a:t>Research Paper: </a:t>
            </a:r>
            <a:r>
              <a:rPr lang="en-US" sz="2000" cap="none" dirty="0">
                <a:hlinkClick r:id="rId2"/>
              </a:rPr>
              <a:t>https://arxiv.org/pdf/2106.08962.pdf</a:t>
            </a:r>
            <a:r>
              <a:rPr lang="en-US" sz="2000" cap="none" dirty="0"/>
              <a:t>, Google Research, US</a:t>
            </a:r>
            <a:endParaRPr lang="en-US" sz="2000" b="1" dirty="0"/>
          </a:p>
          <a:p>
            <a:r>
              <a:rPr lang="en-US" b="1" dirty="0"/>
              <a:t>Presented by: </a:t>
            </a:r>
            <a:r>
              <a:rPr lang="en-US" sz="2000" cap="none" dirty="0"/>
              <a:t>Somya Mishra, San Jose State University</a:t>
            </a:r>
          </a:p>
        </p:txBody>
      </p:sp>
    </p:spTree>
    <p:extLst>
      <p:ext uri="{BB962C8B-B14F-4D97-AF65-F5344CB8AC3E}">
        <p14:creationId xmlns:p14="http://schemas.microsoft.com/office/powerpoint/2010/main" val="3821670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47" name="Rectangle 146">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49" name="Picture 148">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1" name="Straight Connector 150">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5" name="Rectangle 154">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E89A14C6-0C08-45D8-AF03-637B1BCF849E}"/>
              </a:ext>
            </a:extLst>
          </p:cNvPr>
          <p:cNvSpPr>
            <a:spLocks noGrp="1"/>
          </p:cNvSpPr>
          <p:nvPr>
            <p:ph type="title"/>
          </p:nvPr>
        </p:nvSpPr>
        <p:spPr>
          <a:xfrm>
            <a:off x="394447" y="1474969"/>
            <a:ext cx="3435284" cy="1868760"/>
          </a:xfrm>
        </p:spPr>
        <p:txBody>
          <a:bodyPr vert="horz" lIns="91440" tIns="45720" rIns="91440" bIns="0" rtlCol="0" anchor="b">
            <a:normAutofit/>
          </a:bodyPr>
          <a:lstStyle/>
          <a:p>
            <a:pPr algn="ctr"/>
            <a:r>
              <a:rPr lang="en-US" sz="1600" b="1" dirty="0"/>
              <a:t>visualization of hardware and software </a:t>
            </a:r>
            <a:r>
              <a:rPr lang="en-US" sz="1600" dirty="0"/>
              <a:t>infrastructure with emphasis on efficiency</a:t>
            </a:r>
            <a:endParaRPr lang="en-US" sz="2400" dirty="0"/>
          </a:p>
        </p:txBody>
      </p:sp>
      <p:cxnSp>
        <p:nvCxnSpPr>
          <p:cNvPr id="159" name="Straight Connector 158">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161" name="Group 160">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162" name="Rectangle 161">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3" name="Rectangle 162">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5" name="Rectangle 164">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descr="Diagram&#10;&#10;Description automatically generated">
            <a:extLst>
              <a:ext uri="{FF2B5EF4-FFF2-40B4-BE49-F238E27FC236}">
                <a16:creationId xmlns:a16="http://schemas.microsoft.com/office/drawing/2014/main" id="{60E43886-0831-4038-B78A-D48D79FB269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25111" y="1226728"/>
            <a:ext cx="6446109" cy="3593704"/>
          </a:xfrm>
          <a:prstGeom prst="rect">
            <a:avLst/>
          </a:prstGeom>
          <a:noFill/>
          <a:extLst>
            <a:ext uri="{909E8E84-426E-40DD-AFC4-6F175D3DCCD1}">
              <a14:hiddenFill xmlns:a14="http://schemas.microsoft.com/office/drawing/2010/main">
                <a:solidFill>
                  <a:srgbClr val="FFFFFF"/>
                </a:solidFill>
              </a14:hiddenFill>
            </a:ext>
          </a:extLst>
        </p:spPr>
      </p:pic>
      <p:pic>
        <p:nvPicPr>
          <p:cNvPr id="167" name="Picture 166">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69" name="Straight Connector 168">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6123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00"/>
                                        </p:tgtEl>
                                        <p:attrNameLst>
                                          <p:attrName>style.visibility</p:attrName>
                                        </p:attrNameLst>
                                      </p:cBhvr>
                                      <p:to>
                                        <p:strVal val="visible"/>
                                      </p:to>
                                    </p:set>
                                    <p:animEffect transition="in" filter="fade">
                                      <p:cBhvr>
                                        <p:cTn id="12"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28" name="Rectangle 70">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29" name="Picture 7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030" name="Straight Connector 74">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031" name="Straight Connector 76">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032" name="Rectangle 78">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80">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E89A14C6-0C08-45D8-AF03-637B1BCF849E}"/>
              </a:ext>
            </a:extLst>
          </p:cNvPr>
          <p:cNvSpPr>
            <a:spLocks noGrp="1"/>
          </p:cNvSpPr>
          <p:nvPr>
            <p:ph type="title"/>
          </p:nvPr>
        </p:nvSpPr>
        <p:spPr>
          <a:xfrm>
            <a:off x="420266" y="1460697"/>
            <a:ext cx="3240346" cy="1868760"/>
          </a:xfrm>
        </p:spPr>
        <p:txBody>
          <a:bodyPr vert="horz" lIns="91440" tIns="45720" rIns="91440" bIns="0" rtlCol="0" anchor="b">
            <a:normAutofit/>
          </a:bodyPr>
          <a:lstStyle/>
          <a:p>
            <a:pPr algn="ctr"/>
            <a:r>
              <a:rPr lang="en-US" sz="1600" b="1" dirty="0"/>
              <a:t>Practitioner’s guide to Efficiency: </a:t>
            </a:r>
            <a:br>
              <a:rPr lang="en-US" sz="1600" b="1" dirty="0"/>
            </a:br>
            <a:r>
              <a:rPr lang="en-US" sz="1600" dirty="0"/>
              <a:t>Trade off between Model Quality and Footprint</a:t>
            </a:r>
          </a:p>
        </p:txBody>
      </p:sp>
      <p:cxnSp>
        <p:nvCxnSpPr>
          <p:cNvPr id="1034" name="Straight Connector 82">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1035" name="Group 84">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86" name="Rectangle 85">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6" name="Rectangle 86">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37" name="Rectangle 88">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1" name="Picture 90">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93" name="Straight Connector 92">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4098" name="Picture 2">
            <a:extLst>
              <a:ext uri="{FF2B5EF4-FFF2-40B4-BE49-F238E27FC236}">
                <a16:creationId xmlns:a16="http://schemas.microsoft.com/office/drawing/2014/main" id="{A9B1BD25-53BE-4937-96B7-8C1B338A42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8009" y="1653295"/>
            <a:ext cx="6533060" cy="2938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3476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8"/>
                                        </p:tgtEl>
                                        <p:attrNameLst>
                                          <p:attrName>style.visibility</p:attrName>
                                        </p:attrNameLst>
                                      </p:cBhvr>
                                      <p:to>
                                        <p:strVal val="visible"/>
                                      </p:to>
                                    </p:set>
                                    <p:animEffect transition="in" filter="fade">
                                      <p:cBhvr>
                                        <p:cTn id="12"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A14C6-0C08-45D8-AF03-637B1BCF849E}"/>
              </a:ext>
            </a:extLst>
          </p:cNvPr>
          <p:cNvSpPr>
            <a:spLocks noGrp="1"/>
          </p:cNvSpPr>
          <p:nvPr>
            <p:ph type="title"/>
          </p:nvPr>
        </p:nvSpPr>
        <p:spPr>
          <a:xfrm>
            <a:off x="1451580" y="1214422"/>
            <a:ext cx="4560337" cy="1049235"/>
          </a:xfrm>
        </p:spPr>
        <p:txBody>
          <a:bodyPr>
            <a:normAutofit/>
          </a:bodyPr>
          <a:lstStyle/>
          <a:p>
            <a:pPr algn="ctr"/>
            <a:r>
              <a:rPr lang="en-US" sz="1800" b="1" dirty="0"/>
              <a:t>Shrink-and-Improve for Footprint-Sensitive Models</a:t>
            </a:r>
          </a:p>
        </p:txBody>
      </p:sp>
      <p:sp>
        <p:nvSpPr>
          <p:cNvPr id="3" name="Content Placeholder 2">
            <a:extLst>
              <a:ext uri="{FF2B5EF4-FFF2-40B4-BE49-F238E27FC236}">
                <a16:creationId xmlns:a16="http://schemas.microsoft.com/office/drawing/2014/main" id="{ED1FBE1F-8DCD-4801-81E8-626AA98537AC}"/>
              </a:ext>
            </a:extLst>
          </p:cNvPr>
          <p:cNvSpPr>
            <a:spLocks noGrp="1"/>
          </p:cNvSpPr>
          <p:nvPr>
            <p:ph idx="1"/>
          </p:nvPr>
        </p:nvSpPr>
        <p:spPr>
          <a:xfrm>
            <a:off x="1292770" y="2013480"/>
            <a:ext cx="5112708" cy="3450613"/>
          </a:xfrm>
        </p:spPr>
        <p:txBody>
          <a:bodyPr>
            <a:normAutofit/>
          </a:bodyPr>
          <a:lstStyle/>
          <a:p>
            <a:r>
              <a:rPr lang="en-US" dirty="0"/>
              <a:t>Followed in cases where one wants to reduce the footprint and keep the quality the same for on-device deployments and server-side model optimization</a:t>
            </a:r>
          </a:p>
        </p:txBody>
      </p:sp>
      <p:sp>
        <p:nvSpPr>
          <p:cNvPr id="4" name="Title 1">
            <a:extLst>
              <a:ext uri="{FF2B5EF4-FFF2-40B4-BE49-F238E27FC236}">
                <a16:creationId xmlns:a16="http://schemas.microsoft.com/office/drawing/2014/main" id="{95617D67-C2B1-44D0-9E8C-168406D5BD10}"/>
              </a:ext>
            </a:extLst>
          </p:cNvPr>
          <p:cNvSpPr txBox="1">
            <a:spLocks/>
          </p:cNvSpPr>
          <p:nvPr/>
        </p:nvSpPr>
        <p:spPr>
          <a:xfrm>
            <a:off x="6180085" y="1213780"/>
            <a:ext cx="471914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US" sz="1800" b="1" dirty="0"/>
              <a:t>Grow-Improve-and-Shrink for Quality-Sensitive Models</a:t>
            </a:r>
          </a:p>
        </p:txBody>
      </p:sp>
      <p:sp>
        <p:nvSpPr>
          <p:cNvPr id="5" name="Content Placeholder 2">
            <a:extLst>
              <a:ext uri="{FF2B5EF4-FFF2-40B4-BE49-F238E27FC236}">
                <a16:creationId xmlns:a16="http://schemas.microsoft.com/office/drawing/2014/main" id="{260EE068-AF40-48D2-B3E8-592B99AF5997}"/>
              </a:ext>
            </a:extLst>
          </p:cNvPr>
          <p:cNvSpPr txBox="1">
            <a:spLocks/>
          </p:cNvSpPr>
          <p:nvPr/>
        </p:nvSpPr>
        <p:spPr>
          <a:xfrm>
            <a:off x="6312039" y="2015733"/>
            <a:ext cx="4997091" cy="345061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Followed in cases where one wants to deploy models that have better quality while keeping the same footprint. </a:t>
            </a:r>
          </a:p>
        </p:txBody>
      </p:sp>
    </p:spTree>
    <p:extLst>
      <p:ext uri="{BB962C8B-B14F-4D97-AF65-F5344CB8AC3E}">
        <p14:creationId xmlns:p14="http://schemas.microsoft.com/office/powerpoint/2010/main" val="3240607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6" name="Rectangle 15">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7" name="Picture 17">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8" name="Straight Connector 19">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29" name="Rectangle 21">
            <a:extLst>
              <a:ext uri="{FF2B5EF4-FFF2-40B4-BE49-F238E27FC236}">
                <a16:creationId xmlns:a16="http://schemas.microsoft.com/office/drawing/2014/main" id="{62C9703D-C8F9-44AD-A7C0-C2F3871F8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60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Table&#10;&#10;Description automatically generated">
            <a:extLst>
              <a:ext uri="{FF2B5EF4-FFF2-40B4-BE49-F238E27FC236}">
                <a16:creationId xmlns:a16="http://schemas.microsoft.com/office/drawing/2014/main" id="{826CA930-968E-4BD5-A990-99486B1FD9F1}"/>
              </a:ext>
            </a:extLst>
          </p:cNvPr>
          <p:cNvPicPr>
            <a:picLocks noChangeAspect="1"/>
          </p:cNvPicPr>
          <p:nvPr/>
        </p:nvPicPr>
        <p:blipFill>
          <a:blip r:embed="rId3"/>
          <a:stretch>
            <a:fillRect/>
          </a:stretch>
        </p:blipFill>
        <p:spPr>
          <a:xfrm>
            <a:off x="1625143" y="1135066"/>
            <a:ext cx="8941713" cy="4873234"/>
          </a:xfrm>
          <a:prstGeom prst="rect">
            <a:avLst/>
          </a:prstGeom>
        </p:spPr>
      </p:pic>
      <p:sp>
        <p:nvSpPr>
          <p:cNvPr id="23" name="TextBox 22">
            <a:extLst>
              <a:ext uri="{FF2B5EF4-FFF2-40B4-BE49-F238E27FC236}">
                <a16:creationId xmlns:a16="http://schemas.microsoft.com/office/drawing/2014/main" id="{E84E4CD0-2196-4FC6-A2DF-23E16E9741CC}"/>
              </a:ext>
            </a:extLst>
          </p:cNvPr>
          <p:cNvSpPr txBox="1"/>
          <p:nvPr/>
        </p:nvSpPr>
        <p:spPr>
          <a:xfrm>
            <a:off x="832945" y="608130"/>
            <a:ext cx="11274972" cy="461665"/>
          </a:xfrm>
          <a:prstGeom prst="rect">
            <a:avLst/>
          </a:prstGeom>
          <a:noFill/>
        </p:spPr>
        <p:txBody>
          <a:bodyPr wrap="square">
            <a:spAutoFit/>
          </a:bodyPr>
          <a:lstStyle/>
          <a:p>
            <a:r>
              <a:rPr lang="en-US" sz="2400" cap="all" dirty="0">
                <a:latin typeface="+mj-lt"/>
                <a:ea typeface="+mj-ea"/>
                <a:cs typeface="+mj-cs"/>
              </a:rPr>
              <a:t>Examples of techniques to use in Grow, Shrink, and Improve phases:</a:t>
            </a:r>
          </a:p>
        </p:txBody>
      </p:sp>
    </p:spTree>
    <p:extLst>
      <p:ext uri="{BB962C8B-B14F-4D97-AF65-F5344CB8AC3E}">
        <p14:creationId xmlns:p14="http://schemas.microsoft.com/office/powerpoint/2010/main" val="638490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A14C6-0C08-45D8-AF03-637B1BCF849E}"/>
              </a:ext>
            </a:extLst>
          </p:cNvPr>
          <p:cNvSpPr>
            <a:spLocks noGrp="1"/>
          </p:cNvSpPr>
          <p:nvPr>
            <p:ph type="title"/>
          </p:nvPr>
        </p:nvSpPr>
        <p:spPr>
          <a:xfrm>
            <a:off x="1451580" y="1067277"/>
            <a:ext cx="9603275" cy="1049235"/>
          </a:xfrm>
        </p:spPr>
        <p:txBody>
          <a:bodyPr>
            <a:normAutofit/>
          </a:bodyPr>
          <a:lstStyle/>
          <a:p>
            <a:r>
              <a:rPr lang="en-US" dirty="0"/>
              <a:t>CONCLUSION</a:t>
            </a:r>
          </a:p>
        </p:txBody>
      </p:sp>
      <p:sp>
        <p:nvSpPr>
          <p:cNvPr id="3" name="Content Placeholder 2">
            <a:extLst>
              <a:ext uri="{FF2B5EF4-FFF2-40B4-BE49-F238E27FC236}">
                <a16:creationId xmlns:a16="http://schemas.microsoft.com/office/drawing/2014/main" id="{ED1FBE1F-8DCD-4801-81E8-626AA98537AC}"/>
              </a:ext>
            </a:extLst>
          </p:cNvPr>
          <p:cNvSpPr>
            <a:spLocks noGrp="1"/>
          </p:cNvSpPr>
          <p:nvPr>
            <p:ph idx="1"/>
          </p:nvPr>
        </p:nvSpPr>
        <p:spPr>
          <a:xfrm>
            <a:off x="1451580" y="2015734"/>
            <a:ext cx="9826020" cy="3450613"/>
          </a:xfrm>
        </p:spPr>
        <p:txBody>
          <a:bodyPr>
            <a:normAutofit/>
          </a:bodyPr>
          <a:lstStyle/>
          <a:p>
            <a:r>
              <a:rPr lang="en-US" dirty="0"/>
              <a:t>First, we need to achieve a new pareto-frontier using the efficiency techniques.</a:t>
            </a:r>
          </a:p>
          <a:p>
            <a:r>
              <a:rPr lang="en-US" dirty="0"/>
              <a:t>Second, we demonstrate tradeoffs for both ‘Shrink-and-Improve’, and ‘Grow-Improve-and-Shrink’ strategies.</a:t>
            </a:r>
          </a:p>
          <a:p>
            <a:r>
              <a:rPr lang="en-US" dirty="0"/>
              <a:t>Last, we provide empirical evidence that it is possible to either reduce model capacity to bring down the footprint (</a:t>
            </a:r>
            <a:r>
              <a:rPr lang="en-US" b="1" dirty="0"/>
              <a:t>shrink</a:t>
            </a:r>
            <a:r>
              <a:rPr lang="en-US" dirty="0"/>
              <a:t>) and then recover the model quality that they traded off (improve) or increase the model capacity to improve quality (</a:t>
            </a:r>
            <a:r>
              <a:rPr lang="en-US" b="1" dirty="0"/>
              <a:t>growing</a:t>
            </a:r>
            <a:r>
              <a:rPr lang="en-US" dirty="0"/>
              <a:t>) followed by model compression (shrinking) to improve model footprint! </a:t>
            </a:r>
          </a:p>
          <a:p>
            <a:endParaRPr lang="en-US" dirty="0"/>
          </a:p>
          <a:p>
            <a:endParaRPr lang="en-US" dirty="0"/>
          </a:p>
        </p:txBody>
      </p:sp>
    </p:spTree>
    <p:extLst>
      <p:ext uri="{BB962C8B-B14F-4D97-AF65-F5344CB8AC3E}">
        <p14:creationId xmlns:p14="http://schemas.microsoft.com/office/powerpoint/2010/main" val="4276948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A14C6-0C08-45D8-AF03-637B1BCF849E}"/>
              </a:ext>
            </a:extLst>
          </p:cNvPr>
          <p:cNvSpPr>
            <a:spLocks noGrp="1"/>
          </p:cNvSpPr>
          <p:nvPr>
            <p:ph type="title"/>
          </p:nvPr>
        </p:nvSpPr>
        <p:spPr>
          <a:xfrm>
            <a:off x="1451580" y="1067277"/>
            <a:ext cx="9603275" cy="1049235"/>
          </a:xfrm>
        </p:spPr>
        <p:txBody>
          <a:bodyPr>
            <a:normAutofit/>
          </a:bodyPr>
          <a:lstStyle/>
          <a:p>
            <a:r>
              <a:rPr lang="en-US" dirty="0"/>
              <a:t>Reference</a:t>
            </a:r>
          </a:p>
        </p:txBody>
      </p:sp>
      <p:sp>
        <p:nvSpPr>
          <p:cNvPr id="3" name="Content Placeholder 2">
            <a:extLst>
              <a:ext uri="{FF2B5EF4-FFF2-40B4-BE49-F238E27FC236}">
                <a16:creationId xmlns:a16="http://schemas.microsoft.com/office/drawing/2014/main" id="{ED1FBE1F-8DCD-4801-81E8-626AA98537AC}"/>
              </a:ext>
            </a:extLst>
          </p:cNvPr>
          <p:cNvSpPr>
            <a:spLocks noGrp="1"/>
          </p:cNvSpPr>
          <p:nvPr>
            <p:ph idx="1"/>
          </p:nvPr>
        </p:nvSpPr>
        <p:spPr>
          <a:xfrm>
            <a:off x="1451580" y="2015734"/>
            <a:ext cx="9826020" cy="3450613"/>
          </a:xfrm>
        </p:spPr>
        <p:txBody>
          <a:bodyPr>
            <a:normAutofit/>
          </a:bodyPr>
          <a:lstStyle/>
          <a:p>
            <a:r>
              <a:rPr lang="en-US" dirty="0" err="1"/>
              <a:t>Menghani</a:t>
            </a:r>
            <a:r>
              <a:rPr lang="en-US" dirty="0"/>
              <a:t>, G. (2021). Efficient Deep Learning: A Survey on Making Deep Learning Models Smaller, Faster, and Better. </a:t>
            </a:r>
            <a:r>
              <a:rPr lang="en-US" i="1" dirty="0" err="1"/>
              <a:t>arXiv</a:t>
            </a:r>
            <a:r>
              <a:rPr lang="en-US" i="1" dirty="0"/>
              <a:t> preprint arXiv:2106.08962</a:t>
            </a:r>
            <a:r>
              <a:rPr lang="en-US" dirty="0"/>
              <a:t>. </a:t>
            </a:r>
          </a:p>
        </p:txBody>
      </p:sp>
    </p:spTree>
    <p:extLst>
      <p:ext uri="{BB962C8B-B14F-4D97-AF65-F5344CB8AC3E}">
        <p14:creationId xmlns:p14="http://schemas.microsoft.com/office/powerpoint/2010/main" val="560844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id="{2FDF9410-E530-4E71-A2C0-4C24B48964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9A14C6-0C08-45D8-AF03-637B1BCF849E}"/>
              </a:ext>
            </a:extLst>
          </p:cNvPr>
          <p:cNvSpPr>
            <a:spLocks noGrp="1"/>
          </p:cNvSpPr>
          <p:nvPr>
            <p:ph type="title"/>
          </p:nvPr>
        </p:nvSpPr>
        <p:spPr>
          <a:xfrm>
            <a:off x="1752966" y="1427304"/>
            <a:ext cx="8686800" cy="3241515"/>
          </a:xfrm>
        </p:spPr>
        <p:txBody>
          <a:bodyPr vert="horz" lIns="91440" tIns="45720" rIns="91440" bIns="0" rtlCol="0" anchor="ctr">
            <a:normAutofit/>
          </a:bodyPr>
          <a:lstStyle/>
          <a:p>
            <a:pPr algn="ctr"/>
            <a:r>
              <a:rPr lang="en-US" dirty="0"/>
              <a:t>THANK YOU!</a:t>
            </a:r>
          </a:p>
        </p:txBody>
      </p:sp>
      <p:cxnSp>
        <p:nvCxnSpPr>
          <p:cNvPr id="17" name="Straight Connector 16">
            <a:extLst>
              <a:ext uri="{FF2B5EF4-FFF2-40B4-BE49-F238E27FC236}">
                <a16:creationId xmlns:a16="http://schemas.microsoft.com/office/drawing/2014/main" id="{53268B1E-8861-4702-9529-5A8FB23A61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966" y="1094758"/>
            <a:ext cx="868680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19" name="Straight Connector 18">
            <a:extLst>
              <a:ext uri="{FF2B5EF4-FFF2-40B4-BE49-F238E27FC236}">
                <a16:creationId xmlns:a16="http://schemas.microsoft.com/office/drawing/2014/main" id="{BC6646AE-8FD6-411E-8640-6CCB250D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966" y="4923706"/>
            <a:ext cx="868680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82602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A14C6-0C08-45D8-AF03-637B1BCF849E}"/>
              </a:ext>
            </a:extLst>
          </p:cNvPr>
          <p:cNvSpPr>
            <a:spLocks noGrp="1"/>
          </p:cNvSpPr>
          <p:nvPr>
            <p:ph type="title"/>
          </p:nvPr>
        </p:nvSpPr>
        <p:spPr>
          <a:xfrm>
            <a:off x="1451579" y="966497"/>
            <a:ext cx="9603275" cy="1049235"/>
          </a:xfrm>
        </p:spPr>
        <p:txBody>
          <a:bodyPr/>
          <a:lstStyle/>
          <a:p>
            <a:r>
              <a:rPr lang="en-US" dirty="0"/>
              <a:t>Why do we need Efficient deep learning? </a:t>
            </a:r>
          </a:p>
        </p:txBody>
      </p:sp>
      <p:sp>
        <p:nvSpPr>
          <p:cNvPr id="3" name="Content Placeholder 2">
            <a:extLst>
              <a:ext uri="{FF2B5EF4-FFF2-40B4-BE49-F238E27FC236}">
                <a16:creationId xmlns:a16="http://schemas.microsoft.com/office/drawing/2014/main" id="{ED1FBE1F-8DCD-4801-81E8-626AA98537AC}"/>
              </a:ext>
            </a:extLst>
          </p:cNvPr>
          <p:cNvSpPr>
            <a:spLocks noGrp="1"/>
          </p:cNvSpPr>
          <p:nvPr>
            <p:ph idx="1"/>
          </p:nvPr>
        </p:nvSpPr>
        <p:spPr/>
        <p:txBody>
          <a:bodyPr/>
          <a:lstStyle/>
          <a:p>
            <a:r>
              <a:rPr lang="en-US" dirty="0"/>
              <a:t>Machine Learning and Artificial Intelligence at large is evolving at a tremendous pace!</a:t>
            </a:r>
          </a:p>
          <a:p>
            <a:r>
              <a:rPr lang="en-US" dirty="0"/>
              <a:t>Every researcher is trying to achieve the best models and beat benchmarks continuously.</a:t>
            </a:r>
          </a:p>
          <a:p>
            <a:r>
              <a:rPr lang="en-US" dirty="0"/>
              <a:t>When a model is deployed, a lot of focus must be spent on analyzing whether deep learning models can be efficiently scaled for people who might not have millions of dollars to train the models and gigantic machines to deploy their models.</a:t>
            </a:r>
          </a:p>
          <a:p>
            <a:r>
              <a:rPr lang="en-US" dirty="0"/>
              <a:t>How does one make efficiency related decisions? </a:t>
            </a:r>
          </a:p>
          <a:p>
            <a:r>
              <a:rPr lang="en-US" dirty="0"/>
              <a:t>Quality vs Footprint tradeoff</a:t>
            </a:r>
          </a:p>
          <a:p>
            <a:endParaRPr lang="en-US" dirty="0"/>
          </a:p>
        </p:txBody>
      </p:sp>
    </p:spTree>
    <p:extLst>
      <p:ext uri="{BB962C8B-B14F-4D97-AF65-F5344CB8AC3E}">
        <p14:creationId xmlns:p14="http://schemas.microsoft.com/office/powerpoint/2010/main" val="1779385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A14C6-0C08-45D8-AF03-637B1BCF849E}"/>
              </a:ext>
            </a:extLst>
          </p:cNvPr>
          <p:cNvSpPr>
            <a:spLocks noGrp="1"/>
          </p:cNvSpPr>
          <p:nvPr>
            <p:ph type="title"/>
          </p:nvPr>
        </p:nvSpPr>
        <p:spPr>
          <a:xfrm>
            <a:off x="1254354" y="1091390"/>
            <a:ext cx="10803176" cy="1049235"/>
          </a:xfrm>
        </p:spPr>
        <p:txBody>
          <a:bodyPr>
            <a:noAutofit/>
          </a:bodyPr>
          <a:lstStyle/>
          <a:p>
            <a:r>
              <a:rPr lang="en-US" sz="2400" dirty="0"/>
              <a:t>What are the challenges during model training and deploying? </a:t>
            </a:r>
            <a:br>
              <a:rPr lang="en-US" sz="2400" b="1" dirty="0"/>
            </a:br>
            <a:endParaRPr lang="en-US" sz="2400" dirty="0"/>
          </a:p>
        </p:txBody>
      </p:sp>
      <p:sp>
        <p:nvSpPr>
          <p:cNvPr id="3" name="Content Placeholder 2">
            <a:extLst>
              <a:ext uri="{FF2B5EF4-FFF2-40B4-BE49-F238E27FC236}">
                <a16:creationId xmlns:a16="http://schemas.microsoft.com/office/drawing/2014/main" id="{ED1FBE1F-8DCD-4801-81E8-626AA98537AC}"/>
              </a:ext>
            </a:extLst>
          </p:cNvPr>
          <p:cNvSpPr>
            <a:spLocks noGrp="1"/>
          </p:cNvSpPr>
          <p:nvPr>
            <p:ph idx="1"/>
          </p:nvPr>
        </p:nvSpPr>
        <p:spPr/>
        <p:txBody>
          <a:bodyPr/>
          <a:lstStyle/>
          <a:p>
            <a:r>
              <a:rPr lang="en-US" sz="1800" dirty="0"/>
              <a:t>Sustainable Server-Side Scaling</a:t>
            </a:r>
          </a:p>
          <a:p>
            <a:r>
              <a:rPr lang="en-US" sz="1800" dirty="0"/>
              <a:t>Enabling On-Device Deployment</a:t>
            </a:r>
          </a:p>
          <a:p>
            <a:r>
              <a:rPr lang="en-US" sz="1800" dirty="0"/>
              <a:t>Privacy &amp; Data Sensitivity</a:t>
            </a:r>
          </a:p>
          <a:p>
            <a:r>
              <a:rPr lang="en-US" sz="1800" dirty="0"/>
              <a:t>New Applications</a:t>
            </a:r>
          </a:p>
          <a:p>
            <a:r>
              <a:rPr lang="en-US" sz="1800" dirty="0"/>
              <a:t>Explosion of Models</a:t>
            </a:r>
          </a:p>
          <a:p>
            <a:pPr marL="0" indent="0">
              <a:buNone/>
            </a:pPr>
            <a:endParaRPr lang="en-US" dirty="0"/>
          </a:p>
        </p:txBody>
      </p:sp>
    </p:spTree>
    <p:extLst>
      <p:ext uri="{BB962C8B-B14F-4D97-AF65-F5344CB8AC3E}">
        <p14:creationId xmlns:p14="http://schemas.microsoft.com/office/powerpoint/2010/main" val="4172830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28" name="Rectangle 70">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29" name="Picture 7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030" name="Straight Connector 74">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031" name="Straight Connector 76">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032" name="Rectangle 78">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80">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E89A14C6-0C08-45D8-AF03-637B1BCF849E}"/>
              </a:ext>
            </a:extLst>
          </p:cNvPr>
          <p:cNvSpPr>
            <a:spLocks noGrp="1"/>
          </p:cNvSpPr>
          <p:nvPr>
            <p:ph type="title"/>
          </p:nvPr>
        </p:nvSpPr>
        <p:spPr>
          <a:xfrm>
            <a:off x="659301" y="1474969"/>
            <a:ext cx="2823919" cy="1868760"/>
          </a:xfrm>
        </p:spPr>
        <p:txBody>
          <a:bodyPr vert="horz" lIns="91440" tIns="45720" rIns="91440" bIns="0" rtlCol="0" anchor="b">
            <a:normAutofit/>
          </a:bodyPr>
          <a:lstStyle/>
          <a:p>
            <a:pPr algn="ctr"/>
            <a:r>
              <a:rPr lang="en-US" sz="2000" b="1" dirty="0"/>
              <a:t>A Mental Model</a:t>
            </a:r>
          </a:p>
        </p:txBody>
      </p:sp>
      <p:cxnSp>
        <p:nvCxnSpPr>
          <p:cNvPr id="1034" name="Straight Connector 82">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1035" name="Group 84">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86" name="Rectangle 85">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6" name="Rectangle 86">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37" name="Rectangle 88">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Diagram&#10;&#10;Description automatically generated">
            <a:extLst>
              <a:ext uri="{FF2B5EF4-FFF2-40B4-BE49-F238E27FC236}">
                <a16:creationId xmlns:a16="http://schemas.microsoft.com/office/drawing/2014/main" id="{44E37C93-2CA0-4D8C-BF9F-CCB1D110F14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55487" y="1573172"/>
            <a:ext cx="6750541" cy="2944923"/>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90">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93" name="Straight Connector 92">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7459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A14C6-0C08-45D8-AF03-637B1BCF849E}"/>
              </a:ext>
            </a:extLst>
          </p:cNvPr>
          <p:cNvSpPr>
            <a:spLocks noGrp="1"/>
          </p:cNvSpPr>
          <p:nvPr>
            <p:ph type="title"/>
          </p:nvPr>
        </p:nvSpPr>
        <p:spPr>
          <a:xfrm>
            <a:off x="1451579" y="804519"/>
            <a:ext cx="9603275" cy="1049235"/>
          </a:xfrm>
        </p:spPr>
        <p:txBody>
          <a:bodyPr>
            <a:normAutofit/>
          </a:bodyPr>
          <a:lstStyle/>
          <a:p>
            <a:r>
              <a:rPr lang="en-US" dirty="0"/>
              <a:t>COMPRESSION TECHNIQUES</a:t>
            </a:r>
          </a:p>
        </p:txBody>
      </p:sp>
      <p:sp>
        <p:nvSpPr>
          <p:cNvPr id="3" name="Content Placeholder 2">
            <a:extLst>
              <a:ext uri="{FF2B5EF4-FFF2-40B4-BE49-F238E27FC236}">
                <a16:creationId xmlns:a16="http://schemas.microsoft.com/office/drawing/2014/main" id="{ED1FBE1F-8DCD-4801-81E8-626AA98537AC}"/>
              </a:ext>
            </a:extLst>
          </p:cNvPr>
          <p:cNvSpPr>
            <a:spLocks noGrp="1"/>
          </p:cNvSpPr>
          <p:nvPr>
            <p:ph idx="1"/>
          </p:nvPr>
        </p:nvSpPr>
        <p:spPr>
          <a:xfrm>
            <a:off x="1451579" y="2015734"/>
            <a:ext cx="4960443" cy="3450613"/>
          </a:xfrm>
        </p:spPr>
        <p:txBody>
          <a:bodyPr>
            <a:normAutofit/>
          </a:bodyPr>
          <a:lstStyle/>
          <a:p>
            <a:r>
              <a:rPr lang="en-US" dirty="0"/>
              <a:t>The goal is to see whether a big model can be converted to a small model , with the end goal being to be deployed on an edge device.</a:t>
            </a:r>
          </a:p>
          <a:p>
            <a:r>
              <a:rPr lang="en-US" dirty="0"/>
              <a:t>Quantization is a compression technique: reducing the weight metric of a layer by reducing its precision.</a:t>
            </a:r>
          </a:p>
          <a:p>
            <a:endParaRPr lang="en-US" dirty="0"/>
          </a:p>
          <a:p>
            <a:endParaRPr lang="en-US" dirty="0"/>
          </a:p>
        </p:txBody>
      </p:sp>
      <p:pic>
        <p:nvPicPr>
          <p:cNvPr id="2050" name="Picture 2" descr="Diagram&#10;&#10;Description automatically generated">
            <a:extLst>
              <a:ext uri="{FF2B5EF4-FFF2-40B4-BE49-F238E27FC236}">
                <a16:creationId xmlns:a16="http://schemas.microsoft.com/office/drawing/2014/main" id="{F104A01A-3956-4FB0-A09F-4E97C5B50FB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12022" y="2403115"/>
            <a:ext cx="5435150" cy="2051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2989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A14C6-0C08-45D8-AF03-637B1BCF849E}"/>
              </a:ext>
            </a:extLst>
          </p:cNvPr>
          <p:cNvSpPr>
            <a:spLocks noGrp="1"/>
          </p:cNvSpPr>
          <p:nvPr>
            <p:ph type="title"/>
          </p:nvPr>
        </p:nvSpPr>
        <p:spPr>
          <a:xfrm>
            <a:off x="1451579" y="804519"/>
            <a:ext cx="9603275" cy="1049235"/>
          </a:xfrm>
        </p:spPr>
        <p:txBody>
          <a:bodyPr>
            <a:normAutofit/>
          </a:bodyPr>
          <a:lstStyle/>
          <a:p>
            <a:r>
              <a:rPr lang="en-US" dirty="0"/>
              <a:t>LEARNING TECHNIQUES</a:t>
            </a:r>
          </a:p>
        </p:txBody>
      </p:sp>
      <p:sp>
        <p:nvSpPr>
          <p:cNvPr id="3" name="Content Placeholder 2">
            <a:extLst>
              <a:ext uri="{FF2B5EF4-FFF2-40B4-BE49-F238E27FC236}">
                <a16:creationId xmlns:a16="http://schemas.microsoft.com/office/drawing/2014/main" id="{ED1FBE1F-8DCD-4801-81E8-626AA98537AC}"/>
              </a:ext>
            </a:extLst>
          </p:cNvPr>
          <p:cNvSpPr>
            <a:spLocks noGrp="1"/>
          </p:cNvSpPr>
          <p:nvPr>
            <p:ph idx="1"/>
          </p:nvPr>
        </p:nvSpPr>
        <p:spPr>
          <a:xfrm>
            <a:off x="1451580" y="2015734"/>
            <a:ext cx="4371152" cy="3450613"/>
          </a:xfrm>
        </p:spPr>
        <p:txBody>
          <a:bodyPr>
            <a:normAutofit fontScale="92500" lnSpcReduction="10000"/>
          </a:bodyPr>
          <a:lstStyle/>
          <a:p>
            <a:pPr>
              <a:lnSpc>
                <a:spcPct val="110000"/>
              </a:lnSpc>
            </a:pPr>
            <a:r>
              <a:rPr lang="en-US" dirty="0"/>
              <a:t>Can be considered as a replacement to traditional supervised learning algorithms.</a:t>
            </a:r>
          </a:p>
          <a:p>
            <a:pPr>
              <a:lnSpc>
                <a:spcPct val="110000"/>
              </a:lnSpc>
            </a:pPr>
            <a:r>
              <a:rPr lang="en-US" dirty="0"/>
              <a:t>The goal is to train a model differently to achieve better quality metric accuracy, F1 score, precision, recall, etc.</a:t>
            </a:r>
          </a:p>
          <a:p>
            <a:pPr>
              <a:lnSpc>
                <a:spcPct val="110000"/>
              </a:lnSpc>
            </a:pPr>
            <a:r>
              <a:rPr lang="en-US" dirty="0"/>
              <a:t>Achieve same baseline quality with a smaller model, with a  trade off between quality and number of parameters / layers.</a:t>
            </a:r>
          </a:p>
          <a:p>
            <a:pPr>
              <a:lnSpc>
                <a:spcPct val="110000"/>
              </a:lnSpc>
            </a:pPr>
            <a:endParaRPr lang="en-US" sz="1700" dirty="0"/>
          </a:p>
          <a:p>
            <a:pPr>
              <a:lnSpc>
                <a:spcPct val="110000"/>
              </a:lnSpc>
            </a:pPr>
            <a:endParaRPr lang="en-US" sz="1700" dirty="0"/>
          </a:p>
          <a:p>
            <a:pPr>
              <a:lnSpc>
                <a:spcPct val="110000"/>
              </a:lnSpc>
            </a:pPr>
            <a:endParaRPr lang="en-US" sz="1700" dirty="0"/>
          </a:p>
        </p:txBody>
      </p:sp>
      <p:pic>
        <p:nvPicPr>
          <p:cNvPr id="3074" name="Picture 2" descr="Diagram&#10;&#10;Description automatically generated">
            <a:extLst>
              <a:ext uri="{FF2B5EF4-FFF2-40B4-BE49-F238E27FC236}">
                <a16:creationId xmlns:a16="http://schemas.microsoft.com/office/drawing/2014/main" id="{84BD2A4B-E58F-46F9-B0C7-39A086B0814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11916" y="1882029"/>
            <a:ext cx="5875283" cy="4171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3855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fade">
                                      <p:cBhvr>
                                        <p:cTn id="12"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A14C6-0C08-45D8-AF03-637B1BCF849E}"/>
              </a:ext>
            </a:extLst>
          </p:cNvPr>
          <p:cNvSpPr>
            <a:spLocks noGrp="1"/>
          </p:cNvSpPr>
          <p:nvPr>
            <p:ph type="title"/>
          </p:nvPr>
        </p:nvSpPr>
        <p:spPr>
          <a:xfrm>
            <a:off x="1451579" y="804519"/>
            <a:ext cx="9603275" cy="1049235"/>
          </a:xfrm>
        </p:spPr>
        <p:txBody>
          <a:bodyPr>
            <a:normAutofit/>
          </a:bodyPr>
          <a:lstStyle/>
          <a:p>
            <a:r>
              <a:rPr lang="en-US" dirty="0"/>
              <a:t>AUTOMATION</a:t>
            </a:r>
          </a:p>
        </p:txBody>
      </p:sp>
      <p:sp>
        <p:nvSpPr>
          <p:cNvPr id="3" name="Content Placeholder 2">
            <a:extLst>
              <a:ext uri="{FF2B5EF4-FFF2-40B4-BE49-F238E27FC236}">
                <a16:creationId xmlns:a16="http://schemas.microsoft.com/office/drawing/2014/main" id="{ED1FBE1F-8DCD-4801-81E8-626AA98537AC}"/>
              </a:ext>
            </a:extLst>
          </p:cNvPr>
          <p:cNvSpPr>
            <a:spLocks noGrp="1"/>
          </p:cNvSpPr>
          <p:nvPr>
            <p:ph idx="1"/>
          </p:nvPr>
        </p:nvSpPr>
        <p:spPr>
          <a:xfrm>
            <a:off x="1451580" y="2015734"/>
            <a:ext cx="9826020" cy="3450613"/>
          </a:xfrm>
        </p:spPr>
        <p:txBody>
          <a:bodyPr>
            <a:normAutofit/>
          </a:bodyPr>
          <a:lstStyle/>
          <a:p>
            <a:r>
              <a:rPr lang="en-US" dirty="0"/>
              <a:t>Tuning hyper parameters to improve accuracy, which could then be exchanged for a model with lesser parameters.</a:t>
            </a:r>
          </a:p>
          <a:p>
            <a:r>
              <a:rPr lang="en-US" dirty="0"/>
              <a:t>Train-test-split method can be used to initialize the parameters and observe the score/accuracy for each parameter.</a:t>
            </a:r>
          </a:p>
          <a:p>
            <a:endParaRPr lang="en-US" sz="1600" dirty="0"/>
          </a:p>
          <a:p>
            <a:pPr>
              <a:lnSpc>
                <a:spcPct val="110000"/>
              </a:lnSpc>
            </a:pPr>
            <a:endParaRPr lang="en-US" sz="1700" dirty="0"/>
          </a:p>
          <a:p>
            <a:pPr>
              <a:lnSpc>
                <a:spcPct val="110000"/>
              </a:lnSpc>
            </a:pPr>
            <a:endParaRPr lang="en-US" sz="1700" dirty="0"/>
          </a:p>
          <a:p>
            <a:pPr>
              <a:lnSpc>
                <a:spcPct val="110000"/>
              </a:lnSpc>
            </a:pPr>
            <a:endParaRPr lang="en-US" sz="1700" dirty="0"/>
          </a:p>
        </p:txBody>
      </p:sp>
    </p:spTree>
    <p:extLst>
      <p:ext uri="{BB962C8B-B14F-4D97-AF65-F5344CB8AC3E}">
        <p14:creationId xmlns:p14="http://schemas.microsoft.com/office/powerpoint/2010/main" val="1850284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A14C6-0C08-45D8-AF03-637B1BCF849E}"/>
              </a:ext>
            </a:extLst>
          </p:cNvPr>
          <p:cNvSpPr>
            <a:spLocks noGrp="1"/>
          </p:cNvSpPr>
          <p:nvPr>
            <p:ph type="title"/>
          </p:nvPr>
        </p:nvSpPr>
        <p:spPr>
          <a:xfrm>
            <a:off x="1451579" y="804519"/>
            <a:ext cx="9603275" cy="1049235"/>
          </a:xfrm>
        </p:spPr>
        <p:txBody>
          <a:bodyPr>
            <a:normAutofit/>
          </a:bodyPr>
          <a:lstStyle/>
          <a:p>
            <a:r>
              <a:rPr lang="en-US" dirty="0"/>
              <a:t>EFFICIENT ARCHITECTURES</a:t>
            </a:r>
          </a:p>
        </p:txBody>
      </p:sp>
      <p:sp>
        <p:nvSpPr>
          <p:cNvPr id="3" name="Content Placeholder 2">
            <a:extLst>
              <a:ext uri="{FF2B5EF4-FFF2-40B4-BE49-F238E27FC236}">
                <a16:creationId xmlns:a16="http://schemas.microsoft.com/office/drawing/2014/main" id="{ED1FBE1F-8DCD-4801-81E8-626AA98537AC}"/>
              </a:ext>
            </a:extLst>
          </p:cNvPr>
          <p:cNvSpPr>
            <a:spLocks noGrp="1"/>
          </p:cNvSpPr>
          <p:nvPr>
            <p:ph idx="1"/>
          </p:nvPr>
        </p:nvSpPr>
        <p:spPr>
          <a:xfrm>
            <a:off x="1451580" y="2015734"/>
            <a:ext cx="9826020" cy="3450613"/>
          </a:xfrm>
        </p:spPr>
        <p:txBody>
          <a:bodyPr>
            <a:normAutofit/>
          </a:bodyPr>
          <a:lstStyle/>
          <a:p>
            <a:r>
              <a:rPr lang="en-US" dirty="0"/>
              <a:t>Basic building blocks that are designed from scratch such as convolutional layers and attention layers, that are a significant leap over the baseline methods used before.</a:t>
            </a:r>
          </a:p>
          <a:p>
            <a:r>
              <a:rPr lang="en-US" dirty="0"/>
              <a:t>Directly improve the efficiency gains.</a:t>
            </a:r>
          </a:p>
          <a:p>
            <a:endParaRPr lang="en-US" dirty="0"/>
          </a:p>
          <a:p>
            <a:endParaRPr lang="en-US" sz="1600" dirty="0"/>
          </a:p>
          <a:p>
            <a:pPr>
              <a:lnSpc>
                <a:spcPct val="110000"/>
              </a:lnSpc>
            </a:pPr>
            <a:endParaRPr lang="en-US" sz="1700" dirty="0"/>
          </a:p>
          <a:p>
            <a:pPr>
              <a:lnSpc>
                <a:spcPct val="110000"/>
              </a:lnSpc>
            </a:pPr>
            <a:endParaRPr lang="en-US" sz="1700" dirty="0"/>
          </a:p>
          <a:p>
            <a:pPr>
              <a:lnSpc>
                <a:spcPct val="110000"/>
              </a:lnSpc>
            </a:pPr>
            <a:endParaRPr lang="en-US" sz="1700" dirty="0"/>
          </a:p>
        </p:txBody>
      </p:sp>
    </p:spTree>
    <p:extLst>
      <p:ext uri="{BB962C8B-B14F-4D97-AF65-F5344CB8AC3E}">
        <p14:creationId xmlns:p14="http://schemas.microsoft.com/office/powerpoint/2010/main" val="2102286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A14C6-0C08-45D8-AF03-637B1BCF849E}"/>
              </a:ext>
            </a:extLst>
          </p:cNvPr>
          <p:cNvSpPr>
            <a:spLocks noGrp="1"/>
          </p:cNvSpPr>
          <p:nvPr>
            <p:ph type="title"/>
          </p:nvPr>
        </p:nvSpPr>
        <p:spPr>
          <a:xfrm>
            <a:off x="1451579" y="804519"/>
            <a:ext cx="9603275" cy="1049235"/>
          </a:xfrm>
        </p:spPr>
        <p:txBody>
          <a:bodyPr>
            <a:normAutofit/>
          </a:bodyPr>
          <a:lstStyle/>
          <a:p>
            <a:r>
              <a:rPr lang="en-US" dirty="0"/>
              <a:t>infrastructure</a:t>
            </a:r>
          </a:p>
        </p:txBody>
      </p:sp>
      <p:sp>
        <p:nvSpPr>
          <p:cNvPr id="3" name="Content Placeholder 2">
            <a:extLst>
              <a:ext uri="{FF2B5EF4-FFF2-40B4-BE49-F238E27FC236}">
                <a16:creationId xmlns:a16="http://schemas.microsoft.com/office/drawing/2014/main" id="{ED1FBE1F-8DCD-4801-81E8-626AA98537AC}"/>
              </a:ext>
            </a:extLst>
          </p:cNvPr>
          <p:cNvSpPr>
            <a:spLocks noGrp="1"/>
          </p:cNvSpPr>
          <p:nvPr>
            <p:ph idx="1"/>
          </p:nvPr>
        </p:nvSpPr>
        <p:spPr>
          <a:xfrm>
            <a:off x="1451580" y="2015734"/>
            <a:ext cx="9826020" cy="3450613"/>
          </a:xfrm>
        </p:spPr>
        <p:txBody>
          <a:bodyPr>
            <a:normAutofit/>
          </a:bodyPr>
          <a:lstStyle/>
          <a:p>
            <a:r>
              <a:rPr lang="en-US" dirty="0"/>
              <a:t>Robust combination of good software and hardware</a:t>
            </a:r>
          </a:p>
          <a:p>
            <a:r>
              <a:rPr lang="en-US" dirty="0"/>
              <a:t>First step: Model training and second step: Model Inference</a:t>
            </a:r>
          </a:p>
          <a:p>
            <a:r>
              <a:rPr lang="en-US" dirty="0"/>
              <a:t>Hardware such as GPU and TPU can be used for speeding up linear algebra operations!</a:t>
            </a:r>
          </a:p>
          <a:p>
            <a:endParaRPr lang="en-US" dirty="0"/>
          </a:p>
        </p:txBody>
      </p:sp>
    </p:spTree>
    <p:extLst>
      <p:ext uri="{BB962C8B-B14F-4D97-AF65-F5344CB8AC3E}">
        <p14:creationId xmlns:p14="http://schemas.microsoft.com/office/powerpoint/2010/main" val="134670526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1192</TotalTime>
  <Words>597</Words>
  <Application>Microsoft Office PowerPoint</Application>
  <PresentationFormat>Widescreen</PresentationFormat>
  <Paragraphs>53</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Gill Sans MT</vt:lpstr>
      <vt:lpstr>Gallery</vt:lpstr>
      <vt:lpstr>Decoding Efficient Deep Learning: Path to Smaller, Faster, and Better Models</vt:lpstr>
      <vt:lpstr>Why do we need Efficient deep learning? </vt:lpstr>
      <vt:lpstr>What are the challenges during model training and deploying?  </vt:lpstr>
      <vt:lpstr>A Mental Model</vt:lpstr>
      <vt:lpstr>COMPRESSION TECHNIQUES</vt:lpstr>
      <vt:lpstr>LEARNING TECHNIQUES</vt:lpstr>
      <vt:lpstr>AUTOMATION</vt:lpstr>
      <vt:lpstr>EFFICIENT ARCHITECTURES</vt:lpstr>
      <vt:lpstr>infrastructure</vt:lpstr>
      <vt:lpstr>visualization of hardware and software infrastructure with emphasis on efficiency</vt:lpstr>
      <vt:lpstr>Practitioner’s guide to Efficiency:  Trade off between Model Quality and Footprint</vt:lpstr>
      <vt:lpstr>Shrink-and-Improve for Footprint-Sensitive Models</vt:lpstr>
      <vt:lpstr>PowerPoint Presentation</vt:lpstr>
      <vt:lpstr>CONCLUSION</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Efficient Deep Learning</dc:title>
  <dc:creator>Somya Mishra</dc:creator>
  <cp:lastModifiedBy>Somya Mishra</cp:lastModifiedBy>
  <cp:revision>3</cp:revision>
  <dcterms:created xsi:type="dcterms:W3CDTF">2021-11-27T07:54:38Z</dcterms:created>
  <dcterms:modified xsi:type="dcterms:W3CDTF">2021-11-28T03:47:23Z</dcterms:modified>
</cp:coreProperties>
</file>