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E09C25-3142-47F1-9B2C-15ADC22F630F}" type="datetimeFigureOut">
              <a:rPr lang="en-US" smtClean="0"/>
              <a:t>7/18/2017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54731-741E-40BD-8711-6A7E0B6F0C35}" type="slidenum">
              <a:rPr lang="en-US" smtClean="0"/>
              <a:t>‹#›</a:t>
            </a:fld>
            <a:endParaRPr lang="en-US"/>
          </a:p>
        </p:txBody>
      </p:sp>
    </p:spTree>
    <p:extLst>
      <p:ext uri="{BB962C8B-B14F-4D97-AF65-F5344CB8AC3E}">
        <p14:creationId xmlns:p14="http://schemas.microsoft.com/office/powerpoint/2010/main" val="2214490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E09C25-3142-47F1-9B2C-15ADC22F630F}" type="datetimeFigureOut">
              <a:rPr lang="en-US" smtClean="0"/>
              <a:t>7/18/2017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54731-741E-40BD-8711-6A7E0B6F0C35}" type="slidenum">
              <a:rPr lang="en-US" smtClean="0"/>
              <a:t>‹#›</a:t>
            </a:fld>
            <a:endParaRPr lang="en-US"/>
          </a:p>
        </p:txBody>
      </p:sp>
    </p:spTree>
    <p:extLst>
      <p:ext uri="{BB962C8B-B14F-4D97-AF65-F5344CB8AC3E}">
        <p14:creationId xmlns:p14="http://schemas.microsoft.com/office/powerpoint/2010/main" val="4203000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E09C25-3142-47F1-9B2C-15ADC22F630F}" type="datetimeFigureOut">
              <a:rPr lang="en-US" smtClean="0"/>
              <a:t>7/18/2017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54731-741E-40BD-8711-6A7E0B6F0C35}" type="slidenum">
              <a:rPr lang="en-US" smtClean="0"/>
              <a:t>‹#›</a:t>
            </a:fld>
            <a:endParaRPr lang="en-US"/>
          </a:p>
        </p:txBody>
      </p:sp>
    </p:spTree>
    <p:extLst>
      <p:ext uri="{BB962C8B-B14F-4D97-AF65-F5344CB8AC3E}">
        <p14:creationId xmlns:p14="http://schemas.microsoft.com/office/powerpoint/2010/main" val="759004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E09C25-3142-47F1-9B2C-15ADC22F630F}" type="datetimeFigureOut">
              <a:rPr lang="en-US" smtClean="0"/>
              <a:t>7/18/2017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54731-741E-40BD-8711-6A7E0B6F0C35}" type="slidenum">
              <a:rPr lang="en-US" smtClean="0"/>
              <a:t>‹#›</a:t>
            </a:fld>
            <a:endParaRPr lang="en-US"/>
          </a:p>
        </p:txBody>
      </p:sp>
    </p:spTree>
    <p:extLst>
      <p:ext uri="{BB962C8B-B14F-4D97-AF65-F5344CB8AC3E}">
        <p14:creationId xmlns:p14="http://schemas.microsoft.com/office/powerpoint/2010/main" val="3464056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E09C25-3142-47F1-9B2C-15ADC22F630F}" type="datetimeFigureOut">
              <a:rPr lang="en-US" smtClean="0"/>
              <a:t>7/18/2017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54731-741E-40BD-8711-6A7E0B6F0C35}" type="slidenum">
              <a:rPr lang="en-US" smtClean="0"/>
              <a:t>‹#›</a:t>
            </a:fld>
            <a:endParaRPr lang="en-US"/>
          </a:p>
        </p:txBody>
      </p:sp>
    </p:spTree>
    <p:extLst>
      <p:ext uri="{BB962C8B-B14F-4D97-AF65-F5344CB8AC3E}">
        <p14:creationId xmlns:p14="http://schemas.microsoft.com/office/powerpoint/2010/main" val="2261259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E09C25-3142-47F1-9B2C-15ADC22F630F}" type="datetimeFigureOut">
              <a:rPr lang="en-US" smtClean="0"/>
              <a:t>7/18/2017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54731-741E-40BD-8711-6A7E0B6F0C35}" type="slidenum">
              <a:rPr lang="en-US" smtClean="0"/>
              <a:t>‹#›</a:t>
            </a:fld>
            <a:endParaRPr lang="en-US"/>
          </a:p>
        </p:txBody>
      </p:sp>
    </p:spTree>
    <p:extLst>
      <p:ext uri="{BB962C8B-B14F-4D97-AF65-F5344CB8AC3E}">
        <p14:creationId xmlns:p14="http://schemas.microsoft.com/office/powerpoint/2010/main" val="405488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E09C25-3142-47F1-9B2C-15ADC22F630F}" type="datetimeFigureOut">
              <a:rPr lang="en-US" smtClean="0"/>
              <a:t>7/18/2017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E54731-741E-40BD-8711-6A7E0B6F0C35}" type="slidenum">
              <a:rPr lang="en-US" smtClean="0"/>
              <a:t>‹#›</a:t>
            </a:fld>
            <a:endParaRPr lang="en-US"/>
          </a:p>
        </p:txBody>
      </p:sp>
    </p:spTree>
    <p:extLst>
      <p:ext uri="{BB962C8B-B14F-4D97-AF65-F5344CB8AC3E}">
        <p14:creationId xmlns:p14="http://schemas.microsoft.com/office/powerpoint/2010/main" val="4151761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E09C25-3142-47F1-9B2C-15ADC22F630F}" type="datetimeFigureOut">
              <a:rPr lang="en-US" smtClean="0"/>
              <a:t>7/18/2017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E54731-741E-40BD-8711-6A7E0B6F0C35}" type="slidenum">
              <a:rPr lang="en-US" smtClean="0"/>
              <a:t>‹#›</a:t>
            </a:fld>
            <a:endParaRPr lang="en-US"/>
          </a:p>
        </p:txBody>
      </p:sp>
    </p:spTree>
    <p:extLst>
      <p:ext uri="{BB962C8B-B14F-4D97-AF65-F5344CB8AC3E}">
        <p14:creationId xmlns:p14="http://schemas.microsoft.com/office/powerpoint/2010/main" val="856559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E09C25-3142-47F1-9B2C-15ADC22F630F}" type="datetimeFigureOut">
              <a:rPr lang="en-US" smtClean="0"/>
              <a:t>7/18/2017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E54731-741E-40BD-8711-6A7E0B6F0C35}" type="slidenum">
              <a:rPr lang="en-US" smtClean="0"/>
              <a:t>‹#›</a:t>
            </a:fld>
            <a:endParaRPr lang="en-US"/>
          </a:p>
        </p:txBody>
      </p:sp>
    </p:spTree>
    <p:extLst>
      <p:ext uri="{BB962C8B-B14F-4D97-AF65-F5344CB8AC3E}">
        <p14:creationId xmlns:p14="http://schemas.microsoft.com/office/powerpoint/2010/main" val="3814539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E09C25-3142-47F1-9B2C-15ADC22F630F}" type="datetimeFigureOut">
              <a:rPr lang="en-US" smtClean="0"/>
              <a:t>7/18/2017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54731-741E-40BD-8711-6A7E0B6F0C35}" type="slidenum">
              <a:rPr lang="en-US" smtClean="0"/>
              <a:t>‹#›</a:t>
            </a:fld>
            <a:endParaRPr lang="en-US"/>
          </a:p>
        </p:txBody>
      </p:sp>
    </p:spTree>
    <p:extLst>
      <p:ext uri="{BB962C8B-B14F-4D97-AF65-F5344CB8AC3E}">
        <p14:creationId xmlns:p14="http://schemas.microsoft.com/office/powerpoint/2010/main" val="2013400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E09C25-3142-47F1-9B2C-15ADC22F630F}" type="datetimeFigureOut">
              <a:rPr lang="en-US" smtClean="0"/>
              <a:t>7/18/2017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54731-741E-40BD-8711-6A7E0B6F0C35}" type="slidenum">
              <a:rPr lang="en-US" smtClean="0"/>
              <a:t>‹#›</a:t>
            </a:fld>
            <a:endParaRPr lang="en-US"/>
          </a:p>
        </p:txBody>
      </p:sp>
    </p:spTree>
    <p:extLst>
      <p:ext uri="{BB962C8B-B14F-4D97-AF65-F5344CB8AC3E}">
        <p14:creationId xmlns:p14="http://schemas.microsoft.com/office/powerpoint/2010/main" val="2224197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E09C25-3142-47F1-9B2C-15ADC22F630F}" type="datetimeFigureOut">
              <a:rPr lang="en-US" smtClean="0"/>
              <a:t>7/18/2017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E54731-741E-40BD-8711-6A7E0B6F0C35}" type="slidenum">
              <a:rPr lang="en-US" smtClean="0"/>
              <a:t>‹#›</a:t>
            </a:fld>
            <a:endParaRPr lang="en-US"/>
          </a:p>
        </p:txBody>
      </p:sp>
    </p:spTree>
    <p:extLst>
      <p:ext uri="{BB962C8B-B14F-4D97-AF65-F5344CB8AC3E}">
        <p14:creationId xmlns:p14="http://schemas.microsoft.com/office/powerpoint/2010/main" val="3681717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seleniumhq.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 Automation – Selenium</a:t>
            </a:r>
            <a:endParaRPr lang="en-US" dirty="0"/>
          </a:p>
        </p:txBody>
      </p:sp>
    </p:spTree>
    <p:extLst>
      <p:ext uri="{BB962C8B-B14F-4D97-AF65-F5344CB8AC3E}">
        <p14:creationId xmlns:p14="http://schemas.microsoft.com/office/powerpoint/2010/main" val="47850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2923"/>
          </a:xfrm>
        </p:spPr>
        <p:txBody>
          <a:bodyPr>
            <a:normAutofit fontScale="90000"/>
          </a:bodyPr>
          <a:lstStyle/>
          <a:p>
            <a:r>
              <a:rPr lang="en-US" dirty="0" smtClean="0"/>
              <a:t>Types of XPATHs</a:t>
            </a:r>
            <a:endParaRPr lang="en-US" dirty="0"/>
          </a:p>
        </p:txBody>
      </p:sp>
      <p:sp>
        <p:nvSpPr>
          <p:cNvPr id="3" name="Content Placeholder 2"/>
          <p:cNvSpPr>
            <a:spLocks noGrp="1"/>
          </p:cNvSpPr>
          <p:nvPr>
            <p:ph idx="1"/>
          </p:nvPr>
        </p:nvSpPr>
        <p:spPr>
          <a:xfrm>
            <a:off x="838200" y="928048"/>
            <a:ext cx="10515600" cy="5248915"/>
          </a:xfrm>
        </p:spPr>
        <p:txBody>
          <a:bodyPr>
            <a:normAutofit fontScale="70000" lnSpcReduction="20000"/>
          </a:bodyPr>
          <a:lstStyle/>
          <a:p>
            <a:pPr marL="0" indent="0">
              <a:buNone/>
            </a:pPr>
            <a:r>
              <a:rPr lang="en-US" b="1" dirty="0"/>
              <a:t>Absolute </a:t>
            </a:r>
            <a:r>
              <a:rPr lang="en-US" b="1" dirty="0" err="1" smtClean="0"/>
              <a:t>Xpath</a:t>
            </a:r>
            <a:endParaRPr lang="en-US" b="1" dirty="0" smtClean="0"/>
          </a:p>
          <a:p>
            <a:r>
              <a:rPr lang="en-US" dirty="0" smtClean="0"/>
              <a:t>Absolute XPath starts with the root node or a forward slash (/).</a:t>
            </a:r>
          </a:p>
          <a:p>
            <a:r>
              <a:rPr lang="en-US" dirty="0" smtClean="0"/>
              <a:t>The advantage of </a:t>
            </a:r>
            <a:r>
              <a:rPr lang="en-US" dirty="0"/>
              <a:t>using absolute is, it identifies the element very </a:t>
            </a:r>
            <a:r>
              <a:rPr lang="en-US" dirty="0" smtClean="0"/>
              <a:t>fast.</a:t>
            </a:r>
          </a:p>
          <a:p>
            <a:r>
              <a:rPr lang="en-US" dirty="0" smtClean="0"/>
              <a:t>Disadvantage </a:t>
            </a:r>
            <a:r>
              <a:rPr lang="en-US" dirty="0"/>
              <a:t>here is, if any </a:t>
            </a:r>
            <a:r>
              <a:rPr lang="en-US" dirty="0" smtClean="0"/>
              <a:t>thing </a:t>
            </a:r>
            <a:r>
              <a:rPr lang="en-US" dirty="0"/>
              <a:t>goes wrong or some other tag added in between, then this path will no longer works.</a:t>
            </a:r>
          </a:p>
          <a:p>
            <a:r>
              <a:rPr lang="en-US" b="1" dirty="0" smtClean="0"/>
              <a:t>Example: </a:t>
            </a:r>
            <a:r>
              <a:rPr lang="en-US" dirty="0" smtClean="0"/>
              <a:t> </a:t>
            </a:r>
            <a:r>
              <a:rPr lang="en-US" dirty="0"/>
              <a:t>html/head/body/table/</a:t>
            </a:r>
            <a:r>
              <a:rPr lang="en-US" dirty="0" err="1"/>
              <a:t>tbody</a:t>
            </a:r>
            <a:r>
              <a:rPr lang="en-US" dirty="0"/>
              <a:t>/</a:t>
            </a:r>
            <a:r>
              <a:rPr lang="en-US" dirty="0" err="1"/>
              <a:t>tr</a:t>
            </a:r>
            <a:r>
              <a:rPr lang="en-US" dirty="0"/>
              <a:t>/</a:t>
            </a:r>
            <a:r>
              <a:rPr lang="en-US" dirty="0" err="1"/>
              <a:t>th</a:t>
            </a:r>
            <a:endParaRPr lang="en-US" dirty="0"/>
          </a:p>
          <a:p>
            <a:pPr marL="0" indent="0">
              <a:buNone/>
            </a:pPr>
            <a:r>
              <a:rPr lang="en-US" b="1" dirty="0"/>
              <a:t>Relative </a:t>
            </a:r>
            <a:r>
              <a:rPr lang="en-US" b="1" dirty="0" err="1" smtClean="0"/>
              <a:t>Xpath</a:t>
            </a:r>
            <a:endParaRPr lang="en-US" b="1" dirty="0" smtClean="0"/>
          </a:p>
          <a:p>
            <a:r>
              <a:rPr lang="en-US" dirty="0" smtClean="0"/>
              <a:t>A </a:t>
            </a:r>
            <a:r>
              <a:rPr lang="en-US" dirty="0"/>
              <a:t>relative </a:t>
            </a:r>
            <a:r>
              <a:rPr lang="en-US" dirty="0" err="1"/>
              <a:t>xpath</a:t>
            </a:r>
            <a:r>
              <a:rPr lang="en-US" dirty="0"/>
              <a:t> is one where the path starts from the node of your choice - it doesn't need to start from the root node. </a:t>
            </a:r>
          </a:p>
          <a:p>
            <a:r>
              <a:rPr lang="en-US" dirty="0"/>
              <a:t>It starts with Double forward slash(//)</a:t>
            </a:r>
          </a:p>
          <a:p>
            <a:r>
              <a:rPr lang="en-US" b="1" dirty="0" smtClean="0"/>
              <a:t>Example: </a:t>
            </a:r>
            <a:r>
              <a:rPr lang="en-US" dirty="0" smtClean="0"/>
              <a:t>//table/</a:t>
            </a:r>
            <a:r>
              <a:rPr lang="en-US" dirty="0" err="1" smtClean="0"/>
              <a:t>tbody</a:t>
            </a:r>
            <a:r>
              <a:rPr lang="en-US" dirty="0" smtClean="0"/>
              <a:t>/</a:t>
            </a:r>
            <a:r>
              <a:rPr lang="en-US" dirty="0" err="1" smtClean="0"/>
              <a:t>tr</a:t>
            </a:r>
            <a:r>
              <a:rPr lang="en-US" dirty="0" smtClean="0"/>
              <a:t>/</a:t>
            </a:r>
            <a:r>
              <a:rPr lang="en-US" dirty="0" err="1" smtClean="0"/>
              <a:t>th</a:t>
            </a:r>
            <a:endParaRPr lang="en-US" dirty="0" smtClean="0"/>
          </a:p>
          <a:p>
            <a:r>
              <a:rPr lang="en-US" dirty="0"/>
              <a:t>Advantage of using relative </a:t>
            </a:r>
            <a:r>
              <a:rPr lang="en-US" dirty="0" err="1"/>
              <a:t>xpath</a:t>
            </a:r>
            <a:r>
              <a:rPr lang="en-US" dirty="0"/>
              <a:t> is, you don't need to mention the long </a:t>
            </a:r>
            <a:r>
              <a:rPr lang="en-US" dirty="0" err="1"/>
              <a:t>xpath</a:t>
            </a:r>
            <a:r>
              <a:rPr lang="en-US" dirty="0"/>
              <a:t>, you can start from the middle or in between.</a:t>
            </a:r>
          </a:p>
          <a:p>
            <a:r>
              <a:rPr lang="en-US" dirty="0"/>
              <a:t>Disadvantage here is, it will take more time in identifying the element as we specify the partial path not (exact path).</a:t>
            </a:r>
          </a:p>
          <a:p>
            <a:r>
              <a:rPr lang="en-US" dirty="0"/>
              <a:t>If there are multiple elements for the same path, it will select the first element that is identified </a:t>
            </a:r>
          </a:p>
          <a:p>
            <a:endParaRPr lang="en-US" dirty="0"/>
          </a:p>
        </p:txBody>
      </p:sp>
    </p:spTree>
    <p:extLst>
      <p:ext uri="{BB962C8B-B14F-4D97-AF65-F5344CB8AC3E}">
        <p14:creationId xmlns:p14="http://schemas.microsoft.com/office/powerpoint/2010/main" val="3155531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0218"/>
          </a:xfrm>
        </p:spPr>
        <p:txBody>
          <a:bodyPr>
            <a:normAutofit fontScale="90000"/>
          </a:bodyPr>
          <a:lstStyle/>
          <a:p>
            <a:r>
              <a:rPr lang="en-US" dirty="0" smtClean="0"/>
              <a:t>XPATH Axes</a:t>
            </a:r>
            <a:endParaRPr lang="en-US" dirty="0"/>
          </a:p>
        </p:txBody>
      </p:sp>
      <p:sp>
        <p:nvSpPr>
          <p:cNvPr id="3" name="Content Placeholder 2"/>
          <p:cNvSpPr>
            <a:spLocks noGrp="1"/>
          </p:cNvSpPr>
          <p:nvPr>
            <p:ph idx="1"/>
          </p:nvPr>
        </p:nvSpPr>
        <p:spPr>
          <a:xfrm>
            <a:off x="838200" y="955344"/>
            <a:ext cx="10515600" cy="5221619"/>
          </a:xfrm>
        </p:spPr>
        <p:txBody>
          <a:bodyPr/>
          <a:lstStyle/>
          <a:p>
            <a:r>
              <a:rPr lang="en-US" dirty="0"/>
              <a:t>XPath has a total of 13 different axes, which we will look at in this section. An XPath axis tells the XPath processor which “direction” to head in as it navigates around the hierarchical tree of nodes</a:t>
            </a:r>
            <a:r>
              <a:rPr lang="en-US" dirty="0" smtClean="0"/>
              <a:t>.</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24016478"/>
              </p:ext>
            </p:extLst>
          </p:nvPr>
        </p:nvGraphicFramePr>
        <p:xfrm>
          <a:off x="1050878" y="2351687"/>
          <a:ext cx="10467832" cy="4253828"/>
        </p:xfrm>
        <a:graphic>
          <a:graphicData uri="http://schemas.openxmlformats.org/drawingml/2006/table">
            <a:tbl>
              <a:tblPr firstRow="1" firstCol="1" bandRow="1">
                <a:tableStyleId>{5C22544A-7EE6-4342-B048-85BDC9FD1C3A}</a:tableStyleId>
              </a:tblPr>
              <a:tblGrid>
                <a:gridCol w="1910476"/>
                <a:gridCol w="8557356"/>
              </a:tblGrid>
              <a:tr h="284176">
                <a:tc>
                  <a:txBody>
                    <a:bodyPr/>
                    <a:lstStyle/>
                    <a:p>
                      <a:pPr marL="0" marR="0" algn="ctr">
                        <a:lnSpc>
                          <a:spcPct val="115000"/>
                        </a:lnSpc>
                        <a:spcBef>
                          <a:spcPts val="0"/>
                        </a:spcBef>
                        <a:spcAft>
                          <a:spcPts val="0"/>
                        </a:spcAft>
                      </a:pPr>
                      <a:r>
                        <a:rPr lang="en-US" sz="1200">
                          <a:effectLst/>
                        </a:rPr>
                        <a:t>Xpath axis Name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0"/>
                        </a:spcAft>
                      </a:pPr>
                      <a:r>
                        <a:rPr lang="en-US" sz="1200">
                          <a:effectLst/>
                        </a:rPr>
                        <a:t>Description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r>
              <a:tr h="284176">
                <a:tc>
                  <a:txBody>
                    <a:bodyPr/>
                    <a:lstStyle/>
                    <a:p>
                      <a:pPr marL="0" marR="0">
                        <a:lnSpc>
                          <a:spcPct val="115000"/>
                        </a:lnSpc>
                        <a:spcBef>
                          <a:spcPts val="0"/>
                        </a:spcBef>
                        <a:spcAft>
                          <a:spcPts val="0"/>
                        </a:spcAft>
                      </a:pPr>
                      <a:r>
                        <a:rPr lang="en-US" sz="1200">
                          <a:effectLst/>
                        </a:rPr>
                        <a:t>self</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0"/>
                        </a:spcAft>
                      </a:pPr>
                      <a:r>
                        <a:rPr lang="en-US" sz="1200">
                          <a:effectLst/>
                        </a:rPr>
                        <a:t>Which contains only the context node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r>
              <a:tr h="559540">
                <a:tc>
                  <a:txBody>
                    <a:bodyPr/>
                    <a:lstStyle/>
                    <a:p>
                      <a:pPr marL="0" marR="0">
                        <a:lnSpc>
                          <a:spcPct val="115000"/>
                        </a:lnSpc>
                        <a:spcBef>
                          <a:spcPts val="0"/>
                        </a:spcBef>
                        <a:spcAft>
                          <a:spcPts val="0"/>
                        </a:spcAft>
                      </a:pPr>
                      <a:r>
                        <a:rPr lang="en-US" sz="1200">
                          <a:effectLst/>
                        </a:rPr>
                        <a:t>ancestor</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0"/>
                        </a:spcAft>
                      </a:pPr>
                      <a:r>
                        <a:rPr lang="en-US" sz="1200">
                          <a:effectLst/>
                        </a:rPr>
                        <a:t>contains the ancestors of the context node, that is, the parent of the context node, its parent, etc., if it has one.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r>
              <a:tr h="284176">
                <a:tc>
                  <a:txBody>
                    <a:bodyPr/>
                    <a:lstStyle/>
                    <a:p>
                      <a:pPr marL="0" marR="0">
                        <a:lnSpc>
                          <a:spcPct val="115000"/>
                        </a:lnSpc>
                        <a:spcBef>
                          <a:spcPts val="0"/>
                        </a:spcBef>
                        <a:spcAft>
                          <a:spcPts val="0"/>
                        </a:spcAft>
                      </a:pPr>
                      <a:r>
                        <a:rPr lang="en-US" sz="1200">
                          <a:effectLst/>
                        </a:rPr>
                        <a:t>ancestor-or-self</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0"/>
                        </a:spcAft>
                      </a:pPr>
                      <a:r>
                        <a:rPr lang="en-US" sz="1200">
                          <a:effectLst/>
                        </a:rPr>
                        <a:t>contains the context node and its ancestors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r>
              <a:tr h="284176">
                <a:tc>
                  <a:txBody>
                    <a:bodyPr/>
                    <a:lstStyle/>
                    <a:p>
                      <a:pPr marL="0" marR="0">
                        <a:lnSpc>
                          <a:spcPct val="115000"/>
                        </a:lnSpc>
                        <a:spcBef>
                          <a:spcPts val="0"/>
                        </a:spcBef>
                        <a:spcAft>
                          <a:spcPts val="0"/>
                        </a:spcAft>
                      </a:pPr>
                      <a:r>
                        <a:rPr lang="en-US" sz="1200">
                          <a:effectLst/>
                        </a:rPr>
                        <a:t>attribute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0"/>
                        </a:spcAft>
                      </a:pPr>
                      <a:r>
                        <a:rPr lang="en-US" sz="1200">
                          <a:effectLst/>
                        </a:rPr>
                        <a:t>contains all the attribute nodes, if any, of the context node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r>
              <a:tr h="284176">
                <a:tc>
                  <a:txBody>
                    <a:bodyPr/>
                    <a:lstStyle/>
                    <a:p>
                      <a:pPr marL="0" marR="0">
                        <a:lnSpc>
                          <a:spcPct val="115000"/>
                        </a:lnSpc>
                        <a:spcBef>
                          <a:spcPts val="0"/>
                        </a:spcBef>
                        <a:spcAft>
                          <a:spcPts val="0"/>
                        </a:spcAft>
                      </a:pPr>
                      <a:r>
                        <a:rPr lang="en-US" sz="1200">
                          <a:effectLst/>
                        </a:rPr>
                        <a:t>child</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0"/>
                        </a:spcAft>
                      </a:pPr>
                      <a:r>
                        <a:rPr lang="en-US" sz="1200">
                          <a:effectLst/>
                        </a:rPr>
                        <a:t>contains the children of the context node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r>
              <a:tr h="284176">
                <a:tc>
                  <a:txBody>
                    <a:bodyPr/>
                    <a:lstStyle/>
                    <a:p>
                      <a:pPr marL="0" marR="0">
                        <a:lnSpc>
                          <a:spcPct val="115000"/>
                        </a:lnSpc>
                        <a:spcBef>
                          <a:spcPts val="0"/>
                        </a:spcBef>
                        <a:spcAft>
                          <a:spcPts val="0"/>
                        </a:spcAft>
                      </a:pPr>
                      <a:r>
                        <a:rPr lang="en-US" sz="1200">
                          <a:effectLst/>
                        </a:rPr>
                        <a:t>descendant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0"/>
                        </a:spcAft>
                      </a:pPr>
                      <a:r>
                        <a:rPr lang="en-US" sz="1200">
                          <a:effectLst/>
                        </a:rPr>
                        <a:t>contains the children of the context node, the children of those children, etc.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r>
              <a:tr h="284176">
                <a:tc>
                  <a:txBody>
                    <a:bodyPr/>
                    <a:lstStyle/>
                    <a:p>
                      <a:pPr marL="0" marR="0">
                        <a:lnSpc>
                          <a:spcPct val="115000"/>
                        </a:lnSpc>
                        <a:spcBef>
                          <a:spcPts val="0"/>
                        </a:spcBef>
                        <a:spcAft>
                          <a:spcPts val="0"/>
                        </a:spcAft>
                      </a:pPr>
                      <a:r>
                        <a:rPr lang="en-US" sz="1200">
                          <a:effectLst/>
                        </a:rPr>
                        <a:t>descendant-or-self</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0"/>
                        </a:spcAft>
                      </a:pPr>
                      <a:r>
                        <a:rPr lang="en-US" sz="1200">
                          <a:effectLst/>
                        </a:rPr>
                        <a:t>contains the context node and its descendants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r>
              <a:tr h="284176">
                <a:tc>
                  <a:txBody>
                    <a:bodyPr/>
                    <a:lstStyle/>
                    <a:p>
                      <a:pPr marL="0" marR="0">
                        <a:lnSpc>
                          <a:spcPct val="115000"/>
                        </a:lnSpc>
                        <a:spcBef>
                          <a:spcPts val="0"/>
                        </a:spcBef>
                        <a:spcAft>
                          <a:spcPts val="0"/>
                        </a:spcAft>
                      </a:pPr>
                      <a:r>
                        <a:rPr lang="en-US" sz="1200">
                          <a:effectLst/>
                        </a:rPr>
                        <a:t>following</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0"/>
                        </a:spcAft>
                      </a:pPr>
                      <a:r>
                        <a:rPr lang="en-US" sz="1200">
                          <a:effectLst/>
                        </a:rPr>
                        <a:t>contains all nodes which occur after the context node, in document order</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r>
              <a:tr h="284176">
                <a:tc>
                  <a:txBody>
                    <a:bodyPr/>
                    <a:lstStyle/>
                    <a:p>
                      <a:pPr marL="0" marR="0">
                        <a:lnSpc>
                          <a:spcPct val="115000"/>
                        </a:lnSpc>
                        <a:spcBef>
                          <a:spcPts val="0"/>
                        </a:spcBef>
                        <a:spcAft>
                          <a:spcPts val="0"/>
                        </a:spcAft>
                      </a:pPr>
                      <a:r>
                        <a:rPr lang="en-US" sz="1200">
                          <a:effectLst/>
                        </a:rPr>
                        <a:t>following-sibling</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0"/>
                        </a:spcAft>
                      </a:pPr>
                      <a:r>
                        <a:rPr lang="en-US" sz="1200">
                          <a:effectLst/>
                        </a:rPr>
                        <a:t>Selects all siblings after the current node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r>
              <a:tr h="284176">
                <a:tc>
                  <a:txBody>
                    <a:bodyPr/>
                    <a:lstStyle/>
                    <a:p>
                      <a:pPr marL="0" marR="0">
                        <a:lnSpc>
                          <a:spcPct val="115000"/>
                        </a:lnSpc>
                        <a:spcBef>
                          <a:spcPts val="0"/>
                        </a:spcBef>
                        <a:spcAft>
                          <a:spcPts val="0"/>
                        </a:spcAft>
                      </a:pPr>
                      <a:r>
                        <a:rPr lang="en-US" sz="1200">
                          <a:effectLst/>
                        </a:rPr>
                        <a:t>namespace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0"/>
                        </a:spcAft>
                      </a:pPr>
                      <a:r>
                        <a:rPr lang="en-US" sz="1200">
                          <a:effectLst/>
                        </a:rPr>
                        <a:t>contains all the namespace nodes, if any, of the context node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r>
              <a:tr h="284176">
                <a:tc>
                  <a:txBody>
                    <a:bodyPr/>
                    <a:lstStyle/>
                    <a:p>
                      <a:pPr marL="0" marR="0">
                        <a:lnSpc>
                          <a:spcPct val="115000"/>
                        </a:lnSpc>
                        <a:spcBef>
                          <a:spcPts val="0"/>
                        </a:spcBef>
                        <a:spcAft>
                          <a:spcPts val="0"/>
                        </a:spcAft>
                      </a:pPr>
                      <a:r>
                        <a:rPr lang="en-US" sz="1200">
                          <a:effectLst/>
                        </a:rPr>
                        <a:t>parent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0"/>
                        </a:spcAft>
                      </a:pPr>
                      <a:r>
                        <a:rPr lang="en-US" sz="1200">
                          <a:effectLst/>
                        </a:rPr>
                        <a:t>Contains the parent of the context node if it has one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r>
              <a:tr h="284176">
                <a:tc>
                  <a:txBody>
                    <a:bodyPr/>
                    <a:lstStyle/>
                    <a:p>
                      <a:pPr marL="0" marR="0">
                        <a:lnSpc>
                          <a:spcPct val="115000"/>
                        </a:lnSpc>
                        <a:spcBef>
                          <a:spcPts val="0"/>
                        </a:spcBef>
                        <a:spcAft>
                          <a:spcPts val="0"/>
                        </a:spcAft>
                      </a:pPr>
                      <a:r>
                        <a:rPr lang="en-US" sz="1200">
                          <a:effectLst/>
                        </a:rPr>
                        <a:t>preceding</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0"/>
                        </a:spcAft>
                      </a:pPr>
                      <a:r>
                        <a:rPr lang="en-US" sz="1200">
                          <a:effectLst/>
                        </a:rPr>
                        <a:t>contains all nodes which occur before the context node, in document order</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r>
              <a:tr h="284176">
                <a:tc>
                  <a:txBody>
                    <a:bodyPr/>
                    <a:lstStyle/>
                    <a:p>
                      <a:pPr marL="0" marR="0">
                        <a:lnSpc>
                          <a:spcPct val="115000"/>
                        </a:lnSpc>
                        <a:spcBef>
                          <a:spcPts val="0"/>
                        </a:spcBef>
                        <a:spcAft>
                          <a:spcPts val="0"/>
                        </a:spcAft>
                      </a:pPr>
                      <a:r>
                        <a:rPr lang="en-US" sz="1200">
                          <a:effectLst/>
                        </a:rPr>
                        <a:t>preceding-sibling</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0"/>
                        </a:spcAft>
                      </a:pPr>
                      <a:r>
                        <a:rPr lang="en-US" sz="1200" dirty="0">
                          <a:effectLst/>
                        </a:rPr>
                        <a:t>contains the preceding siblings of the context node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 marR="9525" marT="9525" marB="9525" anchor="ctr"/>
                </a:tc>
              </a:tr>
            </a:tbl>
          </a:graphicData>
        </a:graphic>
      </p:graphicFrame>
    </p:spTree>
    <p:extLst>
      <p:ext uri="{BB962C8B-B14F-4D97-AF65-F5344CB8AC3E}">
        <p14:creationId xmlns:p14="http://schemas.microsoft.com/office/powerpoint/2010/main" val="2928134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1162"/>
          </a:xfrm>
        </p:spPr>
        <p:txBody>
          <a:bodyPr>
            <a:normAutofit fontScale="90000"/>
          </a:bodyPr>
          <a:lstStyle/>
          <a:p>
            <a:r>
              <a:rPr lang="en-US" dirty="0" smtClean="0"/>
              <a:t>CSS</a:t>
            </a:r>
            <a:endParaRPr lang="en-US" dirty="0"/>
          </a:p>
        </p:txBody>
      </p:sp>
      <p:sp>
        <p:nvSpPr>
          <p:cNvPr id="3" name="Content Placeholder 2"/>
          <p:cNvSpPr>
            <a:spLocks noGrp="1"/>
          </p:cNvSpPr>
          <p:nvPr>
            <p:ph idx="1"/>
          </p:nvPr>
        </p:nvSpPr>
        <p:spPr>
          <a:xfrm>
            <a:off x="838200" y="996288"/>
            <a:ext cx="10515600" cy="5180675"/>
          </a:xfrm>
        </p:spPr>
        <p:txBody>
          <a:bodyPr>
            <a:normAutofit fontScale="92500" lnSpcReduction="10000"/>
          </a:bodyPr>
          <a:lstStyle/>
          <a:p>
            <a:r>
              <a:rPr lang="en-US" sz="2400" dirty="0"/>
              <a:t>In CSS there are two special characters which has important role to play</a:t>
            </a:r>
            <a:r>
              <a:rPr lang="en-US" sz="2400" dirty="0" smtClean="0"/>
              <a:t>.</a:t>
            </a:r>
          </a:p>
          <a:p>
            <a:r>
              <a:rPr lang="en-US" sz="2400" dirty="0" err="1" smtClean="0"/>
              <a:t>Xpath</a:t>
            </a:r>
            <a:r>
              <a:rPr lang="en-US" sz="2400" dirty="0" smtClean="0"/>
              <a:t>---//</a:t>
            </a:r>
            <a:r>
              <a:rPr lang="en-US" sz="2400" dirty="0"/>
              <a:t>a[@</a:t>
            </a:r>
            <a:r>
              <a:rPr lang="en-US" sz="2400" dirty="0" err="1"/>
              <a:t>href</a:t>
            </a:r>
            <a:r>
              <a:rPr lang="en-US" sz="2400" dirty="0"/>
              <a:t>='</a:t>
            </a:r>
            <a:r>
              <a:rPr lang="en-US" sz="2400" dirty="0" err="1"/>
              <a:t>url</a:t>
            </a:r>
            <a:r>
              <a:rPr lang="en-US" sz="2400" dirty="0" smtClean="0"/>
              <a:t>']</a:t>
            </a:r>
          </a:p>
          <a:p>
            <a:pPr marL="0" indent="0">
              <a:buNone/>
            </a:pPr>
            <a:r>
              <a:rPr lang="en-US" sz="2400" dirty="0" smtClean="0"/>
              <a:t>   CSS---a[</a:t>
            </a:r>
            <a:r>
              <a:rPr lang="en-US" sz="2400" dirty="0" err="1" smtClean="0"/>
              <a:t>href</a:t>
            </a:r>
            <a:r>
              <a:rPr lang="en-US" sz="2400" dirty="0"/>
              <a:t>='</a:t>
            </a:r>
            <a:r>
              <a:rPr lang="en-US" sz="2400" dirty="0" err="1"/>
              <a:t>url</a:t>
            </a:r>
            <a:r>
              <a:rPr lang="en-US" sz="2400" dirty="0" smtClean="0"/>
              <a:t>']</a:t>
            </a:r>
          </a:p>
          <a:p>
            <a:r>
              <a:rPr lang="en-US" b="1" u="sng" dirty="0" smtClean="0"/>
              <a:t>dot</a:t>
            </a:r>
            <a:r>
              <a:rPr lang="en-US" b="1" u="sng" dirty="0"/>
              <a:t>(.) </a:t>
            </a:r>
            <a:r>
              <a:rPr lang="en-US" dirty="0"/>
              <a:t>refers to </a:t>
            </a:r>
            <a:r>
              <a:rPr lang="en-US" b="1" dirty="0" smtClean="0"/>
              <a:t>class</a:t>
            </a:r>
            <a:r>
              <a:rPr lang="en-US" dirty="0"/>
              <a:t>.</a:t>
            </a:r>
            <a:endParaRPr lang="en-US" dirty="0" smtClean="0"/>
          </a:p>
          <a:p>
            <a:pPr marL="0" indent="0">
              <a:buNone/>
            </a:pPr>
            <a:r>
              <a:rPr lang="en-US" sz="2000" dirty="0" smtClean="0"/>
              <a:t>Example below </a:t>
            </a:r>
            <a:r>
              <a:rPr lang="en-US" sz="2000" dirty="0"/>
              <a:t>is the html for a sign </a:t>
            </a:r>
            <a:r>
              <a:rPr lang="en-US" sz="2000" dirty="0" smtClean="0"/>
              <a:t>button</a:t>
            </a:r>
          </a:p>
          <a:p>
            <a:pPr marL="0" indent="0">
              <a:buNone/>
            </a:pPr>
            <a:r>
              <a:rPr lang="en-US" sz="1800" dirty="0" smtClean="0"/>
              <a:t>	&lt;button </a:t>
            </a:r>
            <a:r>
              <a:rPr lang="en-US" sz="1800" dirty="0"/>
              <a:t>class="submit </a:t>
            </a:r>
            <a:r>
              <a:rPr lang="en-US" sz="1800" dirty="0" err="1"/>
              <a:t>btn</a:t>
            </a:r>
            <a:r>
              <a:rPr lang="en-US" sz="1800" dirty="0"/>
              <a:t> primary-</a:t>
            </a:r>
            <a:r>
              <a:rPr lang="en-US" sz="1800" dirty="0" err="1"/>
              <a:t>btn</a:t>
            </a:r>
            <a:r>
              <a:rPr lang="en-US" sz="1800" dirty="0"/>
              <a:t> flex-table-</a:t>
            </a:r>
            <a:r>
              <a:rPr lang="en-US" sz="1800" dirty="0" err="1"/>
              <a:t>btn</a:t>
            </a:r>
            <a:r>
              <a:rPr lang="en-US" sz="1800" dirty="0"/>
              <a:t> </a:t>
            </a:r>
            <a:r>
              <a:rPr lang="en-US" sz="1800" dirty="0" err="1"/>
              <a:t>js</a:t>
            </a:r>
            <a:r>
              <a:rPr lang="en-US" sz="1800" dirty="0"/>
              <a:t>-submit" type="submit" style="</a:t>
            </a:r>
            <a:r>
              <a:rPr lang="en-US" sz="1800" dirty="0" smtClean="0"/>
              <a:t>background-	color</a:t>
            </a:r>
            <a:r>
              <a:rPr lang="en-US" sz="1800" dirty="0"/>
              <a:t>: </a:t>
            </a:r>
            <a:r>
              <a:rPr lang="en-US" sz="1800" dirty="0" err="1"/>
              <a:t>rgb</a:t>
            </a:r>
            <a:r>
              <a:rPr lang="en-US" sz="1800" dirty="0"/>
              <a:t>(85, 172, 238</a:t>
            </a:r>
            <a:r>
              <a:rPr lang="en-US" sz="1800" dirty="0" smtClean="0"/>
              <a:t>);"&gt;Log in&lt;/</a:t>
            </a:r>
            <a:r>
              <a:rPr lang="en-US" sz="1800" dirty="0"/>
              <a:t>button&gt;</a:t>
            </a:r>
          </a:p>
          <a:p>
            <a:pPr marL="0" indent="0">
              <a:buNone/>
            </a:pPr>
            <a:r>
              <a:rPr lang="en-US" dirty="0" smtClean="0"/>
              <a:t>	---</a:t>
            </a:r>
            <a:r>
              <a:rPr lang="en-US" dirty="0" err="1" smtClean="0"/>
              <a:t>css</a:t>
            </a:r>
            <a:r>
              <a:rPr lang="en-US" dirty="0" smtClean="0"/>
              <a:t>=</a:t>
            </a:r>
            <a:r>
              <a:rPr lang="en-US" dirty="0" err="1" smtClean="0"/>
              <a:t>input.submitbtn</a:t>
            </a:r>
            <a:endParaRPr lang="en-US" dirty="0"/>
          </a:p>
          <a:p>
            <a:r>
              <a:rPr lang="en-US" b="1" u="sng" dirty="0"/>
              <a:t>Hash(#) </a:t>
            </a:r>
            <a:r>
              <a:rPr lang="en-US" dirty="0"/>
              <a:t>refers to </a:t>
            </a:r>
            <a:r>
              <a:rPr lang="en-US" b="1" dirty="0" smtClean="0"/>
              <a:t>Id</a:t>
            </a:r>
          </a:p>
          <a:p>
            <a:pPr marL="0" indent="0">
              <a:buNone/>
            </a:pPr>
            <a:r>
              <a:rPr lang="en-US" sz="2400" dirty="0" smtClean="0"/>
              <a:t>Example:  </a:t>
            </a:r>
            <a:r>
              <a:rPr lang="en-US" sz="2400" dirty="0" err="1" smtClean="0"/>
              <a:t>css</a:t>
            </a:r>
            <a:r>
              <a:rPr lang="en-US" sz="2400" dirty="0" smtClean="0"/>
              <a:t>=input[id=email</a:t>
            </a:r>
            <a:r>
              <a:rPr lang="en-US" sz="2400" dirty="0"/>
              <a:t>]</a:t>
            </a:r>
          </a:p>
          <a:p>
            <a:pPr marL="0" indent="0">
              <a:buNone/>
            </a:pPr>
            <a:r>
              <a:rPr lang="en-US" sz="2400" dirty="0"/>
              <a:t>The above one can be re-written as </a:t>
            </a:r>
            <a:r>
              <a:rPr lang="en-US" sz="2400" dirty="0" smtClean="0"/>
              <a:t>---</a:t>
            </a:r>
            <a:r>
              <a:rPr lang="en-US" sz="2400" dirty="0" err="1" smtClean="0"/>
              <a:t>css</a:t>
            </a:r>
            <a:r>
              <a:rPr lang="en-US" sz="2400" dirty="0" smtClean="0"/>
              <a:t>=</a:t>
            </a:r>
            <a:r>
              <a:rPr lang="en-US" sz="2400" dirty="0" err="1" smtClean="0"/>
              <a:t>input#email</a:t>
            </a:r>
            <a:endParaRPr lang="en-US" sz="2400" dirty="0"/>
          </a:p>
          <a:p>
            <a:r>
              <a:rPr lang="en-US" sz="2600" dirty="0"/>
              <a:t>CSS Element locator using child Selectors</a:t>
            </a:r>
          </a:p>
          <a:p>
            <a:pPr marL="0" indent="0">
              <a:buNone/>
            </a:pPr>
            <a:r>
              <a:rPr lang="en-US" sz="2600" dirty="0" err="1" smtClean="0"/>
              <a:t>css</a:t>
            </a:r>
            <a:r>
              <a:rPr lang="en-US" sz="2600" dirty="0" smtClean="0"/>
              <a:t>=form&gt;label&gt;input[id=</a:t>
            </a:r>
            <a:r>
              <a:rPr lang="en-US" sz="2600" dirty="0" err="1" smtClean="0"/>
              <a:t>PersistentCookie</a:t>
            </a:r>
            <a:r>
              <a:rPr lang="en-US" sz="2600" dirty="0"/>
              <a:t>] </a:t>
            </a:r>
          </a:p>
          <a:p>
            <a:pPr marL="0" indent="0">
              <a:buNone/>
            </a:pPr>
            <a:endParaRPr lang="en-US" dirty="0"/>
          </a:p>
        </p:txBody>
      </p:sp>
    </p:spTree>
    <p:extLst>
      <p:ext uri="{BB962C8B-B14F-4D97-AF65-F5344CB8AC3E}">
        <p14:creationId xmlns:p14="http://schemas.microsoft.com/office/powerpoint/2010/main" val="699508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0218"/>
          </a:xfrm>
        </p:spPr>
        <p:txBody>
          <a:bodyPr>
            <a:normAutofit fontScale="90000"/>
          </a:bodyPr>
          <a:lstStyle/>
          <a:p>
            <a:r>
              <a:rPr lang="en-US" dirty="0"/>
              <a:t>Locators for </a:t>
            </a:r>
            <a:r>
              <a:rPr lang="en-US" dirty="0" smtClean="0"/>
              <a:t>Selenium</a:t>
            </a:r>
            <a:endParaRPr lang="en-US" dirty="0"/>
          </a:p>
        </p:txBody>
      </p:sp>
      <p:sp>
        <p:nvSpPr>
          <p:cNvPr id="3" name="Content Placeholder 2"/>
          <p:cNvSpPr>
            <a:spLocks noGrp="1"/>
          </p:cNvSpPr>
          <p:nvPr>
            <p:ph idx="1"/>
          </p:nvPr>
        </p:nvSpPr>
        <p:spPr>
          <a:xfrm>
            <a:off x="838200" y="1146412"/>
            <a:ext cx="10515600" cy="5030551"/>
          </a:xfrm>
        </p:spPr>
        <p:txBody>
          <a:bodyPr>
            <a:normAutofit fontScale="85000" lnSpcReduction="20000"/>
          </a:bodyPr>
          <a:lstStyle/>
          <a:p>
            <a:pPr marL="0" indent="0">
              <a:buNone/>
            </a:pPr>
            <a:r>
              <a:rPr lang="en-US" dirty="0"/>
              <a:t>Selenium </a:t>
            </a:r>
            <a:r>
              <a:rPr lang="en-US" dirty="0" err="1"/>
              <a:t>webdriver</a:t>
            </a:r>
            <a:r>
              <a:rPr lang="en-US" dirty="0"/>
              <a:t> uses 8 locators to find the elements on web page. The following are the list of object identifier or locators supported by selenium</a:t>
            </a:r>
            <a:r>
              <a:rPr lang="en-US" dirty="0" smtClean="0"/>
              <a:t>. Locators in </a:t>
            </a:r>
            <a:r>
              <a:rPr lang="en-US" dirty="0" smtClean="0">
                <a:solidFill>
                  <a:srgbClr val="FF0000"/>
                </a:solidFill>
              </a:rPr>
              <a:t>Prioritized</a:t>
            </a:r>
            <a:r>
              <a:rPr lang="en-US" dirty="0" smtClean="0"/>
              <a:t> order</a:t>
            </a:r>
          </a:p>
          <a:p>
            <a:pPr marL="0" indent="0">
              <a:buNone/>
            </a:pPr>
            <a:endParaRPr lang="en-US" dirty="0" smtClean="0"/>
          </a:p>
          <a:p>
            <a:pPr marL="514350" indent="-514350">
              <a:buFont typeface="+mj-lt"/>
              <a:buAutoNum type="arabicPeriod"/>
            </a:pPr>
            <a:r>
              <a:rPr lang="en-US" b="1" u="sng" dirty="0" smtClean="0"/>
              <a:t>id</a:t>
            </a:r>
            <a:r>
              <a:rPr lang="en-US" b="1" dirty="0"/>
              <a:t> </a:t>
            </a:r>
            <a:r>
              <a:rPr lang="en-US" i="1" dirty="0"/>
              <a:t>Select element with the specified </a:t>
            </a:r>
            <a:r>
              <a:rPr lang="en-US" b="1" i="1" dirty="0"/>
              <a:t>@id</a:t>
            </a:r>
            <a:r>
              <a:rPr lang="en-US" i="1" dirty="0"/>
              <a:t> attribute.</a:t>
            </a:r>
            <a:endParaRPr lang="en-US" dirty="0"/>
          </a:p>
          <a:p>
            <a:pPr marL="514350" indent="-514350">
              <a:buFont typeface="+mj-lt"/>
              <a:buAutoNum type="arabicPeriod"/>
            </a:pPr>
            <a:r>
              <a:rPr lang="en-US" b="1" u="sng" dirty="0"/>
              <a:t>Name</a:t>
            </a:r>
            <a:r>
              <a:rPr lang="en-US" b="1" dirty="0"/>
              <a:t> </a:t>
            </a:r>
            <a:r>
              <a:rPr lang="en-US" i="1" dirty="0"/>
              <a:t>Select first element with the specified </a:t>
            </a:r>
            <a:r>
              <a:rPr lang="en-US" b="1" i="1" dirty="0"/>
              <a:t>@name</a:t>
            </a:r>
            <a:r>
              <a:rPr lang="en-US" i="1" dirty="0"/>
              <a:t> attribute.</a:t>
            </a:r>
            <a:endParaRPr lang="en-US" dirty="0"/>
          </a:p>
          <a:p>
            <a:pPr marL="514350" indent="-514350">
              <a:buFont typeface="+mj-lt"/>
              <a:buAutoNum type="arabicPeriod"/>
            </a:pPr>
            <a:r>
              <a:rPr lang="en-US" b="1" u="sng" dirty="0" err="1"/>
              <a:t>Linktext</a:t>
            </a:r>
            <a:r>
              <a:rPr lang="en-US" b="1" dirty="0"/>
              <a:t> </a:t>
            </a:r>
            <a:r>
              <a:rPr lang="en-US" i="1" dirty="0"/>
              <a:t>Select link (anchor tag) element which contains text matching the specified link text</a:t>
            </a:r>
            <a:endParaRPr lang="en-US" dirty="0"/>
          </a:p>
          <a:p>
            <a:pPr marL="514350" indent="-514350">
              <a:buFont typeface="+mj-lt"/>
              <a:buAutoNum type="arabicPeriod"/>
            </a:pPr>
            <a:r>
              <a:rPr lang="en-US" b="1" u="sng" dirty="0"/>
              <a:t>Partial </a:t>
            </a:r>
            <a:r>
              <a:rPr lang="en-US" b="1" u="sng" dirty="0" err="1"/>
              <a:t>Linktext</a:t>
            </a:r>
            <a:r>
              <a:rPr lang="en-US" b="1" dirty="0"/>
              <a:t> </a:t>
            </a:r>
            <a:r>
              <a:rPr lang="en-US" i="1" dirty="0"/>
              <a:t>Select link (anchor tag) element which contains text matching the specified partial link text</a:t>
            </a:r>
            <a:endParaRPr lang="en-US" dirty="0"/>
          </a:p>
          <a:p>
            <a:pPr marL="514350" indent="-514350">
              <a:buFont typeface="+mj-lt"/>
              <a:buAutoNum type="arabicPeriod"/>
            </a:pPr>
            <a:r>
              <a:rPr lang="en-US" b="1" u="sng" dirty="0"/>
              <a:t>Tag Name</a:t>
            </a:r>
            <a:r>
              <a:rPr lang="en-US" b="1" dirty="0"/>
              <a:t> </a:t>
            </a:r>
            <a:r>
              <a:rPr lang="en-US" i="1" dirty="0"/>
              <a:t>Locate Element using a Tag Name .</a:t>
            </a:r>
            <a:endParaRPr lang="en-US" dirty="0"/>
          </a:p>
          <a:p>
            <a:pPr marL="514350" indent="-514350">
              <a:buFont typeface="+mj-lt"/>
              <a:buAutoNum type="arabicPeriod"/>
            </a:pPr>
            <a:r>
              <a:rPr lang="en-US" b="1" u="sng" dirty="0"/>
              <a:t>Class name</a:t>
            </a:r>
            <a:r>
              <a:rPr lang="en-US" b="1" dirty="0"/>
              <a:t> </a:t>
            </a:r>
            <a:r>
              <a:rPr lang="en-US" i="1" dirty="0"/>
              <a:t>Locate Element using a class Name ..</a:t>
            </a:r>
            <a:endParaRPr lang="en-US" dirty="0"/>
          </a:p>
          <a:p>
            <a:pPr marL="514350" indent="-514350">
              <a:buFont typeface="+mj-lt"/>
              <a:buAutoNum type="arabicPeriod"/>
            </a:pPr>
            <a:r>
              <a:rPr lang="en-US" b="1" u="sng" dirty="0" err="1"/>
              <a:t>Css</a:t>
            </a:r>
            <a:r>
              <a:rPr lang="en-US" dirty="0"/>
              <a:t> </a:t>
            </a:r>
            <a:r>
              <a:rPr lang="en-US" i="1" dirty="0"/>
              <a:t>Select the element using </a:t>
            </a:r>
            <a:r>
              <a:rPr lang="en-US" i="1" dirty="0" err="1"/>
              <a:t>css</a:t>
            </a:r>
            <a:r>
              <a:rPr lang="en-US" i="1" dirty="0"/>
              <a:t> selectors. </a:t>
            </a:r>
            <a:endParaRPr lang="en-US" dirty="0"/>
          </a:p>
          <a:p>
            <a:pPr marL="514350" indent="-514350">
              <a:buFont typeface="+mj-lt"/>
              <a:buAutoNum type="arabicPeriod"/>
            </a:pPr>
            <a:r>
              <a:rPr lang="en-US" b="1" u="sng" dirty="0" err="1"/>
              <a:t>Xpath</a:t>
            </a:r>
            <a:r>
              <a:rPr lang="en-US" b="1" dirty="0"/>
              <a:t> </a:t>
            </a:r>
            <a:r>
              <a:rPr lang="en-US" i="1" dirty="0"/>
              <a:t>Locate an element using an XPath expression.</a:t>
            </a:r>
            <a:endParaRPr lang="en-US" dirty="0"/>
          </a:p>
          <a:p>
            <a:endParaRPr lang="en-US" dirty="0"/>
          </a:p>
        </p:txBody>
      </p:sp>
    </p:spTree>
    <p:extLst>
      <p:ext uri="{BB962C8B-B14F-4D97-AF65-F5344CB8AC3E}">
        <p14:creationId xmlns:p14="http://schemas.microsoft.com/office/powerpoint/2010/main" val="987078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4183"/>
            <a:ext cx="10515600" cy="740344"/>
          </a:xfrm>
        </p:spPr>
        <p:txBody>
          <a:bodyPr/>
          <a:lstStyle/>
          <a:p>
            <a:r>
              <a:rPr lang="en-US" dirty="0" smtClean="0"/>
              <a:t>Select by ID</a:t>
            </a:r>
            <a:endParaRPr lang="en-US" dirty="0"/>
          </a:p>
        </p:txBody>
      </p:sp>
      <p:sp>
        <p:nvSpPr>
          <p:cNvPr id="3" name="Content Placeholder 2"/>
          <p:cNvSpPr>
            <a:spLocks noGrp="1"/>
          </p:cNvSpPr>
          <p:nvPr>
            <p:ph idx="1"/>
          </p:nvPr>
        </p:nvSpPr>
        <p:spPr>
          <a:xfrm>
            <a:off x="838200" y="1351128"/>
            <a:ext cx="10515600" cy="4825835"/>
          </a:xfrm>
        </p:spPr>
        <p:txBody>
          <a:bodyPr>
            <a:normAutofit fontScale="92500" lnSpcReduction="20000"/>
          </a:bodyPr>
          <a:lstStyle/>
          <a:p>
            <a:pPr marL="0" indent="0">
              <a:buNone/>
            </a:pPr>
            <a:r>
              <a:rPr lang="en-US" dirty="0" smtClean="0">
                <a:solidFill>
                  <a:schemeClr val="accent1"/>
                </a:solidFill>
              </a:rPr>
              <a:t>DOM</a:t>
            </a:r>
            <a:r>
              <a:rPr lang="en-US" dirty="0" smtClean="0"/>
              <a:t>: &lt;input id="user" class="required" type="text"/&gt;</a:t>
            </a:r>
          </a:p>
          <a:p>
            <a:pPr marL="0" indent="0">
              <a:buNone/>
            </a:pPr>
            <a:r>
              <a:rPr lang="en-US" dirty="0" smtClean="0">
                <a:solidFill>
                  <a:schemeClr val="accent1"/>
                </a:solidFill>
              </a:rPr>
              <a:t>Code</a:t>
            </a:r>
            <a:r>
              <a:rPr lang="en-US" dirty="0" smtClean="0"/>
              <a:t>: </a:t>
            </a:r>
            <a:r>
              <a:rPr lang="en-US" dirty="0" err="1" smtClean="0"/>
              <a:t>WebElement</a:t>
            </a:r>
            <a:r>
              <a:rPr lang="en-US" dirty="0" smtClean="0"/>
              <a:t> item = </a:t>
            </a:r>
            <a:r>
              <a:rPr lang="en-US" dirty="0" err="1" smtClean="0"/>
              <a:t>driver.findElement</a:t>
            </a:r>
            <a:r>
              <a:rPr lang="en-US" dirty="0" smtClean="0"/>
              <a:t>(By.id("user"));</a:t>
            </a:r>
          </a:p>
          <a:p>
            <a:pPr marL="0" indent="0">
              <a:buNone/>
            </a:pPr>
            <a:endParaRPr lang="en-US" dirty="0" smtClean="0"/>
          </a:p>
          <a:p>
            <a:r>
              <a:rPr lang="en-US" dirty="0" smtClean="0"/>
              <a:t>ID </a:t>
            </a:r>
            <a:r>
              <a:rPr lang="en-US" dirty="0"/>
              <a:t>is a unique reference for a web object that the developer sets while writing the code. </a:t>
            </a:r>
            <a:endParaRPr lang="en-US" dirty="0" smtClean="0"/>
          </a:p>
          <a:p>
            <a:r>
              <a:rPr lang="en-US" dirty="0" smtClean="0"/>
              <a:t>Ideally</a:t>
            </a:r>
            <a:r>
              <a:rPr lang="en-US" dirty="0"/>
              <a:t>, the ID should not repeat on a page, but the browsers do allow </a:t>
            </a:r>
            <a:r>
              <a:rPr lang="en-US" dirty="0" smtClean="0"/>
              <a:t>exceptions to this rule. </a:t>
            </a:r>
          </a:p>
          <a:p>
            <a:r>
              <a:rPr lang="en-US" dirty="0" smtClean="0"/>
              <a:t>The ID is no doubt the best locator to use in Selenium.</a:t>
            </a:r>
            <a:r>
              <a:rPr lang="en-US" dirty="0"/>
              <a:t> </a:t>
            </a:r>
            <a:endParaRPr lang="en-US" dirty="0" smtClean="0"/>
          </a:p>
          <a:p>
            <a:pPr marL="0" indent="0" fontAlgn="base">
              <a:buNone/>
            </a:pPr>
            <a:r>
              <a:rPr lang="en-US" b="1" dirty="0" smtClean="0"/>
              <a:t>Pros:</a:t>
            </a:r>
            <a:endParaRPr lang="en-US" dirty="0"/>
          </a:p>
          <a:p>
            <a:pPr fontAlgn="base"/>
            <a:r>
              <a:rPr lang="en-US" dirty="0"/>
              <a:t>It is preferable to have a unique id, so it is unlikely to meet similar values.</a:t>
            </a:r>
          </a:p>
          <a:p>
            <a:pPr marL="0" indent="0" fontAlgn="base">
              <a:buNone/>
            </a:pPr>
            <a:r>
              <a:rPr lang="en-US" b="1" dirty="0" smtClean="0"/>
              <a:t>Cons:</a:t>
            </a:r>
            <a:endParaRPr lang="en-US" dirty="0"/>
          </a:p>
          <a:p>
            <a:pPr fontAlgn="base"/>
            <a:r>
              <a:rPr lang="en-US" dirty="0"/>
              <a:t>Feasible for elements with fixed IDs but not for the generated ones.</a:t>
            </a:r>
          </a:p>
          <a:p>
            <a:pPr marL="0" indent="0">
              <a:buNone/>
            </a:pPr>
            <a:endParaRPr lang="en-US" dirty="0"/>
          </a:p>
        </p:txBody>
      </p:sp>
    </p:spTree>
    <p:extLst>
      <p:ext uri="{BB962C8B-B14F-4D97-AF65-F5344CB8AC3E}">
        <p14:creationId xmlns:p14="http://schemas.microsoft.com/office/powerpoint/2010/main" val="2154452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4183"/>
            <a:ext cx="10515600" cy="740344"/>
          </a:xfrm>
        </p:spPr>
        <p:txBody>
          <a:bodyPr/>
          <a:lstStyle/>
          <a:p>
            <a:r>
              <a:rPr lang="en-US" dirty="0" smtClean="0"/>
              <a:t>Select by NAME</a:t>
            </a:r>
            <a:endParaRPr lang="en-US" dirty="0"/>
          </a:p>
        </p:txBody>
      </p:sp>
      <p:sp>
        <p:nvSpPr>
          <p:cNvPr id="3" name="Content Placeholder 2"/>
          <p:cNvSpPr>
            <a:spLocks noGrp="1"/>
          </p:cNvSpPr>
          <p:nvPr>
            <p:ph idx="1"/>
          </p:nvPr>
        </p:nvSpPr>
        <p:spPr>
          <a:xfrm>
            <a:off x="838200" y="1351128"/>
            <a:ext cx="10515600" cy="4825835"/>
          </a:xfrm>
        </p:spPr>
        <p:txBody>
          <a:bodyPr>
            <a:normAutofit fontScale="92500" lnSpcReduction="10000"/>
          </a:bodyPr>
          <a:lstStyle/>
          <a:p>
            <a:pPr marL="0" indent="0">
              <a:buNone/>
            </a:pPr>
            <a:r>
              <a:rPr lang="en-US" dirty="0" smtClean="0">
                <a:solidFill>
                  <a:schemeClr val="accent1"/>
                </a:solidFill>
              </a:rPr>
              <a:t>DOM</a:t>
            </a:r>
            <a:r>
              <a:rPr lang="en-US" dirty="0" smtClean="0"/>
              <a:t>: &lt;input id="user" name="admin" class="required" type="text"/&gt;</a:t>
            </a:r>
          </a:p>
          <a:p>
            <a:pPr marL="0" indent="0">
              <a:buNone/>
            </a:pPr>
            <a:r>
              <a:rPr lang="en-US" dirty="0" smtClean="0">
                <a:solidFill>
                  <a:schemeClr val="accent1"/>
                </a:solidFill>
              </a:rPr>
              <a:t>Code </a:t>
            </a:r>
            <a:r>
              <a:rPr lang="en-US" dirty="0" err="1" smtClean="0"/>
              <a:t>WebElement</a:t>
            </a:r>
            <a:r>
              <a:rPr lang="en-US" dirty="0" smtClean="0"/>
              <a:t> locator = </a:t>
            </a:r>
            <a:r>
              <a:rPr lang="en-US" dirty="0" err="1" smtClean="0"/>
              <a:t>driver.findElement</a:t>
            </a:r>
            <a:r>
              <a:rPr lang="en-US" dirty="0" smtClean="0"/>
              <a:t>(By.name("admin"));</a:t>
            </a:r>
          </a:p>
          <a:p>
            <a:pPr marL="0" indent="0">
              <a:buNone/>
            </a:pPr>
            <a:r>
              <a:rPr lang="en-US" dirty="0"/>
              <a:t>Names are unique most of the times, but it’s not a restriction. However, a field name locator is the best choice for testing a login form. </a:t>
            </a:r>
            <a:endParaRPr lang="en-US" dirty="0" smtClean="0"/>
          </a:p>
          <a:p>
            <a:pPr marL="0" indent="0">
              <a:buNone/>
            </a:pPr>
            <a:r>
              <a:rPr lang="en-US" dirty="0" smtClean="0"/>
              <a:t>But </a:t>
            </a:r>
            <a:r>
              <a:rPr lang="en-US" dirty="0"/>
              <a:t>when you have multiple login types on the same page then you should use locators with a different scheme. </a:t>
            </a:r>
            <a:endParaRPr lang="en-US" dirty="0" smtClean="0"/>
          </a:p>
          <a:p>
            <a:pPr marL="0" indent="0" fontAlgn="base">
              <a:buNone/>
            </a:pPr>
            <a:r>
              <a:rPr lang="en-US" b="1" dirty="0" smtClean="0"/>
              <a:t>Pros:</a:t>
            </a:r>
            <a:endParaRPr lang="en-US" dirty="0" smtClean="0"/>
          </a:p>
          <a:p>
            <a:pPr fontAlgn="base"/>
            <a:r>
              <a:rPr lang="en-US" dirty="0"/>
              <a:t>It is more appropriate to use it when you have a list of similar types of elements. </a:t>
            </a:r>
            <a:endParaRPr lang="en-US" dirty="0" smtClean="0"/>
          </a:p>
          <a:p>
            <a:pPr marL="0" indent="0" fontAlgn="base">
              <a:buNone/>
            </a:pPr>
            <a:r>
              <a:rPr lang="en-US" b="1" dirty="0" smtClean="0"/>
              <a:t>Cons:</a:t>
            </a:r>
            <a:endParaRPr lang="en-US" dirty="0"/>
          </a:p>
          <a:p>
            <a:pPr fontAlgn="base"/>
            <a:r>
              <a:rPr lang="en-US" dirty="0"/>
              <a:t>Using it with a dynamically generated list is tough</a:t>
            </a:r>
            <a:r>
              <a:rPr lang="en-US" dirty="0" smtClean="0"/>
              <a:t>.</a:t>
            </a:r>
            <a:endParaRPr lang="en-US" dirty="0"/>
          </a:p>
        </p:txBody>
      </p:sp>
    </p:spTree>
    <p:extLst>
      <p:ext uri="{BB962C8B-B14F-4D97-AF65-F5344CB8AC3E}">
        <p14:creationId xmlns:p14="http://schemas.microsoft.com/office/powerpoint/2010/main" val="1200284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4183"/>
            <a:ext cx="10515600" cy="740344"/>
          </a:xfrm>
        </p:spPr>
        <p:txBody>
          <a:bodyPr/>
          <a:lstStyle/>
          <a:p>
            <a:r>
              <a:rPr lang="en-US" dirty="0" smtClean="0"/>
              <a:t>Select by </a:t>
            </a:r>
            <a:r>
              <a:rPr lang="en-US" dirty="0" smtClean="0"/>
              <a:t>LINKTEXT</a:t>
            </a:r>
            <a:endParaRPr lang="en-US" dirty="0"/>
          </a:p>
        </p:txBody>
      </p:sp>
      <p:sp>
        <p:nvSpPr>
          <p:cNvPr id="3" name="Content Placeholder 2"/>
          <p:cNvSpPr>
            <a:spLocks noGrp="1"/>
          </p:cNvSpPr>
          <p:nvPr>
            <p:ph idx="1"/>
          </p:nvPr>
        </p:nvSpPr>
        <p:spPr>
          <a:xfrm>
            <a:off x="838200" y="1351128"/>
            <a:ext cx="10515600" cy="4825835"/>
          </a:xfrm>
        </p:spPr>
        <p:txBody>
          <a:bodyPr>
            <a:normAutofit fontScale="92500" lnSpcReduction="10000"/>
          </a:bodyPr>
          <a:lstStyle/>
          <a:p>
            <a:pPr marL="0" indent="0">
              <a:buNone/>
            </a:pPr>
            <a:r>
              <a:rPr lang="en-US" sz="2600" dirty="0" smtClean="0">
                <a:solidFill>
                  <a:schemeClr val="accent1"/>
                </a:solidFill>
              </a:rPr>
              <a:t>DOM</a:t>
            </a:r>
            <a:r>
              <a:rPr lang="en-US" sz="2600" dirty="0" smtClean="0"/>
              <a:t>:</a:t>
            </a:r>
            <a:r>
              <a:rPr lang="en-US" sz="2600" dirty="0"/>
              <a:t>&lt;</a:t>
            </a:r>
            <a:r>
              <a:rPr lang="en-US" sz="2600" b="1" dirty="0"/>
              <a:t>a</a:t>
            </a:r>
            <a:r>
              <a:rPr lang="en-US" sz="2600" dirty="0"/>
              <a:t> </a:t>
            </a:r>
            <a:r>
              <a:rPr lang="en-US" sz="2600" dirty="0" err="1"/>
              <a:t>href</a:t>
            </a:r>
            <a:r>
              <a:rPr lang="en-US" sz="2600" dirty="0"/>
              <a:t>="</a:t>
            </a:r>
            <a:r>
              <a:rPr lang="en-US" sz="2600" dirty="0">
                <a:hlinkClick r:id="rId2"/>
              </a:rPr>
              <a:t>http://www.seleniumhq.org"&gt;Downloads&lt;/</a:t>
            </a:r>
            <a:r>
              <a:rPr lang="en-US" sz="2600" b="1" dirty="0">
                <a:hlinkClick r:id="rId2"/>
              </a:rPr>
              <a:t>a</a:t>
            </a:r>
            <a:r>
              <a:rPr lang="en-US" sz="2600" dirty="0">
                <a:hlinkClick r:id="rId2"/>
              </a:rPr>
              <a:t>&gt; </a:t>
            </a:r>
            <a:endParaRPr lang="en-US" sz="2600" dirty="0" smtClean="0"/>
          </a:p>
          <a:p>
            <a:pPr marL="0" indent="0">
              <a:buNone/>
            </a:pPr>
            <a:r>
              <a:rPr lang="en-US" sz="2600" dirty="0" smtClean="0">
                <a:solidFill>
                  <a:schemeClr val="accent1"/>
                </a:solidFill>
              </a:rPr>
              <a:t>Code </a:t>
            </a:r>
            <a:r>
              <a:rPr lang="en-US" sz="2600" dirty="0" err="1" smtClean="0">
                <a:hlinkClick r:id="rId2"/>
              </a:rPr>
              <a:t>WebElement</a:t>
            </a:r>
            <a:r>
              <a:rPr lang="en-US" sz="2600" dirty="0" smtClean="0"/>
              <a:t> download </a:t>
            </a:r>
            <a:r>
              <a:rPr lang="en-US" sz="2600" dirty="0"/>
              <a:t>= </a:t>
            </a:r>
            <a:r>
              <a:rPr lang="en-US" sz="2600" dirty="0" err="1"/>
              <a:t>driver.findElement</a:t>
            </a:r>
            <a:r>
              <a:rPr lang="en-US" sz="2600" dirty="0"/>
              <a:t>(</a:t>
            </a:r>
            <a:r>
              <a:rPr lang="en-US" sz="2600" dirty="0" err="1"/>
              <a:t>By.linkText</a:t>
            </a:r>
            <a:r>
              <a:rPr lang="en-US" sz="2600" dirty="0"/>
              <a:t>("Downloads"));</a:t>
            </a:r>
            <a:endParaRPr lang="en-US" sz="2600" dirty="0" smtClean="0"/>
          </a:p>
          <a:p>
            <a:r>
              <a:rPr lang="en-US" dirty="0"/>
              <a:t>M</a:t>
            </a:r>
            <a:r>
              <a:rPr lang="en-US" dirty="0" smtClean="0"/>
              <a:t>ake </a:t>
            </a:r>
            <a:r>
              <a:rPr lang="en-US" dirty="0"/>
              <a:t>sure, there is only one unique link on the web page. </a:t>
            </a:r>
            <a:endParaRPr lang="en-US" dirty="0" smtClean="0"/>
          </a:p>
          <a:p>
            <a:r>
              <a:rPr lang="en-US" dirty="0" smtClean="0"/>
              <a:t>If </a:t>
            </a:r>
            <a:r>
              <a:rPr lang="en-US" dirty="0"/>
              <a:t>there are multiple links with the same link text (such as repeated header and footer menu links), in such cases Selenium will perform action on the first matching element with link. </a:t>
            </a:r>
            <a:r>
              <a:rPr lang="en-US" dirty="0"/>
              <a:t> </a:t>
            </a:r>
            <a:endParaRPr lang="en-US" dirty="0" smtClean="0"/>
          </a:p>
          <a:p>
            <a:pPr marL="0" indent="0" fontAlgn="base">
              <a:buNone/>
            </a:pPr>
            <a:r>
              <a:rPr lang="en-US" b="1" dirty="0" smtClean="0"/>
              <a:t>Pros:</a:t>
            </a:r>
            <a:endParaRPr lang="en-US" dirty="0" smtClean="0"/>
          </a:p>
          <a:p>
            <a:pPr fontAlgn="base"/>
            <a:r>
              <a:rPr lang="en-US" dirty="0"/>
              <a:t>It’ll only work for anchor tags.</a:t>
            </a:r>
          </a:p>
          <a:p>
            <a:pPr fontAlgn="base"/>
            <a:r>
              <a:rPr lang="en-US" dirty="0"/>
              <a:t>Use it for checking navigation flows.</a:t>
            </a:r>
          </a:p>
          <a:p>
            <a:pPr marL="0" indent="0" fontAlgn="base">
              <a:buNone/>
            </a:pPr>
            <a:r>
              <a:rPr lang="en-US" b="1" dirty="0" smtClean="0"/>
              <a:t>Cons</a:t>
            </a:r>
            <a:r>
              <a:rPr lang="en-US" b="1" dirty="0" smtClean="0"/>
              <a:t>:</a:t>
            </a:r>
            <a:endParaRPr lang="en-US" dirty="0"/>
          </a:p>
          <a:p>
            <a:pPr fontAlgn="base"/>
            <a:r>
              <a:rPr lang="en-US" dirty="0"/>
              <a:t>You need to provide the link text for it to </a:t>
            </a:r>
            <a:r>
              <a:rPr lang="en-US" dirty="0" smtClean="0"/>
              <a:t>work</a:t>
            </a:r>
            <a:r>
              <a:rPr lang="en-US" dirty="0" smtClean="0"/>
              <a:t>.</a:t>
            </a:r>
            <a:endParaRPr lang="en-US" dirty="0"/>
          </a:p>
        </p:txBody>
      </p:sp>
    </p:spTree>
    <p:extLst>
      <p:ext uri="{BB962C8B-B14F-4D97-AF65-F5344CB8AC3E}">
        <p14:creationId xmlns:p14="http://schemas.microsoft.com/office/powerpoint/2010/main" val="2040416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4183"/>
            <a:ext cx="10515600" cy="740344"/>
          </a:xfrm>
        </p:spPr>
        <p:txBody>
          <a:bodyPr>
            <a:normAutofit/>
          </a:bodyPr>
          <a:lstStyle/>
          <a:p>
            <a:r>
              <a:rPr lang="en-US" sz="3600" dirty="0" smtClean="0"/>
              <a:t>Select by </a:t>
            </a:r>
            <a:r>
              <a:rPr lang="en-US" sz="3600" dirty="0" smtClean="0"/>
              <a:t>Partial LINKTEXT, Tag Name &amp; Class Name</a:t>
            </a:r>
            <a:endParaRPr lang="en-US" sz="3600" dirty="0"/>
          </a:p>
        </p:txBody>
      </p:sp>
      <p:sp>
        <p:nvSpPr>
          <p:cNvPr id="3" name="Content Placeholder 2"/>
          <p:cNvSpPr>
            <a:spLocks noGrp="1"/>
          </p:cNvSpPr>
          <p:nvPr>
            <p:ph idx="1"/>
          </p:nvPr>
        </p:nvSpPr>
        <p:spPr>
          <a:xfrm>
            <a:off x="838200" y="1351128"/>
            <a:ext cx="10515600" cy="4825835"/>
          </a:xfrm>
        </p:spPr>
        <p:txBody>
          <a:bodyPr>
            <a:normAutofit fontScale="92500" lnSpcReduction="10000"/>
          </a:bodyPr>
          <a:lstStyle/>
          <a:p>
            <a:pPr marL="0" indent="0" fontAlgn="base" latinLnBrk="1">
              <a:buNone/>
            </a:pPr>
            <a:r>
              <a:rPr lang="en-US" sz="2600" u="sng" dirty="0" smtClean="0"/>
              <a:t>Partial Link Text:</a:t>
            </a:r>
          </a:p>
          <a:p>
            <a:pPr marL="0" indent="0" fontAlgn="base" latinLnBrk="1">
              <a:buNone/>
            </a:pPr>
            <a:r>
              <a:rPr lang="en-US" sz="2600" dirty="0" smtClean="0">
                <a:solidFill>
                  <a:schemeClr val="accent1"/>
                </a:solidFill>
              </a:rPr>
              <a:t>DOM</a:t>
            </a:r>
            <a:r>
              <a:rPr lang="en-US" sz="2600" dirty="0" smtClean="0"/>
              <a:t>:</a:t>
            </a:r>
            <a:r>
              <a:rPr lang="en-US" sz="2400" dirty="0"/>
              <a:t>&lt;a </a:t>
            </a:r>
            <a:r>
              <a:rPr lang="en-US" sz="2400" dirty="0" err="1"/>
              <a:t>href</a:t>
            </a:r>
            <a:r>
              <a:rPr lang="en-US" sz="2400" dirty="0"/>
              <a:t>="http://www.techbeamers.com"&gt;How </a:t>
            </a:r>
            <a:r>
              <a:rPr lang="en-US" sz="2400" b="1" dirty="0"/>
              <a:t>to</a:t>
            </a:r>
            <a:r>
              <a:rPr lang="en-US" sz="2400" dirty="0"/>
              <a:t> </a:t>
            </a:r>
            <a:r>
              <a:rPr lang="en-US" sz="2400" b="1" dirty="0"/>
              <a:t>use</a:t>
            </a:r>
            <a:r>
              <a:rPr lang="en-US" sz="2400" dirty="0"/>
              <a:t> locators?&lt;/a&gt;</a:t>
            </a:r>
          </a:p>
          <a:p>
            <a:pPr marL="0" indent="0" fontAlgn="base" latinLnBrk="1">
              <a:buNone/>
            </a:pPr>
            <a:r>
              <a:rPr lang="en-US" sz="2600" dirty="0">
                <a:solidFill>
                  <a:schemeClr val="accent1"/>
                </a:solidFill>
              </a:rPr>
              <a:t>Code</a:t>
            </a:r>
            <a:r>
              <a:rPr lang="en-US" sz="2400" dirty="0">
                <a:solidFill>
                  <a:schemeClr val="accent1"/>
                </a:solidFill>
              </a:rPr>
              <a:t> </a:t>
            </a:r>
            <a:r>
              <a:rPr lang="en-US" sz="2400" dirty="0" err="1" smtClean="0"/>
              <a:t>WebElement</a:t>
            </a:r>
            <a:r>
              <a:rPr lang="en-US" sz="2400" dirty="0" smtClean="0"/>
              <a:t> </a:t>
            </a:r>
            <a:r>
              <a:rPr lang="en-US" sz="2400" dirty="0"/>
              <a:t>item = </a:t>
            </a:r>
            <a:r>
              <a:rPr lang="en-US" sz="2400" dirty="0" err="1"/>
              <a:t>driver.findElement</a:t>
            </a:r>
            <a:r>
              <a:rPr lang="en-US" sz="2400" dirty="0"/>
              <a:t>(</a:t>
            </a:r>
            <a:r>
              <a:rPr lang="en-US" sz="2400" dirty="0" err="1"/>
              <a:t>By.PartialLinkText</a:t>
            </a:r>
            <a:r>
              <a:rPr lang="en-US" sz="2400" dirty="0"/>
              <a:t>("How to use </a:t>
            </a:r>
            <a:r>
              <a:rPr lang="en-US" sz="2400" dirty="0" smtClean="0"/>
              <a:t>"));</a:t>
            </a:r>
            <a:endParaRPr lang="en-US" sz="2400" dirty="0"/>
          </a:p>
          <a:p>
            <a:pPr marL="0" indent="0">
              <a:buNone/>
            </a:pPr>
            <a:r>
              <a:rPr lang="en-US" sz="2600" u="sng" dirty="0" smtClean="0"/>
              <a:t>Tag Name:</a:t>
            </a:r>
          </a:p>
          <a:p>
            <a:pPr marL="0" indent="0">
              <a:buNone/>
            </a:pPr>
            <a:r>
              <a:rPr lang="en-US" sz="2600" dirty="0" smtClean="0"/>
              <a:t>Used to find multiple element properties under one Tag.</a:t>
            </a:r>
          </a:p>
          <a:p>
            <a:pPr marL="0" indent="0" fontAlgn="base" latinLnBrk="1">
              <a:buNone/>
            </a:pPr>
            <a:r>
              <a:rPr lang="en-US" sz="2400" dirty="0">
                <a:solidFill>
                  <a:schemeClr val="accent1"/>
                </a:solidFill>
              </a:rPr>
              <a:t>Code</a:t>
            </a:r>
            <a:r>
              <a:rPr lang="en-US" sz="2000" dirty="0">
                <a:solidFill>
                  <a:schemeClr val="accent1"/>
                </a:solidFill>
              </a:rPr>
              <a:t> </a:t>
            </a:r>
            <a:r>
              <a:rPr lang="en-US" sz="2000" dirty="0" smtClean="0">
                <a:solidFill>
                  <a:schemeClr val="accent1"/>
                </a:solidFill>
              </a:rPr>
              <a:t> </a:t>
            </a:r>
            <a:r>
              <a:rPr lang="en-US" sz="2400" dirty="0" smtClean="0"/>
              <a:t>List&lt;</a:t>
            </a:r>
            <a:r>
              <a:rPr lang="en-US" sz="2400" dirty="0" err="1" smtClean="0"/>
              <a:t>WebElement</a:t>
            </a:r>
            <a:r>
              <a:rPr lang="en-US" sz="2400" dirty="0"/>
              <a:t>&gt; </a:t>
            </a:r>
            <a:r>
              <a:rPr lang="en-US" sz="2400" dirty="0" err="1"/>
              <a:t>linkElements</a:t>
            </a:r>
            <a:r>
              <a:rPr lang="en-US" sz="2400" dirty="0"/>
              <a:t> = </a:t>
            </a:r>
            <a:r>
              <a:rPr lang="en-US" sz="2400" dirty="0" err="1"/>
              <a:t>driver.findElements</a:t>
            </a:r>
            <a:r>
              <a:rPr lang="en-US" sz="2400" dirty="0"/>
              <a:t>(</a:t>
            </a:r>
            <a:r>
              <a:rPr lang="en-US" sz="2400" dirty="0" err="1"/>
              <a:t>By.tagName</a:t>
            </a:r>
            <a:r>
              <a:rPr lang="en-US" sz="2400" dirty="0"/>
              <a:t>("results</a:t>
            </a:r>
            <a:r>
              <a:rPr lang="en-US" sz="2400" dirty="0" smtClean="0"/>
              <a:t>"));</a:t>
            </a:r>
            <a:endParaRPr lang="en-US" sz="2400" dirty="0"/>
          </a:p>
          <a:p>
            <a:pPr marL="0" indent="0" fontAlgn="base" latinLnBrk="1">
              <a:buNone/>
            </a:pPr>
            <a:r>
              <a:rPr lang="en-US" sz="2400" dirty="0" smtClean="0">
                <a:solidFill>
                  <a:schemeClr val="accent1"/>
                </a:solidFill>
              </a:rPr>
              <a:t>           </a:t>
            </a:r>
            <a:r>
              <a:rPr lang="en-US" sz="2400" b="1" dirty="0" smtClean="0"/>
              <a:t>String</a:t>
            </a:r>
            <a:r>
              <a:rPr lang="en-US" sz="2400" dirty="0"/>
              <a:t>[] </a:t>
            </a:r>
            <a:r>
              <a:rPr lang="en-US" sz="2400" dirty="0" err="1"/>
              <a:t>linkTexts</a:t>
            </a:r>
            <a:r>
              <a:rPr lang="en-US" sz="2400" dirty="0"/>
              <a:t> = </a:t>
            </a:r>
            <a:r>
              <a:rPr lang="en-US" sz="2400" b="1" dirty="0"/>
              <a:t>new</a:t>
            </a:r>
            <a:r>
              <a:rPr lang="en-US" sz="2400" dirty="0"/>
              <a:t> </a:t>
            </a:r>
            <a:r>
              <a:rPr lang="en-US" sz="2400" b="1" dirty="0"/>
              <a:t>String</a:t>
            </a:r>
            <a:r>
              <a:rPr lang="en-US" sz="2400" dirty="0"/>
              <a:t>[</a:t>
            </a:r>
            <a:r>
              <a:rPr lang="en-US" sz="2400" dirty="0" err="1"/>
              <a:t>linkElements.size</a:t>
            </a:r>
            <a:r>
              <a:rPr lang="en-US" sz="2400" dirty="0"/>
              <a:t>()];</a:t>
            </a:r>
          </a:p>
          <a:p>
            <a:pPr marL="0" indent="0">
              <a:buNone/>
            </a:pPr>
            <a:r>
              <a:rPr lang="en-US" sz="2600" u="sng" dirty="0" smtClean="0"/>
              <a:t>Class Name:</a:t>
            </a:r>
          </a:p>
          <a:p>
            <a:pPr marL="0" indent="0">
              <a:buNone/>
            </a:pPr>
            <a:r>
              <a:rPr lang="en-US" sz="2400" dirty="0"/>
              <a:t>There may be multiple elements with the same name, if we just use </a:t>
            </a:r>
            <a:r>
              <a:rPr lang="en-US" sz="2400" dirty="0" err="1"/>
              <a:t>findElementByClassName</a:t>
            </a:r>
            <a:r>
              <a:rPr lang="en-US" sz="2400" dirty="0" smtClean="0"/>
              <a:t>, </a:t>
            </a:r>
            <a:r>
              <a:rPr lang="en-US" sz="2400" dirty="0"/>
              <a:t>make sure it is only one. If not the you need to extend using the </a:t>
            </a:r>
            <a:r>
              <a:rPr lang="en-US" sz="2400" dirty="0" err="1"/>
              <a:t>classname</a:t>
            </a:r>
            <a:r>
              <a:rPr lang="en-US" sz="2400" dirty="0"/>
              <a:t> and its sub elements.</a:t>
            </a:r>
            <a:endParaRPr lang="en-US" sz="2600" u="sng" dirty="0" smtClean="0"/>
          </a:p>
          <a:p>
            <a:pPr marL="0" indent="0">
              <a:buNone/>
            </a:pPr>
            <a:r>
              <a:rPr lang="en-US" sz="2400" dirty="0">
                <a:solidFill>
                  <a:schemeClr val="accent1"/>
                </a:solidFill>
              </a:rPr>
              <a:t>Code</a:t>
            </a:r>
            <a:r>
              <a:rPr lang="en-US" sz="2000" dirty="0">
                <a:solidFill>
                  <a:schemeClr val="accent1"/>
                </a:solidFill>
              </a:rPr>
              <a:t> </a:t>
            </a:r>
            <a:r>
              <a:rPr lang="en-US" sz="2000" dirty="0" smtClean="0">
                <a:solidFill>
                  <a:schemeClr val="accent1"/>
                </a:solidFill>
              </a:rPr>
              <a:t> </a:t>
            </a:r>
            <a:r>
              <a:rPr lang="en-US" sz="2400" dirty="0" err="1" smtClean="0"/>
              <a:t>WebElement</a:t>
            </a:r>
            <a:r>
              <a:rPr lang="en-US" sz="2400" dirty="0" smtClean="0"/>
              <a:t> </a:t>
            </a:r>
            <a:r>
              <a:rPr lang="en-US" sz="2400" dirty="0"/>
              <a:t>element =</a:t>
            </a:r>
            <a:r>
              <a:rPr lang="en-US" sz="2400" dirty="0" err="1"/>
              <a:t>driver.findElement</a:t>
            </a:r>
            <a:r>
              <a:rPr lang="en-US" sz="2400" dirty="0"/>
              <a:t>(</a:t>
            </a:r>
            <a:r>
              <a:rPr lang="en-US" sz="2400" dirty="0" err="1"/>
              <a:t>By.className</a:t>
            </a:r>
            <a:r>
              <a:rPr lang="en-US" sz="2400" dirty="0"/>
              <a:t>(“sample”));</a:t>
            </a:r>
            <a:endParaRPr lang="en-US" sz="2600" dirty="0" smtClean="0">
              <a:solidFill>
                <a:schemeClr val="accent1"/>
              </a:solidFill>
            </a:endParaRPr>
          </a:p>
          <a:p>
            <a:pPr marL="0" indent="0">
              <a:buNone/>
            </a:pPr>
            <a:endParaRPr lang="en-US" sz="2600" dirty="0">
              <a:solidFill>
                <a:schemeClr val="accent1"/>
              </a:solidFill>
            </a:endParaRPr>
          </a:p>
        </p:txBody>
      </p:sp>
    </p:spTree>
    <p:extLst>
      <p:ext uri="{BB962C8B-B14F-4D97-AF65-F5344CB8AC3E}">
        <p14:creationId xmlns:p14="http://schemas.microsoft.com/office/powerpoint/2010/main" val="2921236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7513"/>
          </a:xfrm>
        </p:spPr>
        <p:txBody>
          <a:bodyPr>
            <a:normAutofit fontScale="90000"/>
          </a:bodyPr>
          <a:lstStyle/>
          <a:p>
            <a:r>
              <a:rPr lang="en-US" dirty="0" smtClean="0"/>
              <a:t>Select by CSS</a:t>
            </a:r>
            <a:endParaRPr lang="en-US" dirty="0"/>
          </a:p>
        </p:txBody>
      </p:sp>
      <p:sp>
        <p:nvSpPr>
          <p:cNvPr id="3" name="Content Placeholder 2"/>
          <p:cNvSpPr>
            <a:spLocks noGrp="1"/>
          </p:cNvSpPr>
          <p:nvPr>
            <p:ph idx="1"/>
          </p:nvPr>
        </p:nvSpPr>
        <p:spPr>
          <a:xfrm>
            <a:off x="838200" y="1078173"/>
            <a:ext cx="10515600" cy="5098790"/>
          </a:xfrm>
        </p:spPr>
        <p:txBody>
          <a:bodyPr>
            <a:normAutofit fontScale="85000" lnSpcReduction="20000"/>
          </a:bodyPr>
          <a:lstStyle/>
          <a:p>
            <a:r>
              <a:rPr lang="en-US" dirty="0"/>
              <a:t>CSS Selectors are no different than the </a:t>
            </a:r>
            <a:r>
              <a:rPr lang="en-US" dirty="0" err="1"/>
              <a:t>XPaths</a:t>
            </a:r>
            <a:r>
              <a:rPr lang="en-US" dirty="0"/>
              <a:t>. But they are resilient and powerful. </a:t>
            </a:r>
            <a:endParaRPr lang="en-US" dirty="0" smtClean="0"/>
          </a:p>
          <a:p>
            <a:r>
              <a:rPr lang="en-US" dirty="0" smtClean="0"/>
              <a:t>Unlike </a:t>
            </a:r>
            <a:r>
              <a:rPr lang="en-US" dirty="0"/>
              <a:t>the XPath, they aren’t dependent on the DOM structure. They can help you perform actions which are difficult to do with XPath</a:t>
            </a:r>
            <a:r>
              <a:rPr lang="en-US" dirty="0" smtClean="0"/>
              <a:t>.</a:t>
            </a:r>
          </a:p>
          <a:p>
            <a:pPr marL="0" indent="0">
              <a:buNone/>
            </a:pPr>
            <a:r>
              <a:rPr lang="en-US" dirty="0" smtClean="0">
                <a:solidFill>
                  <a:schemeClr val="accent1"/>
                </a:solidFill>
              </a:rPr>
              <a:t>Code </a:t>
            </a:r>
            <a:r>
              <a:rPr lang="en-US" dirty="0" err="1" smtClean="0"/>
              <a:t>WebElement</a:t>
            </a:r>
            <a:r>
              <a:rPr lang="en-US" dirty="0" smtClean="0"/>
              <a:t> </a:t>
            </a:r>
            <a:r>
              <a:rPr lang="en-US" dirty="0" err="1"/>
              <a:t>CheckElements</a:t>
            </a:r>
            <a:r>
              <a:rPr lang="en-US" dirty="0"/>
              <a:t> = </a:t>
            </a:r>
            <a:r>
              <a:rPr lang="en-US" dirty="0" err="1"/>
              <a:t>driver.findElements</a:t>
            </a:r>
            <a:r>
              <a:rPr lang="en-US" dirty="0"/>
              <a:t>(</a:t>
            </a:r>
            <a:r>
              <a:rPr lang="en-US" dirty="0" err="1"/>
              <a:t>By.cssSelector</a:t>
            </a:r>
            <a:r>
              <a:rPr lang="en-US" dirty="0"/>
              <a:t>("input[id=email</a:t>
            </a:r>
            <a:r>
              <a:rPr lang="en-US" dirty="0" smtClean="0"/>
              <a:t>']"));</a:t>
            </a:r>
          </a:p>
          <a:p>
            <a:pPr marL="0" indent="0">
              <a:buNone/>
            </a:pPr>
            <a:endParaRPr lang="en-US" dirty="0" smtClean="0"/>
          </a:p>
          <a:p>
            <a:pPr marL="0" indent="0">
              <a:buNone/>
            </a:pPr>
            <a:r>
              <a:rPr lang="en-US" b="1" dirty="0" smtClean="0"/>
              <a:t>Pros:</a:t>
            </a:r>
          </a:p>
          <a:p>
            <a:pPr fontAlgn="base"/>
            <a:r>
              <a:rPr lang="en-US" dirty="0"/>
              <a:t>Relatively speedier than using the XPath.</a:t>
            </a:r>
          </a:p>
          <a:p>
            <a:pPr fontAlgn="base"/>
            <a:r>
              <a:rPr lang="en-US" dirty="0"/>
              <a:t>Its usage is growing as the web pages are getting more style-centric.</a:t>
            </a:r>
          </a:p>
          <a:p>
            <a:pPr fontAlgn="base"/>
            <a:r>
              <a:rPr lang="en-US" dirty="0"/>
              <a:t>It’s easy to define a unique CSS locator as you can combine multiple CSS attributes</a:t>
            </a:r>
            <a:r>
              <a:rPr lang="en-US" dirty="0" smtClean="0"/>
              <a:t>.</a:t>
            </a:r>
          </a:p>
          <a:p>
            <a:pPr marL="0" indent="0" fontAlgn="base">
              <a:buNone/>
            </a:pPr>
            <a:r>
              <a:rPr lang="en-US" b="1" dirty="0" smtClean="0"/>
              <a:t>Cons:</a:t>
            </a:r>
          </a:p>
          <a:p>
            <a:pPr fontAlgn="base"/>
            <a:r>
              <a:rPr lang="en-US" dirty="0"/>
              <a:t> </a:t>
            </a:r>
            <a:r>
              <a:rPr lang="en-US" dirty="0" smtClean="0"/>
              <a:t>It requires </a:t>
            </a:r>
            <a:r>
              <a:rPr lang="en-US" dirty="0"/>
              <a:t>a deeper understanding of the CSS/</a:t>
            </a:r>
            <a:r>
              <a:rPr lang="en-US" dirty="0" err="1"/>
              <a:t>Javascript</a:t>
            </a:r>
            <a:endParaRPr lang="en-US" dirty="0"/>
          </a:p>
          <a:p>
            <a:pPr marL="0" indent="0">
              <a:buNone/>
            </a:pPr>
            <a:endParaRPr lang="en-US" dirty="0"/>
          </a:p>
        </p:txBody>
      </p:sp>
    </p:spTree>
    <p:extLst>
      <p:ext uri="{BB962C8B-B14F-4D97-AF65-F5344CB8AC3E}">
        <p14:creationId xmlns:p14="http://schemas.microsoft.com/office/powerpoint/2010/main" val="2143160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7513"/>
          </a:xfrm>
        </p:spPr>
        <p:txBody>
          <a:bodyPr>
            <a:normAutofit fontScale="90000"/>
          </a:bodyPr>
          <a:lstStyle/>
          <a:p>
            <a:r>
              <a:rPr lang="en-US" dirty="0" smtClean="0"/>
              <a:t>Select by XPATH</a:t>
            </a:r>
            <a:endParaRPr lang="en-US" dirty="0"/>
          </a:p>
        </p:txBody>
      </p:sp>
      <p:sp>
        <p:nvSpPr>
          <p:cNvPr id="3" name="Content Placeholder 2"/>
          <p:cNvSpPr>
            <a:spLocks noGrp="1"/>
          </p:cNvSpPr>
          <p:nvPr>
            <p:ph idx="1"/>
          </p:nvPr>
        </p:nvSpPr>
        <p:spPr>
          <a:xfrm>
            <a:off x="838200" y="1078173"/>
            <a:ext cx="10515600" cy="5098790"/>
          </a:xfrm>
        </p:spPr>
        <p:txBody>
          <a:bodyPr>
            <a:normAutofit fontScale="70000" lnSpcReduction="20000"/>
          </a:bodyPr>
          <a:lstStyle/>
          <a:p>
            <a:r>
              <a:rPr lang="en-US" dirty="0"/>
              <a:t>XPath is a perfect technique for walking through the DOM structure of the web page</a:t>
            </a:r>
            <a:r>
              <a:rPr lang="en-US" dirty="0" smtClean="0"/>
              <a:t>.</a:t>
            </a:r>
          </a:p>
          <a:p>
            <a:r>
              <a:rPr lang="en-US" dirty="0"/>
              <a:t>XPath locators are robust and reliable. </a:t>
            </a:r>
            <a:endParaRPr lang="en-US" dirty="0" smtClean="0"/>
          </a:p>
          <a:p>
            <a:r>
              <a:rPr lang="en-US" dirty="0" smtClean="0"/>
              <a:t>It </a:t>
            </a:r>
            <a:r>
              <a:rPr lang="en-US" dirty="0"/>
              <a:t>is one method which guarantees to locate any element on the page using the XPath expression. </a:t>
            </a:r>
            <a:endParaRPr lang="en-US" dirty="0" smtClean="0"/>
          </a:p>
          <a:p>
            <a:r>
              <a:rPr lang="en-US" dirty="0"/>
              <a:t>Y</a:t>
            </a:r>
            <a:r>
              <a:rPr lang="en-US" dirty="0" smtClean="0"/>
              <a:t>ou </a:t>
            </a:r>
            <a:r>
              <a:rPr lang="en-US" dirty="0"/>
              <a:t>should be very careful while forming an XPath as it may not work if there are changes in the web application.</a:t>
            </a:r>
            <a:endParaRPr lang="en-US" dirty="0" smtClean="0"/>
          </a:p>
          <a:p>
            <a:endParaRPr lang="en-US" dirty="0">
              <a:solidFill>
                <a:schemeClr val="accent1"/>
              </a:solidFill>
            </a:endParaRPr>
          </a:p>
          <a:p>
            <a:r>
              <a:rPr lang="en-US" dirty="0" smtClean="0">
                <a:solidFill>
                  <a:schemeClr val="accent1"/>
                </a:solidFill>
              </a:rPr>
              <a:t>Code </a:t>
            </a:r>
            <a:r>
              <a:rPr lang="en-US" dirty="0" err="1" smtClean="0"/>
              <a:t>WebElement</a:t>
            </a:r>
            <a:r>
              <a:rPr lang="en-US" dirty="0" smtClean="0"/>
              <a:t> </a:t>
            </a:r>
            <a:r>
              <a:rPr lang="en-US" dirty="0" err="1"/>
              <a:t>CheckElements</a:t>
            </a:r>
            <a:r>
              <a:rPr lang="en-US" dirty="0"/>
              <a:t> = </a:t>
            </a:r>
            <a:r>
              <a:rPr lang="en-US" dirty="0" err="1" smtClean="0"/>
              <a:t>driver.findElements</a:t>
            </a:r>
            <a:r>
              <a:rPr lang="en-US" dirty="0" smtClean="0"/>
              <a:t>(</a:t>
            </a:r>
            <a:r>
              <a:rPr lang="en-US" dirty="0" err="1" smtClean="0"/>
              <a:t>By.xpath</a:t>
            </a:r>
            <a:r>
              <a:rPr lang="en-US" dirty="0" smtClean="0"/>
              <a:t>(“//*[@</a:t>
            </a:r>
            <a:r>
              <a:rPr lang="en-US" dirty="0"/>
              <a:t>id=’username</a:t>
            </a:r>
            <a:r>
              <a:rPr lang="en-US" dirty="0" smtClean="0"/>
              <a:t>’]"));</a:t>
            </a:r>
          </a:p>
          <a:p>
            <a:pPr marL="0" indent="0">
              <a:buNone/>
            </a:pPr>
            <a:endParaRPr lang="en-US" dirty="0" smtClean="0"/>
          </a:p>
          <a:p>
            <a:pPr marL="0" indent="0">
              <a:buNone/>
            </a:pPr>
            <a:r>
              <a:rPr lang="en-US" b="1" dirty="0" smtClean="0"/>
              <a:t>Pros:</a:t>
            </a:r>
          </a:p>
          <a:p>
            <a:pPr fontAlgn="base"/>
            <a:r>
              <a:rPr lang="en-US" dirty="0"/>
              <a:t>Guarantees to find accurate locators</a:t>
            </a:r>
            <a:endParaRPr lang="en-US" dirty="0"/>
          </a:p>
          <a:p>
            <a:pPr marL="0" indent="0" fontAlgn="base">
              <a:buNone/>
            </a:pPr>
            <a:r>
              <a:rPr lang="en-US" b="1" dirty="0" smtClean="0"/>
              <a:t>Cons:</a:t>
            </a:r>
          </a:p>
          <a:p>
            <a:pPr fontAlgn="base"/>
            <a:r>
              <a:rPr lang="en-US" dirty="0"/>
              <a:t> It is slow as compared to CSS.</a:t>
            </a:r>
          </a:p>
          <a:p>
            <a:pPr fontAlgn="base"/>
            <a:r>
              <a:rPr lang="en-US" dirty="0"/>
              <a:t>It’s browser dependent, and there are differences in IE vs. Firefox XPath implementations</a:t>
            </a:r>
            <a:r>
              <a:rPr lang="en-US" dirty="0" smtClean="0"/>
              <a:t>.</a:t>
            </a:r>
            <a:endParaRPr lang="en-US" dirty="0"/>
          </a:p>
        </p:txBody>
      </p:sp>
    </p:spTree>
    <p:extLst>
      <p:ext uri="{BB962C8B-B14F-4D97-AF65-F5344CB8AC3E}">
        <p14:creationId xmlns:p14="http://schemas.microsoft.com/office/powerpoint/2010/main" val="2995144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4684"/>
          </a:xfrm>
        </p:spPr>
        <p:txBody>
          <a:bodyPr>
            <a:normAutofit fontScale="90000"/>
          </a:bodyPr>
          <a:lstStyle/>
          <a:p>
            <a:r>
              <a:rPr lang="en-US" dirty="0" smtClean="0"/>
              <a:t>XPATH</a:t>
            </a:r>
            <a:endParaRPr lang="en-US" dirty="0"/>
          </a:p>
        </p:txBody>
      </p:sp>
      <p:sp>
        <p:nvSpPr>
          <p:cNvPr id="3" name="Content Placeholder 2"/>
          <p:cNvSpPr>
            <a:spLocks noGrp="1"/>
          </p:cNvSpPr>
          <p:nvPr>
            <p:ph idx="1"/>
          </p:nvPr>
        </p:nvSpPr>
        <p:spPr>
          <a:xfrm>
            <a:off x="838200" y="859810"/>
            <a:ext cx="10515600" cy="5317153"/>
          </a:xfrm>
        </p:spPr>
        <p:txBody>
          <a:bodyPr/>
          <a:lstStyle/>
          <a:p>
            <a:r>
              <a:rPr lang="en-US" dirty="0" smtClean="0"/>
              <a:t>What is </a:t>
            </a:r>
            <a:r>
              <a:rPr lang="en-US" dirty="0" err="1" smtClean="0"/>
              <a:t>Xpath</a:t>
            </a:r>
            <a:r>
              <a:rPr lang="en-US" dirty="0" smtClean="0"/>
              <a:t>?</a:t>
            </a:r>
          </a:p>
          <a:p>
            <a:pPr lvl="1">
              <a:buFont typeface="Courier New" panose="02070309020205020404" pitchFamily="49" charset="0"/>
              <a:buChar char="o"/>
            </a:pPr>
            <a:r>
              <a:rPr lang="en-US" dirty="0"/>
              <a:t>XPath is designed to allow the navigation of XML </a:t>
            </a:r>
            <a:r>
              <a:rPr lang="en-US" dirty="0" err="1"/>
              <a:t>documents,with</a:t>
            </a:r>
            <a:r>
              <a:rPr lang="en-US" dirty="0"/>
              <a:t> the purpose of selecting individual elements, attributes, or some other part of an XML document for specific processing.</a:t>
            </a:r>
          </a:p>
          <a:p>
            <a:r>
              <a:rPr lang="en-US" dirty="0"/>
              <a:t>What is </a:t>
            </a:r>
            <a:r>
              <a:rPr lang="en-US" dirty="0" smtClean="0"/>
              <a:t>XML?</a:t>
            </a:r>
          </a:p>
          <a:p>
            <a:pPr lvl="1">
              <a:buFont typeface="Courier New" panose="02070309020205020404" pitchFamily="49" charset="0"/>
              <a:buChar char="o"/>
            </a:pPr>
            <a:r>
              <a:rPr lang="en-US" dirty="0" smtClean="0"/>
              <a:t>The </a:t>
            </a:r>
            <a:r>
              <a:rPr lang="en-US" dirty="0"/>
              <a:t>Extensible Markup Language (XML) is the context in which the XML Path Language, XPath, exists. </a:t>
            </a:r>
            <a:endParaRPr lang="en-US" dirty="0" smtClean="0"/>
          </a:p>
          <a:p>
            <a:r>
              <a:rPr lang="en-US" dirty="0"/>
              <a:t>XPath can be viewed as a way to navigate round XML documents. Thus XPath has similarities to a set of street </a:t>
            </a:r>
            <a:r>
              <a:rPr lang="en-US" dirty="0" smtClean="0"/>
              <a:t>directions.</a:t>
            </a:r>
            <a:endParaRPr lang="en-US" sz="2400" dirty="0"/>
          </a:p>
          <a:p>
            <a:r>
              <a:rPr lang="en-US" dirty="0" smtClean="0"/>
              <a:t>When </a:t>
            </a:r>
            <a:r>
              <a:rPr lang="en-US" dirty="0"/>
              <a:t>you need to search for a address, you should know what is your starting point to reach your destination</a:t>
            </a:r>
            <a:r>
              <a:rPr lang="en-US" dirty="0" smtClean="0"/>
              <a:t>. </a:t>
            </a:r>
            <a:r>
              <a:rPr lang="en-US" dirty="0"/>
              <a:t>In XPath the starting point is called the </a:t>
            </a:r>
            <a:r>
              <a:rPr lang="en-US" b="1" dirty="0"/>
              <a:t>context node</a:t>
            </a:r>
            <a:r>
              <a:rPr lang="en-US" dirty="0" smtClean="0"/>
              <a:t>.</a:t>
            </a:r>
          </a:p>
          <a:p>
            <a:pPr marL="0" indent="0">
              <a:buNone/>
            </a:pPr>
            <a:endParaRPr lang="en-US" dirty="0"/>
          </a:p>
          <a:p>
            <a:endParaRPr lang="en-US" dirty="0" smtClean="0"/>
          </a:p>
          <a:p>
            <a:pPr marL="457200" lvl="1" indent="0">
              <a:buNone/>
            </a:pPr>
            <a:endParaRPr lang="en-US" sz="2000" dirty="0"/>
          </a:p>
          <a:p>
            <a:pPr marL="457200" lvl="1" indent="0">
              <a:buNone/>
            </a:pPr>
            <a:endParaRPr lang="en-US" dirty="0"/>
          </a:p>
          <a:p>
            <a:endParaRPr lang="en-US" dirty="0"/>
          </a:p>
        </p:txBody>
      </p:sp>
    </p:spTree>
    <p:extLst>
      <p:ext uri="{BB962C8B-B14F-4D97-AF65-F5344CB8AC3E}">
        <p14:creationId xmlns:p14="http://schemas.microsoft.com/office/powerpoint/2010/main" val="1470729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1321</TotalTime>
  <Words>1045</Words>
  <Application>Microsoft Office PowerPoint</Application>
  <PresentationFormat>Widescreen</PresentationFormat>
  <Paragraphs>143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Courier New</vt:lpstr>
      <vt:lpstr>Times New Roman</vt:lpstr>
      <vt:lpstr>Office Theme</vt:lpstr>
      <vt:lpstr>Test Automation – Selenium</vt:lpstr>
      <vt:lpstr>Locators for Selenium</vt:lpstr>
      <vt:lpstr>Select by ID</vt:lpstr>
      <vt:lpstr>Select by NAME</vt:lpstr>
      <vt:lpstr>Select by LINKTEXT</vt:lpstr>
      <vt:lpstr>Select by Partial LINKTEXT, Tag Name &amp; Class Name</vt:lpstr>
      <vt:lpstr>Select by CSS</vt:lpstr>
      <vt:lpstr>Select by XPATH</vt:lpstr>
      <vt:lpstr>XPATH</vt:lpstr>
      <vt:lpstr>Types of XPATHs</vt:lpstr>
      <vt:lpstr>XPATH Axes</vt:lpstr>
      <vt:lpstr>CSS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Automation – Selenium</dc:title>
  <dc:creator>Swarup Mishra</dc:creator>
  <cp:lastModifiedBy>Swarup Mishra</cp:lastModifiedBy>
  <cp:revision>18</cp:revision>
  <dcterms:created xsi:type="dcterms:W3CDTF">2017-07-17T12:23:38Z</dcterms:created>
  <dcterms:modified xsi:type="dcterms:W3CDTF">2017-07-18T12:39:34Z</dcterms:modified>
</cp:coreProperties>
</file>