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3" r:id="rId2"/>
    <p:sldId id="466" r:id="rId3"/>
    <p:sldId id="469" r:id="rId4"/>
    <p:sldId id="486" r:id="rId5"/>
    <p:sldId id="484" r:id="rId6"/>
    <p:sldId id="488" r:id="rId7"/>
    <p:sldId id="489" r:id="rId8"/>
    <p:sldId id="487" r:id="rId9"/>
    <p:sldId id="483" r:id="rId10"/>
    <p:sldId id="455" r:id="rId11"/>
    <p:sldId id="456" r:id="rId12"/>
    <p:sldId id="457" r:id="rId13"/>
    <p:sldId id="460" r:id="rId14"/>
  </p:sldIdLst>
  <p:sldSz cx="9144000" cy="5143500" type="screen16x9"/>
  <p:notesSz cx="6858000" cy="9144000"/>
  <p:defaultTextStyle>
    <a:defPPr>
      <a:defRPr lang="en-US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 Sundararaman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8100"/>
    <a:srgbClr val="004B87"/>
    <a:srgbClr val="FF8200"/>
    <a:srgbClr val="067CC1"/>
    <a:srgbClr val="00A2DC"/>
    <a:srgbClr val="FF7CC1"/>
    <a:srgbClr val="D26E00"/>
    <a:srgbClr val="FF8700"/>
    <a:srgbClr val="FFFFFF"/>
    <a:srgbClr val="4F81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00" autoAdjust="0"/>
    <p:restoredTop sz="91382" autoAdjust="0"/>
  </p:normalViewPr>
  <p:slideViewPr>
    <p:cSldViewPr snapToGrid="0">
      <p:cViewPr varScale="1">
        <p:scale>
          <a:sx n="89" d="100"/>
          <a:sy n="89" d="100"/>
        </p:scale>
        <p:origin x="-66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6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B429-E846-497B-AC90-76A7233A386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138D4-8FDC-4619-A0BD-75C02015D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0C4C8-54A5-4E69-97B2-D8413B4CB5CB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7506B-7887-4A7E-BCCF-6D2AEF04BC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2327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C185-BCBB-40B3-A85B-F686A01B3AB1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612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C185-BCBB-40B3-A85B-F686A01B3AB1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960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Foder</a:t>
            </a:r>
            <a:r>
              <a:rPr lang="en-US" dirty="0" smtClean="0"/>
              <a:t> structure,</a:t>
            </a:r>
            <a:r>
              <a:rPr lang="en-US" baseline="0" dirty="0" smtClean="0"/>
              <a:t> page object model and action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7506B-7887-4A7E-BCCF-6D2AEF04BC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608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Foder</a:t>
            </a:r>
            <a:r>
              <a:rPr lang="en-US" dirty="0" smtClean="0"/>
              <a:t> structure,</a:t>
            </a:r>
            <a:r>
              <a:rPr lang="en-US" baseline="0" dirty="0" smtClean="0"/>
              <a:t> page object model and action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7506B-7887-4A7E-BCCF-6D2AEF04BC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816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992F-FC9B-414C-BB32-E67986D49D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752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992F-FC9B-414C-BB32-E67986D49D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752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C185-BCBB-40B3-A85B-F686A01B3AB1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1557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7506B-7887-4A7E-BCCF-6D2AEF04BC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960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842" y="4974069"/>
            <a:ext cx="9158842" cy="189972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28576" y="4948594"/>
            <a:ext cx="4341615" cy="2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2746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5580112" y="3003799"/>
            <a:ext cx="3563888" cy="195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N" dirty="0"/>
          </a:p>
        </p:txBody>
      </p:sp>
      <p:sp>
        <p:nvSpPr>
          <p:cNvPr id="7" name="AutoShape 6" descr="http://pristine.ca/images/galleryImages/14/large/0_06-PristineWater-PristineSystem-bannerBG_l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6612" y="-4177"/>
            <a:ext cx="3184936" cy="16136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1548" y="0"/>
            <a:ext cx="2811917" cy="16095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r="2273" b="5881"/>
          <a:stretch/>
        </p:blipFill>
        <p:spPr>
          <a:xfrm>
            <a:off x="-8307" y="1609503"/>
            <a:ext cx="3275860" cy="1795079"/>
          </a:xfrm>
          <a:prstGeom prst="rect">
            <a:avLst/>
          </a:prstGeom>
        </p:spPr>
      </p:pic>
      <p:pic>
        <p:nvPicPr>
          <p:cNvPr id="2050" name="Picture 2" descr="C:\Users\IN00676\Desktop\images (4)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069"/>
          <a:stretch/>
        </p:blipFill>
        <p:spPr bwMode="auto">
          <a:xfrm>
            <a:off x="-8308" y="3404582"/>
            <a:ext cx="3321912" cy="1569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00676\Desktop\Energy_Utilities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12" y="1609505"/>
            <a:ext cx="3272116" cy="18353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31549" y="1609504"/>
            <a:ext cx="2811917" cy="18353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31549" y="3444829"/>
            <a:ext cx="2811917" cy="1529240"/>
          </a:xfrm>
          <a:prstGeom prst="rect">
            <a:avLst/>
          </a:prstGeom>
        </p:spPr>
      </p:pic>
      <p:pic>
        <p:nvPicPr>
          <p:cNvPr id="2052" name="Picture 4" descr="C:\Users\IN00676\Desktop\images (3)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12" y="3444829"/>
            <a:ext cx="3184937" cy="1529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8308" y="1"/>
            <a:ext cx="3154920" cy="1609504"/>
          </a:xfrm>
          <a:prstGeom prst="rect">
            <a:avLst/>
          </a:prstGeom>
        </p:spPr>
      </p:pic>
      <p:sp>
        <p:nvSpPr>
          <p:cNvPr id="19" name="Round Same Side Corner Rectangle 18"/>
          <p:cNvSpPr/>
          <p:nvPr userDrawn="1"/>
        </p:nvSpPr>
        <p:spPr>
          <a:xfrm rot="5400000">
            <a:off x="1789102" y="989574"/>
            <a:ext cx="646925" cy="4254812"/>
          </a:xfrm>
          <a:prstGeom prst="round2SameRect">
            <a:avLst/>
          </a:prstGeom>
          <a:solidFill>
            <a:schemeClr val="bg1"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28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3"/>
            <a:ext cx="8686800" cy="4107311"/>
          </a:xfrm>
        </p:spPr>
        <p:txBody>
          <a:bodyPr/>
          <a:lstStyle>
            <a:lvl1pPr marL="342875" indent="-342875">
              <a:buClr>
                <a:srgbClr val="FF8700"/>
              </a:buClr>
              <a:buFont typeface="Arial" panose="020B0604020202020204" pitchFamily="34" charset="0"/>
              <a:buChar char="»"/>
              <a:defRPr sz="2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95" indent="-285729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15" indent="-228582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80" indent="-228582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46" indent="-228582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4844" y="4888230"/>
            <a:ext cx="7395155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9522" y="327483"/>
            <a:ext cx="9112873" cy="269675"/>
            <a:chOff x="-9525" y="327480"/>
            <a:chExt cx="9112873" cy="269675"/>
          </a:xfrm>
        </p:grpSpPr>
        <p:cxnSp>
          <p:nvCxnSpPr>
            <p:cNvPr id="14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28576" y="4911725"/>
            <a:ext cx="4341615" cy="2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defTabSz="912746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4283968" y="4876008"/>
            <a:ext cx="419102" cy="249382"/>
          </a:xfrm>
          <a:prstGeom prst="rect">
            <a:avLst/>
          </a:prstGeom>
        </p:spPr>
        <p:txBody>
          <a:bodyPr lIns="91434" tIns="45717" rIns="91434" bIns="45717" anchor="ctr"/>
          <a:lstStyle/>
          <a:p>
            <a:pPr algn="r"/>
            <a:fld id="{1ABA5E30-8ADC-4D9E-A91D-3D9526157550}" type="slidenum"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1" y="4854528"/>
            <a:ext cx="1680568" cy="2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8803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5162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2892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4775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79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107311"/>
          </a:xfrm>
        </p:spPr>
        <p:txBody>
          <a:bodyPr/>
          <a:lstStyle>
            <a:lvl1pPr marL="342900" indent="-342900">
              <a:buClr>
                <a:srgbClr val="FF8700"/>
              </a:buClr>
              <a:buFont typeface="Arial" panose="020B0604020202020204" pitchFamily="34" charset="0"/>
              <a:buChar char="»"/>
              <a:defRPr sz="2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4844" y="4888230"/>
            <a:ext cx="7395155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14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2015,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4283968" y="4876006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fld id="{1ABA5E30-8ADC-4D9E-A91D-3D9526157550}" type="slidenum">
              <a:rPr lang="en-US" sz="9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4854528"/>
            <a:ext cx="1680568" cy="2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99" y="110257"/>
            <a:ext cx="1101690" cy="35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0320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55"/>
            <a:ext cx="9143996" cy="5140987"/>
          </a:xfrm>
          <a:prstGeom prst="rect">
            <a:avLst/>
          </a:prstGeom>
        </p:spPr>
      </p:pic>
      <p:sp>
        <p:nvSpPr>
          <p:cNvPr id="8" name="Round Same Side Corner Rectangle 7"/>
          <p:cNvSpPr/>
          <p:nvPr userDrawn="1"/>
        </p:nvSpPr>
        <p:spPr>
          <a:xfrm rot="16200000">
            <a:off x="7227394" y="-731413"/>
            <a:ext cx="720080" cy="3131837"/>
          </a:xfrm>
          <a:prstGeom prst="round2SameRect">
            <a:avLst/>
          </a:prstGeom>
          <a:solidFill>
            <a:srgbClr val="FFFFFF">
              <a:alpha val="98039"/>
            </a:srgbClr>
          </a:solidFill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026" name="Picture 2" descr="C:\Users\in00043\Desktop\gallop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50" y="638266"/>
            <a:ext cx="2777300" cy="466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Same Side Corner Rectangle 4"/>
          <p:cNvSpPr/>
          <p:nvPr userDrawn="1"/>
        </p:nvSpPr>
        <p:spPr>
          <a:xfrm rot="5400000">
            <a:off x="2273742" y="313495"/>
            <a:ext cx="860259" cy="5464448"/>
          </a:xfrm>
          <a:prstGeom prst="round2SameRect">
            <a:avLst/>
          </a:prstGeom>
          <a:solidFill>
            <a:srgbClr val="067CC1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151" y="2685570"/>
            <a:ext cx="5129937" cy="684577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4843" y="4957937"/>
            <a:ext cx="9158842" cy="206101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28575" y="4948594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</p:spTree>
    <p:extLst>
      <p:ext uri="{BB962C8B-B14F-4D97-AF65-F5344CB8AC3E}">
        <p14:creationId xmlns="" xmlns:p14="http://schemas.microsoft.com/office/powerpoint/2010/main" val="42572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7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888230"/>
            <a:ext cx="77724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www.gallop.net   |   Unsolicited distribution is restricted. Copyright © 2016, Gallop</a:t>
            </a:r>
            <a:endParaRPr lang="en-US" sz="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362449" y="4913168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sz="9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10</a:t>
            </a:r>
            <a:endParaRPr lang="en-US" sz="9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00" y="4747586"/>
            <a:ext cx="1266925" cy="3959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5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>
              <a:buClr>
                <a:srgbClr val="FF8700"/>
              </a:buClr>
              <a:buChar char="»"/>
            </a:pPr>
            <a:r>
              <a:rPr lang="en-US" smtClean="0"/>
              <a:t>Click to edit Master text styles</a:t>
            </a:r>
          </a:p>
          <a:p>
            <a:pPr lvl="1">
              <a:buClr>
                <a:srgbClr val="FF8700"/>
              </a:buClr>
              <a:buChar char="»"/>
            </a:pPr>
            <a:r>
              <a:rPr lang="en-US" smtClean="0"/>
              <a:t>Second level</a:t>
            </a:r>
          </a:p>
          <a:p>
            <a:pPr lvl="2">
              <a:buClr>
                <a:srgbClr val="FF8700"/>
              </a:buClr>
              <a:buChar char="»"/>
            </a:pPr>
            <a:r>
              <a:rPr lang="en-US" smtClean="0"/>
              <a:t>Third level</a:t>
            </a:r>
          </a:p>
          <a:p>
            <a:pPr lvl="3">
              <a:buClr>
                <a:srgbClr val="FF8700"/>
              </a:buClr>
              <a:buChar char="»"/>
            </a:pPr>
            <a:r>
              <a:rPr lang="en-US" smtClean="0"/>
              <a:t>Fourth level</a:t>
            </a:r>
          </a:p>
          <a:p>
            <a:pPr lvl="4">
              <a:buClr>
                <a:srgbClr val="FF8700"/>
              </a:buClr>
              <a:buChar char="»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F3-7276-4F26-96DA-DA182CB63070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7ECF-13E4-4659-A386-8E677F394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6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706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openxmlformats.org/officeDocument/2006/relationships/image" Target="../media/image37.jpeg"/><Relationship Id="rId26" Type="http://schemas.openxmlformats.org/officeDocument/2006/relationships/image" Target="../media/image45.png"/><Relationship Id="rId39" Type="http://schemas.openxmlformats.org/officeDocument/2006/relationships/image" Target="../media/image46.png"/><Relationship Id="rId51" Type="http://schemas.openxmlformats.org/officeDocument/2006/relationships/image" Target="../media/image58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42" Type="http://schemas.openxmlformats.org/officeDocument/2006/relationships/image" Target="../media/image49.jpeg"/><Relationship Id="rId47" Type="http://schemas.openxmlformats.org/officeDocument/2006/relationships/image" Target="../media/image54.jpeg"/><Relationship Id="rId50" Type="http://schemas.openxmlformats.org/officeDocument/2006/relationships/image" Target="../media/image57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8" Type="http://schemas.microsoft.com/office/2007/relationships/hdphoto" Target="../media/hdphoto8.wdp"/><Relationship Id="rId46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41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49" Type="http://schemas.openxmlformats.org/officeDocument/2006/relationships/image" Target="../media/image56.jpeg"/><Relationship Id="rId10" Type="http://schemas.openxmlformats.org/officeDocument/2006/relationships/image" Target="../media/image29.jpeg"/><Relationship Id="rId19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26" y="1710466"/>
            <a:ext cx="8229600" cy="946673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chemeClr val="accent1"/>
                </a:solidFill>
              </a:rPr>
              <a:t>TEST AUTOMATION WITH SELENIUM </a:t>
            </a:r>
            <a:r>
              <a:rPr lang="en-IN" sz="2800" b="1" dirty="0" smtClean="0">
                <a:solidFill>
                  <a:schemeClr val="accent1"/>
                </a:solidFill>
              </a:rPr>
              <a:t/>
            </a:r>
            <a:br>
              <a:rPr lang="en-IN" sz="2800" b="1" dirty="0" smtClean="0">
                <a:solidFill>
                  <a:schemeClr val="accent1"/>
                </a:solidFill>
              </a:rPr>
            </a:br>
            <a:r>
              <a:rPr lang="en-IN" sz="2800" b="1" dirty="0" smtClean="0">
                <a:solidFill>
                  <a:schemeClr val="accent1"/>
                </a:solidFill>
              </a:rPr>
              <a:t>&amp; </a:t>
            </a:r>
            <a:r>
              <a:rPr lang="en-IN" sz="2800" b="1" dirty="0" smtClean="0">
                <a:solidFill>
                  <a:schemeClr val="accent1"/>
                </a:solidFill>
              </a:rPr>
              <a:t>SEE </a:t>
            </a:r>
            <a:r>
              <a:rPr lang="en-IN" sz="2800" b="1" dirty="0" smtClean="0">
                <a:solidFill>
                  <a:schemeClr val="accent1"/>
                </a:solidFill>
              </a:rPr>
              <a:t>TEST</a:t>
            </a:r>
            <a:r>
              <a:rPr lang="en-IN" sz="2800" b="1" dirty="0" smtClean="0">
                <a:solidFill>
                  <a:schemeClr val="accent1"/>
                </a:solidFill>
              </a:rPr>
              <a:t> </a:t>
            </a:r>
            <a:r>
              <a:rPr lang="en-IN" sz="2800" b="1" dirty="0" smtClean="0">
                <a:solidFill>
                  <a:schemeClr val="accent1"/>
                </a:solidFill>
              </a:rPr>
              <a:t>      :</a:t>
            </a:r>
            <a:r>
              <a:rPr lang="en-IN" sz="2800" b="1" dirty="0" smtClean="0">
                <a:solidFill>
                  <a:schemeClr val="accent1"/>
                </a:solidFill>
              </a:rPr>
              <a:t/>
            </a:r>
            <a:br>
              <a:rPr lang="en-IN" sz="2800" b="1" dirty="0" smtClean="0">
                <a:solidFill>
                  <a:schemeClr val="accent1"/>
                </a:solidFill>
              </a:rPr>
            </a:br>
            <a:r>
              <a:rPr lang="en-IN" sz="2800" b="1" dirty="0" smtClean="0">
                <a:solidFill>
                  <a:schemeClr val="accent1"/>
                </a:solidFill>
              </a:rPr>
              <a:t>PROOF </a:t>
            </a:r>
            <a:r>
              <a:rPr lang="en-IN" sz="2800" b="1" dirty="0" smtClean="0">
                <a:solidFill>
                  <a:schemeClr val="accent1"/>
                </a:solidFill>
              </a:rPr>
              <a:t>OF CONCEPT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7619" y="331024"/>
            <a:ext cx="1754541" cy="65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7018" y="1497835"/>
            <a:ext cx="558445" cy="48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6700" y="1967810"/>
            <a:ext cx="541206" cy="45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02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1734642"/>
            <a:ext cx="7772400" cy="11251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DEMO BRIEFING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1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Automation Framework - Demo Briefing</a:t>
            </a:r>
            <a:endParaRPr lang="en-IN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79512" y="1059582"/>
            <a:ext cx="8563796" cy="333428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44463" indent="-144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fontAlgn="base">
              <a:spcBef>
                <a:spcPts val="1200"/>
              </a:spcBef>
              <a:spcAft>
                <a:spcPts val="1200"/>
              </a:spcAft>
              <a:buClr>
                <a:srgbClr val="FF8200"/>
              </a:buClr>
              <a:buSzPct val="100000"/>
            </a:pPr>
            <a:r>
              <a:rPr lang="en-US" altLang="en-US" sz="1600" b="1" dirty="0" smtClean="0">
                <a:solidFill>
                  <a:srgbClr val="FF82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Technical Specification:</a:t>
            </a:r>
          </a:p>
          <a:p>
            <a:pPr marL="182880" indent="-182880" fontAlgn="base">
              <a:spcAft>
                <a:spcPts val="1200"/>
              </a:spcAft>
              <a:buClr>
                <a:srgbClr val="FF8200"/>
              </a:buClr>
              <a:buSzPct val="100000"/>
              <a:buFont typeface="Arial" panose="020B0604020202020204" pitchFamily="34" charset="0"/>
              <a:buChar char="»"/>
            </a:pPr>
            <a:r>
              <a:rPr lang="en-US" altLang="en-US" sz="1600" dirty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Application under test       :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DBS Website</a:t>
            </a:r>
            <a:endParaRPr lang="en-US" altLang="en-US" sz="1600" dirty="0">
              <a:solidFill>
                <a:srgbClr val="067CC1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  <a:sym typeface="MS PGothic" panose="020B0600070205080204" pitchFamily="34" charset="-128"/>
            </a:endParaRPr>
          </a:p>
          <a:p>
            <a:pPr marL="182880" indent="-182880" fontAlgn="base">
              <a:spcAft>
                <a:spcPts val="1200"/>
              </a:spcAft>
              <a:buClr>
                <a:srgbClr val="FF8200"/>
              </a:buClr>
              <a:buSzPct val="100000"/>
              <a:buFont typeface="Arial" panose="020B0604020202020204" pitchFamily="34" charset="0"/>
              <a:buChar char="»"/>
            </a:pPr>
            <a:r>
              <a:rPr lang="en-IN" altLang="en-US" sz="1600" dirty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Programming Language    </a:t>
            </a:r>
            <a:r>
              <a:rPr lang="en-IN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 : Java</a:t>
            </a:r>
            <a:endParaRPr lang="en-US" altLang="en-US" sz="1600" dirty="0" smtClean="0">
              <a:solidFill>
                <a:srgbClr val="067CC1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  <a:sym typeface="MS PGothic" panose="020B0600070205080204" pitchFamily="34" charset="-128"/>
            </a:endParaRPr>
          </a:p>
          <a:p>
            <a:pPr marL="182880" indent="-182880" fontAlgn="base">
              <a:spcAft>
                <a:spcPts val="1200"/>
              </a:spcAft>
              <a:buClr>
                <a:srgbClr val="FF8200"/>
              </a:buClr>
              <a:buSzPct val="100000"/>
              <a:buFont typeface="Arial" panose="020B0604020202020204" pitchFamily="34" charset="0"/>
              <a:buChar char="»"/>
            </a:pP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Automation Framework     :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Web &amp; Mobile Unified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Test </a:t>
            </a:r>
            <a:r>
              <a:rPr lang="en-US" altLang="en-US" sz="1600" dirty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Automation Framework</a:t>
            </a:r>
            <a:endParaRPr lang="en-US" altLang="en-US" sz="1600" b="1" dirty="0" smtClean="0">
              <a:solidFill>
                <a:srgbClr val="067CC1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  <a:sym typeface="MS PGothic" panose="020B0600070205080204" pitchFamily="34" charset="-128"/>
            </a:endParaRPr>
          </a:p>
          <a:p>
            <a:pPr marL="182880" indent="-182880" fontAlgn="base">
              <a:spcAft>
                <a:spcPts val="1200"/>
              </a:spcAft>
              <a:buClr>
                <a:srgbClr val="FF8200"/>
              </a:buClr>
              <a:buSzPct val="100000"/>
              <a:buFont typeface="Arial" panose="020B0604020202020204" pitchFamily="34" charset="0"/>
              <a:buChar char="»"/>
            </a:pP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Automation</a:t>
            </a:r>
            <a:r>
              <a:rPr lang="en-US" altLang="en-US" sz="1600" b="1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Tool    </a:t>
            </a:r>
            <a:r>
              <a:rPr lang="en-US" altLang="en-US" sz="1600" b="1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             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: </a:t>
            </a:r>
            <a:r>
              <a:rPr lang="en-US" altLang="en-US" sz="1600" dirty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Selenium,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See Test</a:t>
            </a:r>
            <a:endParaRPr lang="en-US" altLang="en-US" sz="1600" dirty="0" smtClean="0">
              <a:solidFill>
                <a:srgbClr val="067CC1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  <a:sym typeface="MS PGothic" panose="020B0600070205080204" pitchFamily="34" charset="-128"/>
            </a:endParaRPr>
          </a:p>
          <a:p>
            <a:pPr marL="182880" indent="-182880" fontAlgn="base">
              <a:spcAft>
                <a:spcPts val="1200"/>
              </a:spcAft>
              <a:buClr>
                <a:srgbClr val="FF8200"/>
              </a:buClr>
              <a:buSzPct val="100000"/>
              <a:buFont typeface="Arial" panose="020B0604020202020204" pitchFamily="34" charset="0"/>
              <a:buChar char="»"/>
            </a:pP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Reporting                              : </a:t>
            </a:r>
            <a:r>
              <a:rPr lang="en-US" altLang="en-US" sz="1600" dirty="0" smtClean="0">
                <a:solidFill>
                  <a:srgbClr val="067C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  <a:sym typeface="MS PGothic" panose="020B0600070205080204" pitchFamily="34" charset="-128"/>
              </a:rPr>
              <a:t>HTML</a:t>
            </a:r>
            <a:endParaRPr lang="en-US" altLang="en-US" sz="1600" dirty="0" smtClean="0">
              <a:solidFill>
                <a:srgbClr val="067CC1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573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and Mobile </a:t>
            </a:r>
            <a:r>
              <a:rPr lang="en-IN" dirty="0" smtClean="0"/>
              <a:t>Automation </a:t>
            </a:r>
            <a:r>
              <a:rPr lang="en-IN" dirty="0" smtClean="0"/>
              <a:t>Parallel Execution</a:t>
            </a:r>
            <a:endParaRPr lang="en-IN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3790" y="933116"/>
            <a:ext cx="400319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47650" indent="-247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" indent="0">
              <a:lnSpc>
                <a:spcPct val="150000"/>
              </a:lnSpc>
              <a:spcBef>
                <a:spcPts val="100"/>
              </a:spcBef>
              <a:buClr>
                <a:srgbClr val="FF8200"/>
              </a:buClr>
              <a:buSzPct val="100000"/>
            </a:pPr>
            <a:r>
              <a:rPr lang="en-IN" sz="1200" b="1" u="sng" dirty="0" smtClean="0">
                <a:solidFill>
                  <a:srgbClr val="067CC1"/>
                </a:solidFill>
                <a:sym typeface="Calibri" pitchFamily="34" charset="0"/>
              </a:rPr>
              <a:t>Test Steps: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Enter valid login credentials in the username and password fields.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the sign in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button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the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‘care manager’ button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‘add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to my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day’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button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‘add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as needed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medications’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option from the menu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The user selects a medication from the as needed list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the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‘How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many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taken’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field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Enter a whole real number into the how many taken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field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the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‘At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What Time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?’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Field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 a time from the time picker by scrolling.  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From the time picker select the done button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On add meds taken screen, select the done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button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On the my day screen, the user selects the add button to add to my day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.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The add to my day menu appears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On the add to my day menu the user selects the add as needed medication option.</a:t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The user is directed to the add as needed medications screen</a:t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/>
            </a:pPr>
            <a:endParaRPr lang="en-IN" sz="1100" dirty="0">
              <a:solidFill>
                <a:schemeClr val="tx2">
                  <a:lumMod val="60000"/>
                  <a:lumOff val="40000"/>
                </a:schemeClr>
              </a:solidFill>
              <a:sym typeface="Calibri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8166" y="608078"/>
            <a:ext cx="8656502" cy="301672"/>
          </a:xfrm>
          <a:prstGeom prst="rect">
            <a:avLst/>
          </a:prstGeom>
          <a:solidFill>
            <a:srgbClr val="067CC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ts val="75"/>
              </a:spcBef>
              <a:spcAft>
                <a:spcPct val="0"/>
              </a:spcAft>
              <a:buClr>
                <a:srgbClr val="FF8200"/>
              </a:buClr>
              <a:buSzPct val="100000"/>
            </a:pPr>
            <a:r>
              <a:rPr lang="en-US" altLang="en-US" sz="1400" b="1" dirty="0" smtClean="0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Calibri" panose="020F0502020204030204" pitchFamily="34" charset="0"/>
              </a:rPr>
              <a:t>Description: </a:t>
            </a:r>
            <a:r>
              <a:rPr lang="en-US" altLang="en-US" sz="1400" dirty="0" smtClean="0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Calibri" panose="020F0502020204030204" pitchFamily="34" charset="0"/>
              </a:rPr>
              <a:t>Create a new medication </a:t>
            </a:r>
            <a:endParaRPr lang="en-US" altLang="en-US" sz="1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790" y="909750"/>
            <a:ext cx="4228721" cy="3935384"/>
          </a:xfrm>
          <a:prstGeom prst="rect">
            <a:avLst/>
          </a:prstGeom>
          <a:noFill/>
          <a:ln w="9525">
            <a:solidFill>
              <a:srgbClr val="067CC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9470" y="909750"/>
            <a:ext cx="4275198" cy="3935384"/>
          </a:xfrm>
          <a:prstGeom prst="rect">
            <a:avLst/>
          </a:prstGeom>
          <a:noFill/>
          <a:ln w="9525">
            <a:solidFill>
              <a:srgbClr val="067CC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selects a medication to add as needed, The medication is selected and the “How many taken” and “At what time” fields display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enters a whole real number for How many taken and an appropriate time for at what time.</a:t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information entered into the fields displays. 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selects the done button. The medication is added to my day. 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has added the first as needed medication for the day.</a:t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track pain onboarding message appears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the track pain onboarding message the user selects done. </a:t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is on the my day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 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the track pain onboarding message the user selects track pain.</a:t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is directed to the pain screen. </a:t>
            </a:r>
          </a:p>
          <a:p>
            <a:pPr marL="312420" indent="-285750">
              <a:buClr>
                <a:srgbClr val="FF8200"/>
              </a:buClr>
              <a:buSzPct val="100000"/>
              <a:buFont typeface="+mj-lt"/>
              <a:buAutoNum type="arabicPeriod" startAt="15"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user has added their second or more as needed medication of the day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The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 is returned to the my day screen. The track pain onboarding message does not appear again.</a:t>
            </a:r>
          </a:p>
        </p:txBody>
      </p:sp>
    </p:spTree>
    <p:extLst>
      <p:ext uri="{BB962C8B-B14F-4D97-AF65-F5344CB8AC3E}">
        <p14:creationId xmlns="" xmlns:p14="http://schemas.microsoft.com/office/powerpoint/2010/main" val="36764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1734642"/>
            <a:ext cx="7772400" cy="11251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LIVE DEMO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4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1995686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WEB &amp; MOBILE UNIFIED Test </a:t>
            </a:r>
            <a:r>
              <a:rPr lang="en-IN" dirty="0" smtClean="0"/>
              <a:t>Automation </a:t>
            </a:r>
            <a:r>
              <a:rPr lang="en-IN" dirty="0" smtClean="0"/>
              <a:t>Framework : Overview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77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ntent Placeholder 190"/>
          <p:cNvSpPr>
            <a:spLocks noGrp="1"/>
          </p:cNvSpPr>
          <p:nvPr>
            <p:ph idx="1"/>
          </p:nvPr>
        </p:nvSpPr>
        <p:spPr>
          <a:xfrm>
            <a:off x="228600" y="666974"/>
            <a:ext cx="6570233" cy="41954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&amp; Mobile </a:t>
            </a:r>
            <a:r>
              <a:rPr lang="en-US" dirty="0" smtClean="0"/>
              <a:t>Unified Test </a:t>
            </a:r>
            <a:r>
              <a:rPr lang="en-US" dirty="0" smtClean="0"/>
              <a:t>Automation </a:t>
            </a:r>
            <a:r>
              <a:rPr lang="en-US" dirty="0" smtClean="0"/>
              <a:t>Framework :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874136" y="649291"/>
            <a:ext cx="2130016" cy="4234902"/>
          </a:xfrm>
          <a:prstGeom prst="roundRect">
            <a:avLst/>
          </a:prstGeom>
          <a:noFill/>
          <a:ln>
            <a:solidFill>
              <a:srgbClr val="004B87"/>
            </a:solidFill>
            <a:prstDash val="sysDot"/>
          </a:ln>
        </p:spPr>
        <p:txBody>
          <a:bodyPr wrap="square" lIns="91438" tIns="45719" rIns="91438" bIns="45719" rtlCol="0">
            <a:spAutoFit/>
          </a:bodyPr>
          <a:lstStyle/>
          <a:p>
            <a:pPr defTabSz="914378"/>
            <a:r>
              <a:rPr lang="en-US" sz="950" b="1" dirty="0" smtClean="0">
                <a:solidFill>
                  <a:srgbClr val="FF8200"/>
                </a:solidFill>
                <a:latin typeface="Calibri" panose="020F0502020204030204" pitchFamily="34" charset="0"/>
              </a:rPr>
              <a:t>Highlights</a:t>
            </a:r>
            <a:endParaRPr lang="en-US" sz="950" b="1" dirty="0">
              <a:solidFill>
                <a:srgbClr val="FF8200"/>
              </a:solidFill>
              <a:latin typeface="Calibri" panose="020F0502020204030204" pitchFamily="34" charset="0"/>
            </a:endParaRP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Framework for </a:t>
            </a:r>
            <a:r>
              <a:rPr lang="en-IN" sz="950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and Web </a:t>
            </a: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IN" sz="950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US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UI and Non UI based test automation</a:t>
            </a: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Centralized, easy to configure settings for the scripts to run across the environments</a:t>
            </a: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US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950" b="1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en-US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950" b="1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Test </a:t>
            </a:r>
            <a:r>
              <a:rPr lang="en-US" sz="950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tool </a:t>
            </a: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US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Pro-Agile – </a:t>
            </a:r>
            <a:r>
              <a:rPr lang="en-US" sz="950" b="1" dirty="0">
                <a:solidFill>
                  <a:srgbClr val="FF8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enabled using Jenkins </a:t>
            </a: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Centralized, easy to configure settings for the scripts to run across the environments</a:t>
            </a: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</a:t>
            </a:r>
            <a:r>
              <a:rPr lang="en-IN" sz="950" b="1" dirty="0">
                <a:solidFill>
                  <a:srgbClr val="FF8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reporting </a:t>
            </a: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custom reporting engine for reports in excel, HTML formats</a:t>
            </a:r>
            <a:endParaRPr lang="en-US" sz="950" dirty="0">
              <a:solidFill>
                <a:srgbClr val="067C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US" sz="950" b="1" dirty="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Parallel, Distributed </a:t>
            </a:r>
            <a:r>
              <a:rPr lang="en-US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Execution on multiple devices, browsers and OS</a:t>
            </a:r>
          </a:p>
          <a:p>
            <a:pPr marL="171446" indent="-171446" defTabSz="914378">
              <a:buClr>
                <a:srgbClr val="FF8200"/>
              </a:buClr>
              <a:buFont typeface="Calibri" panose="020F0502020204030204" pitchFamily="34" charset="0"/>
              <a:buChar char="»"/>
            </a:pPr>
            <a:r>
              <a:rPr lang="en-IN" sz="950" b="1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IN" sz="950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</a:t>
            </a:r>
            <a:r>
              <a:rPr lang="en-IN" sz="950" dirty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better organisation and controlling of test automation </a:t>
            </a:r>
            <a:r>
              <a:rPr lang="en-IN" sz="950" dirty="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endParaRPr lang="en-IN" sz="950" dirty="0">
              <a:solidFill>
                <a:srgbClr val="067C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144428" y="678842"/>
            <a:ext cx="6662334" cy="4208184"/>
            <a:chOff x="58368" y="657327"/>
            <a:chExt cx="6662334" cy="3911800"/>
          </a:xfrm>
        </p:grpSpPr>
        <p:sp>
          <p:nvSpPr>
            <p:cNvPr id="131" name="Rectangle 130"/>
            <p:cNvSpPr/>
            <p:nvPr/>
          </p:nvSpPr>
          <p:spPr>
            <a:xfrm>
              <a:off x="58368" y="657327"/>
              <a:ext cx="6662334" cy="3911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879357" y="2714543"/>
              <a:ext cx="1112796" cy="539720"/>
            </a:xfrm>
            <a:prstGeom prst="roundRect">
              <a:avLst/>
            </a:prstGeom>
            <a:ln>
              <a:solidFill>
                <a:srgbClr val="067CC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Object Management</a:t>
              </a:r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71179" y="736324"/>
              <a:ext cx="4914049" cy="2690908"/>
            </a:xfrm>
            <a:prstGeom prst="roundRect">
              <a:avLst>
                <a:gd name="adj" fmla="val 71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4294859" y="2717468"/>
              <a:ext cx="1149890" cy="4888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67CC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700" b="1" dirty="0" err="1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Config</a:t>
              </a:r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 File</a:t>
              </a:r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1876131" y="2719539"/>
              <a:ext cx="1114496" cy="476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67CC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Test </a:t>
              </a:r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Input Data</a:t>
              </a:r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103198" y="2711467"/>
              <a:ext cx="1112796" cy="494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67CC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Object Management</a:t>
              </a: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958815" y="2047881"/>
              <a:ext cx="2557401" cy="39089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Automated </a:t>
              </a:r>
              <a:r>
                <a:rPr lang="en-US" sz="9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Scripts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1904105" y="874799"/>
              <a:ext cx="3711388" cy="99149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9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9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9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9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4481407" y="1469181"/>
              <a:ext cx="936103" cy="3304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Log </a:t>
              </a:r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r"/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Generator</a:t>
              </a:r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02922" y="1082294"/>
              <a:ext cx="936104" cy="3304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Dialog </a:t>
              </a:r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r"/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Handlers</a:t>
              </a:r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5794598" y="906295"/>
              <a:ext cx="799192" cy="859999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1" y="2911386"/>
              <a:ext cx="493168" cy="290655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43" name="Straight Arrow Connector 42"/>
            <p:cNvCxnSpPr/>
            <p:nvPr/>
          </p:nvCxnSpPr>
          <p:spPr>
            <a:xfrm flipH="1">
              <a:off x="3631517" y="2565208"/>
              <a:ext cx="1045" cy="137822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87102" y="1805777"/>
              <a:ext cx="0" cy="220277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4137605" y="1956443"/>
              <a:ext cx="191921" cy="11619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75646" y="2207572"/>
              <a:ext cx="216024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369417" y="2565037"/>
              <a:ext cx="0" cy="153806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871976" y="2565208"/>
              <a:ext cx="0" cy="153806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369417" y="2563512"/>
              <a:ext cx="4225021" cy="1278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239375" y="2433975"/>
              <a:ext cx="0" cy="125872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014804" y="1453305"/>
              <a:ext cx="1104914" cy="330425"/>
              <a:chOff x="2685784" y="1376470"/>
              <a:chExt cx="1377004" cy="378012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2685784" y="1376470"/>
                <a:ext cx="1377004" cy="37801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880" algn="r"/>
                <a:r>
                  <a:rPr lang="en-US" sz="700" b="1" dirty="0" smtClean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Mobile Functions using See Test</a:t>
                </a:r>
              </a:p>
              <a:p>
                <a:pPr marL="182880" algn="r"/>
                <a:r>
                  <a:rPr lang="en-US" sz="700" b="1" dirty="0" smtClean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 Java</a:t>
                </a:r>
                <a:endPara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2058" name="Picture 10" descr="C:\Users\IN00138\Desktop\aak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333" y="1427021"/>
                <a:ext cx="320836" cy="29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3399417" y="1428699"/>
              <a:ext cx="903642" cy="330425"/>
              <a:chOff x="4739931" y="1353570"/>
              <a:chExt cx="1017305" cy="378012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4739931" y="1353570"/>
                <a:ext cx="1017305" cy="37801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Data </a:t>
                </a:r>
              </a:p>
              <a:p>
                <a:pPr algn="r"/>
                <a:r>
                  <a:rPr lang="en-US" sz="700" b="1" dirty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Driver</a:t>
                </a:r>
              </a:p>
            </p:txBody>
          </p:sp>
          <p:pic>
            <p:nvPicPr>
              <p:cNvPr id="2059" name="Picture 11" descr="C:\Users\IN00138\Desktop\protecting-data-icon-17514060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2917" y="1403534"/>
                <a:ext cx="255871" cy="255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0" name="Picture 12" descr="C:\Users\IN00138\Desktop\data-transf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925" y="1523184"/>
              <a:ext cx="195332" cy="260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C:\Users\IN00138\Desktop\icons_poisk_color_1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064" y="1139272"/>
              <a:ext cx="221044" cy="22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 122"/>
            <p:cNvGrpSpPr/>
            <p:nvPr/>
          </p:nvGrpSpPr>
          <p:grpSpPr>
            <a:xfrm>
              <a:off x="3699974" y="2939837"/>
              <a:ext cx="381307" cy="232730"/>
              <a:chOff x="3733800" y="4142591"/>
              <a:chExt cx="614099" cy="389811"/>
            </a:xfrm>
          </p:grpSpPr>
          <p:pic>
            <p:nvPicPr>
              <p:cNvPr id="124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58712" y="4142591"/>
                <a:ext cx="167162" cy="389811"/>
              </a:xfrm>
              <a:prstGeom prst="rect">
                <a:avLst/>
              </a:prstGeom>
              <a:noFill/>
            </p:spPr>
          </p:pic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86360" y="4166104"/>
                <a:ext cx="161539" cy="342786"/>
              </a:xfrm>
              <a:prstGeom prst="rect">
                <a:avLst/>
              </a:prstGeom>
              <a:noFill/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33800" y="4152865"/>
                <a:ext cx="152287" cy="37042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993287" y="1062511"/>
              <a:ext cx="1115672" cy="330425"/>
              <a:chOff x="2954960" y="929395"/>
              <a:chExt cx="1390413" cy="378012"/>
            </a:xfrm>
          </p:grpSpPr>
          <p:sp>
            <p:nvSpPr>
              <p:cNvPr id="127" name="Rounded Rectangle 126"/>
              <p:cNvSpPr/>
              <p:nvPr/>
            </p:nvSpPr>
            <p:spPr bwMode="auto">
              <a:xfrm>
                <a:off x="2954960" y="929395"/>
                <a:ext cx="1390413" cy="37801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 smtClean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Web  Functions </a:t>
                </a:r>
              </a:p>
              <a:p>
                <a:pPr algn="r"/>
                <a:r>
                  <a:rPr lang="en-US" sz="700" b="1" dirty="0" smtClean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using</a:t>
                </a:r>
              </a:p>
              <a:p>
                <a:pPr algn="r"/>
                <a:r>
                  <a:rPr lang="en-US" sz="700" b="1" dirty="0" smtClean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 Selenium Java</a:t>
                </a:r>
                <a:endPara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128" name="Picture 10" descr="C:\Users\IN00138\Desktop\aak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31966" y="1002364"/>
                <a:ext cx="271962" cy="252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946" y="2100751"/>
              <a:ext cx="293716" cy="307549"/>
            </a:xfrm>
            <a:prstGeom prst="rect">
              <a:avLst/>
            </a:prstGeom>
          </p:spPr>
        </p:pic>
        <p:cxnSp>
          <p:nvCxnSpPr>
            <p:cNvPr id="129" name="Straight Arrow Connector 128"/>
            <p:cNvCxnSpPr/>
            <p:nvPr/>
          </p:nvCxnSpPr>
          <p:spPr>
            <a:xfrm>
              <a:off x="1545664" y="1557820"/>
              <a:ext cx="216024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54220" y="887346"/>
              <a:ext cx="15632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8200"/>
                  </a:solidFill>
                  <a:latin typeface="Calibri" panose="020F0502020204030204" pitchFamily="34" charset="0"/>
                </a:rPr>
                <a:t>Generic Utility Libraries</a:t>
              </a:r>
            </a:p>
          </p:txBody>
        </p:sp>
        <p:sp>
          <p:nvSpPr>
            <p:cNvPr id="2051" name="Rectangle 2050"/>
            <p:cNvSpPr/>
            <p:nvPr/>
          </p:nvSpPr>
          <p:spPr>
            <a:xfrm>
              <a:off x="5765517" y="1246294"/>
              <a:ext cx="838179" cy="48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Application Specific </a:t>
              </a:r>
            </a:p>
            <a:p>
              <a:pPr algn="ctr"/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Library / Test Cases</a:t>
              </a:r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7504" y="717095"/>
              <a:ext cx="1445470" cy="1926663"/>
              <a:chOff x="209537" y="637262"/>
              <a:chExt cx="1923920" cy="200375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09537" y="657016"/>
                <a:ext cx="1923920" cy="1984004"/>
              </a:xfrm>
              <a:prstGeom prst="roundRect">
                <a:avLst>
                  <a:gd name="adj" fmla="val 71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rgbClr val="067CC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Title 1"/>
              <p:cNvSpPr txBox="1">
                <a:spLocks/>
              </p:cNvSpPr>
              <p:nvPr/>
            </p:nvSpPr>
            <p:spPr bwMode="auto">
              <a:xfrm>
                <a:off x="691284" y="637262"/>
                <a:ext cx="942832" cy="211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lvl="1" algn="ctr"/>
                <a:r>
                  <a:rPr lang="en-US" sz="1000" b="1" dirty="0" smtClean="0">
                    <a:solidFill>
                      <a:srgbClr val="FF8200"/>
                    </a:solidFill>
                    <a:latin typeface="Calibri" panose="020F0502020204030204" pitchFamily="34" charset="0"/>
                  </a:rPr>
                  <a:t>CI Server</a:t>
                </a:r>
                <a:endParaRPr lang="en-US" sz="1000" b="1" dirty="0">
                  <a:solidFill>
                    <a:srgbClr val="FF82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281269" y="1121400"/>
                <a:ext cx="1227059" cy="284896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Build Definitions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619578" y="1373058"/>
                <a:ext cx="1196561" cy="284896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Test Definitions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1064065" y="1626534"/>
                <a:ext cx="972745" cy="284896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Repository</a:t>
                </a:r>
              </a:p>
            </p:txBody>
          </p:sp>
          <p:pic>
            <p:nvPicPr>
              <p:cNvPr id="2050" name="Picture 2" descr="C:\Users\IN00138\Desktop\buil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" y="1143073"/>
                <a:ext cx="258628" cy="255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C:\Users\IN00138\Desktop\test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34" y="1395678"/>
                <a:ext cx="238512" cy="23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C:\Users\IN00138\Desktop\url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207" y="1630876"/>
                <a:ext cx="277475" cy="25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Rounded Rectangle 140"/>
              <p:cNvSpPr/>
              <p:nvPr/>
            </p:nvSpPr>
            <p:spPr bwMode="auto">
              <a:xfrm>
                <a:off x="402409" y="2056091"/>
                <a:ext cx="1577630" cy="486906"/>
              </a:xfrm>
              <a:prstGeom prst="roundRect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700" b="1" dirty="0" smtClean="0">
                    <a:solidFill>
                      <a:srgbClr val="067CC1"/>
                    </a:solidFill>
                    <a:latin typeface="Calibri" panose="020F0502020204030204" pitchFamily="34" charset="0"/>
                  </a:rPr>
                  <a:t>Dashboard</a:t>
                </a:r>
                <a:endPara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2803" y="2088960"/>
                <a:ext cx="1021039" cy="439882"/>
              </a:xfrm>
              <a:prstGeom prst="rect">
                <a:avLst/>
              </a:prstGeom>
            </p:spPr>
          </p:pic>
          <p:sp>
            <p:nvSpPr>
              <p:cNvPr id="225" name="Rectangle 224"/>
              <p:cNvSpPr/>
              <p:nvPr/>
            </p:nvSpPr>
            <p:spPr>
              <a:xfrm>
                <a:off x="827584" y="1887881"/>
                <a:ext cx="785591" cy="208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b="1" dirty="0">
                    <a:latin typeface="Calibri" panose="020F0502020204030204" pitchFamily="34" charset="0"/>
                  </a:rPr>
                  <a:t>Dashboard</a:t>
                </a:r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109811" y="2709302"/>
              <a:ext cx="1442277" cy="1806664"/>
            </a:xfrm>
            <a:prstGeom prst="roundRect">
              <a:avLst>
                <a:gd name="adj" fmla="val 71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1715" y="2706038"/>
              <a:ext cx="118193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lvl="1" algn="ctr"/>
              <a:r>
                <a:rPr lang="en-US" sz="1000" b="1" dirty="0" smtClean="0">
                  <a:solidFill>
                    <a:srgbClr val="FF8200"/>
                  </a:solidFill>
                  <a:latin typeface="Calibri" panose="020F0502020204030204" pitchFamily="34" charset="0"/>
                </a:rPr>
                <a:t>Test Management</a:t>
              </a:r>
              <a:endParaRPr lang="en-US" sz="1000" b="1" dirty="0">
                <a:solidFill>
                  <a:srgbClr val="FF82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11026" y="2915217"/>
              <a:ext cx="775638" cy="27393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Test Suites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56597" y="3158916"/>
              <a:ext cx="746470" cy="27393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Test Plans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02166" y="3407324"/>
              <a:ext cx="717303" cy="27393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Test Cases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39728" y="3720186"/>
              <a:ext cx="1261370" cy="170092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Test Lab Definitions</a:t>
              </a:r>
            </a:p>
          </p:txBody>
        </p:sp>
        <p:pic>
          <p:nvPicPr>
            <p:cNvPr id="2055" name="Picture 7" descr="C:\Users\IN00138\Desktop\078508-blue-jelly-icon-business-document8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91" y="2890603"/>
              <a:ext cx="274463" cy="31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IN00138\Desktop\project-plan-icon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54" y="3151657"/>
              <a:ext cx="237877" cy="27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IN00138\Desktop\test_icon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31" y="3461615"/>
              <a:ext cx="196143" cy="22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4" name="Straight Arrow Connector 153"/>
            <p:cNvCxnSpPr/>
            <p:nvPr/>
          </p:nvCxnSpPr>
          <p:spPr>
            <a:xfrm>
              <a:off x="1557771" y="2956891"/>
              <a:ext cx="216024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ounded Rectangle 25"/>
            <p:cNvSpPr/>
            <p:nvPr/>
          </p:nvSpPr>
          <p:spPr bwMode="auto">
            <a:xfrm>
              <a:off x="1876369" y="2046293"/>
              <a:ext cx="726982" cy="359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67CC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700" b="1" dirty="0" smtClean="0">
                  <a:solidFill>
                    <a:srgbClr val="067CC1"/>
                  </a:solidFill>
                  <a:latin typeface="Calibri" panose="020F0502020204030204" pitchFamily="34" charset="0"/>
                </a:rPr>
                <a:t>Launch </a:t>
              </a:r>
              <a:r>
                <a:rPr lang="en-US" sz="700" b="1" dirty="0">
                  <a:solidFill>
                    <a:srgbClr val="067CC1"/>
                  </a:solidFill>
                  <a:latin typeface="Calibri" panose="020F0502020204030204" pitchFamily="34" charset="0"/>
                </a:rPr>
                <a:t>Script </a:t>
              </a:r>
            </a:p>
          </p:txBody>
        </p:sp>
        <p:pic>
          <p:nvPicPr>
            <p:cNvPr id="2064" name="Picture 16" descr="C:\Users\IN00138\Desktop\exeicon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72" y="2059588"/>
              <a:ext cx="166224" cy="1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https://marketplace-cdn.atlassian.com/files/images/com.thed.zephyr.je/3fdbfdc1-a3eb-4873-9051-23d1b31f1697.pn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70" t="11076" r="34151" b="24997"/>
            <a:stretch/>
          </p:blipFill>
          <p:spPr bwMode="auto">
            <a:xfrm>
              <a:off x="631017" y="4084034"/>
              <a:ext cx="373680" cy="3366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https://marketplace-cdn.atlassian.com/files/images/com.thed.zephyr.je/3fdbfdc1-a3eb-4873-9051-23d1b31f1697.png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8024" t="11116" r="2083" b="43853"/>
            <a:stretch/>
          </p:blipFill>
          <p:spPr bwMode="auto">
            <a:xfrm>
              <a:off x="1024152" y="4075866"/>
              <a:ext cx="428298" cy="31559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4" descr="https://marketplace-cdn.atlassian.com/files/images/com.thed.zephyr.je/3fdbfdc1-a3eb-4873-9051-23d1b31f1697.pn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65" t="11234" r="67030" b="31348"/>
            <a:stretch/>
          </p:blipFill>
          <p:spPr bwMode="auto">
            <a:xfrm>
              <a:off x="285325" y="4079820"/>
              <a:ext cx="326235" cy="3023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Rounded Rectangle 139"/>
            <p:cNvSpPr/>
            <p:nvPr/>
          </p:nvSpPr>
          <p:spPr bwMode="auto">
            <a:xfrm>
              <a:off x="192182" y="3945768"/>
              <a:ext cx="1303827" cy="468172"/>
            </a:xfrm>
            <a:prstGeom prst="roundRect">
              <a:avLst/>
            </a:prstGeom>
            <a:no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48950" y="3916584"/>
              <a:ext cx="59022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b="1" dirty="0">
                  <a:latin typeface="Calibri" panose="020F0502020204030204" pitchFamily="34" charset="0"/>
                </a:rPr>
                <a:t>Dashboard</a:t>
              </a: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2796614" y="2056292"/>
              <a:ext cx="908901" cy="361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67CC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700" b="1" dirty="0">
                <a:solidFill>
                  <a:srgbClr val="067CC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" name="Straight Arrow Connector 142"/>
            <p:cNvCxnSpPr>
              <a:endCxn id="35" idx="1"/>
            </p:cNvCxnSpPr>
            <p:nvPr/>
          </p:nvCxnSpPr>
          <p:spPr>
            <a:xfrm flipV="1">
              <a:off x="3711389" y="2243328"/>
              <a:ext cx="247426" cy="2964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067CC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pic>
          <p:nvPicPr>
            <p:cNvPr id="136" name="Picture 17" descr="C:\Users\IN00138\Desktop\folder_library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082" y="906190"/>
              <a:ext cx="286726" cy="28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4" descr="testng1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014" t="5455" r="23826" b="17499"/>
            <a:stretch/>
          </p:blipFill>
          <p:spPr bwMode="auto">
            <a:xfrm>
              <a:off x="2911680" y="2100944"/>
              <a:ext cx="729574" cy="291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encrypted-tbn3.gstatic.com/images?q=tbn:ANd9GcT-T8IlETf6iSULsRxlllL3MCL9EFpxPAm1NEY-a4F-w2V4utsE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900" y="2088588"/>
              <a:ext cx="176581" cy="32337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Rounded Rectangle 148"/>
            <p:cNvSpPr/>
            <p:nvPr/>
          </p:nvSpPr>
          <p:spPr>
            <a:xfrm>
              <a:off x="1686917" y="3477452"/>
              <a:ext cx="4976797" cy="1038514"/>
            </a:xfrm>
            <a:prstGeom prst="roundRect">
              <a:avLst>
                <a:gd name="adj" fmla="val 7182"/>
              </a:avLst>
            </a:prstGeom>
            <a:solidFill>
              <a:schemeClr val="bg1"/>
            </a:solidFill>
            <a:ln>
              <a:solidFill>
                <a:srgbClr val="067CC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rgbClr val="067CC1"/>
                </a:solidFill>
              </a:endParaRPr>
            </a:p>
          </p:txBody>
        </p:sp>
        <p:pic>
          <p:nvPicPr>
            <p:cNvPr id="114" name="Picture 2" descr="http://www.frontstream.com/wp-content/uploads/2014/07/FG-Logo-Color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="" xmlns:a14="http://schemas.microsoft.com/office/drawing/2010/main">
                    <a14:imgLayer r:embed="rId38">
                      <a14:imgEffect>
                        <a14:sharpenSoften amount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413" y="3553958"/>
              <a:ext cx="773625" cy="1934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094982" y="3821580"/>
              <a:ext cx="2016832" cy="50783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28872" y="3814756"/>
              <a:ext cx="2016832" cy="50783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214859" y="3931647"/>
              <a:ext cx="801478" cy="252789"/>
              <a:chOff x="2384982" y="3931647"/>
              <a:chExt cx="801478" cy="25278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2384982" y="3932624"/>
                <a:ext cx="247850" cy="25104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2673480" y="3941567"/>
                <a:ext cx="232495" cy="23315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2934871" y="3931647"/>
                <a:ext cx="251589" cy="252789"/>
              </a:xfrm>
              <a:prstGeom prst="rect">
                <a:avLst/>
              </a:prstGeom>
            </p:spPr>
          </p:pic>
        </p:grpSp>
        <p:pic>
          <p:nvPicPr>
            <p:cNvPr id="227" name="Picture 6" descr="https://encrypted-tbn0.gstatic.com/images?q=tbn:ANd9GcReF53slsFFDxzSNw7Jt7GI5qSkmKw_sFdXPEGccsXuRQvG47FbD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487" y="3859496"/>
              <a:ext cx="410815" cy="43531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8" name="TextBox 227"/>
            <p:cNvSpPr txBox="1"/>
            <p:nvPr/>
          </p:nvSpPr>
          <p:spPr>
            <a:xfrm>
              <a:off x="1742738" y="3562634"/>
              <a:ext cx="1850315" cy="22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Selenium Webdriver Agent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601958" y="3606705"/>
              <a:ext cx="1217930" cy="22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See Test  Agent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3420932" y="3636291"/>
              <a:ext cx="3184263" cy="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rot="5400000">
              <a:off x="3330932" y="3736292"/>
              <a:ext cx="180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Picture 116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" y="942593"/>
            <a:ext cx="553483" cy="2065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5026122" y="3119718"/>
            <a:ext cx="298916" cy="26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2249513" y="3119718"/>
            <a:ext cx="622779" cy="2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6078067" y="2237592"/>
            <a:ext cx="310683" cy="27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" name="Picture 8" descr="http://t3.gstatic.com/images?q=tbn:ANd9GcQNitmYctDezIxf9bGktDp0Uzhldma-u4hOoj2sCmbZbtb5qZNK"/>
          <p:cNvPicPr>
            <a:picLocks noChangeAspect="1" noChangeArrowheads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5217678" y="4175055"/>
            <a:ext cx="292705" cy="26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" name="Picture 143" descr="IOS_7_logo.png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5542592" y="4227939"/>
            <a:ext cx="251901" cy="198464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5798372" y="4143934"/>
            <a:ext cx="84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Mobile Application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26771" y="4143934"/>
            <a:ext cx="97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Application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rot="16200000" flipH="1">
            <a:off x="6115723" y="3318735"/>
            <a:ext cx="1151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 bwMode="auto">
          <a:xfrm>
            <a:off x="5658521" y="2896862"/>
            <a:ext cx="992908" cy="556344"/>
          </a:xfrm>
          <a:prstGeom prst="roundRect">
            <a:avLst/>
          </a:prstGeom>
          <a:solidFill>
            <a:schemeClr val="bg1"/>
          </a:solidFill>
          <a:ln>
            <a:solidFill>
              <a:srgbClr val="067CC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700" b="1" dirty="0" smtClean="0">
                <a:solidFill>
                  <a:srgbClr val="067CC1"/>
                </a:solidFill>
                <a:latin typeface="Calibri" panose="020F0502020204030204" pitchFamily="34" charset="0"/>
              </a:rPr>
              <a:t>Reporting/Logging</a:t>
            </a:r>
            <a:endParaRPr lang="en-US" sz="700" b="1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algn="ctr"/>
            <a:endParaRPr lang="en-US" sz="700" b="1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algn="ctr"/>
            <a:endParaRPr lang="en-US" sz="700" b="1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algn="ctr"/>
            <a:endParaRPr lang="en-US" sz="700" b="1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algn="ctr"/>
            <a:endParaRPr lang="en-US" sz="700" b="1" dirty="0">
              <a:solidFill>
                <a:srgbClr val="067CC1"/>
              </a:solidFill>
              <a:latin typeface="Calibri" panose="020F0502020204030204" pitchFamily="34" charset="0"/>
            </a:endParaRPr>
          </a:p>
        </p:txBody>
      </p:sp>
      <p:pic>
        <p:nvPicPr>
          <p:cNvPr id="163" name="Picture 3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6211254" y="3089237"/>
            <a:ext cx="298916" cy="26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70" y="3099586"/>
            <a:ext cx="269768" cy="2838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43" y="3093911"/>
            <a:ext cx="296746" cy="3122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72" name="Straight Arrow Connector 171"/>
          <p:cNvCxnSpPr/>
          <p:nvPr/>
        </p:nvCxnSpPr>
        <p:spPr>
          <a:xfrm>
            <a:off x="6157901" y="2754401"/>
            <a:ext cx="0" cy="16545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67CC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7" name="Straight Arrow Connector 186"/>
          <p:cNvCxnSpPr/>
          <p:nvPr/>
        </p:nvCxnSpPr>
        <p:spPr>
          <a:xfrm rot="5400000">
            <a:off x="5671074" y="4003642"/>
            <a:ext cx="193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213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Key Features - Gallop Test Automation Framework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28338" y="796078"/>
          <a:ext cx="6970955" cy="362531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09917"/>
                <a:gridCol w="6461038"/>
              </a:tblGrid>
              <a:tr h="2537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Automation Framework Features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700"/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Rich HTML Report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Execution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 – Log4j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Capture Screenshots for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Failed  &amp; Business critical test steps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Page Object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 for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easy maintenance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TestNG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Integration - TDD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Mobile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Cases Automation – using See Test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Parallel Execution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Reading from Excel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Reading from Property Files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Selective Test Execution - Additional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features such as browser selection, test selection, devices, Platform (Windows or Unix), Environment (Cloud or On-premises) and Groups (Regression, Smoke, etc.)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Integration with Build tools - Maven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Integration – Jenkins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Integration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with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version controlling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and Test Management tools such as SVN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Updating of execution status in Test Management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Tool – Yet to be implemented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Framework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components are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loosely coupled</a:t>
                      </a:r>
                    </a:p>
                  </a:txBody>
                  <a:tcPr marL="4908" marR="4908" marT="490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889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000" dirty="0" smtClean="0">
                <a:solidFill>
                  <a:srgbClr val="FF8200"/>
                </a:solidFill>
              </a:rPr>
              <a:t>Ease of Maintenance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609600"/>
            <a:ext cx="399651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sz="1200" b="1" dirty="0">
                <a:solidFill>
                  <a:srgbClr val="FF8200"/>
                </a:solidFill>
                <a:latin typeface="+mj-lt"/>
                <a:cs typeface="Calibri" panose="020F0502020204030204" pitchFamily="34" charset="0"/>
                <a:sym typeface="Arial" panose="020B0604020202020204" pitchFamily="34" charset="0"/>
              </a:rPr>
              <a:t>Objective </a:t>
            </a:r>
            <a:r>
              <a:rPr lang="en-US" altLang="en-US" sz="1200" b="1" dirty="0">
                <a:solidFill>
                  <a:srgbClr val="067CC1"/>
                </a:solidFill>
                <a:latin typeface="+mj-lt"/>
                <a:cs typeface="Calibri" panose="020F0502020204030204" pitchFamily="34" charset="0"/>
                <a:sym typeface="Arial" panose="020B0604020202020204" pitchFamily="34" charset="0"/>
              </a:rPr>
              <a:t>: </a:t>
            </a:r>
            <a:r>
              <a:rPr lang="en-IN" sz="1200" dirty="0">
                <a:solidFill>
                  <a:srgbClr val="067CC1"/>
                </a:solidFill>
                <a:latin typeface="Calibri" panose="020F0502020204030204" pitchFamily="34" charset="0"/>
              </a:rPr>
              <a:t>Ease to maintain different functional libraries and is scalable </a:t>
            </a:r>
            <a:endParaRPr lang="en-US" sz="1200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0" lvl="1" algn="just">
              <a:buClr>
                <a:srgbClr val="FF8200"/>
              </a:buClr>
              <a:buSzPct val="80000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 smtClean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0" lvl="1">
              <a:lnSpc>
                <a:spcPct val="150000"/>
              </a:lnSpc>
              <a:buClr>
                <a:srgbClr val="FF8200"/>
              </a:buClr>
              <a:buSzPct val="80000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smtClean="0">
                <a:solidFill>
                  <a:srgbClr val="FF8200"/>
                </a:solidFill>
                <a:latin typeface="+mj-lt"/>
                <a:cs typeface="Calibri" panose="020F0502020204030204" pitchFamily="34" charset="0"/>
              </a:rPr>
              <a:t>Highlights:</a:t>
            </a:r>
          </a:p>
          <a:p>
            <a:pPr marL="274320" lvl="1" indent="-274320" algn="just">
              <a:buClr>
                <a:srgbClr val="FF8200"/>
              </a:buClr>
              <a:buSzPct val="80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Test 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Automation Framework is 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implemented 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in 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a structured manner to enable ease 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of maintenance 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and update any changes in the 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components</a:t>
            </a:r>
          </a:p>
          <a:p>
            <a:pPr marL="274320" lvl="1" indent="-274320">
              <a:buClr>
                <a:srgbClr val="FF8200"/>
              </a:buClr>
              <a:buSzPct val="80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All the reusable methods and libraries are maintained inside test engine, action engine and other utility folders. For Example: Below are the few methods from the action engine: Click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Type,selectByIndex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Waitforelementpresent, </a:t>
            </a:r>
            <a:r>
              <a:rPr lang="en-US" sz="1200" dirty="0" err="1" smtClean="0">
                <a:solidFill>
                  <a:srgbClr val="067CC1"/>
                </a:solidFill>
                <a:latin typeface="Calibri" panose="020F0502020204030204" pitchFamily="34" charset="0"/>
              </a:rPr>
              <a:t>JSclick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67CC1"/>
                </a:solidFill>
                <a:latin typeface="Calibri" panose="020F0502020204030204" pitchFamily="34" charset="0"/>
              </a:rPr>
              <a:t>mouseover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 smtClean="0">
                <a:solidFill>
                  <a:srgbClr val="067CC1"/>
                </a:solidFill>
                <a:latin typeface="Calibri" panose="020F0502020204030204" pitchFamily="34" charset="0"/>
              </a:rPr>
              <a:t>VerifyElementPresent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67CC1"/>
                </a:solidFill>
                <a:latin typeface="Calibri" panose="020F0502020204030204" pitchFamily="34" charset="0"/>
              </a:rPr>
              <a:t>IsElementPresent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67CC1"/>
                </a:solidFill>
                <a:latin typeface="Calibri" panose="020F0502020204030204" pitchFamily="34" charset="0"/>
              </a:rPr>
              <a:t>DragandDrop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, </a:t>
            </a:r>
            <a:r>
              <a:rPr lang="en-US" sz="1200" dirty="0" err="1" smtClean="0">
                <a:solidFill>
                  <a:srgbClr val="067CC1"/>
                </a:solidFill>
                <a:latin typeface="Calibri" panose="020F0502020204030204" pitchFamily="34" charset="0"/>
              </a:rPr>
              <a:t>selectByName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..</a:t>
            </a:r>
            <a:r>
              <a:rPr lang="en-US" sz="1200" dirty="0" err="1" smtClean="0">
                <a:solidFill>
                  <a:srgbClr val="067CC1"/>
                </a:solidFill>
                <a:latin typeface="Calibri" panose="020F0502020204030204" pitchFamily="34" charset="0"/>
              </a:rPr>
              <a:t>etc</a:t>
            </a:r>
            <a:endParaRPr lang="en-US" sz="1200" dirty="0" smtClean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274320" lvl="1" indent="-274320" algn="just">
              <a:buClr>
                <a:srgbClr val="FF8200"/>
              </a:buClr>
              <a:buSzPct val="80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I</a:t>
            </a:r>
            <a:r>
              <a:rPr lang="en-US" sz="1200" dirty="0" smtClean="0">
                <a:solidFill>
                  <a:srgbClr val="067CC1"/>
                </a:solidFill>
                <a:latin typeface="Calibri" panose="020F0502020204030204" pitchFamily="34" charset="0"/>
              </a:rPr>
              <a:t>mplements </a:t>
            </a:r>
            <a:r>
              <a:rPr lang="en-US" sz="1200" dirty="0">
                <a:solidFill>
                  <a:srgbClr val="067CC1"/>
                </a:solidFill>
                <a:latin typeface="Calibri" panose="020F0502020204030204" pitchFamily="34" charset="0"/>
              </a:rPr>
              <a:t>page factory model which provides single point of maintenance for locators/objects at  page level only in case of any changes in application</a:t>
            </a:r>
          </a:p>
          <a:p>
            <a:pPr marL="0" lvl="1" algn="just">
              <a:buClr>
                <a:srgbClr val="FF8200"/>
              </a:buClr>
              <a:buSzPct val="80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 smtClean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0" lvl="1" algn="just">
              <a:buClr>
                <a:srgbClr val="FF8200"/>
              </a:buClr>
              <a:buSzPct val="80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0" lvl="1" algn="just">
              <a:lnSpc>
                <a:spcPct val="150000"/>
              </a:lnSpc>
              <a:buClr>
                <a:srgbClr val="FF8200"/>
              </a:buClr>
              <a:buSzPct val="80000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0" lvl="1" algn="just">
              <a:buClr>
                <a:srgbClr val="FF8200"/>
              </a:buClr>
              <a:buSzPct val="80000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067CC1"/>
              </a:solidFill>
              <a:latin typeface="Calibri" panose="020F0502020204030204" pitchFamily="34" charset="0"/>
            </a:endParaRPr>
          </a:p>
          <a:p>
            <a:pPr marL="0" lvl="1" algn="just">
              <a:buClr>
                <a:srgbClr val="FF8200"/>
              </a:buClr>
              <a:buSzPct val="80000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067CC1"/>
              </a:solidFill>
              <a:latin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91518" y="3963330"/>
            <a:ext cx="2116541" cy="820515"/>
            <a:chOff x="300729" y="2193640"/>
            <a:chExt cx="1524827" cy="568539"/>
          </a:xfrm>
        </p:grpSpPr>
        <p:sp>
          <p:nvSpPr>
            <p:cNvPr id="14" name="Pentagon 13"/>
            <p:cNvSpPr/>
            <p:nvPr/>
          </p:nvSpPr>
          <p:spPr>
            <a:xfrm>
              <a:off x="300729" y="2193640"/>
              <a:ext cx="1524827" cy="568539"/>
            </a:xfrm>
            <a:prstGeom prst="homePlate">
              <a:avLst/>
            </a:prstGeom>
            <a:solidFill>
              <a:srgbClr val="067CC1"/>
            </a:solidFill>
            <a:ln>
              <a:solidFill>
                <a:srgbClr val="067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164" y="2240450"/>
              <a:ext cx="1108525" cy="3625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Framework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Folder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 Structure 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239" y="645235"/>
            <a:ext cx="3771453" cy="395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6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000" dirty="0" smtClean="0">
                <a:solidFill>
                  <a:srgbClr val="FF8200"/>
                </a:solidFill>
              </a:rPr>
              <a:t>Ease of Maintenance</a:t>
            </a:r>
            <a:endParaRPr lang="en-US" altLang="zh-CN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47566" y="1131933"/>
            <a:ext cx="1524827" cy="820515"/>
            <a:chOff x="300729" y="2193640"/>
            <a:chExt cx="1524827" cy="568539"/>
          </a:xfrm>
        </p:grpSpPr>
        <p:sp>
          <p:nvSpPr>
            <p:cNvPr id="8" name="Pentagon 7"/>
            <p:cNvSpPr/>
            <p:nvPr/>
          </p:nvSpPr>
          <p:spPr>
            <a:xfrm>
              <a:off x="300729" y="2193640"/>
              <a:ext cx="1524827" cy="568539"/>
            </a:xfrm>
            <a:prstGeom prst="homePlate">
              <a:avLst/>
            </a:prstGeom>
            <a:solidFill>
              <a:srgbClr val="067CC1"/>
            </a:solidFill>
            <a:ln>
              <a:solidFill>
                <a:srgbClr val="067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164" y="2240450"/>
              <a:ext cx="1242391" cy="511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Sample 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Code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Snippet- Page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Class</a:t>
              </a:r>
              <a:endParaRPr lang="en-US" altLang="en-US" sz="24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7565" y="3420686"/>
            <a:ext cx="1524827" cy="820515"/>
            <a:chOff x="300729" y="2193640"/>
            <a:chExt cx="1524827" cy="568539"/>
          </a:xfrm>
        </p:grpSpPr>
        <p:sp>
          <p:nvSpPr>
            <p:cNvPr id="11" name="Pentagon 10"/>
            <p:cNvSpPr/>
            <p:nvPr/>
          </p:nvSpPr>
          <p:spPr>
            <a:xfrm>
              <a:off x="300729" y="2193640"/>
              <a:ext cx="1524827" cy="568539"/>
            </a:xfrm>
            <a:prstGeom prst="homePlate">
              <a:avLst/>
            </a:prstGeom>
            <a:solidFill>
              <a:srgbClr val="067CC1"/>
            </a:solidFill>
            <a:ln>
              <a:solidFill>
                <a:srgbClr val="067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164" y="2240450"/>
              <a:ext cx="1332801" cy="511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Sample 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Code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Snippet- Action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Engine</a:t>
              </a:r>
              <a:endParaRPr lang="en-US" altLang="en-US" sz="24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85" y="2838734"/>
            <a:ext cx="6865208" cy="19498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7170" y="496478"/>
            <a:ext cx="6567431" cy="203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434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>
            <a:spLocks noChangeArrowheads="1"/>
          </p:cNvSpPr>
          <p:nvPr/>
        </p:nvSpPr>
        <p:spPr bwMode="auto">
          <a:xfrm>
            <a:off x="208154" y="915553"/>
            <a:ext cx="83135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ct val="0"/>
              </a:spcBef>
              <a:buClr>
                <a:srgbClr val="FF8200"/>
              </a:buClr>
              <a:buSzPct val="80000"/>
              <a:buFontTx/>
              <a:buNone/>
            </a:pPr>
            <a:r>
              <a:rPr lang="en-US" altLang="en-US" sz="1200" b="1" dirty="0">
                <a:solidFill>
                  <a:srgbClr val="FF8200"/>
                </a:solidFill>
                <a:latin typeface="+mj-lt"/>
                <a:ea typeface="SimSun" panose="02010600030101010101" pitchFamily="2" charset="-122"/>
              </a:rPr>
              <a:t>Objective</a:t>
            </a: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: </a:t>
            </a:r>
            <a:r>
              <a:rPr lang="en-US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Ability to </a:t>
            </a:r>
            <a:r>
              <a:rPr lang="en-US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integrate </a:t>
            </a:r>
            <a:r>
              <a:rPr lang="en-US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with TDD tools like </a:t>
            </a:r>
            <a:r>
              <a:rPr lang="en-US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TestNG</a:t>
            </a:r>
            <a:r>
              <a:rPr lang="en-US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 to provide additional features to the automation framework.</a:t>
            </a:r>
            <a:endParaRPr lang="en-US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SimSun" panose="02010600030101010101" pitchFamily="2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200" b="1" dirty="0" smtClean="0">
              <a:solidFill>
                <a:srgbClr val="FF8200"/>
              </a:solidFill>
              <a:latin typeface="+mj-lt"/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rgbClr val="FF8200"/>
                </a:solidFill>
                <a:latin typeface="+mj-lt"/>
                <a:ea typeface="SimSun" panose="02010600030101010101" pitchFamily="2" charset="-122"/>
              </a:rPr>
              <a:t>Response</a:t>
            </a:r>
            <a:r>
              <a:rPr lang="en-US" altLang="en-US" sz="1200" b="1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	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en-US" altLang="en-US" sz="1200" dirty="0" err="1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TestNG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 Integration provides features like – Test Driven Development Approach, Parallel execution, Batch execution,  Group execution, parameterized execution.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408306" y="3000589"/>
            <a:ext cx="1524827" cy="580663"/>
            <a:chOff x="300729" y="2183007"/>
            <a:chExt cx="1524827" cy="580663"/>
          </a:xfrm>
        </p:grpSpPr>
        <p:sp>
          <p:nvSpPr>
            <p:cNvPr id="74" name="Pentagon 73"/>
            <p:cNvSpPr/>
            <p:nvPr/>
          </p:nvSpPr>
          <p:spPr>
            <a:xfrm>
              <a:off x="300729" y="2183007"/>
              <a:ext cx="1524827" cy="568539"/>
            </a:xfrm>
            <a:prstGeom prst="homePlate">
              <a:avLst/>
            </a:prstGeom>
            <a:solidFill>
              <a:srgbClr val="067CC1"/>
            </a:solidFill>
            <a:ln>
              <a:solidFill>
                <a:srgbClr val="067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164" y="2240450"/>
              <a:ext cx="13421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Sample </a:t>
              </a:r>
              <a:r>
                <a:rPr lang="en-US" altLang="en-US" sz="1400" b="1" dirty="0" err="1" smtClean="0">
                  <a:solidFill>
                    <a:schemeClr val="bg1"/>
                  </a:solidFill>
                  <a:ea typeface="SimSun" panose="02010600030101010101" pitchFamily="2" charset="-122"/>
                </a:rPr>
                <a:t>TestNG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XML </a:t>
              </a: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Snippet</a:t>
              </a:r>
              <a:endParaRPr lang="en-US" altLang="en-US" sz="24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77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000" dirty="0" smtClean="0">
                <a:solidFill>
                  <a:srgbClr val="FF8200"/>
                </a:solidFill>
              </a:rPr>
              <a:t>Integration with Unit Test Tool (TDD) - </a:t>
            </a:r>
            <a:r>
              <a:rPr lang="en-US" altLang="zh-CN" sz="2000" dirty="0" err="1" smtClean="0">
                <a:solidFill>
                  <a:srgbClr val="FF8200"/>
                </a:solidFill>
              </a:rPr>
              <a:t>TestNG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6009" y="2345169"/>
            <a:ext cx="5981700" cy="243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96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>
            <a:spLocks noChangeArrowheads="1"/>
          </p:cNvSpPr>
          <p:nvPr/>
        </p:nvSpPr>
        <p:spPr bwMode="auto">
          <a:xfrm>
            <a:off x="218912" y="915553"/>
            <a:ext cx="83135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ct val="0"/>
              </a:spcBef>
              <a:buClr>
                <a:srgbClr val="FF8200"/>
              </a:buClr>
              <a:buSzPct val="80000"/>
              <a:buFontTx/>
              <a:buNone/>
            </a:pPr>
            <a:r>
              <a:rPr lang="en-US" altLang="en-US" sz="1200" b="1" dirty="0">
                <a:solidFill>
                  <a:srgbClr val="FF8200"/>
                </a:solidFill>
                <a:latin typeface="+mj-lt"/>
                <a:ea typeface="SimSun" panose="02010600030101010101" pitchFamily="2" charset="-122"/>
              </a:rPr>
              <a:t>Objective</a:t>
            </a: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: </a:t>
            </a:r>
            <a:r>
              <a:rPr lang="en-US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Ability to </a:t>
            </a:r>
            <a:r>
              <a:rPr lang="en-US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integrate both Web and Mobile automation in a unified framework and ease of execution.</a:t>
            </a:r>
            <a:endParaRPr lang="en-US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SimSun" panose="02010600030101010101" pitchFamily="2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200" b="1" dirty="0" smtClean="0">
              <a:solidFill>
                <a:srgbClr val="FF8200"/>
              </a:solidFill>
              <a:latin typeface="+mj-lt"/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solidFill>
                  <a:srgbClr val="FF8200"/>
                </a:solidFill>
                <a:latin typeface="+mj-lt"/>
                <a:ea typeface="SimSun" panose="02010600030101010101" pitchFamily="2" charset="-122"/>
              </a:rPr>
              <a:t>Response</a:t>
            </a: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8200"/>
              </a:buClr>
              <a:buFont typeface="Arial" panose="020B0604020202020204" pitchFamily="34" charset="0"/>
              <a:buChar char="»"/>
            </a:pP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Test Automation Framework supports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Mobile automation  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using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See Test with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Selenium Webdriver</a:t>
            </a:r>
            <a:endParaRPr lang="en-US" altLang="en-US" sz="1200" dirty="0">
              <a:solidFill>
                <a:srgbClr val="067CC1"/>
              </a:solidFill>
              <a:latin typeface="+mj-lt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0729" y="2183007"/>
            <a:ext cx="1524827" cy="580663"/>
            <a:chOff x="300729" y="2183007"/>
            <a:chExt cx="1524827" cy="580663"/>
          </a:xfrm>
        </p:grpSpPr>
        <p:sp>
          <p:nvSpPr>
            <p:cNvPr id="74" name="Pentagon 73"/>
            <p:cNvSpPr/>
            <p:nvPr/>
          </p:nvSpPr>
          <p:spPr>
            <a:xfrm>
              <a:off x="300729" y="2183007"/>
              <a:ext cx="1524827" cy="568539"/>
            </a:xfrm>
            <a:prstGeom prst="homePlate">
              <a:avLst/>
            </a:prstGeom>
            <a:solidFill>
              <a:srgbClr val="067CC1"/>
            </a:solidFill>
            <a:ln>
              <a:solidFill>
                <a:srgbClr val="067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164" y="2240450"/>
              <a:ext cx="11512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Sample 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Code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Snippet</a:t>
              </a:r>
              <a:endParaRPr lang="en-US" altLang="en-US" sz="24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77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altLang="zh-CN" sz="2000" dirty="0" smtClean="0">
                <a:solidFill>
                  <a:srgbClr val="FF8200"/>
                </a:solidFill>
              </a:rPr>
              <a:t>Flexible Test Execution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296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altLang="zh-CN" sz="2000" dirty="0" smtClean="0">
                <a:solidFill>
                  <a:srgbClr val="FF8200"/>
                </a:solidFill>
              </a:rPr>
              <a:t>Tool Integrations</a:t>
            </a:r>
            <a:endParaRPr lang="en-US" altLang="zh-CN" dirty="0" smtClean="0"/>
          </a:p>
        </p:txBody>
      </p:sp>
      <p:sp>
        <p:nvSpPr>
          <p:cNvPr id="45" name="TextBox 3"/>
          <p:cNvSpPr>
            <a:spLocks noChangeArrowheads="1"/>
          </p:cNvSpPr>
          <p:nvPr/>
        </p:nvSpPr>
        <p:spPr bwMode="auto">
          <a:xfrm>
            <a:off x="125104" y="622792"/>
            <a:ext cx="335507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628650" indent="-1714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146175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lvl="1" algn="just" eaLnBrk="1" hangingPunct="1">
              <a:spcBef>
                <a:spcPct val="0"/>
              </a:spcBef>
              <a:buClr>
                <a:srgbClr val="FF8200"/>
              </a:buClr>
              <a:buSzPct val="80000"/>
              <a:buFontTx/>
              <a:buNone/>
            </a:pPr>
            <a:r>
              <a:rPr lang="en-US" altLang="en-US" sz="1200" b="1" dirty="0">
                <a:solidFill>
                  <a:srgbClr val="FF8200"/>
                </a:solidFill>
                <a:latin typeface="+mj-lt"/>
                <a:ea typeface="SimSun" panose="02010600030101010101" pitchFamily="2" charset="-122"/>
              </a:rPr>
              <a:t>Objective </a:t>
            </a: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: 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Ability to integrate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with 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test management and defect tracking tools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FF8200"/>
                </a:solidFill>
                <a:latin typeface="+mj-lt"/>
                <a:ea typeface="SimSun" panose="02010600030101010101" pitchFamily="2" charset="-122"/>
              </a:rPr>
              <a:t>Response</a:t>
            </a: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8200"/>
              </a:buClr>
              <a:buFont typeface="Arial" panose="020B0604020202020204" pitchFamily="34" charset="0"/>
              <a:buChar char="»"/>
            </a:pP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Automaton Framework has integration 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with various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tools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, such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</a:rPr>
              <a:t>as:</a:t>
            </a:r>
            <a:endParaRPr lang="en-US" altLang="en-US" sz="1200" dirty="0">
              <a:solidFill>
                <a:srgbClr val="067CC1"/>
              </a:solidFill>
              <a:latin typeface="+mj-lt"/>
              <a:ea typeface="SimSun" panose="02010600030101010101" pitchFamily="2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FF8200"/>
              </a:buClr>
              <a:buSzPct val="80000"/>
              <a:buFont typeface="Calibri" panose="020F0502020204030204" pitchFamily="34" charset="0"/>
              <a:buChar char="»"/>
            </a:pP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CI tools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: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Jenkins</a:t>
            </a:r>
            <a:endParaRPr lang="en-US" altLang="en-US" sz="1200" dirty="0">
              <a:solidFill>
                <a:srgbClr val="067CC1"/>
              </a:solidFill>
              <a:latin typeface="+mj-lt"/>
              <a:ea typeface="SimSun" panose="02010600030101010101" pitchFamily="2" charset="-122"/>
              <a:sym typeface="Calibri" panose="020F0502020204030204" pitchFamily="34" charset="0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FF8200"/>
              </a:buClr>
              <a:buSzPct val="80000"/>
              <a:buFont typeface="Calibri" panose="020F0502020204030204" pitchFamily="34" charset="0"/>
              <a:buChar char="»"/>
            </a:pP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Test Management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: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QC (Not yet Implemented)</a:t>
            </a:r>
            <a:endParaRPr lang="en-US" altLang="en-US" sz="1200" dirty="0">
              <a:solidFill>
                <a:srgbClr val="067CC1"/>
              </a:solidFill>
              <a:latin typeface="+mj-lt"/>
              <a:ea typeface="SimSun" panose="02010600030101010101" pitchFamily="2" charset="-122"/>
              <a:sym typeface="Calibri" panose="020F0502020204030204" pitchFamily="34" charset="0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FF8200"/>
              </a:buClr>
              <a:buSzPct val="80000"/>
              <a:buFont typeface="Calibri" panose="020F0502020204030204" pitchFamily="34" charset="0"/>
              <a:buChar char="»"/>
            </a:pPr>
            <a:r>
              <a:rPr lang="en-US" altLang="en-US" sz="1200" b="1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Defect management tools</a:t>
            </a:r>
            <a:r>
              <a:rPr lang="en-US" altLang="en-US" sz="1200" dirty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: </a:t>
            </a:r>
            <a:r>
              <a:rPr lang="en-US" altLang="en-US" sz="1200" dirty="0" smtClean="0">
                <a:solidFill>
                  <a:srgbClr val="067CC1"/>
                </a:solidFill>
                <a:latin typeface="+mj-lt"/>
                <a:ea typeface="SimSun" panose="02010600030101010101" pitchFamily="2" charset="-122"/>
                <a:sym typeface="Calibri" panose="020F0502020204030204" pitchFamily="34" charset="0"/>
              </a:rPr>
              <a:t>JIRA</a:t>
            </a:r>
            <a:endParaRPr lang="en-US" altLang="en-US" sz="1200" dirty="0">
              <a:solidFill>
                <a:srgbClr val="067CC1"/>
              </a:solidFill>
              <a:latin typeface="+mj-lt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9" y="663736"/>
            <a:ext cx="5663821" cy="20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443237" y="3283354"/>
            <a:ext cx="2231724" cy="1019506"/>
            <a:chOff x="300729" y="2193640"/>
            <a:chExt cx="2231724" cy="568539"/>
          </a:xfrm>
        </p:grpSpPr>
        <p:sp>
          <p:nvSpPr>
            <p:cNvPr id="48" name="Pentagon 47"/>
            <p:cNvSpPr/>
            <p:nvPr/>
          </p:nvSpPr>
          <p:spPr>
            <a:xfrm>
              <a:off x="300729" y="2193640"/>
              <a:ext cx="2231724" cy="568539"/>
            </a:xfrm>
            <a:prstGeom prst="homePlate">
              <a:avLst/>
            </a:prstGeom>
            <a:solidFill>
              <a:srgbClr val="067CC1"/>
            </a:solidFill>
            <a:ln>
              <a:solidFill>
                <a:srgbClr val="067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4164" y="2240450"/>
              <a:ext cx="1593000" cy="41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Sample </a:t>
              </a: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Code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Snippet for Jenkins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Integration</a:t>
              </a:r>
              <a:endParaRPr lang="en-US" altLang="en-US" sz="24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79" y="2788220"/>
            <a:ext cx="5663821" cy="20283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0179" y="609600"/>
            <a:ext cx="5663821" cy="4206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26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op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Gallop_Template</Template>
  <TotalTime>5160</TotalTime>
  <Words>823</Words>
  <Application>Microsoft Office PowerPoint</Application>
  <PresentationFormat>On-screen Show (16:9)</PresentationFormat>
  <Paragraphs>191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Gallop_Template</vt:lpstr>
      <vt:lpstr>TEST AUTOMATION WITH SELENIUM  &amp; SEE TEST       : PROOF OF CONCEPT</vt:lpstr>
      <vt:lpstr>WEB &amp; MOBILE UNIFIED Test Automation Framework : Overview</vt:lpstr>
      <vt:lpstr>Web &amp; Mobile Unified Test Automation Framework : Architecture</vt:lpstr>
      <vt:lpstr>Key Features - Gallop Test Automation Framework</vt:lpstr>
      <vt:lpstr>Ease of Maintenance</vt:lpstr>
      <vt:lpstr>Ease of Maintenance</vt:lpstr>
      <vt:lpstr>Integration with Unit Test Tool (TDD) - TestNG</vt:lpstr>
      <vt:lpstr>Flexible Test Execution</vt:lpstr>
      <vt:lpstr>Tool Integrations</vt:lpstr>
      <vt:lpstr>Slide 10</vt:lpstr>
      <vt:lpstr>Test Automation Framework - Demo Briefing</vt:lpstr>
      <vt:lpstr>Web and Mobile Automation Parallel Execution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Overview</dc:title>
  <dc:subject>Capabilities Overview</dc:subject>
  <dc:creator>Sunayana Chenna</dc:creator>
  <cp:lastModifiedBy>swarup</cp:lastModifiedBy>
  <cp:revision>1047</cp:revision>
  <dcterms:created xsi:type="dcterms:W3CDTF">2015-07-02T05:09:45Z</dcterms:created>
  <dcterms:modified xsi:type="dcterms:W3CDTF">2016-08-03T16:09:08Z</dcterms:modified>
</cp:coreProperties>
</file>