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9D20E29-4265-443F-A57B-31FF2A9B25F8}" type="datetimeFigureOut">
              <a:rPr lang="en-US" smtClean="0"/>
              <a:t>7/28/2017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0DEB6D-B4B9-4112-9372-18A86FD82BA5}" type="slidenum">
              <a:rPr lang="en-US" smtClean="0"/>
              <a:t>‹#›</a:t>
            </a:fld>
            <a:endParaRPr lang="en-US"/>
          </a:p>
        </p:txBody>
      </p:sp>
    </p:spTree>
    <p:extLst>
      <p:ext uri="{BB962C8B-B14F-4D97-AF65-F5344CB8AC3E}">
        <p14:creationId xmlns:p14="http://schemas.microsoft.com/office/powerpoint/2010/main" val="15307688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9D20E29-4265-443F-A57B-31FF2A9B25F8}" type="datetimeFigureOut">
              <a:rPr lang="en-US" smtClean="0"/>
              <a:t>7/28/2017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0DEB6D-B4B9-4112-9372-18A86FD82BA5}" type="slidenum">
              <a:rPr lang="en-US" smtClean="0"/>
              <a:t>‹#›</a:t>
            </a:fld>
            <a:endParaRPr lang="en-US"/>
          </a:p>
        </p:txBody>
      </p:sp>
    </p:spTree>
    <p:extLst>
      <p:ext uri="{BB962C8B-B14F-4D97-AF65-F5344CB8AC3E}">
        <p14:creationId xmlns:p14="http://schemas.microsoft.com/office/powerpoint/2010/main" val="12996685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9D20E29-4265-443F-A57B-31FF2A9B25F8}" type="datetimeFigureOut">
              <a:rPr lang="en-US" smtClean="0"/>
              <a:t>7/28/2017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0DEB6D-B4B9-4112-9372-18A86FD82BA5}" type="slidenum">
              <a:rPr lang="en-US" smtClean="0"/>
              <a:t>‹#›</a:t>
            </a:fld>
            <a:endParaRPr lang="en-US"/>
          </a:p>
        </p:txBody>
      </p:sp>
    </p:spTree>
    <p:extLst>
      <p:ext uri="{BB962C8B-B14F-4D97-AF65-F5344CB8AC3E}">
        <p14:creationId xmlns:p14="http://schemas.microsoft.com/office/powerpoint/2010/main" val="38276260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9D20E29-4265-443F-A57B-31FF2A9B25F8}" type="datetimeFigureOut">
              <a:rPr lang="en-US" smtClean="0"/>
              <a:t>7/28/2017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0DEB6D-B4B9-4112-9372-18A86FD82BA5}" type="slidenum">
              <a:rPr lang="en-US" smtClean="0"/>
              <a:t>‹#›</a:t>
            </a:fld>
            <a:endParaRPr lang="en-US"/>
          </a:p>
        </p:txBody>
      </p:sp>
    </p:spTree>
    <p:extLst>
      <p:ext uri="{BB962C8B-B14F-4D97-AF65-F5344CB8AC3E}">
        <p14:creationId xmlns:p14="http://schemas.microsoft.com/office/powerpoint/2010/main" val="27566461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9D20E29-4265-443F-A57B-31FF2A9B25F8}" type="datetimeFigureOut">
              <a:rPr lang="en-US" smtClean="0"/>
              <a:t>7/28/2017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0DEB6D-B4B9-4112-9372-18A86FD82BA5}" type="slidenum">
              <a:rPr lang="en-US" smtClean="0"/>
              <a:t>‹#›</a:t>
            </a:fld>
            <a:endParaRPr lang="en-US"/>
          </a:p>
        </p:txBody>
      </p:sp>
    </p:spTree>
    <p:extLst>
      <p:ext uri="{BB962C8B-B14F-4D97-AF65-F5344CB8AC3E}">
        <p14:creationId xmlns:p14="http://schemas.microsoft.com/office/powerpoint/2010/main" val="38504874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9D20E29-4265-443F-A57B-31FF2A9B25F8}" type="datetimeFigureOut">
              <a:rPr lang="en-US" smtClean="0"/>
              <a:t>7/28/2017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0DEB6D-B4B9-4112-9372-18A86FD82BA5}" type="slidenum">
              <a:rPr lang="en-US" smtClean="0"/>
              <a:t>‹#›</a:t>
            </a:fld>
            <a:endParaRPr lang="en-US"/>
          </a:p>
        </p:txBody>
      </p:sp>
    </p:spTree>
    <p:extLst>
      <p:ext uri="{BB962C8B-B14F-4D97-AF65-F5344CB8AC3E}">
        <p14:creationId xmlns:p14="http://schemas.microsoft.com/office/powerpoint/2010/main" val="29623017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9D20E29-4265-443F-A57B-31FF2A9B25F8}" type="datetimeFigureOut">
              <a:rPr lang="en-US" smtClean="0"/>
              <a:t>7/28/2017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20DEB6D-B4B9-4112-9372-18A86FD82BA5}" type="slidenum">
              <a:rPr lang="en-US" smtClean="0"/>
              <a:t>‹#›</a:t>
            </a:fld>
            <a:endParaRPr lang="en-US"/>
          </a:p>
        </p:txBody>
      </p:sp>
    </p:spTree>
    <p:extLst>
      <p:ext uri="{BB962C8B-B14F-4D97-AF65-F5344CB8AC3E}">
        <p14:creationId xmlns:p14="http://schemas.microsoft.com/office/powerpoint/2010/main" val="11182261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9D20E29-4265-443F-A57B-31FF2A9B25F8}" type="datetimeFigureOut">
              <a:rPr lang="en-US" smtClean="0"/>
              <a:t>7/28/2017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20DEB6D-B4B9-4112-9372-18A86FD82BA5}" type="slidenum">
              <a:rPr lang="en-US" smtClean="0"/>
              <a:t>‹#›</a:t>
            </a:fld>
            <a:endParaRPr lang="en-US"/>
          </a:p>
        </p:txBody>
      </p:sp>
    </p:spTree>
    <p:extLst>
      <p:ext uri="{BB962C8B-B14F-4D97-AF65-F5344CB8AC3E}">
        <p14:creationId xmlns:p14="http://schemas.microsoft.com/office/powerpoint/2010/main" val="39040146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D20E29-4265-443F-A57B-31FF2A9B25F8}" type="datetimeFigureOut">
              <a:rPr lang="en-US" smtClean="0"/>
              <a:t>7/28/2017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20DEB6D-B4B9-4112-9372-18A86FD82BA5}" type="slidenum">
              <a:rPr lang="en-US" smtClean="0"/>
              <a:t>‹#›</a:t>
            </a:fld>
            <a:endParaRPr lang="en-US"/>
          </a:p>
        </p:txBody>
      </p:sp>
    </p:spTree>
    <p:extLst>
      <p:ext uri="{BB962C8B-B14F-4D97-AF65-F5344CB8AC3E}">
        <p14:creationId xmlns:p14="http://schemas.microsoft.com/office/powerpoint/2010/main" val="23343060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9D20E29-4265-443F-A57B-31FF2A9B25F8}" type="datetimeFigureOut">
              <a:rPr lang="en-US" smtClean="0"/>
              <a:t>7/28/2017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0DEB6D-B4B9-4112-9372-18A86FD82BA5}" type="slidenum">
              <a:rPr lang="en-US" smtClean="0"/>
              <a:t>‹#›</a:t>
            </a:fld>
            <a:endParaRPr lang="en-US"/>
          </a:p>
        </p:txBody>
      </p:sp>
    </p:spTree>
    <p:extLst>
      <p:ext uri="{BB962C8B-B14F-4D97-AF65-F5344CB8AC3E}">
        <p14:creationId xmlns:p14="http://schemas.microsoft.com/office/powerpoint/2010/main" val="25517418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9D20E29-4265-443F-A57B-31FF2A9B25F8}" type="datetimeFigureOut">
              <a:rPr lang="en-US" smtClean="0"/>
              <a:t>7/28/2017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0DEB6D-B4B9-4112-9372-18A86FD82BA5}" type="slidenum">
              <a:rPr lang="en-US" smtClean="0"/>
              <a:t>‹#›</a:t>
            </a:fld>
            <a:endParaRPr lang="en-US"/>
          </a:p>
        </p:txBody>
      </p:sp>
    </p:spTree>
    <p:extLst>
      <p:ext uri="{BB962C8B-B14F-4D97-AF65-F5344CB8AC3E}">
        <p14:creationId xmlns:p14="http://schemas.microsoft.com/office/powerpoint/2010/main" val="29756648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D20E29-4265-443F-A57B-31FF2A9B25F8}" type="datetimeFigureOut">
              <a:rPr lang="en-US" smtClean="0"/>
              <a:t>7/28/2017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20DEB6D-B4B9-4112-9372-18A86FD82BA5}" type="slidenum">
              <a:rPr lang="en-US" smtClean="0"/>
              <a:t>‹#›</a:t>
            </a:fld>
            <a:endParaRPr lang="en-US"/>
          </a:p>
        </p:txBody>
      </p:sp>
    </p:spTree>
    <p:extLst>
      <p:ext uri="{BB962C8B-B14F-4D97-AF65-F5344CB8AC3E}">
        <p14:creationId xmlns:p14="http://schemas.microsoft.com/office/powerpoint/2010/main" val="34007018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hyperlink" Target="http://cdn.guru99.com/images/image050.png" TargetMode="External"/><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hyperlink" Target="http://cdn.guru99.com/images/image047.png" TargetMode="External"/><Relationship Id="rId1" Type="http://schemas.openxmlformats.org/officeDocument/2006/relationships/slideLayout" Target="../slideLayouts/slideLayout2.xml"/><Relationship Id="rId6" Type="http://schemas.openxmlformats.org/officeDocument/2006/relationships/hyperlink" Target="http://cdn.guru99.com/images/image049.png" TargetMode="External"/><Relationship Id="rId5" Type="http://schemas.openxmlformats.org/officeDocument/2006/relationships/image" Target="../media/image3.png"/><Relationship Id="rId4" Type="http://schemas.openxmlformats.org/officeDocument/2006/relationships/hyperlink" Target="http://cdn.guru99.com/images/image048.png" TargetMode="External"/><Relationship Id="rId9"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toolsqa.wpengine.com/automation-practice-switch-window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Test Automation – Selenium</a:t>
            </a:r>
            <a:endParaRPr lang="en-US" dirty="0"/>
          </a:p>
        </p:txBody>
      </p:sp>
    </p:spTree>
    <p:extLst>
      <p:ext uri="{BB962C8B-B14F-4D97-AF65-F5344CB8AC3E}">
        <p14:creationId xmlns:p14="http://schemas.microsoft.com/office/powerpoint/2010/main" val="30822017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99400"/>
          </a:xfrm>
        </p:spPr>
        <p:txBody>
          <a:bodyPr/>
          <a:lstStyle/>
          <a:p>
            <a:r>
              <a:rPr lang="en-US" dirty="0" smtClean="0"/>
              <a:t>Action Class</a:t>
            </a:r>
            <a:endParaRPr lang="en-US" dirty="0"/>
          </a:p>
        </p:txBody>
      </p:sp>
      <p:sp>
        <p:nvSpPr>
          <p:cNvPr id="3" name="Content Placeholder 2"/>
          <p:cNvSpPr>
            <a:spLocks noGrp="1"/>
          </p:cNvSpPr>
          <p:nvPr>
            <p:ph idx="1"/>
          </p:nvPr>
        </p:nvSpPr>
        <p:spPr>
          <a:xfrm>
            <a:off x="838200" y="1064526"/>
            <a:ext cx="10515600" cy="5112437"/>
          </a:xfrm>
        </p:spPr>
        <p:txBody>
          <a:bodyPr>
            <a:normAutofit fontScale="70000" lnSpcReduction="20000"/>
          </a:bodyPr>
          <a:lstStyle/>
          <a:p>
            <a:r>
              <a:rPr lang="en-US" dirty="0"/>
              <a:t>In </a:t>
            </a:r>
            <a:r>
              <a:rPr lang="en-US" dirty="0" err="1"/>
              <a:t>Webdriver</a:t>
            </a:r>
            <a:r>
              <a:rPr lang="en-US" dirty="0"/>
              <a:t>, handling keyboard events and mouse events (including actions such as Drag and Drop or clicking multiple elements With Control key) are done using the advanced user interactions API . It contains Actions and Action classes which are needed when performing these events</a:t>
            </a:r>
            <a:r>
              <a:rPr lang="en-US" dirty="0" smtClean="0"/>
              <a:t>.</a:t>
            </a:r>
          </a:p>
          <a:p>
            <a:r>
              <a:rPr lang="en-US" dirty="0"/>
              <a:t>In order to perform action events, we need to use </a:t>
            </a:r>
            <a:r>
              <a:rPr lang="en-US" dirty="0" smtClean="0"/>
              <a:t>- </a:t>
            </a:r>
            <a:r>
              <a:rPr lang="en-US" dirty="0" err="1" smtClean="0"/>
              <a:t>org.openqa.selenium.interactions.Actions</a:t>
            </a:r>
            <a:r>
              <a:rPr lang="en-US" dirty="0" smtClean="0"/>
              <a:t> </a:t>
            </a:r>
            <a:r>
              <a:rPr lang="en-US" dirty="0"/>
              <a:t>class</a:t>
            </a:r>
            <a:r>
              <a:rPr lang="en-US" dirty="0" smtClean="0"/>
              <a:t>.</a:t>
            </a:r>
          </a:p>
          <a:p>
            <a:endParaRPr lang="en-US" dirty="0"/>
          </a:p>
          <a:p>
            <a:r>
              <a:rPr lang="en-US" dirty="0"/>
              <a:t> </a:t>
            </a:r>
            <a:r>
              <a:rPr lang="en-US" dirty="0"/>
              <a:t>Step 1 - Import the Actions and Action classes. </a:t>
            </a:r>
          </a:p>
          <a:p>
            <a:endParaRPr lang="en-US" dirty="0" smtClean="0"/>
          </a:p>
          <a:p>
            <a:r>
              <a:rPr lang="en-US" dirty="0" smtClean="0"/>
              <a:t>Step 2 -Instantiate </a:t>
            </a:r>
            <a:r>
              <a:rPr lang="en-US" dirty="0"/>
              <a:t>a new Actions object.</a:t>
            </a:r>
          </a:p>
          <a:p>
            <a:pPr marL="0" indent="0">
              <a:buNone/>
            </a:pPr>
            <a:endParaRPr lang="en-US" dirty="0"/>
          </a:p>
          <a:p>
            <a:r>
              <a:rPr lang="en-US" dirty="0"/>
              <a:t>Step </a:t>
            </a:r>
            <a:r>
              <a:rPr lang="en-US" dirty="0" smtClean="0"/>
              <a:t>3- Instantiate </a:t>
            </a:r>
            <a:r>
              <a:rPr lang="en-US" dirty="0"/>
              <a:t>an Action using the Actions object in step 2.</a:t>
            </a:r>
          </a:p>
          <a:p>
            <a:pPr marL="0" indent="0">
              <a:buNone/>
            </a:pPr>
            <a:endParaRPr lang="en-US" dirty="0"/>
          </a:p>
          <a:p>
            <a:pPr marL="0" indent="0">
              <a:buNone/>
            </a:pPr>
            <a:r>
              <a:rPr lang="en-US" dirty="0" smtClean="0"/>
              <a:t>	In </a:t>
            </a:r>
            <a:r>
              <a:rPr lang="en-US" dirty="0"/>
              <a:t>this case, we are going to use the </a:t>
            </a:r>
            <a:r>
              <a:rPr lang="en-US" dirty="0" err="1"/>
              <a:t>moveToElement</a:t>
            </a:r>
            <a:r>
              <a:rPr lang="en-US" dirty="0"/>
              <a:t>() method because we are simply going to </a:t>
            </a:r>
            <a:r>
              <a:rPr lang="en-US" dirty="0" smtClean="0"/>
              <a:t>	mouse-over </a:t>
            </a:r>
            <a:r>
              <a:rPr lang="en-US" dirty="0"/>
              <a:t>the "Home" link. The build() method is always the final method used so that all the listed </a:t>
            </a:r>
            <a:r>
              <a:rPr lang="en-US" dirty="0" smtClean="0"/>
              <a:t>	actions </a:t>
            </a:r>
            <a:r>
              <a:rPr lang="en-US" dirty="0"/>
              <a:t>will be compiled into a single step.</a:t>
            </a:r>
          </a:p>
          <a:p>
            <a:r>
              <a:rPr lang="en-US" dirty="0"/>
              <a:t>Step </a:t>
            </a:r>
            <a:r>
              <a:rPr lang="en-US" dirty="0" smtClean="0"/>
              <a:t>4 - Use </a:t>
            </a:r>
            <a:r>
              <a:rPr lang="en-US" dirty="0"/>
              <a:t>the perform() method when executing the Action object we designed in Step 3.</a:t>
            </a:r>
          </a:p>
          <a:p>
            <a:endParaRPr lang="en-US" dirty="0"/>
          </a:p>
          <a:p>
            <a:endParaRPr lang="en-US" dirty="0"/>
          </a:p>
          <a:p>
            <a:endParaRPr lang="en-US" dirty="0"/>
          </a:p>
        </p:txBody>
      </p:sp>
      <p:pic>
        <p:nvPicPr>
          <p:cNvPr id="22" name="Picture 21" descr="http://cdn.guru99.com/images/image047.png">
            <a:hlinkClick r:id="rId2"/>
          </p:cNvPr>
          <p:cNvPicPr/>
          <p:nvPr/>
        </p:nvPicPr>
        <p:blipFill>
          <a:blip r:embed="rId3"/>
          <a:srcRect/>
          <a:stretch>
            <a:fillRect/>
          </a:stretch>
        </p:blipFill>
        <p:spPr bwMode="auto">
          <a:xfrm>
            <a:off x="7792504" y="3008709"/>
            <a:ext cx="3371367" cy="403860"/>
          </a:xfrm>
          <a:prstGeom prst="rect">
            <a:avLst/>
          </a:prstGeom>
          <a:noFill/>
          <a:ln w="9525">
            <a:noFill/>
            <a:miter lim="800000"/>
            <a:headEnd/>
            <a:tailEnd/>
          </a:ln>
        </p:spPr>
      </p:pic>
      <p:pic>
        <p:nvPicPr>
          <p:cNvPr id="23" name="Picture 22" descr="http://cdn.guru99.com/images/image048.png">
            <a:hlinkClick r:id="rId4"/>
          </p:cNvPr>
          <p:cNvPicPr/>
          <p:nvPr/>
        </p:nvPicPr>
        <p:blipFill>
          <a:blip r:embed="rId5"/>
          <a:srcRect/>
          <a:stretch>
            <a:fillRect/>
          </a:stretch>
        </p:blipFill>
        <p:spPr bwMode="auto">
          <a:xfrm>
            <a:off x="7792504" y="3680648"/>
            <a:ext cx="2802890" cy="260985"/>
          </a:xfrm>
          <a:prstGeom prst="rect">
            <a:avLst/>
          </a:prstGeom>
          <a:noFill/>
          <a:ln w="9525">
            <a:noFill/>
            <a:miter lim="800000"/>
            <a:headEnd/>
            <a:tailEnd/>
          </a:ln>
        </p:spPr>
      </p:pic>
      <p:pic>
        <p:nvPicPr>
          <p:cNvPr id="24" name="Picture 23" descr="http://cdn.guru99.com/images/image049.png">
            <a:hlinkClick r:id="rId6"/>
          </p:cNvPr>
          <p:cNvPicPr/>
          <p:nvPr/>
        </p:nvPicPr>
        <p:blipFill>
          <a:blip r:embed="rId7"/>
          <a:srcRect/>
          <a:stretch>
            <a:fillRect/>
          </a:stretch>
        </p:blipFill>
        <p:spPr bwMode="auto">
          <a:xfrm>
            <a:off x="7786940" y="4259620"/>
            <a:ext cx="2541270" cy="558165"/>
          </a:xfrm>
          <a:prstGeom prst="rect">
            <a:avLst/>
          </a:prstGeom>
          <a:noFill/>
          <a:ln w="9525">
            <a:noFill/>
            <a:miter lim="800000"/>
            <a:headEnd/>
            <a:tailEnd/>
          </a:ln>
        </p:spPr>
      </p:pic>
      <p:pic>
        <p:nvPicPr>
          <p:cNvPr id="25" name="Picture 24" descr="http://cdn.guru99.com/images/image050.png">
            <a:hlinkClick r:id="rId8"/>
          </p:cNvPr>
          <p:cNvPicPr/>
          <p:nvPr/>
        </p:nvPicPr>
        <p:blipFill>
          <a:blip r:embed="rId9"/>
          <a:srcRect/>
          <a:stretch>
            <a:fillRect/>
          </a:stretch>
        </p:blipFill>
        <p:spPr bwMode="auto">
          <a:xfrm>
            <a:off x="7786940" y="6134444"/>
            <a:ext cx="1745615" cy="273050"/>
          </a:xfrm>
          <a:prstGeom prst="rect">
            <a:avLst/>
          </a:prstGeom>
          <a:noFill/>
          <a:ln w="9525">
            <a:noFill/>
            <a:miter lim="800000"/>
            <a:headEnd/>
            <a:tailEnd/>
          </a:ln>
        </p:spPr>
      </p:pic>
    </p:spTree>
    <p:extLst>
      <p:ext uri="{BB962C8B-B14F-4D97-AF65-F5344CB8AC3E}">
        <p14:creationId xmlns:p14="http://schemas.microsoft.com/office/powerpoint/2010/main" val="190481313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99400"/>
          </a:xfrm>
        </p:spPr>
        <p:txBody>
          <a:bodyPr/>
          <a:lstStyle/>
          <a:p>
            <a:r>
              <a:rPr lang="en-US" dirty="0" smtClean="0"/>
              <a:t>Action class</a:t>
            </a:r>
            <a:endParaRPr lang="en-US" dirty="0"/>
          </a:p>
        </p:txBody>
      </p:sp>
      <p:sp>
        <p:nvSpPr>
          <p:cNvPr id="3" name="Content Placeholder 2"/>
          <p:cNvSpPr>
            <a:spLocks noGrp="1"/>
          </p:cNvSpPr>
          <p:nvPr>
            <p:ph idx="1"/>
          </p:nvPr>
        </p:nvSpPr>
        <p:spPr>
          <a:xfrm>
            <a:off x="838200" y="1173707"/>
            <a:ext cx="10515600" cy="5003256"/>
          </a:xfrm>
        </p:spPr>
        <p:txBody>
          <a:bodyPr>
            <a:noAutofit/>
          </a:bodyPr>
          <a:lstStyle/>
          <a:p>
            <a:pPr>
              <a:lnSpc>
                <a:spcPct val="100000"/>
              </a:lnSpc>
              <a:spcBef>
                <a:spcPts val="0"/>
              </a:spcBef>
            </a:pPr>
            <a:r>
              <a:rPr lang="en-US" sz="1400" b="1" dirty="0"/>
              <a:t>Method :</a:t>
            </a:r>
            <a:r>
              <a:rPr lang="en-US" sz="1400" b="1" dirty="0" err="1"/>
              <a:t>clickAndHold</a:t>
            </a:r>
            <a:r>
              <a:rPr lang="en-US" sz="1400" b="1" dirty="0" smtClean="0"/>
              <a:t>()	- </a:t>
            </a:r>
            <a:r>
              <a:rPr lang="en-US" sz="1400" dirty="0" smtClean="0"/>
              <a:t>Purpose</a:t>
            </a:r>
            <a:r>
              <a:rPr lang="en-US" sz="1400" dirty="0"/>
              <a:t>: Clicks without releasing the current mouse </a:t>
            </a:r>
            <a:r>
              <a:rPr lang="en-US" sz="1400" dirty="0" smtClean="0"/>
              <a:t>location</a:t>
            </a:r>
          </a:p>
          <a:p>
            <a:pPr>
              <a:lnSpc>
                <a:spcPct val="100000"/>
              </a:lnSpc>
              <a:spcBef>
                <a:spcPts val="0"/>
              </a:spcBef>
            </a:pPr>
            <a:r>
              <a:rPr lang="en-US" sz="1400" b="1" dirty="0" smtClean="0"/>
              <a:t>Method </a:t>
            </a:r>
            <a:r>
              <a:rPr lang="en-US" sz="1400" b="1" dirty="0"/>
              <a:t>: </a:t>
            </a:r>
            <a:r>
              <a:rPr lang="en-US" sz="1400" b="1" dirty="0" err="1"/>
              <a:t>contentClick</a:t>
            </a:r>
            <a:r>
              <a:rPr lang="en-US" sz="1400" b="1" dirty="0" smtClean="0"/>
              <a:t>()	- </a:t>
            </a:r>
            <a:r>
              <a:rPr lang="en-US" sz="1400" dirty="0" smtClean="0"/>
              <a:t>Purpose</a:t>
            </a:r>
            <a:r>
              <a:rPr lang="en-US" sz="1400" dirty="0"/>
              <a:t>: Performs a context-click at the current mouse location</a:t>
            </a:r>
            <a:r>
              <a:rPr lang="en-US" sz="1400" dirty="0" smtClean="0"/>
              <a:t>.</a:t>
            </a:r>
            <a:endParaRPr lang="en-US" sz="1400" dirty="0"/>
          </a:p>
          <a:p>
            <a:pPr>
              <a:lnSpc>
                <a:spcPct val="100000"/>
              </a:lnSpc>
              <a:spcBef>
                <a:spcPts val="0"/>
              </a:spcBef>
            </a:pPr>
            <a:r>
              <a:rPr lang="en-US" sz="1400" b="1" dirty="0"/>
              <a:t>Method: </a:t>
            </a:r>
            <a:r>
              <a:rPr lang="en-US" sz="1400" b="1" dirty="0" err="1"/>
              <a:t>doubleClick</a:t>
            </a:r>
            <a:r>
              <a:rPr lang="en-US" sz="1400" b="1" dirty="0" smtClean="0"/>
              <a:t>()	- </a:t>
            </a:r>
            <a:r>
              <a:rPr lang="en-US" sz="1400" dirty="0" smtClean="0"/>
              <a:t>Purpose</a:t>
            </a:r>
            <a:r>
              <a:rPr lang="en-US" sz="1400" dirty="0"/>
              <a:t>: Performs a double click at the current mouse location</a:t>
            </a:r>
          </a:p>
          <a:p>
            <a:pPr>
              <a:lnSpc>
                <a:spcPct val="100000"/>
              </a:lnSpc>
              <a:spcBef>
                <a:spcPts val="0"/>
              </a:spcBef>
            </a:pPr>
            <a:r>
              <a:rPr lang="en-US" sz="1400" b="1" dirty="0"/>
              <a:t>Method: </a:t>
            </a:r>
            <a:r>
              <a:rPr lang="en-US" sz="1400" b="1" dirty="0" err="1"/>
              <a:t>dragAndDrop</a:t>
            </a:r>
            <a:r>
              <a:rPr lang="en-US" sz="1400" b="1" dirty="0"/>
              <a:t>(</a:t>
            </a:r>
            <a:r>
              <a:rPr lang="en-US" sz="1400" b="1" dirty="0" err="1"/>
              <a:t>source,target</a:t>
            </a:r>
            <a:r>
              <a:rPr lang="en-US" sz="1400" b="1" dirty="0" smtClean="0"/>
              <a:t>)	-</a:t>
            </a:r>
            <a:r>
              <a:rPr lang="en-US" sz="1400" dirty="0" smtClean="0"/>
              <a:t>Purpose</a:t>
            </a:r>
            <a:r>
              <a:rPr lang="en-US" sz="1400" dirty="0"/>
              <a:t>: Performs click and hold at the location of the source element and moves to the location of the target element then releases the mouse</a:t>
            </a:r>
            <a:r>
              <a:rPr lang="en-US" sz="1400" dirty="0" smtClean="0"/>
              <a:t>.</a:t>
            </a:r>
            <a:endParaRPr lang="en-US" sz="1400" dirty="0"/>
          </a:p>
          <a:p>
            <a:pPr marL="0" indent="0">
              <a:lnSpc>
                <a:spcPct val="100000"/>
              </a:lnSpc>
              <a:spcBef>
                <a:spcPts val="0"/>
              </a:spcBef>
              <a:buNone/>
            </a:pPr>
            <a:r>
              <a:rPr lang="en-US" sz="1400" dirty="0" smtClean="0"/>
              <a:t>	Actions </a:t>
            </a:r>
            <a:r>
              <a:rPr lang="en-US" sz="1400" dirty="0"/>
              <a:t>action = new Actions(driver); </a:t>
            </a:r>
          </a:p>
          <a:p>
            <a:pPr marL="0" indent="0">
              <a:lnSpc>
                <a:spcPct val="100000"/>
              </a:lnSpc>
              <a:spcBef>
                <a:spcPts val="0"/>
              </a:spcBef>
              <a:buNone/>
            </a:pPr>
            <a:r>
              <a:rPr lang="en-US" sz="1400" dirty="0" smtClean="0"/>
              <a:t>	</a:t>
            </a:r>
            <a:r>
              <a:rPr lang="en-US" sz="1400" dirty="0" err="1" smtClean="0"/>
              <a:t>action.dragAndDrop</a:t>
            </a:r>
            <a:r>
              <a:rPr lang="en-US" sz="1400" dirty="0" smtClean="0"/>
              <a:t>(</a:t>
            </a:r>
            <a:r>
              <a:rPr lang="en-US" sz="1400" dirty="0" err="1" smtClean="0"/>
              <a:t>sourceElement</a:t>
            </a:r>
            <a:r>
              <a:rPr lang="en-US" sz="1400" dirty="0"/>
              <a:t>, </a:t>
            </a:r>
            <a:r>
              <a:rPr lang="en-US" sz="1400" dirty="0" err="1"/>
              <a:t>destinationElement</a:t>
            </a:r>
            <a:r>
              <a:rPr lang="en-US" sz="1400" dirty="0"/>
              <a:t>).build().perform</a:t>
            </a:r>
            <a:r>
              <a:rPr lang="en-US" sz="1400" dirty="0" smtClean="0"/>
              <a:t>();</a:t>
            </a:r>
            <a:r>
              <a:rPr lang="en-US" sz="1400" dirty="0"/>
              <a:t> </a:t>
            </a:r>
          </a:p>
          <a:p>
            <a:pPr>
              <a:lnSpc>
                <a:spcPct val="100000"/>
              </a:lnSpc>
              <a:spcBef>
                <a:spcPts val="0"/>
              </a:spcBef>
            </a:pPr>
            <a:r>
              <a:rPr lang="en-US" sz="1400" b="1" dirty="0"/>
              <a:t>Method: </a:t>
            </a:r>
            <a:r>
              <a:rPr lang="en-US" sz="1400" b="1" dirty="0" err="1"/>
              <a:t>moveByOffset</a:t>
            </a:r>
            <a:r>
              <a:rPr lang="en-US" sz="1400" b="1" dirty="0"/>
              <a:t>(x-offset, y-offset</a:t>
            </a:r>
            <a:r>
              <a:rPr lang="en-US" sz="1400" b="1" dirty="0" smtClean="0"/>
              <a:t>)	-</a:t>
            </a:r>
            <a:r>
              <a:rPr lang="en-US" sz="1400" dirty="0" smtClean="0"/>
              <a:t>Purpose</a:t>
            </a:r>
            <a:r>
              <a:rPr lang="en-US" sz="1400" dirty="0"/>
              <a:t>: Moves the mouse position from its current position by the given offset.</a:t>
            </a:r>
          </a:p>
          <a:p>
            <a:pPr>
              <a:lnSpc>
                <a:spcPct val="100000"/>
              </a:lnSpc>
              <a:spcBef>
                <a:spcPts val="0"/>
              </a:spcBef>
            </a:pPr>
            <a:r>
              <a:rPr lang="en-US" sz="1400" b="1" dirty="0" smtClean="0"/>
              <a:t>Method</a:t>
            </a:r>
            <a:r>
              <a:rPr lang="en-US" sz="1400" b="1" dirty="0"/>
              <a:t>: </a:t>
            </a:r>
            <a:r>
              <a:rPr lang="en-US" sz="1400" b="1" dirty="0" err="1"/>
              <a:t>moveToElement</a:t>
            </a:r>
            <a:r>
              <a:rPr lang="en-US" sz="1400" b="1" dirty="0"/>
              <a:t>(</a:t>
            </a:r>
            <a:r>
              <a:rPr lang="en-US" sz="1400" b="1" dirty="0" err="1"/>
              <a:t>toElement</a:t>
            </a:r>
            <a:r>
              <a:rPr lang="en-US" sz="1400" b="1" dirty="0" smtClean="0"/>
              <a:t>)	-</a:t>
            </a:r>
            <a:r>
              <a:rPr lang="en-US" sz="1400" dirty="0" smtClean="0"/>
              <a:t>Purpose</a:t>
            </a:r>
            <a:r>
              <a:rPr lang="en-US" sz="1400" dirty="0"/>
              <a:t>: It moves the Mouse to the middle of the element</a:t>
            </a:r>
            <a:r>
              <a:rPr lang="en-US" sz="1400" dirty="0" smtClean="0"/>
              <a:t>. Used for Mouse hover action.</a:t>
            </a:r>
            <a:endParaRPr lang="en-US" sz="1400" dirty="0"/>
          </a:p>
          <a:p>
            <a:pPr>
              <a:lnSpc>
                <a:spcPct val="100000"/>
              </a:lnSpc>
              <a:spcBef>
                <a:spcPts val="0"/>
              </a:spcBef>
            </a:pPr>
            <a:r>
              <a:rPr lang="en-US" sz="1400" b="1" dirty="0"/>
              <a:t>Method: release</a:t>
            </a:r>
            <a:r>
              <a:rPr lang="en-US" sz="1400" b="1" dirty="0" smtClean="0"/>
              <a:t>()	-</a:t>
            </a:r>
            <a:r>
              <a:rPr lang="en-US" sz="1400" dirty="0" smtClean="0"/>
              <a:t>Purpose</a:t>
            </a:r>
            <a:r>
              <a:rPr lang="en-US" sz="1400" dirty="0"/>
              <a:t>: It releases the left mouse button at the current mouse location.</a:t>
            </a:r>
          </a:p>
          <a:p>
            <a:pPr>
              <a:lnSpc>
                <a:spcPct val="100000"/>
              </a:lnSpc>
              <a:spcBef>
                <a:spcPts val="0"/>
              </a:spcBef>
            </a:pPr>
            <a:r>
              <a:rPr lang="en-US" sz="1400" b="1" dirty="0"/>
              <a:t>Method: </a:t>
            </a:r>
            <a:r>
              <a:rPr lang="en-US" sz="1400" b="1" dirty="0" err="1"/>
              <a:t>sendKeys</a:t>
            </a:r>
            <a:r>
              <a:rPr lang="en-US" sz="1400" b="1" dirty="0"/>
              <a:t>(</a:t>
            </a:r>
            <a:r>
              <a:rPr lang="en-US" sz="1400" b="1" dirty="0" err="1"/>
              <a:t>onElement</a:t>
            </a:r>
            <a:r>
              <a:rPr lang="en-US" sz="1400" b="1" dirty="0"/>
              <a:t>, </a:t>
            </a:r>
            <a:r>
              <a:rPr lang="en-US" sz="1400" b="1" dirty="0" err="1"/>
              <a:t>charSequence</a:t>
            </a:r>
            <a:r>
              <a:rPr lang="en-US" sz="1400" b="1" dirty="0" smtClean="0"/>
              <a:t>)	-</a:t>
            </a:r>
            <a:r>
              <a:rPr lang="en-US" sz="1400" dirty="0" smtClean="0"/>
              <a:t>Purpose</a:t>
            </a:r>
            <a:r>
              <a:rPr lang="en-US" sz="1400" dirty="0"/>
              <a:t>: It sends a series of </a:t>
            </a:r>
            <a:r>
              <a:rPr lang="en-US" sz="1400" dirty="0" err="1"/>
              <a:t>keyStrokes</a:t>
            </a:r>
            <a:r>
              <a:rPr lang="en-US" sz="1400" dirty="0"/>
              <a:t> onto the element</a:t>
            </a:r>
          </a:p>
          <a:p>
            <a:pPr>
              <a:lnSpc>
                <a:spcPct val="100000"/>
              </a:lnSpc>
              <a:spcBef>
                <a:spcPts val="0"/>
              </a:spcBef>
            </a:pPr>
            <a:r>
              <a:rPr lang="en-US" sz="1400" b="1" dirty="0"/>
              <a:t>Method : </a:t>
            </a:r>
            <a:r>
              <a:rPr lang="en-US" sz="1400" b="1" dirty="0" err="1"/>
              <a:t>dragAndDropBy</a:t>
            </a:r>
            <a:r>
              <a:rPr lang="en-US" sz="1400" b="1" dirty="0"/>
              <a:t>(</a:t>
            </a:r>
            <a:r>
              <a:rPr lang="en-US" sz="1400" b="1" dirty="0" err="1"/>
              <a:t>source,x</a:t>
            </a:r>
            <a:r>
              <a:rPr lang="en-US" sz="1400" b="1" dirty="0"/>
              <a:t>-</a:t>
            </a:r>
            <a:r>
              <a:rPr lang="en-US" sz="1400" b="1" dirty="0" err="1"/>
              <a:t>offset,y</a:t>
            </a:r>
            <a:r>
              <a:rPr lang="en-US" sz="1400" b="1" dirty="0"/>
              <a:t>-offset</a:t>
            </a:r>
            <a:r>
              <a:rPr lang="en-US" sz="1400" b="1" dirty="0" smtClean="0"/>
              <a:t>)	-</a:t>
            </a:r>
            <a:r>
              <a:rPr lang="en-US" sz="1400" dirty="0" smtClean="0"/>
              <a:t>Purpose</a:t>
            </a:r>
            <a:r>
              <a:rPr lang="en-US" sz="1400" dirty="0"/>
              <a:t>: Performs click and hold at the location of the source element moves by a given off set, then releases the mouse</a:t>
            </a:r>
            <a:r>
              <a:rPr lang="en-US" sz="1400" dirty="0" smtClean="0"/>
              <a:t>.</a:t>
            </a:r>
            <a:endParaRPr lang="en-US" sz="1400" dirty="0"/>
          </a:p>
          <a:p>
            <a:pPr>
              <a:lnSpc>
                <a:spcPct val="100000"/>
              </a:lnSpc>
              <a:spcBef>
                <a:spcPts val="0"/>
              </a:spcBef>
            </a:pPr>
            <a:r>
              <a:rPr lang="en-US" sz="1400" b="1" dirty="0"/>
              <a:t>Method: </a:t>
            </a:r>
            <a:r>
              <a:rPr lang="en-US" sz="1400" b="1" dirty="0" err="1"/>
              <a:t>keyDown</a:t>
            </a:r>
            <a:r>
              <a:rPr lang="en-US" sz="1400" b="1" dirty="0"/>
              <a:t>(</a:t>
            </a:r>
            <a:r>
              <a:rPr lang="en-US" sz="1400" b="1" dirty="0" err="1"/>
              <a:t>modifier_key</a:t>
            </a:r>
            <a:r>
              <a:rPr lang="en-US" sz="1400" b="1" dirty="0" smtClean="0"/>
              <a:t>)	-</a:t>
            </a:r>
            <a:r>
              <a:rPr lang="en-US" sz="1400" dirty="0" smtClean="0"/>
              <a:t>Purpose</a:t>
            </a:r>
            <a:r>
              <a:rPr lang="en-US" sz="1400" dirty="0"/>
              <a:t>: Performs a modifier key press, doesn't release the modifier key. Subsequent interactions may assume it's kept pressed</a:t>
            </a:r>
          </a:p>
          <a:p>
            <a:pPr>
              <a:lnSpc>
                <a:spcPct val="100000"/>
              </a:lnSpc>
              <a:spcBef>
                <a:spcPts val="0"/>
              </a:spcBef>
            </a:pPr>
            <a:r>
              <a:rPr lang="en-US" sz="1400" b="1" dirty="0"/>
              <a:t>Method: </a:t>
            </a:r>
            <a:r>
              <a:rPr lang="en-US" sz="1400" b="1" dirty="0" err="1"/>
              <a:t>keyUp</a:t>
            </a:r>
            <a:r>
              <a:rPr lang="en-US" sz="1400" b="1" dirty="0"/>
              <a:t>(</a:t>
            </a:r>
            <a:r>
              <a:rPr lang="en-US" sz="1400" b="1" dirty="0" err="1"/>
              <a:t>modifier_key</a:t>
            </a:r>
            <a:r>
              <a:rPr lang="en-US" sz="1400" b="1" dirty="0" smtClean="0"/>
              <a:t>)	-</a:t>
            </a:r>
            <a:r>
              <a:rPr lang="en-US" sz="1400" dirty="0" smtClean="0"/>
              <a:t>Purpose</a:t>
            </a:r>
            <a:r>
              <a:rPr lang="en-US" sz="1400" dirty="0"/>
              <a:t>: Performs a key release.</a:t>
            </a:r>
          </a:p>
          <a:p>
            <a:pPr>
              <a:lnSpc>
                <a:spcPct val="100000"/>
              </a:lnSpc>
              <a:spcBef>
                <a:spcPts val="0"/>
              </a:spcBef>
            </a:pPr>
            <a:endParaRPr lang="en-US" sz="1400" dirty="0"/>
          </a:p>
        </p:txBody>
      </p:sp>
    </p:spTree>
    <p:extLst>
      <p:ext uri="{BB962C8B-B14F-4D97-AF65-F5344CB8AC3E}">
        <p14:creationId xmlns:p14="http://schemas.microsoft.com/office/powerpoint/2010/main" val="21595603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10535"/>
            <a:ext cx="10515600" cy="740344"/>
          </a:xfrm>
        </p:spPr>
        <p:txBody>
          <a:bodyPr/>
          <a:lstStyle/>
          <a:p>
            <a:r>
              <a:rPr lang="en-US" dirty="0" smtClean="0"/>
              <a:t>Synchronization Techniques</a:t>
            </a:r>
            <a:endParaRPr lang="en-US" dirty="0"/>
          </a:p>
        </p:txBody>
      </p:sp>
      <p:sp>
        <p:nvSpPr>
          <p:cNvPr id="3" name="Content Placeholder 2"/>
          <p:cNvSpPr>
            <a:spLocks noGrp="1"/>
          </p:cNvSpPr>
          <p:nvPr>
            <p:ph idx="1"/>
          </p:nvPr>
        </p:nvSpPr>
        <p:spPr>
          <a:xfrm>
            <a:off x="838200" y="1282891"/>
            <a:ext cx="10515600" cy="5336272"/>
          </a:xfrm>
        </p:spPr>
        <p:txBody>
          <a:bodyPr>
            <a:normAutofit/>
          </a:bodyPr>
          <a:lstStyle/>
          <a:p>
            <a:r>
              <a:rPr lang="en-US" sz="1800" b="1" u="sng" dirty="0" err="1" smtClean="0"/>
              <a:t>Thread.Sleep</a:t>
            </a:r>
            <a:r>
              <a:rPr lang="en-US" sz="1800" b="1" u="sng" dirty="0" smtClean="0"/>
              <a:t>():</a:t>
            </a:r>
            <a:r>
              <a:rPr lang="en-US" sz="1800" b="1" dirty="0" smtClean="0"/>
              <a:t> </a:t>
            </a:r>
          </a:p>
          <a:p>
            <a:pPr marL="0" indent="0">
              <a:buNone/>
            </a:pPr>
            <a:r>
              <a:rPr lang="en-US" sz="1800" dirty="0" smtClean="0"/>
              <a:t>We </a:t>
            </a:r>
            <a:r>
              <a:rPr lang="en-US" sz="1800" dirty="0"/>
              <a:t>can achieve synchronization using </a:t>
            </a:r>
            <a:r>
              <a:rPr lang="en-US" sz="1800" b="1" dirty="0" err="1"/>
              <a:t>Thread.Sleep</a:t>
            </a:r>
            <a:r>
              <a:rPr lang="en-US" sz="1800" dirty="0"/>
              <a:t>, method of Java</a:t>
            </a:r>
            <a:r>
              <a:rPr lang="en-US" sz="1800" dirty="0" smtClean="0"/>
              <a:t>. However </a:t>
            </a:r>
            <a:r>
              <a:rPr lang="en-US" sz="1800" dirty="0"/>
              <a:t>this is not recommended methodology. 	</a:t>
            </a:r>
            <a:r>
              <a:rPr lang="en-US" sz="1800" dirty="0" smtClean="0"/>
              <a:t>Syntax:</a:t>
            </a:r>
            <a:r>
              <a:rPr lang="en-US" sz="1800" dirty="0"/>
              <a:t> </a:t>
            </a:r>
            <a:r>
              <a:rPr lang="en-US" sz="1800" b="1" i="1" dirty="0"/>
              <a:t>Thread. Sleep </a:t>
            </a:r>
            <a:r>
              <a:rPr lang="en-US" sz="1800" b="1" dirty="0"/>
              <a:t>(20000);</a:t>
            </a:r>
            <a:br>
              <a:rPr lang="en-US" sz="1800" b="1" dirty="0"/>
            </a:br>
            <a:r>
              <a:rPr lang="en-US" sz="1800" dirty="0" smtClean="0"/>
              <a:t>	Here </a:t>
            </a:r>
            <a:r>
              <a:rPr lang="en-US" sz="1800" dirty="0"/>
              <a:t>the execution is halted for 20 Sec., even if the object </a:t>
            </a:r>
            <a:r>
              <a:rPr lang="en-US" sz="1800" dirty="0" smtClean="0"/>
              <a:t>	we </a:t>
            </a:r>
            <a:r>
              <a:rPr lang="en-US" sz="1800" dirty="0"/>
              <a:t> are looking exists at that instant, so it unnecessary waits of </a:t>
            </a:r>
            <a:r>
              <a:rPr lang="en-US" sz="1800" dirty="0" smtClean="0"/>
              <a:t>	20 sec.</a:t>
            </a:r>
          </a:p>
          <a:p>
            <a:r>
              <a:rPr lang="en-US" sz="1800" b="1" u="sng" dirty="0" err="1" smtClean="0"/>
              <a:t>ImplicitlyWait</a:t>
            </a:r>
            <a:r>
              <a:rPr lang="en-US" sz="1800" b="1" u="sng" dirty="0" smtClean="0"/>
              <a:t> Command:</a:t>
            </a:r>
          </a:p>
          <a:p>
            <a:pPr marL="0" indent="0">
              <a:buNone/>
            </a:pPr>
            <a:r>
              <a:rPr lang="en-US" sz="1800" dirty="0"/>
              <a:t>This means that we can tell Selenium that we would like it to wait for a certain amount of time before throwing an </a:t>
            </a:r>
            <a:r>
              <a:rPr lang="en-US" sz="1800" b="1" dirty="0"/>
              <a:t>exception</a:t>
            </a:r>
            <a:r>
              <a:rPr lang="en-US" sz="1800" dirty="0"/>
              <a:t> that it cannot find the element on the page. </a:t>
            </a:r>
            <a:endParaRPr lang="en-US" sz="1800" dirty="0" smtClean="0"/>
          </a:p>
          <a:p>
            <a:pPr marL="0" indent="0">
              <a:buNone/>
            </a:pPr>
            <a:r>
              <a:rPr lang="en-US" sz="1800" dirty="0"/>
              <a:t>We should note that implicit waits will be in place for the entire time the browser is open. This means that any search for elements on the page could take the time the implicit wait is set for.</a:t>
            </a:r>
            <a:endParaRPr lang="en-US" sz="1800" dirty="0" smtClean="0"/>
          </a:p>
          <a:p>
            <a:pPr marL="0" indent="0">
              <a:buNone/>
            </a:pPr>
            <a:r>
              <a:rPr lang="en-US" sz="1800" b="1" dirty="0"/>
              <a:t>Limitation:</a:t>
            </a:r>
            <a:r>
              <a:rPr lang="en-US" sz="1800" dirty="0"/>
              <a:t> - implicit wait will be applied to all the elements of the test case by default</a:t>
            </a:r>
            <a:r>
              <a:rPr lang="en-US" sz="1800" dirty="0" smtClean="0"/>
              <a:t>.</a:t>
            </a:r>
          </a:p>
          <a:p>
            <a:pPr marL="0" indent="0">
              <a:buNone/>
            </a:pPr>
            <a:r>
              <a:rPr lang="en-US" sz="1800" dirty="0"/>
              <a:t/>
            </a:r>
            <a:br>
              <a:rPr lang="en-US" sz="1800" dirty="0"/>
            </a:br>
            <a:r>
              <a:rPr lang="en-US" sz="1800" b="1" dirty="0" smtClean="0"/>
              <a:t>Syntax</a:t>
            </a:r>
            <a:r>
              <a:rPr lang="en-US" sz="1800" b="1" dirty="0"/>
              <a:t> </a:t>
            </a:r>
            <a:r>
              <a:rPr lang="en-US" sz="1800" dirty="0" smtClean="0"/>
              <a:t>-</a:t>
            </a:r>
            <a:r>
              <a:rPr lang="en-US" sz="1800" b="1" i="1" dirty="0" err="1" smtClean="0"/>
              <a:t>driver.manage</a:t>
            </a:r>
            <a:r>
              <a:rPr lang="en-US" sz="1800" b="1" i="1" dirty="0"/>
              <a:t>().timeouts().</a:t>
            </a:r>
            <a:r>
              <a:rPr lang="en-US" sz="1800" b="1" i="1" dirty="0" err="1"/>
              <a:t>implicitlyWait</a:t>
            </a:r>
            <a:r>
              <a:rPr lang="en-US" sz="1800" b="1" i="1" dirty="0"/>
              <a:t>(20, </a:t>
            </a:r>
            <a:r>
              <a:rPr lang="en-US" sz="1800" b="1" i="1" dirty="0" err="1"/>
              <a:t>TimeUnit.SECONDS</a:t>
            </a:r>
            <a:r>
              <a:rPr lang="en-US" sz="1800" b="1" i="1" dirty="0" smtClean="0"/>
              <a:t>);</a:t>
            </a:r>
            <a:r>
              <a:rPr lang="en-US" sz="1800" dirty="0"/>
              <a:t/>
            </a:r>
            <a:br>
              <a:rPr lang="en-US" sz="1800" dirty="0"/>
            </a:br>
            <a:r>
              <a:rPr lang="en-US" sz="1800" dirty="0"/>
              <a:t>It accepts 2 </a:t>
            </a:r>
            <a:r>
              <a:rPr lang="en-US" sz="1800" dirty="0" err="1"/>
              <a:t>params</a:t>
            </a:r>
            <a:r>
              <a:rPr lang="en-US" sz="1800" dirty="0"/>
              <a:t>, time to wait = 20 and </a:t>
            </a:r>
            <a:r>
              <a:rPr lang="en-US" sz="1800" dirty="0" err="1"/>
              <a:t>TimeUnit</a:t>
            </a:r>
            <a:r>
              <a:rPr lang="en-US" sz="1800" dirty="0"/>
              <a:t> which is seconds in our </a:t>
            </a:r>
            <a:r>
              <a:rPr lang="en-US" sz="1800" dirty="0" err="1"/>
              <a:t>case.Thus</a:t>
            </a:r>
            <a:r>
              <a:rPr lang="en-US" sz="1800" dirty="0"/>
              <a:t> </a:t>
            </a:r>
            <a:r>
              <a:rPr lang="en-US" sz="1800" dirty="0" err="1"/>
              <a:t>here,It</a:t>
            </a:r>
            <a:r>
              <a:rPr lang="en-US" sz="1800" dirty="0"/>
              <a:t> asks selenium to wait for 20 seconds for all the controls before throwing an error.</a:t>
            </a:r>
          </a:p>
          <a:p>
            <a:pPr marL="0" indent="0">
              <a:buNone/>
            </a:pPr>
            <a:endParaRPr lang="en-US" sz="1800" dirty="0"/>
          </a:p>
          <a:p>
            <a:endParaRPr lang="en-US" sz="1800" dirty="0"/>
          </a:p>
        </p:txBody>
      </p:sp>
    </p:spTree>
    <p:extLst>
      <p:ext uri="{BB962C8B-B14F-4D97-AF65-F5344CB8AC3E}">
        <p14:creationId xmlns:p14="http://schemas.microsoft.com/office/powerpoint/2010/main" val="31716773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10535"/>
            <a:ext cx="10515600" cy="740344"/>
          </a:xfrm>
        </p:spPr>
        <p:txBody>
          <a:bodyPr/>
          <a:lstStyle/>
          <a:p>
            <a:r>
              <a:rPr lang="en-US" dirty="0" smtClean="0"/>
              <a:t>Synchronization Techniques</a:t>
            </a:r>
            <a:endParaRPr lang="en-US" dirty="0"/>
          </a:p>
        </p:txBody>
      </p:sp>
      <p:sp>
        <p:nvSpPr>
          <p:cNvPr id="3" name="Content Placeholder 2"/>
          <p:cNvSpPr>
            <a:spLocks noGrp="1"/>
          </p:cNvSpPr>
          <p:nvPr>
            <p:ph idx="1"/>
          </p:nvPr>
        </p:nvSpPr>
        <p:spPr>
          <a:xfrm>
            <a:off x="838200" y="1282891"/>
            <a:ext cx="10515600" cy="5336272"/>
          </a:xfrm>
        </p:spPr>
        <p:txBody>
          <a:bodyPr>
            <a:noAutofit/>
          </a:bodyPr>
          <a:lstStyle/>
          <a:p>
            <a:r>
              <a:rPr lang="en-US" sz="1800" b="1" i="1" u="sng" dirty="0"/>
              <a:t>Explicit </a:t>
            </a:r>
            <a:r>
              <a:rPr lang="en-US" sz="1800" b="1" i="1" u="sng" dirty="0" smtClean="0"/>
              <a:t>Wait:</a:t>
            </a:r>
            <a:r>
              <a:rPr lang="en-US" sz="1800" dirty="0"/>
              <a:t/>
            </a:r>
            <a:br>
              <a:rPr lang="en-US" sz="1800" dirty="0"/>
            </a:br>
            <a:r>
              <a:rPr lang="en-US" sz="1800" dirty="0"/>
              <a:t>We are explicitly making the execution of selenium code to wait, for a certain condition to occur before, proceeding further in the code.</a:t>
            </a:r>
            <a:br>
              <a:rPr lang="en-US" sz="1800" dirty="0"/>
            </a:br>
            <a:r>
              <a:rPr lang="en-US" sz="1800" b="1" dirty="0"/>
              <a:t>Why Explicit Wait</a:t>
            </a:r>
            <a:r>
              <a:rPr lang="en-US" sz="1800" dirty="0"/>
              <a:t>?</a:t>
            </a:r>
            <a:br>
              <a:rPr lang="en-US" sz="1800" dirty="0"/>
            </a:br>
            <a:r>
              <a:rPr lang="en-US" sz="1800" dirty="0" smtClean="0"/>
              <a:t>Lets </a:t>
            </a:r>
            <a:r>
              <a:rPr lang="en-US" sz="1800" dirty="0"/>
              <a:t>take a example where in one control takes bit longer to load compared to others</a:t>
            </a:r>
            <a:r>
              <a:rPr lang="en-US" sz="1800" dirty="0" smtClean="0"/>
              <a:t>. Does </a:t>
            </a:r>
            <a:r>
              <a:rPr lang="en-US" sz="1800" dirty="0"/>
              <a:t>this means we should increase the time for implicit wait to accommodate it ?</a:t>
            </a:r>
            <a:br>
              <a:rPr lang="en-US" sz="1800" dirty="0"/>
            </a:br>
            <a:r>
              <a:rPr lang="en-US" sz="1800" dirty="0" smtClean="0"/>
              <a:t>Answer </a:t>
            </a:r>
            <a:r>
              <a:rPr lang="en-US" sz="1800" dirty="0"/>
              <a:t>is</a:t>
            </a:r>
            <a:r>
              <a:rPr lang="en-US" sz="1800" dirty="0">
                <a:solidFill>
                  <a:srgbClr val="FF0000"/>
                </a:solidFill>
              </a:rPr>
              <a:t> </a:t>
            </a:r>
            <a:r>
              <a:rPr lang="en-US" sz="1800" dirty="0" smtClean="0">
                <a:solidFill>
                  <a:srgbClr val="FF0000"/>
                </a:solidFill>
              </a:rPr>
              <a:t>strict no</a:t>
            </a:r>
            <a:r>
              <a:rPr lang="en-US" sz="1800" dirty="0" smtClean="0"/>
              <a:t>, </a:t>
            </a:r>
            <a:r>
              <a:rPr lang="en-US" sz="1800" dirty="0"/>
              <a:t>and we would only apply explicit wait on this(slower) control with an expected condition.</a:t>
            </a:r>
            <a:br>
              <a:rPr lang="en-US" sz="1800" dirty="0"/>
            </a:br>
            <a:r>
              <a:rPr lang="en-US" sz="1800" b="1" dirty="0" smtClean="0"/>
              <a:t>Logic</a:t>
            </a:r>
            <a:r>
              <a:rPr lang="en-US" sz="1800" b="1" dirty="0"/>
              <a:t>:</a:t>
            </a:r>
            <a:r>
              <a:rPr lang="en-US" sz="1800" dirty="0"/>
              <a:t>-</a:t>
            </a:r>
            <a:br>
              <a:rPr lang="en-US" sz="1800" dirty="0"/>
            </a:br>
            <a:r>
              <a:rPr lang="en-US" sz="1800" dirty="0"/>
              <a:t>It is applicable to the given control and waits to the maximum amount of time or move forward incase the given </a:t>
            </a:r>
            <a:r>
              <a:rPr lang="en-US" sz="1800" dirty="0" smtClean="0"/>
              <a:t> </a:t>
            </a:r>
            <a:r>
              <a:rPr lang="en-US" sz="1800" dirty="0"/>
              <a:t>condition is met. </a:t>
            </a:r>
            <a:br>
              <a:rPr lang="en-US" sz="1800" dirty="0"/>
            </a:br>
            <a:r>
              <a:rPr lang="en-US" sz="1800" i="1" dirty="0" smtClean="0"/>
              <a:t>Note</a:t>
            </a:r>
            <a:r>
              <a:rPr lang="en-US" sz="1800" dirty="0" smtClean="0"/>
              <a:t>:- we need to import the </a:t>
            </a:r>
            <a:r>
              <a:rPr lang="en-US" sz="1800" dirty="0" err="1" smtClean="0"/>
              <a:t>webdriverwait</a:t>
            </a:r>
            <a:r>
              <a:rPr lang="en-US" sz="1800" dirty="0" smtClean="0"/>
              <a:t> class and </a:t>
            </a:r>
            <a:r>
              <a:rPr lang="en-US" sz="1800" dirty="0" err="1" smtClean="0"/>
              <a:t>expectedCondition</a:t>
            </a:r>
            <a:r>
              <a:rPr lang="en-US" sz="1800" dirty="0" smtClean="0"/>
              <a:t> Packages condition is met. </a:t>
            </a:r>
          </a:p>
          <a:p>
            <a:pPr marL="0" indent="0">
              <a:buNone/>
            </a:pPr>
            <a:r>
              <a:rPr lang="en-US" sz="1800" b="1" dirty="0" smtClean="0"/>
              <a:t>Syntax-</a:t>
            </a:r>
            <a:endParaRPr lang="en-US" sz="1800" dirty="0" smtClean="0"/>
          </a:p>
          <a:p>
            <a:pPr marL="457200" lvl="1" indent="0">
              <a:buNone/>
            </a:pPr>
            <a:r>
              <a:rPr lang="en-US" sz="1800" dirty="0" err="1" smtClean="0"/>
              <a:t>WebDriverWait</a:t>
            </a:r>
            <a:r>
              <a:rPr lang="en-US" sz="1800" dirty="0" smtClean="0"/>
              <a:t> wait = new </a:t>
            </a:r>
            <a:r>
              <a:rPr lang="en-US" sz="1800" dirty="0" err="1" smtClean="0"/>
              <a:t>WebDriverWait</a:t>
            </a:r>
            <a:r>
              <a:rPr lang="en-US" sz="1800" dirty="0" smtClean="0"/>
              <a:t>(driver, 10);</a:t>
            </a:r>
          </a:p>
          <a:p>
            <a:pPr marL="457200" lvl="1" indent="0">
              <a:buNone/>
            </a:pPr>
            <a:r>
              <a:rPr lang="en-US" sz="1800" dirty="0" err="1" smtClean="0"/>
              <a:t>WebElement</a:t>
            </a:r>
            <a:r>
              <a:rPr lang="en-US" sz="1800" dirty="0" smtClean="0"/>
              <a:t> element = </a:t>
            </a:r>
            <a:r>
              <a:rPr lang="en-US" sz="1800" dirty="0" err="1" smtClean="0"/>
              <a:t>wait.until</a:t>
            </a:r>
            <a:r>
              <a:rPr lang="en-US" sz="1800" dirty="0" smtClean="0"/>
              <a:t>(</a:t>
            </a:r>
            <a:r>
              <a:rPr lang="en-US" sz="1800" dirty="0" err="1" smtClean="0"/>
              <a:t>ExpectedConditions.elementToBeClickable</a:t>
            </a:r>
            <a:r>
              <a:rPr lang="en-US" sz="1800" dirty="0" smtClean="0"/>
              <a:t>(By.id(&gt;</a:t>
            </a:r>
            <a:r>
              <a:rPr lang="en-US" sz="1800" dirty="0" err="1" smtClean="0"/>
              <a:t>someid</a:t>
            </a:r>
            <a:r>
              <a:rPr lang="en-US" sz="1800" dirty="0" smtClean="0"/>
              <a:t>&gt;)));</a:t>
            </a:r>
            <a:endParaRPr lang="en-US" sz="1800" dirty="0"/>
          </a:p>
          <a:p>
            <a:r>
              <a:rPr lang="en-US" sz="1800" b="1" u="sng" dirty="0" err="1" smtClean="0"/>
              <a:t>PageLoadTimeout</a:t>
            </a:r>
            <a:r>
              <a:rPr lang="en-US" sz="1800" b="1" u="sng" dirty="0" smtClean="0"/>
              <a:t> Command:</a:t>
            </a:r>
            <a:endParaRPr lang="en-US" sz="1800" b="1" u="sng" dirty="0"/>
          </a:p>
          <a:p>
            <a:pPr marL="0" indent="0">
              <a:buNone/>
            </a:pPr>
            <a:r>
              <a:rPr lang="en-US" sz="1800" dirty="0" smtClean="0"/>
              <a:t>Sets </a:t>
            </a:r>
            <a:r>
              <a:rPr lang="en-US" sz="1800" dirty="0"/>
              <a:t>the amount of time to wait for a page load to complete before throwing an error. If the timeout is negative, page loads can be indefinite</a:t>
            </a:r>
            <a:r>
              <a:rPr lang="en-US" sz="1800" dirty="0" smtClean="0"/>
              <a:t>.</a:t>
            </a:r>
          </a:p>
          <a:p>
            <a:pPr marL="0" indent="0">
              <a:buNone/>
            </a:pPr>
            <a:r>
              <a:rPr lang="en-US" sz="1800" dirty="0" err="1" smtClean="0"/>
              <a:t>driver.manage</a:t>
            </a:r>
            <a:r>
              <a:rPr lang="en-US" sz="1800" dirty="0" smtClean="0"/>
              <a:t>().timeouts().</a:t>
            </a:r>
            <a:r>
              <a:rPr lang="en-US" sz="1800" dirty="0" err="1" smtClean="0"/>
              <a:t>pageLoadTimeout</a:t>
            </a:r>
            <a:r>
              <a:rPr lang="en-US" sz="1800" dirty="0" smtClean="0"/>
              <a:t>(100, SECONDS);</a:t>
            </a:r>
            <a:endParaRPr lang="en-US" sz="1800" dirty="0"/>
          </a:p>
        </p:txBody>
      </p:sp>
    </p:spTree>
    <p:extLst>
      <p:ext uri="{BB962C8B-B14F-4D97-AF65-F5344CB8AC3E}">
        <p14:creationId xmlns:p14="http://schemas.microsoft.com/office/powerpoint/2010/main" val="38383682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10535"/>
            <a:ext cx="10515600" cy="740344"/>
          </a:xfrm>
        </p:spPr>
        <p:txBody>
          <a:bodyPr/>
          <a:lstStyle/>
          <a:p>
            <a:r>
              <a:rPr lang="en-US" dirty="0" smtClean="0"/>
              <a:t>Synchronization Techniques</a:t>
            </a:r>
            <a:endParaRPr lang="en-US" dirty="0"/>
          </a:p>
        </p:txBody>
      </p:sp>
      <p:sp>
        <p:nvSpPr>
          <p:cNvPr id="3" name="Content Placeholder 2"/>
          <p:cNvSpPr>
            <a:spLocks noGrp="1"/>
          </p:cNvSpPr>
          <p:nvPr>
            <p:ph idx="1"/>
          </p:nvPr>
        </p:nvSpPr>
        <p:spPr>
          <a:xfrm>
            <a:off x="838200" y="1173707"/>
            <a:ext cx="10515600" cy="996284"/>
          </a:xfrm>
        </p:spPr>
        <p:txBody>
          <a:bodyPr>
            <a:noAutofit/>
          </a:bodyPr>
          <a:lstStyle/>
          <a:p>
            <a:r>
              <a:rPr lang="en-US" sz="1600" b="1" u="sng" dirty="0" err="1" smtClean="0"/>
              <a:t>FluentWait</a:t>
            </a:r>
            <a:r>
              <a:rPr lang="en-US" sz="1600" b="1" u="sng" dirty="0" smtClean="0"/>
              <a:t> Command:</a:t>
            </a:r>
            <a:endParaRPr lang="en-US" sz="1600" b="1" u="sng" dirty="0"/>
          </a:p>
          <a:p>
            <a:pPr marL="0" indent="0">
              <a:buNone/>
            </a:pPr>
            <a:r>
              <a:rPr lang="en-US" sz="1600" i="1" dirty="0"/>
              <a:t>Fluent waits</a:t>
            </a:r>
            <a:r>
              <a:rPr lang="en-US" sz="1600" dirty="0"/>
              <a:t> are also called smart waits also. They are called smart primarily because they don’t wait for the max time out, specified in the .</a:t>
            </a:r>
            <a:r>
              <a:rPr lang="en-US" sz="1600" i="1" dirty="0" err="1"/>
              <a:t>withTimeout</a:t>
            </a:r>
            <a:r>
              <a:rPr lang="en-US" sz="1600" i="1" dirty="0"/>
              <a:t>(5000, </a:t>
            </a:r>
            <a:r>
              <a:rPr lang="en-US" sz="1600" i="1" dirty="0" err="1"/>
              <a:t>TimeUnit.MILLISECONDS</a:t>
            </a:r>
            <a:r>
              <a:rPr lang="en-US" sz="1600" i="1" dirty="0"/>
              <a:t>)</a:t>
            </a:r>
            <a:r>
              <a:rPr lang="en-US" sz="1600" dirty="0"/>
              <a:t>. Instead it waits for the time till the condition specified in </a:t>
            </a:r>
            <a:r>
              <a:rPr lang="en-US" sz="1600" b="1" i="1" dirty="0"/>
              <a:t>.until(</a:t>
            </a:r>
            <a:r>
              <a:rPr lang="en-US" sz="1600" b="1" i="1" dirty="0" err="1"/>
              <a:t>YourCondition</a:t>
            </a:r>
            <a:r>
              <a:rPr lang="en-US" sz="1600" b="1" i="1" dirty="0"/>
              <a:t>)</a:t>
            </a:r>
            <a:r>
              <a:rPr lang="en-US" sz="1600" i="1" dirty="0"/>
              <a:t> </a:t>
            </a:r>
            <a:r>
              <a:rPr lang="en-US" sz="1600" dirty="0"/>
              <a:t>method becomes </a:t>
            </a:r>
            <a:r>
              <a:rPr lang="en-US" sz="1600" i="1" dirty="0"/>
              <a:t>true</a:t>
            </a:r>
            <a:r>
              <a:rPr lang="en-US" sz="1600" dirty="0" smtClean="0"/>
              <a:t>.</a:t>
            </a:r>
          </a:p>
          <a:p>
            <a:pPr marL="0" indent="0">
              <a:buNone/>
            </a:pPr>
            <a:endParaRPr lang="en-US" sz="1600" dirty="0" smtClean="0"/>
          </a:p>
        </p:txBody>
      </p:sp>
      <p:sp>
        <p:nvSpPr>
          <p:cNvPr id="4" name="Rectangle 3"/>
          <p:cNvSpPr/>
          <p:nvPr/>
        </p:nvSpPr>
        <p:spPr>
          <a:xfrm>
            <a:off x="838200" y="2361060"/>
            <a:ext cx="3897573" cy="2593073"/>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t>//Declare and </a:t>
            </a:r>
            <a:r>
              <a:rPr lang="en-US" sz="1400" dirty="0" err="1"/>
              <a:t>initialise</a:t>
            </a:r>
            <a:r>
              <a:rPr lang="en-US" sz="1400" dirty="0"/>
              <a:t> a fluent wait</a:t>
            </a:r>
          </a:p>
          <a:p>
            <a:r>
              <a:rPr lang="en-US" sz="1400" dirty="0" err="1"/>
              <a:t>FluentWait</a:t>
            </a:r>
            <a:r>
              <a:rPr lang="en-US" sz="1400" dirty="0"/>
              <a:t> wait = new </a:t>
            </a:r>
            <a:r>
              <a:rPr lang="en-US" sz="1400" dirty="0" err="1"/>
              <a:t>FluentWait</a:t>
            </a:r>
            <a:r>
              <a:rPr lang="en-US" sz="1400" dirty="0"/>
              <a:t>(driver);</a:t>
            </a:r>
          </a:p>
          <a:p>
            <a:r>
              <a:rPr lang="en-US" sz="1400" dirty="0"/>
              <a:t>//Specify the </a:t>
            </a:r>
            <a:r>
              <a:rPr lang="en-US" sz="1400" dirty="0" err="1"/>
              <a:t>timout</a:t>
            </a:r>
            <a:r>
              <a:rPr lang="en-US" sz="1400" dirty="0"/>
              <a:t> of the wait</a:t>
            </a:r>
          </a:p>
          <a:p>
            <a:r>
              <a:rPr lang="en-US" sz="1400" dirty="0" err="1"/>
              <a:t>wait.withTimeout</a:t>
            </a:r>
            <a:r>
              <a:rPr lang="en-US" sz="1400" dirty="0"/>
              <a:t>(5000, </a:t>
            </a:r>
            <a:r>
              <a:rPr lang="en-US" sz="1400" dirty="0" err="1"/>
              <a:t>TimeUnit.MILLISECONDS</a:t>
            </a:r>
            <a:r>
              <a:rPr lang="en-US" sz="1400" dirty="0"/>
              <a:t>);</a:t>
            </a:r>
          </a:p>
          <a:p>
            <a:r>
              <a:rPr lang="en-US" sz="1400" dirty="0"/>
              <a:t>//</a:t>
            </a:r>
            <a:r>
              <a:rPr lang="en-US" sz="1400" dirty="0" err="1"/>
              <a:t>Sepcify</a:t>
            </a:r>
            <a:r>
              <a:rPr lang="en-US" sz="1400" dirty="0"/>
              <a:t> polling time</a:t>
            </a:r>
          </a:p>
          <a:p>
            <a:r>
              <a:rPr lang="en-US" sz="1400" dirty="0" err="1"/>
              <a:t>wait.pollingEvery</a:t>
            </a:r>
            <a:r>
              <a:rPr lang="en-US" sz="1400" dirty="0"/>
              <a:t>(250, </a:t>
            </a:r>
            <a:r>
              <a:rPr lang="en-US" sz="1400" dirty="0" err="1"/>
              <a:t>TimeUnit.MILLISECONDS</a:t>
            </a:r>
            <a:r>
              <a:rPr lang="en-US" sz="1400" dirty="0"/>
              <a:t>);</a:t>
            </a:r>
          </a:p>
          <a:p>
            <a:r>
              <a:rPr lang="en-US" sz="1400" dirty="0"/>
              <a:t>//Specify what exceptions to ignore</a:t>
            </a:r>
          </a:p>
          <a:p>
            <a:r>
              <a:rPr lang="en-US" sz="1400" dirty="0" err="1"/>
              <a:t>wait.ignoring</a:t>
            </a:r>
            <a:r>
              <a:rPr lang="en-US" sz="1400" dirty="0"/>
              <a:t>(</a:t>
            </a:r>
            <a:r>
              <a:rPr lang="en-US" sz="1400" dirty="0" err="1"/>
              <a:t>NoSuchElementException.class</a:t>
            </a:r>
            <a:r>
              <a:rPr lang="en-US" sz="1400" dirty="0"/>
              <a:t>)</a:t>
            </a:r>
          </a:p>
          <a:p>
            <a:r>
              <a:rPr lang="en-US" sz="1400" dirty="0"/>
              <a:t>//This is how we specify the condition to wait on.</a:t>
            </a:r>
          </a:p>
          <a:p>
            <a:r>
              <a:rPr lang="en-US" sz="1400" dirty="0" err="1"/>
              <a:t>wait.until</a:t>
            </a:r>
            <a:r>
              <a:rPr lang="en-US" sz="1400" dirty="0"/>
              <a:t>(</a:t>
            </a:r>
            <a:r>
              <a:rPr lang="en-US" sz="1400" dirty="0" err="1"/>
              <a:t>ExpectedConditions.alertIsPresent</a:t>
            </a:r>
            <a:r>
              <a:rPr lang="en-US" sz="1400" dirty="0"/>
              <a:t>());</a:t>
            </a:r>
          </a:p>
          <a:p>
            <a:pPr algn="ctr"/>
            <a:endParaRPr lang="en-US" sz="1400" dirty="0"/>
          </a:p>
        </p:txBody>
      </p:sp>
      <p:sp>
        <p:nvSpPr>
          <p:cNvPr id="5" name="Rectangle 4"/>
          <p:cNvSpPr/>
          <p:nvPr/>
        </p:nvSpPr>
        <p:spPr>
          <a:xfrm>
            <a:off x="4885900" y="2374707"/>
            <a:ext cx="6933062" cy="2593075"/>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t>When the until method is called, following things happen in strictly this sequence</a:t>
            </a:r>
          </a:p>
          <a:p>
            <a:r>
              <a:rPr lang="en-US" sz="1400" b="1" i="1" dirty="0"/>
              <a:t>Step 1</a:t>
            </a:r>
            <a:r>
              <a:rPr lang="en-US" sz="1400" i="1" dirty="0"/>
              <a:t>: In this step fluent wait captures the wait start time.</a:t>
            </a:r>
            <a:endParaRPr lang="en-US" sz="1400" dirty="0"/>
          </a:p>
          <a:p>
            <a:r>
              <a:rPr lang="en-US" sz="1400" b="1" i="1" dirty="0"/>
              <a:t>Step 2</a:t>
            </a:r>
            <a:r>
              <a:rPr lang="en-US" sz="1400" i="1" dirty="0"/>
              <a:t>: Fluent wait checks the condition that is mentioned in the .until() method</a:t>
            </a:r>
            <a:endParaRPr lang="en-US" sz="1400" dirty="0"/>
          </a:p>
          <a:p>
            <a:r>
              <a:rPr lang="en-US" sz="1400" b="1" i="1" dirty="0"/>
              <a:t>Step 3</a:t>
            </a:r>
            <a:r>
              <a:rPr lang="en-US" sz="1400" i="1" dirty="0"/>
              <a:t>: If the condition is not met, a thread sleep is applied with time out of the value mentioned in the .</a:t>
            </a:r>
            <a:r>
              <a:rPr lang="en-US" sz="1400" i="1" dirty="0" err="1"/>
              <a:t>pollingEvery</a:t>
            </a:r>
            <a:r>
              <a:rPr lang="en-US" sz="1400" i="1" dirty="0"/>
              <a:t>(250, </a:t>
            </a:r>
            <a:r>
              <a:rPr lang="en-US" sz="1400" i="1" dirty="0" err="1"/>
              <a:t>TimeUnit.MILLISECONDS</a:t>
            </a:r>
            <a:r>
              <a:rPr lang="en-US" sz="1400" i="1" dirty="0"/>
              <a:t>) method call. In the example above it is of 250 milliseconds.</a:t>
            </a:r>
            <a:endParaRPr lang="en-US" sz="1400" dirty="0"/>
          </a:p>
          <a:p>
            <a:r>
              <a:rPr lang="en-US" sz="1400" b="1" i="1" dirty="0"/>
              <a:t>Step 4</a:t>
            </a:r>
            <a:r>
              <a:rPr lang="en-US" sz="1400" i="1" dirty="0"/>
              <a:t>: Once the thread sleep of step 3 expires, a check of start time is made with the current time. If the difference between wait start time, as captured in step 1, and the current time is less than time specified in .</a:t>
            </a:r>
            <a:r>
              <a:rPr lang="en-US" sz="1400" i="1" dirty="0" err="1"/>
              <a:t>withTimeout</a:t>
            </a:r>
            <a:r>
              <a:rPr lang="en-US" sz="1400" i="1" dirty="0"/>
              <a:t>(5000, </a:t>
            </a:r>
            <a:r>
              <a:rPr lang="en-US" sz="1400" i="1" dirty="0" err="1"/>
              <a:t>TimeUnit.MILLISECONDS</a:t>
            </a:r>
            <a:r>
              <a:rPr lang="en-US" sz="1400" i="1" dirty="0"/>
              <a:t>) then step 2 is repeated.</a:t>
            </a:r>
            <a:endParaRPr lang="en-US" sz="1400" dirty="0"/>
          </a:p>
          <a:p>
            <a:r>
              <a:rPr lang="en-US" sz="1400" dirty="0"/>
              <a:t>This process keeps on happening till the time either the time out expires or the condition comes out to be true.</a:t>
            </a:r>
          </a:p>
        </p:txBody>
      </p:sp>
      <p:sp>
        <p:nvSpPr>
          <p:cNvPr id="6" name="Content Placeholder 2"/>
          <p:cNvSpPr txBox="1">
            <a:spLocks/>
          </p:cNvSpPr>
          <p:nvPr/>
        </p:nvSpPr>
        <p:spPr>
          <a:xfrm>
            <a:off x="838200" y="5117903"/>
            <a:ext cx="10721453" cy="144667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dirty="0" smtClean="0"/>
              <a:t>Example:</a:t>
            </a:r>
          </a:p>
          <a:p>
            <a:pPr marL="0" indent="0">
              <a:buNone/>
            </a:pPr>
            <a:r>
              <a:rPr lang="en-US" sz="1600" dirty="0" smtClean="0"/>
              <a:t>Lets </a:t>
            </a:r>
            <a:r>
              <a:rPr lang="en-US" sz="1600" dirty="0"/>
              <a:t>take a look at one such example. We will take a simple scenario which is present on this page</a:t>
            </a:r>
            <a:r>
              <a:rPr lang="en-US" sz="1600" i="1" u="sng" dirty="0">
                <a:hlinkClick r:id="rId2" tooltip="Practice Switch Window"/>
              </a:rPr>
              <a:t>http://toolsqa.wpengine.com/automation-practice-switch-windows/</a:t>
            </a:r>
            <a:endParaRPr lang="en-US" sz="1600" dirty="0"/>
          </a:p>
          <a:p>
            <a:pPr marL="0" indent="0">
              <a:buNone/>
            </a:pPr>
            <a:r>
              <a:rPr lang="en-US" sz="1600" b="1" i="1" dirty="0"/>
              <a:t>Problem:</a:t>
            </a:r>
            <a:r>
              <a:rPr lang="en-US" sz="1600" dirty="0"/>
              <a:t> On this page there is a button “</a:t>
            </a:r>
            <a:r>
              <a:rPr lang="en-US" sz="1600" i="1" dirty="0"/>
              <a:t>Change Color</a:t>
            </a:r>
            <a:r>
              <a:rPr lang="en-US" sz="1600" dirty="0"/>
              <a:t>” this button turns red a after a few seconds. Lets write a simple wait which can wait for the color of the button to change. Once the color has changed, click on the button.</a:t>
            </a:r>
          </a:p>
          <a:p>
            <a:pPr marL="0" indent="0">
              <a:buNone/>
            </a:pPr>
            <a:endParaRPr lang="en-US" sz="1800" dirty="0" smtClean="0"/>
          </a:p>
          <a:p>
            <a:pPr marL="0" indent="0">
              <a:buNone/>
            </a:pPr>
            <a:endParaRPr lang="en-US" sz="1800" dirty="0"/>
          </a:p>
        </p:txBody>
      </p:sp>
    </p:spTree>
    <p:extLst>
      <p:ext uri="{BB962C8B-B14F-4D97-AF65-F5344CB8AC3E}">
        <p14:creationId xmlns:p14="http://schemas.microsoft.com/office/powerpoint/2010/main" val="14402708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58456"/>
          </a:xfrm>
        </p:spPr>
        <p:txBody>
          <a:bodyPr>
            <a:normAutofit fontScale="90000"/>
          </a:bodyPr>
          <a:lstStyle/>
          <a:p>
            <a:r>
              <a:rPr lang="en-US" dirty="0" smtClean="0"/>
              <a:t>Synchronization Techniques</a:t>
            </a:r>
            <a:endParaRPr lang="en-US" dirty="0"/>
          </a:p>
        </p:txBody>
      </p:sp>
      <p:sp>
        <p:nvSpPr>
          <p:cNvPr id="3" name="Content Placeholder 2"/>
          <p:cNvSpPr>
            <a:spLocks noGrp="1"/>
          </p:cNvSpPr>
          <p:nvPr>
            <p:ph idx="1"/>
          </p:nvPr>
        </p:nvSpPr>
        <p:spPr>
          <a:xfrm>
            <a:off x="838200" y="1023582"/>
            <a:ext cx="10515600" cy="5057847"/>
          </a:xfrm>
        </p:spPr>
        <p:txBody>
          <a:bodyPr>
            <a:noAutofit/>
          </a:bodyPr>
          <a:lstStyle/>
          <a:p>
            <a:pPr marL="0" indent="0">
              <a:spcBef>
                <a:spcPts val="0"/>
              </a:spcBef>
              <a:buNone/>
            </a:pPr>
            <a:endParaRPr lang="en-US" sz="1400" b="1" dirty="0" smtClean="0"/>
          </a:p>
          <a:p>
            <a:pPr marL="0" indent="0">
              <a:spcBef>
                <a:spcPts val="0"/>
              </a:spcBef>
              <a:buNone/>
            </a:pPr>
            <a:r>
              <a:rPr lang="en-US" sz="1400" b="1" dirty="0" smtClean="0"/>
              <a:t>public</a:t>
            </a:r>
            <a:r>
              <a:rPr lang="en-US" sz="1400" dirty="0" smtClean="0"/>
              <a:t> </a:t>
            </a:r>
            <a:r>
              <a:rPr lang="en-US" sz="1400" b="1" dirty="0"/>
              <a:t>static</a:t>
            </a:r>
            <a:r>
              <a:rPr lang="en-US" sz="1400" dirty="0"/>
              <a:t> </a:t>
            </a:r>
            <a:r>
              <a:rPr lang="en-US" sz="1400" b="1" dirty="0"/>
              <a:t>void</a:t>
            </a:r>
            <a:r>
              <a:rPr lang="en-US" sz="1400" dirty="0"/>
              <a:t> main(</a:t>
            </a:r>
            <a:r>
              <a:rPr lang="en-US" sz="1400" b="1" dirty="0"/>
              <a:t>String</a:t>
            </a:r>
            <a:r>
              <a:rPr lang="en-US" sz="1400" dirty="0"/>
              <a:t>[] </a:t>
            </a:r>
            <a:r>
              <a:rPr lang="en-US" sz="1400" dirty="0" err="1"/>
              <a:t>args</a:t>
            </a:r>
            <a:r>
              <a:rPr lang="en-US" sz="1400" dirty="0"/>
              <a:t>) throws </a:t>
            </a:r>
            <a:r>
              <a:rPr lang="en-US" sz="1400" dirty="0" err="1"/>
              <a:t>InterruptedException</a:t>
            </a:r>
            <a:r>
              <a:rPr lang="en-US" sz="1400" dirty="0"/>
              <a:t> </a:t>
            </a:r>
            <a:r>
              <a:rPr lang="en-US" sz="1400" dirty="0" smtClean="0"/>
              <a:t>{</a:t>
            </a:r>
            <a:endParaRPr lang="en-US" sz="1400" dirty="0"/>
          </a:p>
          <a:p>
            <a:pPr marL="0" indent="0">
              <a:spcBef>
                <a:spcPts val="0"/>
              </a:spcBef>
              <a:buNone/>
            </a:pPr>
            <a:r>
              <a:rPr lang="en-US" sz="1400" dirty="0"/>
              <a:t>WebDriver driver = </a:t>
            </a:r>
            <a:r>
              <a:rPr lang="en-US" sz="1400" b="1" dirty="0"/>
              <a:t>new</a:t>
            </a:r>
            <a:r>
              <a:rPr lang="en-US" sz="1400" dirty="0"/>
              <a:t> </a:t>
            </a:r>
            <a:r>
              <a:rPr lang="en-US" sz="1400" dirty="0" err="1"/>
              <a:t>FirefoxDriver</a:t>
            </a:r>
            <a:r>
              <a:rPr lang="en-US" sz="1400" dirty="0"/>
              <a:t>();</a:t>
            </a:r>
          </a:p>
          <a:p>
            <a:pPr marL="0" indent="0">
              <a:spcBef>
                <a:spcPts val="0"/>
              </a:spcBef>
              <a:buNone/>
            </a:pPr>
            <a:r>
              <a:rPr lang="en-US" sz="1400" dirty="0" err="1"/>
              <a:t>driver.get</a:t>
            </a:r>
            <a:r>
              <a:rPr lang="en-US" sz="1400" dirty="0"/>
              <a:t>("http://toolsqa.wpengine.com/automation-practice-switch-windows/");</a:t>
            </a:r>
          </a:p>
          <a:p>
            <a:pPr marL="0" indent="0">
              <a:spcBef>
                <a:spcPts val="0"/>
              </a:spcBef>
              <a:buNone/>
            </a:pPr>
            <a:r>
              <a:rPr lang="en-US" sz="1400" dirty="0"/>
              <a:t> </a:t>
            </a:r>
          </a:p>
          <a:p>
            <a:pPr marL="0" indent="0">
              <a:spcBef>
                <a:spcPts val="0"/>
              </a:spcBef>
              <a:buNone/>
            </a:pPr>
            <a:r>
              <a:rPr lang="en-US" sz="1400" dirty="0" err="1"/>
              <a:t>FluentWait</a:t>
            </a:r>
            <a:r>
              <a:rPr lang="en-US" sz="1400" dirty="0"/>
              <a:t>&lt;WebDriver&gt; wait = </a:t>
            </a:r>
            <a:r>
              <a:rPr lang="en-US" sz="1400" b="1" dirty="0"/>
              <a:t>new</a:t>
            </a:r>
            <a:r>
              <a:rPr lang="en-US" sz="1400" dirty="0"/>
              <a:t> </a:t>
            </a:r>
            <a:r>
              <a:rPr lang="en-US" sz="1400" dirty="0" err="1"/>
              <a:t>FluentWait</a:t>
            </a:r>
            <a:r>
              <a:rPr lang="en-US" sz="1400" dirty="0"/>
              <a:t>&lt;WebDriver&gt;(driver);</a:t>
            </a:r>
          </a:p>
          <a:p>
            <a:pPr marL="0" indent="0">
              <a:spcBef>
                <a:spcPts val="0"/>
              </a:spcBef>
              <a:buNone/>
            </a:pPr>
            <a:r>
              <a:rPr lang="en-US" sz="1400" dirty="0" err="1"/>
              <a:t>wait.pollingEvery</a:t>
            </a:r>
            <a:r>
              <a:rPr lang="en-US" sz="1400" dirty="0"/>
              <a:t>(250,  </a:t>
            </a:r>
            <a:r>
              <a:rPr lang="en-US" sz="1400" dirty="0" err="1"/>
              <a:t>TimeUnit.MILLISECONDS</a:t>
            </a:r>
            <a:r>
              <a:rPr lang="en-US" sz="1400" dirty="0"/>
              <a:t>);</a:t>
            </a:r>
          </a:p>
          <a:p>
            <a:pPr marL="0" indent="0">
              <a:spcBef>
                <a:spcPts val="0"/>
              </a:spcBef>
              <a:buNone/>
            </a:pPr>
            <a:r>
              <a:rPr lang="en-US" sz="1400" dirty="0" err="1"/>
              <a:t>wait.withTimeout</a:t>
            </a:r>
            <a:r>
              <a:rPr lang="en-US" sz="1400" dirty="0"/>
              <a:t>(2, </a:t>
            </a:r>
            <a:r>
              <a:rPr lang="en-US" sz="1400" dirty="0" err="1"/>
              <a:t>TimeUnit.SECONDS</a:t>
            </a:r>
            <a:r>
              <a:rPr lang="en-US" sz="1400" dirty="0" smtClean="0"/>
              <a:t>);</a:t>
            </a:r>
          </a:p>
          <a:p>
            <a:pPr marL="0" indent="0">
              <a:spcBef>
                <a:spcPts val="0"/>
              </a:spcBef>
              <a:buNone/>
            </a:pPr>
            <a:endParaRPr lang="en-US" sz="1400" dirty="0"/>
          </a:p>
          <a:p>
            <a:pPr marL="0" indent="0">
              <a:spcBef>
                <a:spcPts val="0"/>
              </a:spcBef>
              <a:buNone/>
            </a:pPr>
            <a:r>
              <a:rPr lang="en-US" sz="1400" b="1" dirty="0"/>
              <a:t>Function</a:t>
            </a:r>
            <a:r>
              <a:rPr lang="en-US" sz="1400" dirty="0"/>
              <a:t>&lt;WebDriver, </a:t>
            </a:r>
            <a:r>
              <a:rPr lang="en-US" sz="1400" b="1" dirty="0"/>
              <a:t>Boolean</a:t>
            </a:r>
            <a:r>
              <a:rPr lang="en-US" sz="1400" dirty="0"/>
              <a:t>&gt; </a:t>
            </a:r>
            <a:r>
              <a:rPr lang="en-US" sz="1400" b="1" dirty="0"/>
              <a:t>function</a:t>
            </a:r>
            <a:r>
              <a:rPr lang="en-US" sz="1400" dirty="0"/>
              <a:t> = </a:t>
            </a:r>
            <a:r>
              <a:rPr lang="en-US" sz="1400" b="1" dirty="0"/>
              <a:t>new</a:t>
            </a:r>
            <a:r>
              <a:rPr lang="en-US" sz="1400" dirty="0"/>
              <a:t> </a:t>
            </a:r>
            <a:r>
              <a:rPr lang="en-US" sz="1400" b="1" dirty="0"/>
              <a:t>Function</a:t>
            </a:r>
            <a:r>
              <a:rPr lang="en-US" sz="1400" dirty="0"/>
              <a:t>&lt;WebDriver, </a:t>
            </a:r>
            <a:r>
              <a:rPr lang="en-US" sz="1400" b="1" dirty="0"/>
              <a:t>Boolean</a:t>
            </a:r>
            <a:r>
              <a:rPr lang="en-US" sz="1400" dirty="0"/>
              <a:t>&gt;()</a:t>
            </a:r>
          </a:p>
          <a:p>
            <a:pPr marL="0" indent="0">
              <a:spcBef>
                <a:spcPts val="0"/>
              </a:spcBef>
              <a:buNone/>
            </a:pPr>
            <a:r>
              <a:rPr lang="en-US" sz="1400" dirty="0"/>
              <a:t>{</a:t>
            </a:r>
          </a:p>
          <a:p>
            <a:pPr marL="0" indent="0">
              <a:spcBef>
                <a:spcPts val="0"/>
              </a:spcBef>
              <a:buNone/>
            </a:pPr>
            <a:r>
              <a:rPr lang="en-US" sz="1400" b="1" dirty="0"/>
              <a:t>public</a:t>
            </a:r>
            <a:r>
              <a:rPr lang="en-US" sz="1400" dirty="0"/>
              <a:t> </a:t>
            </a:r>
            <a:r>
              <a:rPr lang="en-US" sz="1400" b="1" dirty="0"/>
              <a:t>Boolean</a:t>
            </a:r>
            <a:r>
              <a:rPr lang="en-US" sz="1400" dirty="0"/>
              <a:t> apply(WebDriver arg0) {</a:t>
            </a:r>
          </a:p>
          <a:p>
            <a:pPr marL="0" indent="0">
              <a:spcBef>
                <a:spcPts val="0"/>
              </a:spcBef>
              <a:buNone/>
            </a:pPr>
            <a:r>
              <a:rPr lang="en-US" sz="1400" dirty="0" err="1"/>
              <a:t>WebElement</a:t>
            </a:r>
            <a:r>
              <a:rPr lang="en-US" sz="1400" dirty="0"/>
              <a:t> element = arg0.findElement(By.id("</a:t>
            </a:r>
            <a:r>
              <a:rPr lang="en-US" sz="1400" dirty="0" err="1"/>
              <a:t>colorVar</a:t>
            </a:r>
            <a:r>
              <a:rPr lang="en-US" sz="1400" dirty="0"/>
              <a:t>"));</a:t>
            </a:r>
          </a:p>
          <a:p>
            <a:pPr marL="0" indent="0">
              <a:spcBef>
                <a:spcPts val="0"/>
              </a:spcBef>
              <a:buNone/>
            </a:pPr>
            <a:r>
              <a:rPr lang="en-US" sz="1400" b="1" dirty="0"/>
              <a:t>String</a:t>
            </a:r>
            <a:r>
              <a:rPr lang="en-US" sz="1400" dirty="0"/>
              <a:t> color = </a:t>
            </a:r>
            <a:r>
              <a:rPr lang="en-US" sz="1400" dirty="0" err="1"/>
              <a:t>element.getAttribute</a:t>
            </a:r>
            <a:r>
              <a:rPr lang="en-US" sz="1400" dirty="0"/>
              <a:t>("color");</a:t>
            </a:r>
          </a:p>
          <a:p>
            <a:pPr marL="0" indent="0">
              <a:spcBef>
                <a:spcPts val="0"/>
              </a:spcBef>
              <a:buNone/>
            </a:pPr>
            <a:r>
              <a:rPr lang="en-US" sz="1400" dirty="0" err="1"/>
              <a:t>System.out.println</a:t>
            </a:r>
            <a:r>
              <a:rPr lang="en-US" sz="1400" dirty="0"/>
              <a:t>("The color if the button is " + color);</a:t>
            </a:r>
          </a:p>
          <a:p>
            <a:pPr marL="0" indent="0">
              <a:spcBef>
                <a:spcPts val="0"/>
              </a:spcBef>
              <a:buNone/>
            </a:pPr>
            <a:r>
              <a:rPr lang="en-US" sz="1400" b="1" dirty="0"/>
              <a:t>if</a:t>
            </a:r>
            <a:r>
              <a:rPr lang="en-US" sz="1400" dirty="0"/>
              <a:t>(</a:t>
            </a:r>
            <a:r>
              <a:rPr lang="en-US" sz="1400" dirty="0" err="1"/>
              <a:t>color.equals</a:t>
            </a:r>
            <a:r>
              <a:rPr lang="en-US" sz="1400" dirty="0"/>
              <a:t>("red"))</a:t>
            </a:r>
          </a:p>
          <a:p>
            <a:pPr marL="0" indent="0">
              <a:spcBef>
                <a:spcPts val="0"/>
              </a:spcBef>
              <a:buNone/>
            </a:pPr>
            <a:r>
              <a:rPr lang="en-US" sz="1400" dirty="0"/>
              <a:t>{</a:t>
            </a:r>
          </a:p>
          <a:p>
            <a:pPr marL="0" indent="0">
              <a:spcBef>
                <a:spcPts val="0"/>
              </a:spcBef>
              <a:buNone/>
            </a:pPr>
            <a:r>
              <a:rPr lang="en-US" sz="1400" b="1" dirty="0"/>
              <a:t>return</a:t>
            </a:r>
            <a:r>
              <a:rPr lang="en-US" sz="1400" dirty="0"/>
              <a:t> </a:t>
            </a:r>
            <a:r>
              <a:rPr lang="en-US" sz="1400" b="1" dirty="0"/>
              <a:t>true</a:t>
            </a:r>
            <a:r>
              <a:rPr lang="en-US" sz="1400" dirty="0"/>
              <a:t>;</a:t>
            </a:r>
          </a:p>
          <a:p>
            <a:pPr marL="0" indent="0">
              <a:spcBef>
                <a:spcPts val="0"/>
              </a:spcBef>
              <a:buNone/>
            </a:pPr>
            <a:r>
              <a:rPr lang="en-US" sz="1400" dirty="0" smtClean="0"/>
              <a:t>}</a:t>
            </a:r>
          </a:p>
          <a:p>
            <a:pPr marL="0" indent="0">
              <a:spcBef>
                <a:spcPts val="0"/>
              </a:spcBef>
              <a:buNone/>
            </a:pPr>
            <a:r>
              <a:rPr lang="en-US" sz="1400" b="1" dirty="0" smtClean="0"/>
              <a:t>return</a:t>
            </a:r>
            <a:r>
              <a:rPr lang="en-US" sz="1400" dirty="0" smtClean="0"/>
              <a:t> </a:t>
            </a:r>
            <a:r>
              <a:rPr lang="en-US" sz="1400" b="1" dirty="0"/>
              <a:t>false</a:t>
            </a:r>
            <a:r>
              <a:rPr lang="en-US" sz="1400" dirty="0"/>
              <a:t>;</a:t>
            </a:r>
          </a:p>
          <a:p>
            <a:pPr marL="0" indent="0">
              <a:spcBef>
                <a:spcPts val="0"/>
              </a:spcBef>
              <a:buNone/>
            </a:pPr>
            <a:r>
              <a:rPr lang="en-US" sz="1400" dirty="0"/>
              <a:t>}</a:t>
            </a:r>
          </a:p>
          <a:p>
            <a:pPr marL="0" indent="0">
              <a:spcBef>
                <a:spcPts val="0"/>
              </a:spcBef>
              <a:buNone/>
            </a:pPr>
            <a:r>
              <a:rPr lang="en-US" sz="1400" dirty="0"/>
              <a:t>};</a:t>
            </a:r>
          </a:p>
          <a:p>
            <a:pPr marL="0" indent="0">
              <a:spcBef>
                <a:spcPts val="0"/>
              </a:spcBef>
              <a:buNone/>
            </a:pPr>
            <a:r>
              <a:rPr lang="en-US" sz="1400" dirty="0"/>
              <a:t> </a:t>
            </a:r>
          </a:p>
          <a:p>
            <a:pPr marL="0" indent="0">
              <a:spcBef>
                <a:spcPts val="0"/>
              </a:spcBef>
              <a:buNone/>
            </a:pPr>
            <a:r>
              <a:rPr lang="en-US" sz="1400" dirty="0" err="1"/>
              <a:t>wait.until</a:t>
            </a:r>
            <a:r>
              <a:rPr lang="en-US" sz="1400" dirty="0"/>
              <a:t>(</a:t>
            </a:r>
            <a:r>
              <a:rPr lang="en-US" sz="1400" b="1" dirty="0"/>
              <a:t>function</a:t>
            </a:r>
            <a:r>
              <a:rPr lang="en-US" sz="1400" dirty="0"/>
              <a:t>);</a:t>
            </a:r>
          </a:p>
          <a:p>
            <a:pPr marL="0" indent="0">
              <a:spcBef>
                <a:spcPts val="0"/>
              </a:spcBef>
              <a:buNone/>
            </a:pPr>
            <a:r>
              <a:rPr lang="en-US" sz="1400" dirty="0"/>
              <a:t>}</a:t>
            </a:r>
          </a:p>
          <a:p>
            <a:pPr>
              <a:spcBef>
                <a:spcPts val="0"/>
              </a:spcBef>
            </a:pPr>
            <a:endParaRPr lang="en-US" sz="1400" dirty="0"/>
          </a:p>
        </p:txBody>
      </p:sp>
      <p:sp>
        <p:nvSpPr>
          <p:cNvPr id="4" name="Rectangle 3"/>
          <p:cNvSpPr/>
          <p:nvPr/>
        </p:nvSpPr>
        <p:spPr>
          <a:xfrm>
            <a:off x="7422677" y="800283"/>
            <a:ext cx="4490114" cy="8817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dirty="0"/>
              <a:t>If you pay close attention to the </a:t>
            </a:r>
            <a:r>
              <a:rPr lang="en-US" sz="1200" i="1" dirty="0"/>
              <a:t>.until()</a:t>
            </a:r>
            <a:r>
              <a:rPr lang="en-US" sz="1200" dirty="0"/>
              <a:t>method you will realize that is an overloaded function which can take two types of parameters.</a:t>
            </a:r>
          </a:p>
          <a:p>
            <a:r>
              <a:rPr lang="en-US" sz="1200" b="1" i="1" dirty="0"/>
              <a:t>A Function()</a:t>
            </a:r>
            <a:endParaRPr lang="en-US" sz="1200" dirty="0"/>
          </a:p>
          <a:p>
            <a:r>
              <a:rPr lang="en-US" sz="1200" b="1" i="1" dirty="0"/>
              <a:t>A Predicate</a:t>
            </a:r>
            <a:r>
              <a:rPr lang="en-US" sz="1200" b="1" i="1" dirty="0" smtClean="0"/>
              <a:t>()</a:t>
            </a:r>
          </a:p>
          <a:p>
            <a:endParaRPr lang="en-US" sz="1200" b="1" i="1" dirty="0" smtClean="0"/>
          </a:p>
        </p:txBody>
      </p:sp>
      <p:sp>
        <p:nvSpPr>
          <p:cNvPr id="5" name="Rectangle 4"/>
          <p:cNvSpPr/>
          <p:nvPr/>
        </p:nvSpPr>
        <p:spPr>
          <a:xfrm>
            <a:off x="7422677" y="1895137"/>
            <a:ext cx="4505466" cy="26577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dirty="0"/>
              <a:t>What is a Function</a:t>
            </a:r>
            <a:r>
              <a:rPr lang="en-US" sz="1200" dirty="0" smtClean="0"/>
              <a:t>?</a:t>
            </a:r>
            <a:endParaRPr lang="en-US" sz="1200" b="1" i="1" dirty="0"/>
          </a:p>
          <a:p>
            <a:r>
              <a:rPr lang="en-US" sz="1200" dirty="0"/>
              <a:t>A Function here is a generic interface which asks you to implement following methods</a:t>
            </a:r>
            <a:br>
              <a:rPr lang="en-US" sz="1200" dirty="0"/>
            </a:br>
            <a:r>
              <a:rPr lang="en-US" sz="1200" i="1" dirty="0"/>
              <a:t>– apply(F from)</a:t>
            </a:r>
            <a:r>
              <a:rPr lang="en-US" sz="1200" dirty="0"/>
              <a:t/>
            </a:r>
            <a:br>
              <a:rPr lang="en-US" sz="1200" dirty="0"/>
            </a:br>
            <a:r>
              <a:rPr lang="en-US" sz="1200" i="1" dirty="0"/>
              <a:t>– equals(Object </a:t>
            </a:r>
            <a:r>
              <a:rPr lang="en-US" sz="1200" i="1" dirty="0" err="1"/>
              <a:t>obj</a:t>
            </a:r>
            <a:r>
              <a:rPr lang="en-US" sz="1200" i="1" dirty="0"/>
              <a:t>)</a:t>
            </a:r>
          </a:p>
          <a:p>
            <a:r>
              <a:rPr lang="en-US" sz="1200" i="1" dirty="0"/>
              <a:t>Ex:</a:t>
            </a:r>
            <a:r>
              <a:rPr lang="en-US" sz="1200" dirty="0"/>
              <a:t/>
            </a:r>
            <a:br>
              <a:rPr lang="en-US" sz="1200" dirty="0"/>
            </a:br>
            <a:r>
              <a:rPr lang="en-US" sz="1200" i="1" dirty="0"/>
              <a:t>Function&lt;WebDriver, Boolean&gt; function = new Function&lt;WebDriver, Boolean&gt;(){	</a:t>
            </a:r>
          </a:p>
          <a:p>
            <a:r>
              <a:rPr lang="en-US" sz="1200" i="1" dirty="0"/>
              <a:t>public Boolean apply(WebDriver arg0) {</a:t>
            </a:r>
          </a:p>
          <a:p>
            <a:r>
              <a:rPr lang="en-US" sz="1200" i="1" dirty="0"/>
              <a:t>return null;</a:t>
            </a:r>
          </a:p>
          <a:p>
            <a:r>
              <a:rPr lang="en-US" sz="1200" i="1" dirty="0"/>
              <a:t>}</a:t>
            </a:r>
          </a:p>
          <a:p>
            <a:r>
              <a:rPr lang="en-US" sz="1200" i="1" dirty="0"/>
              <a:t>};</a:t>
            </a:r>
          </a:p>
          <a:p>
            <a:r>
              <a:rPr lang="en-US" sz="1200" dirty="0"/>
              <a:t>Method will accept a </a:t>
            </a:r>
            <a:r>
              <a:rPr lang="en-US" sz="1200" i="1" dirty="0"/>
              <a:t>WebDriver</a:t>
            </a:r>
            <a:r>
              <a:rPr lang="en-US" sz="1200" dirty="0"/>
              <a:t> as the input argument and will return a Boolean value.</a:t>
            </a:r>
            <a:endParaRPr lang="en-US" sz="1200" b="1" i="1" dirty="0"/>
          </a:p>
          <a:p>
            <a:endParaRPr lang="en-US" sz="1200" dirty="0"/>
          </a:p>
        </p:txBody>
      </p:sp>
      <p:sp>
        <p:nvSpPr>
          <p:cNvPr id="6" name="Rectangle 5"/>
          <p:cNvSpPr/>
          <p:nvPr/>
        </p:nvSpPr>
        <p:spPr>
          <a:xfrm>
            <a:off x="7422677" y="4725583"/>
            <a:ext cx="4490114" cy="19959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dirty="0"/>
              <a:t>What is a Predicate?</a:t>
            </a:r>
          </a:p>
          <a:p>
            <a:r>
              <a:rPr lang="en-US" sz="1200" dirty="0"/>
              <a:t>A </a:t>
            </a:r>
            <a:r>
              <a:rPr lang="en-US" sz="1200" b="1" i="1" dirty="0"/>
              <a:t>predicate</a:t>
            </a:r>
            <a:r>
              <a:rPr lang="en-US" sz="1200" i="1" dirty="0"/>
              <a:t> </a:t>
            </a:r>
            <a:r>
              <a:rPr lang="en-US" sz="1200" dirty="0"/>
              <a:t>is similar to a </a:t>
            </a:r>
            <a:r>
              <a:rPr lang="en-US" sz="1200" b="1" i="1" dirty="0"/>
              <a:t>function</a:t>
            </a:r>
            <a:r>
              <a:rPr lang="en-US" sz="1200" i="1" dirty="0"/>
              <a:t> </a:t>
            </a:r>
            <a:r>
              <a:rPr lang="en-US" sz="1200" dirty="0"/>
              <a:t>but it always returns a </a:t>
            </a:r>
            <a:r>
              <a:rPr lang="en-US" sz="1200" i="1" dirty="0"/>
              <a:t>Boolean</a:t>
            </a:r>
            <a:r>
              <a:rPr lang="en-US" sz="1200" dirty="0"/>
              <a:t> expression. You can define a predicate like </a:t>
            </a:r>
            <a:r>
              <a:rPr lang="en-US" sz="1200" dirty="0" smtClean="0"/>
              <a:t>this</a:t>
            </a:r>
          </a:p>
          <a:p>
            <a:r>
              <a:rPr lang="en-US" sz="1200" dirty="0" smtClean="0"/>
              <a:t>Ex: </a:t>
            </a:r>
          </a:p>
          <a:p>
            <a:r>
              <a:rPr lang="en-US" sz="1200" dirty="0" smtClean="0"/>
              <a:t>Predicate&lt;WebDriver</a:t>
            </a:r>
            <a:r>
              <a:rPr lang="en-US" sz="1200" dirty="0"/>
              <a:t>&gt; predicate = new Predicate&lt;WebDriver</a:t>
            </a:r>
            <a:r>
              <a:rPr lang="en-US" sz="1200" dirty="0" smtClean="0"/>
              <a:t>&gt;()</a:t>
            </a:r>
          </a:p>
          <a:p>
            <a:r>
              <a:rPr lang="en-US" sz="1200" dirty="0" smtClean="0"/>
              <a:t>{</a:t>
            </a:r>
          </a:p>
          <a:p>
            <a:r>
              <a:rPr lang="en-US" sz="1200" dirty="0" smtClean="0"/>
              <a:t>Public </a:t>
            </a:r>
            <a:r>
              <a:rPr lang="en-US" sz="1200" dirty="0" err="1"/>
              <a:t>boolean</a:t>
            </a:r>
            <a:r>
              <a:rPr lang="en-US" sz="1200" dirty="0"/>
              <a:t> apply(WebDriver arg0) </a:t>
            </a:r>
            <a:r>
              <a:rPr lang="en-US" sz="1200" dirty="0" smtClean="0"/>
              <a:t>{</a:t>
            </a:r>
          </a:p>
          <a:p>
            <a:r>
              <a:rPr lang="en-US" sz="1200" dirty="0" smtClean="0"/>
              <a:t>return </a:t>
            </a:r>
            <a:r>
              <a:rPr lang="en-US" sz="1200" dirty="0"/>
              <a:t>false</a:t>
            </a:r>
            <a:r>
              <a:rPr lang="en-US" sz="1200" dirty="0" smtClean="0"/>
              <a:t>;</a:t>
            </a:r>
          </a:p>
          <a:p>
            <a:r>
              <a:rPr lang="en-US" sz="1200" dirty="0" smtClean="0"/>
              <a:t>}</a:t>
            </a:r>
          </a:p>
          <a:p>
            <a:r>
              <a:rPr lang="en-US" sz="1200" dirty="0" smtClean="0"/>
              <a:t>};</a:t>
            </a:r>
            <a:endParaRPr lang="en-US" sz="1200" dirty="0"/>
          </a:p>
        </p:txBody>
      </p:sp>
    </p:spTree>
    <p:extLst>
      <p:ext uri="{BB962C8B-B14F-4D97-AF65-F5344CB8AC3E}">
        <p14:creationId xmlns:p14="http://schemas.microsoft.com/office/powerpoint/2010/main" val="9671587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96888"/>
            <a:ext cx="10515600" cy="631162"/>
          </a:xfrm>
        </p:spPr>
        <p:txBody>
          <a:bodyPr>
            <a:normAutofit fontScale="90000"/>
          </a:bodyPr>
          <a:lstStyle/>
          <a:p>
            <a:r>
              <a:rPr lang="en-US" dirty="0" smtClean="0"/>
              <a:t>Handling new Windows</a:t>
            </a:r>
            <a:endParaRPr lang="en-US" dirty="0"/>
          </a:p>
        </p:txBody>
      </p:sp>
      <p:sp>
        <p:nvSpPr>
          <p:cNvPr id="3" name="Content Placeholder 2"/>
          <p:cNvSpPr>
            <a:spLocks noGrp="1"/>
          </p:cNvSpPr>
          <p:nvPr>
            <p:ph idx="1"/>
          </p:nvPr>
        </p:nvSpPr>
        <p:spPr>
          <a:xfrm>
            <a:off x="838200" y="1132764"/>
            <a:ext cx="10515600" cy="5044199"/>
          </a:xfrm>
        </p:spPr>
        <p:txBody>
          <a:bodyPr>
            <a:normAutofit/>
          </a:bodyPr>
          <a:lstStyle/>
          <a:p>
            <a:r>
              <a:rPr lang="en-US" sz="1800" dirty="0"/>
              <a:t>Some web applications have many frames or multiple windows. </a:t>
            </a:r>
            <a:endParaRPr lang="en-US" sz="1800" dirty="0" smtClean="0"/>
          </a:p>
          <a:p>
            <a:r>
              <a:rPr lang="en-US" sz="1800" dirty="0"/>
              <a:t>Selenium WebDriver assigns an alphanumeric id to each window as soon as the WebDriver object is instantiated. This unique alphanumeric id is called</a:t>
            </a:r>
            <a:r>
              <a:rPr lang="en-US" sz="1800" b="1" dirty="0"/>
              <a:t> window handle</a:t>
            </a:r>
            <a:r>
              <a:rPr lang="en-US" sz="1800" dirty="0"/>
              <a:t>. Selenium uses this unique </a:t>
            </a:r>
            <a:r>
              <a:rPr lang="en-US" sz="1800" b="1" dirty="0"/>
              <a:t>id</a:t>
            </a:r>
            <a:r>
              <a:rPr lang="en-US" sz="1800" dirty="0"/>
              <a:t> to switch control among several windows</a:t>
            </a:r>
            <a:r>
              <a:rPr lang="en-US" sz="1800" dirty="0" smtClean="0"/>
              <a:t>.</a:t>
            </a:r>
          </a:p>
          <a:p>
            <a:r>
              <a:rPr lang="en-US" sz="1800" b="1" dirty="0" err="1"/>
              <a:t>GetWindowHandle</a:t>
            </a:r>
            <a:r>
              <a:rPr lang="en-US" sz="1800" b="1" dirty="0"/>
              <a:t> </a:t>
            </a:r>
            <a:r>
              <a:rPr lang="en-US" sz="1800" b="1" dirty="0" smtClean="0"/>
              <a:t>Command - </a:t>
            </a:r>
            <a:r>
              <a:rPr lang="en-US" sz="1800" dirty="0" smtClean="0"/>
              <a:t>To </a:t>
            </a:r>
            <a:r>
              <a:rPr lang="en-US" sz="1800" dirty="0"/>
              <a:t>get the </a:t>
            </a:r>
            <a:r>
              <a:rPr lang="en-US" sz="1800" b="1" dirty="0"/>
              <a:t>window handle</a:t>
            </a:r>
            <a:r>
              <a:rPr lang="en-US" sz="1800" dirty="0"/>
              <a:t> of the current window</a:t>
            </a:r>
            <a:r>
              <a:rPr lang="en-US" sz="1800" dirty="0" smtClean="0"/>
              <a:t>.</a:t>
            </a:r>
          </a:p>
          <a:p>
            <a:pPr marL="0" indent="0">
              <a:buNone/>
            </a:pPr>
            <a:r>
              <a:rPr lang="en-US" sz="1800" dirty="0" smtClean="0"/>
              <a:t>Syntax --- String  </a:t>
            </a:r>
            <a:r>
              <a:rPr lang="en-US" sz="1800" dirty="0"/>
              <a:t>handle= </a:t>
            </a:r>
            <a:r>
              <a:rPr lang="en-US" sz="1800" dirty="0" err="1"/>
              <a:t>driver.getWindowHandle</a:t>
            </a:r>
            <a:r>
              <a:rPr lang="en-US" sz="1800" dirty="0" smtClean="0"/>
              <a:t>();</a:t>
            </a:r>
            <a:endParaRPr lang="en-US" sz="1800" dirty="0"/>
          </a:p>
          <a:p>
            <a:r>
              <a:rPr lang="en-US" sz="1800" b="1" dirty="0" err="1"/>
              <a:t>GetWindowHandles</a:t>
            </a:r>
            <a:r>
              <a:rPr lang="en-US" sz="1800" b="1" dirty="0"/>
              <a:t> </a:t>
            </a:r>
            <a:r>
              <a:rPr lang="en-US" sz="1800" b="1" dirty="0" smtClean="0"/>
              <a:t>Command</a:t>
            </a:r>
            <a:r>
              <a:rPr lang="en-US" sz="1800" dirty="0" smtClean="0"/>
              <a:t> - To </a:t>
            </a:r>
            <a:r>
              <a:rPr lang="en-US" sz="1800" dirty="0"/>
              <a:t>get the </a:t>
            </a:r>
            <a:r>
              <a:rPr lang="en-US" sz="1800" b="1" dirty="0"/>
              <a:t>window handle</a:t>
            </a:r>
            <a:r>
              <a:rPr lang="en-US" sz="1800" dirty="0"/>
              <a:t> of </a:t>
            </a:r>
            <a:r>
              <a:rPr lang="en-US" sz="1800" b="1" dirty="0"/>
              <a:t>all</a:t>
            </a:r>
            <a:r>
              <a:rPr lang="en-US" sz="1800" dirty="0"/>
              <a:t> the current windows</a:t>
            </a:r>
            <a:r>
              <a:rPr lang="en-US" sz="1800" dirty="0" smtClean="0"/>
              <a:t>.</a:t>
            </a:r>
          </a:p>
          <a:p>
            <a:r>
              <a:rPr lang="en-US" sz="1800" dirty="0"/>
              <a:t>Syntax ---  Set&lt;String&gt; handle= </a:t>
            </a:r>
            <a:r>
              <a:rPr lang="en-US" sz="1800" dirty="0" err="1"/>
              <a:t>driver.getWindowHandles</a:t>
            </a:r>
            <a:r>
              <a:rPr lang="en-US" sz="1800" dirty="0" smtClean="0"/>
              <a:t>();</a:t>
            </a:r>
            <a:endParaRPr lang="en-US" sz="1800" dirty="0"/>
          </a:p>
          <a:p>
            <a:r>
              <a:rPr lang="en-US" sz="1800" b="1" dirty="0" err="1"/>
              <a:t>SwitchTo</a:t>
            </a:r>
            <a:r>
              <a:rPr lang="en-US" sz="1800" b="1" dirty="0"/>
              <a:t> Window </a:t>
            </a:r>
            <a:r>
              <a:rPr lang="en-US" sz="1800" b="1" dirty="0" smtClean="0"/>
              <a:t>Command -</a:t>
            </a:r>
            <a:r>
              <a:rPr lang="en-US" sz="1800" dirty="0" smtClean="0"/>
              <a:t> </a:t>
            </a:r>
            <a:r>
              <a:rPr lang="en-US" sz="1800" dirty="0"/>
              <a:t>WebDriver supports </a:t>
            </a:r>
            <a:r>
              <a:rPr lang="en-US" sz="1800" b="1" dirty="0"/>
              <a:t>moving</a:t>
            </a:r>
            <a:r>
              <a:rPr lang="en-US" sz="1800" dirty="0"/>
              <a:t> between named windows using the “</a:t>
            </a:r>
            <a:r>
              <a:rPr lang="en-US" sz="1800" dirty="0" err="1"/>
              <a:t>switchTo</a:t>
            </a:r>
            <a:r>
              <a:rPr lang="en-US" sz="1800" dirty="0"/>
              <a:t>” method</a:t>
            </a:r>
            <a:r>
              <a:rPr lang="en-US" sz="1800" dirty="0" smtClean="0"/>
              <a:t>.</a:t>
            </a:r>
          </a:p>
          <a:p>
            <a:pPr marL="0" indent="0">
              <a:buNone/>
            </a:pPr>
            <a:endParaRPr lang="en-US" sz="1800" dirty="0"/>
          </a:p>
        </p:txBody>
      </p:sp>
      <p:sp>
        <p:nvSpPr>
          <p:cNvPr id="4" name="Rectangle 3"/>
          <p:cNvSpPr/>
          <p:nvPr/>
        </p:nvSpPr>
        <p:spPr>
          <a:xfrm>
            <a:off x="532263" y="4490113"/>
            <a:ext cx="3794077" cy="4094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 </a:t>
            </a:r>
            <a:r>
              <a:rPr lang="en-US" sz="1600" dirty="0" err="1"/>
              <a:t>driver.switchTo</a:t>
            </a:r>
            <a:r>
              <a:rPr lang="en-US" sz="1600" dirty="0"/>
              <a:t>().window("</a:t>
            </a:r>
            <a:r>
              <a:rPr lang="en-US" sz="1600" dirty="0" err="1"/>
              <a:t>windowName</a:t>
            </a:r>
            <a:r>
              <a:rPr lang="en-US" sz="1600" dirty="0"/>
              <a:t>");</a:t>
            </a:r>
          </a:p>
        </p:txBody>
      </p:sp>
      <p:sp>
        <p:nvSpPr>
          <p:cNvPr id="5" name="Rectangle 4"/>
          <p:cNvSpPr/>
          <p:nvPr/>
        </p:nvSpPr>
        <p:spPr>
          <a:xfrm>
            <a:off x="532262" y="5104260"/>
            <a:ext cx="3794077" cy="9416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t>for </a:t>
            </a:r>
            <a:r>
              <a:rPr lang="en-US" sz="1400" dirty="0"/>
              <a:t>(String handle : </a:t>
            </a:r>
            <a:r>
              <a:rPr lang="en-US" sz="1400" dirty="0" err="1"/>
              <a:t>driver.getWindowHandles</a:t>
            </a:r>
            <a:r>
              <a:rPr lang="en-US" sz="1400" dirty="0" smtClean="0"/>
              <a:t>())</a:t>
            </a:r>
          </a:p>
          <a:p>
            <a:r>
              <a:rPr lang="en-US" sz="1400" dirty="0" smtClean="0"/>
              <a:t>{</a:t>
            </a:r>
            <a:endParaRPr lang="en-US" sz="1400" dirty="0"/>
          </a:p>
          <a:p>
            <a:r>
              <a:rPr lang="en-US" sz="1400" dirty="0" err="1" smtClean="0"/>
              <a:t>driver.switchTo</a:t>
            </a:r>
            <a:r>
              <a:rPr lang="en-US" sz="1400" dirty="0"/>
              <a:t>().window(handle</a:t>
            </a:r>
            <a:r>
              <a:rPr lang="en-US" sz="1400" dirty="0" smtClean="0"/>
              <a:t>);</a:t>
            </a:r>
          </a:p>
          <a:p>
            <a:r>
              <a:rPr lang="en-US" sz="1400" dirty="0" smtClean="0"/>
              <a:t>}</a:t>
            </a:r>
            <a:endParaRPr lang="en-US" sz="1400" dirty="0"/>
          </a:p>
        </p:txBody>
      </p:sp>
      <p:sp>
        <p:nvSpPr>
          <p:cNvPr id="6" name="Rectangle 5"/>
          <p:cNvSpPr/>
          <p:nvPr/>
        </p:nvSpPr>
        <p:spPr>
          <a:xfrm>
            <a:off x="4660144" y="4457332"/>
            <a:ext cx="6693656" cy="20117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dirty="0"/>
              <a:t>Set handles = </a:t>
            </a:r>
            <a:r>
              <a:rPr lang="en-US" sz="1400" dirty="0" err="1"/>
              <a:t>driver.getWindowHandles</a:t>
            </a:r>
            <a:r>
              <a:rPr lang="en-US" sz="1400" dirty="0"/>
              <a:t>();</a:t>
            </a:r>
          </a:p>
          <a:p>
            <a:r>
              <a:rPr lang="en-US" sz="1400" dirty="0" err="1" smtClean="0"/>
              <a:t>firstWinHandle</a:t>
            </a:r>
            <a:r>
              <a:rPr lang="en-US" sz="1400" dirty="0" smtClean="0"/>
              <a:t> </a:t>
            </a:r>
            <a:r>
              <a:rPr lang="en-US" sz="1400" dirty="0"/>
              <a:t>= </a:t>
            </a:r>
            <a:r>
              <a:rPr lang="en-US" sz="1400" dirty="0" err="1"/>
              <a:t>driver.getWindowHandle</a:t>
            </a:r>
            <a:r>
              <a:rPr lang="en-US" sz="1400" dirty="0"/>
              <a:t>(); </a:t>
            </a:r>
            <a:r>
              <a:rPr lang="en-US" sz="1400" dirty="0" err="1"/>
              <a:t>handles.remove</a:t>
            </a:r>
            <a:r>
              <a:rPr lang="en-US" sz="1400" dirty="0"/>
              <a:t>(</a:t>
            </a:r>
            <a:r>
              <a:rPr lang="en-US" sz="1400" dirty="0" err="1"/>
              <a:t>firstWinHandle</a:t>
            </a:r>
            <a:r>
              <a:rPr lang="en-US" sz="1400" dirty="0"/>
              <a:t>);</a:t>
            </a:r>
          </a:p>
          <a:p>
            <a:r>
              <a:rPr lang="en-US" sz="1400" b="1" dirty="0" smtClean="0"/>
              <a:t>String</a:t>
            </a:r>
            <a:r>
              <a:rPr lang="en-US" sz="1400" dirty="0" smtClean="0"/>
              <a:t> </a:t>
            </a:r>
            <a:r>
              <a:rPr lang="en-US" sz="1400" dirty="0" err="1"/>
              <a:t>winHandle</a:t>
            </a:r>
            <a:r>
              <a:rPr lang="en-US" sz="1400" dirty="0"/>
              <a:t>=</a:t>
            </a:r>
            <a:r>
              <a:rPr lang="en-US" sz="1400" dirty="0" err="1"/>
              <a:t>handles.iterator</a:t>
            </a:r>
            <a:r>
              <a:rPr lang="en-US" sz="1400" dirty="0"/>
              <a:t>().next();</a:t>
            </a:r>
          </a:p>
          <a:p>
            <a:r>
              <a:rPr lang="en-US" sz="1400" b="1" dirty="0" smtClean="0"/>
              <a:t>if</a:t>
            </a:r>
            <a:r>
              <a:rPr lang="en-US" sz="1400" dirty="0" smtClean="0"/>
              <a:t> </a:t>
            </a:r>
            <a:r>
              <a:rPr lang="en-US" sz="1400" dirty="0"/>
              <a:t>(</a:t>
            </a:r>
            <a:r>
              <a:rPr lang="en-US" sz="1400" dirty="0" err="1"/>
              <a:t>winHandle</a:t>
            </a:r>
            <a:r>
              <a:rPr lang="en-US" sz="1400" dirty="0"/>
              <a:t>!=</a:t>
            </a:r>
            <a:r>
              <a:rPr lang="en-US" sz="1400" dirty="0" err="1"/>
              <a:t>firstWinHandle</a:t>
            </a:r>
            <a:r>
              <a:rPr lang="en-US" sz="1400" dirty="0" smtClean="0"/>
              <a:t>){</a:t>
            </a:r>
            <a:endParaRPr lang="en-US" sz="1400" dirty="0"/>
          </a:p>
          <a:p>
            <a:r>
              <a:rPr lang="en-US" sz="1400" dirty="0"/>
              <a:t>//To retrieve the handle of second window, extracting the handle which does not match to first window </a:t>
            </a:r>
            <a:r>
              <a:rPr lang="en-US" sz="1400" dirty="0" smtClean="0"/>
              <a:t>handle</a:t>
            </a:r>
          </a:p>
          <a:p>
            <a:r>
              <a:rPr lang="en-US" sz="1400" dirty="0" err="1" smtClean="0"/>
              <a:t>secondWinHandle</a:t>
            </a:r>
            <a:r>
              <a:rPr lang="en-US" sz="1400" dirty="0" smtClean="0"/>
              <a:t>=</a:t>
            </a:r>
            <a:r>
              <a:rPr lang="en-US" sz="1400" dirty="0" err="1" smtClean="0"/>
              <a:t>winHandle</a:t>
            </a:r>
            <a:r>
              <a:rPr lang="en-US" sz="1400" dirty="0"/>
              <a:t>; //Storing handle of second window handle</a:t>
            </a:r>
          </a:p>
          <a:p>
            <a:r>
              <a:rPr lang="en-US" sz="1400" dirty="0"/>
              <a:t> </a:t>
            </a:r>
            <a:r>
              <a:rPr lang="en-US" sz="1400" dirty="0" smtClean="0"/>
              <a:t>//</a:t>
            </a:r>
            <a:r>
              <a:rPr lang="en-US" sz="1400" dirty="0"/>
              <a:t>Switch control to new window</a:t>
            </a:r>
          </a:p>
          <a:p>
            <a:r>
              <a:rPr lang="en-US" sz="1400" dirty="0"/>
              <a:t> </a:t>
            </a:r>
            <a:r>
              <a:rPr lang="en-US" sz="1400" dirty="0" err="1" smtClean="0"/>
              <a:t>driver.switchTo</a:t>
            </a:r>
            <a:r>
              <a:rPr lang="en-US" sz="1400" dirty="0"/>
              <a:t>().window(</a:t>
            </a:r>
            <a:r>
              <a:rPr lang="en-US" sz="1400" dirty="0" err="1"/>
              <a:t>secondWinHandle</a:t>
            </a:r>
            <a:r>
              <a:rPr lang="en-US" sz="1400" dirty="0"/>
              <a:t>);</a:t>
            </a:r>
          </a:p>
          <a:p>
            <a:endParaRPr lang="en-US" sz="1400" dirty="0"/>
          </a:p>
        </p:txBody>
      </p:sp>
    </p:spTree>
    <p:extLst>
      <p:ext uri="{BB962C8B-B14F-4D97-AF65-F5344CB8AC3E}">
        <p14:creationId xmlns:p14="http://schemas.microsoft.com/office/powerpoint/2010/main" val="8926602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31162"/>
          </a:xfrm>
        </p:spPr>
        <p:txBody>
          <a:bodyPr>
            <a:normAutofit fontScale="90000"/>
          </a:bodyPr>
          <a:lstStyle/>
          <a:p>
            <a:r>
              <a:rPr lang="en-US" dirty="0" smtClean="0"/>
              <a:t>Handle Frames/</a:t>
            </a:r>
            <a:r>
              <a:rPr lang="en-US" dirty="0" err="1" smtClean="0"/>
              <a:t>IFrames</a:t>
            </a:r>
            <a:endParaRPr lang="en-US" dirty="0"/>
          </a:p>
        </p:txBody>
      </p:sp>
      <p:sp>
        <p:nvSpPr>
          <p:cNvPr id="3" name="Content Placeholder 2"/>
          <p:cNvSpPr>
            <a:spLocks noGrp="1"/>
          </p:cNvSpPr>
          <p:nvPr>
            <p:ph idx="1"/>
          </p:nvPr>
        </p:nvSpPr>
        <p:spPr>
          <a:xfrm>
            <a:off x="838200" y="996288"/>
            <a:ext cx="10515600" cy="5180675"/>
          </a:xfrm>
        </p:spPr>
        <p:txBody>
          <a:bodyPr>
            <a:normAutofit fontScale="92500" lnSpcReduction="10000"/>
          </a:bodyPr>
          <a:lstStyle/>
          <a:p>
            <a:r>
              <a:rPr lang="en-US" sz="1600" dirty="0"/>
              <a:t>To Switch between </a:t>
            </a:r>
            <a:r>
              <a:rPr lang="en-US" sz="1600" dirty="0" err="1"/>
              <a:t>iFrames</a:t>
            </a:r>
            <a:r>
              <a:rPr lang="en-US" sz="1600" dirty="0"/>
              <a:t> we have to use the driver’s </a:t>
            </a:r>
            <a:r>
              <a:rPr lang="en-US" sz="1600" b="1" i="1" dirty="0" err="1"/>
              <a:t>switchTo</a:t>
            </a:r>
            <a:r>
              <a:rPr lang="en-US" sz="1600" b="1" i="1" dirty="0"/>
              <a:t>().frame</a:t>
            </a:r>
            <a:r>
              <a:rPr lang="en-US" sz="1600" dirty="0"/>
              <a:t> command. </a:t>
            </a:r>
            <a:endParaRPr lang="en-US" sz="1600" dirty="0" smtClean="0"/>
          </a:p>
          <a:p>
            <a:r>
              <a:rPr lang="en-US" sz="1600" dirty="0" smtClean="0"/>
              <a:t>We </a:t>
            </a:r>
            <a:r>
              <a:rPr lang="en-US" sz="1600" dirty="0"/>
              <a:t>can use the </a:t>
            </a:r>
            <a:r>
              <a:rPr lang="en-US" sz="1600" i="1" dirty="0" err="1"/>
              <a:t>switchTo</a:t>
            </a:r>
            <a:r>
              <a:rPr lang="en-US" sz="1600" i="1" dirty="0"/>
              <a:t>().frame()</a:t>
            </a:r>
            <a:r>
              <a:rPr lang="en-US" sz="1600" dirty="0"/>
              <a:t> in three ways:</a:t>
            </a:r>
          </a:p>
          <a:p>
            <a:pPr lvl="1"/>
            <a:r>
              <a:rPr lang="en-US" sz="1600" b="1" i="1" dirty="0" err="1"/>
              <a:t>switchTo.frame</a:t>
            </a:r>
            <a:r>
              <a:rPr lang="en-US" sz="1600" b="1" i="1" dirty="0"/>
              <a:t>(</a:t>
            </a:r>
            <a:r>
              <a:rPr lang="en-US" sz="1600" b="1" i="1" dirty="0" err="1"/>
              <a:t>int</a:t>
            </a:r>
            <a:r>
              <a:rPr lang="en-US" sz="1600" b="1" i="1" dirty="0"/>
              <a:t> </a:t>
            </a:r>
            <a:r>
              <a:rPr lang="en-US" sz="1600" b="1" i="1" dirty="0" err="1"/>
              <a:t>frameNumber</a:t>
            </a:r>
            <a:r>
              <a:rPr lang="en-US" sz="1600" b="1" i="1" dirty="0"/>
              <a:t>)</a:t>
            </a:r>
            <a:r>
              <a:rPr lang="en-US" sz="1600" b="1" dirty="0"/>
              <a:t>: </a:t>
            </a:r>
            <a:r>
              <a:rPr lang="en-US" sz="1600" dirty="0"/>
              <a:t>Pass the frame index and driver will switch to that frame.</a:t>
            </a:r>
          </a:p>
          <a:p>
            <a:pPr lvl="1"/>
            <a:r>
              <a:rPr lang="en-US" sz="1600" b="1" i="1" dirty="0" err="1"/>
              <a:t>switchTo.frame</a:t>
            </a:r>
            <a:r>
              <a:rPr lang="en-US" sz="1600" b="1" i="1" dirty="0"/>
              <a:t>(string </a:t>
            </a:r>
            <a:r>
              <a:rPr lang="en-US" sz="1600" b="1" i="1" dirty="0" err="1"/>
              <a:t>frameNameOrId</a:t>
            </a:r>
            <a:r>
              <a:rPr lang="en-US" sz="1600" b="1" i="1" dirty="0"/>
              <a:t>)</a:t>
            </a:r>
            <a:r>
              <a:rPr lang="en-US" sz="1600" b="1" dirty="0"/>
              <a:t>: </a:t>
            </a:r>
            <a:r>
              <a:rPr lang="en-US" sz="1600" dirty="0"/>
              <a:t>Pass the frame element Name or ID and driver will switch to that frame.</a:t>
            </a:r>
          </a:p>
          <a:p>
            <a:pPr lvl="1"/>
            <a:r>
              <a:rPr lang="en-US" sz="1600" b="1" i="1" dirty="0" err="1"/>
              <a:t>switchTo.frame</a:t>
            </a:r>
            <a:r>
              <a:rPr lang="en-US" sz="1600" b="1" i="1" dirty="0"/>
              <a:t>(</a:t>
            </a:r>
            <a:r>
              <a:rPr lang="en-US" sz="1600" b="1" i="1" dirty="0" err="1"/>
              <a:t>WebElement</a:t>
            </a:r>
            <a:r>
              <a:rPr lang="en-US" sz="1600" b="1" i="1" dirty="0"/>
              <a:t> </a:t>
            </a:r>
            <a:r>
              <a:rPr lang="en-US" sz="1600" b="1" i="1" dirty="0" err="1"/>
              <a:t>frameElement</a:t>
            </a:r>
            <a:r>
              <a:rPr lang="en-US" sz="1600" b="1" i="1" dirty="0"/>
              <a:t>)</a:t>
            </a:r>
            <a:r>
              <a:rPr lang="en-US" sz="1600" b="1" dirty="0"/>
              <a:t>: </a:t>
            </a:r>
            <a:r>
              <a:rPr lang="en-US" sz="1600" dirty="0"/>
              <a:t>Pass the frame web element and driver will switch to that frame.</a:t>
            </a:r>
          </a:p>
          <a:p>
            <a:r>
              <a:rPr lang="en-US" sz="1600" b="1" dirty="0"/>
              <a:t>How to find total number of </a:t>
            </a:r>
            <a:r>
              <a:rPr lang="en-US" sz="1600" b="1" dirty="0" err="1"/>
              <a:t>iFrames</a:t>
            </a:r>
            <a:r>
              <a:rPr lang="en-US" sz="1600" b="1" dirty="0"/>
              <a:t> on a </a:t>
            </a:r>
            <a:r>
              <a:rPr lang="en-US" sz="1600" b="1" dirty="0" smtClean="0"/>
              <a:t>webpage?</a:t>
            </a:r>
            <a:endParaRPr lang="en-US" sz="1600" b="1" dirty="0"/>
          </a:p>
          <a:p>
            <a:pPr marL="0" indent="0">
              <a:buNone/>
            </a:pPr>
            <a:r>
              <a:rPr lang="en-US" sz="1600" dirty="0"/>
              <a:t>WebDriver driver = new </a:t>
            </a:r>
            <a:r>
              <a:rPr lang="en-US" sz="1600" dirty="0" err="1"/>
              <a:t>FirefoxDriver</a:t>
            </a:r>
            <a:r>
              <a:rPr lang="en-US" sz="1600" dirty="0"/>
              <a:t>();</a:t>
            </a:r>
          </a:p>
          <a:p>
            <a:pPr marL="0" indent="0">
              <a:buNone/>
            </a:pPr>
            <a:r>
              <a:rPr lang="en-US" sz="1600" dirty="0" err="1" smtClean="0"/>
              <a:t>driver.get</a:t>
            </a:r>
            <a:r>
              <a:rPr lang="en-US" sz="1600" dirty="0"/>
              <a:t>("http://toolsqa.com/iframe-practice-page/");</a:t>
            </a:r>
          </a:p>
          <a:p>
            <a:pPr marL="0" indent="0">
              <a:buNone/>
            </a:pPr>
            <a:endParaRPr lang="en-US" sz="1600" dirty="0"/>
          </a:p>
          <a:p>
            <a:pPr marL="0" indent="0">
              <a:buNone/>
            </a:pPr>
            <a:r>
              <a:rPr lang="en-US" sz="1600" b="1" dirty="0" smtClean="0"/>
              <a:t>//1. By </a:t>
            </a:r>
            <a:r>
              <a:rPr lang="en-US" sz="1600" b="1" dirty="0"/>
              <a:t>executing </a:t>
            </a:r>
            <a:r>
              <a:rPr lang="en-US" sz="1600" b="1" dirty="0" smtClean="0"/>
              <a:t>a java script</a:t>
            </a:r>
          </a:p>
          <a:p>
            <a:pPr marL="0" indent="0">
              <a:buNone/>
            </a:pPr>
            <a:r>
              <a:rPr lang="en-US" sz="1600" dirty="0" err="1" smtClean="0"/>
              <a:t>JavascriptExecutor</a:t>
            </a:r>
            <a:r>
              <a:rPr lang="en-US" sz="1600" dirty="0" smtClean="0"/>
              <a:t> exe = (</a:t>
            </a:r>
            <a:r>
              <a:rPr lang="en-US" sz="1600" dirty="0" err="1" smtClean="0"/>
              <a:t>JavascriptExecutor</a:t>
            </a:r>
            <a:r>
              <a:rPr lang="en-US" sz="1600" dirty="0" smtClean="0"/>
              <a:t>) driver;</a:t>
            </a:r>
          </a:p>
          <a:p>
            <a:pPr marL="0" indent="0">
              <a:buNone/>
            </a:pPr>
            <a:r>
              <a:rPr lang="en-US" sz="1600" dirty="0" smtClean="0"/>
              <a:t>Integer </a:t>
            </a:r>
            <a:r>
              <a:rPr lang="en-US" sz="1600" dirty="0" err="1"/>
              <a:t>numberOfFrames</a:t>
            </a:r>
            <a:r>
              <a:rPr lang="en-US" sz="1600" dirty="0"/>
              <a:t> = </a:t>
            </a:r>
            <a:r>
              <a:rPr lang="en-US" sz="1600" dirty="0" err="1"/>
              <a:t>Integer.parseInt</a:t>
            </a:r>
            <a:r>
              <a:rPr lang="en-US" sz="1600" dirty="0"/>
              <a:t>(</a:t>
            </a:r>
            <a:r>
              <a:rPr lang="en-US" sz="1600" dirty="0" err="1"/>
              <a:t>exe.executeScript</a:t>
            </a:r>
            <a:r>
              <a:rPr lang="en-US" sz="1600" dirty="0"/>
              <a:t>("return </a:t>
            </a:r>
            <a:r>
              <a:rPr lang="en-US" sz="1600" dirty="0" err="1"/>
              <a:t>window.length</a:t>
            </a:r>
            <a:r>
              <a:rPr lang="en-US" sz="1600" dirty="0"/>
              <a:t>").</a:t>
            </a:r>
            <a:r>
              <a:rPr lang="en-US" sz="1600" dirty="0" err="1"/>
              <a:t>toString</a:t>
            </a:r>
            <a:r>
              <a:rPr lang="en-US" sz="1600" dirty="0"/>
              <a:t>());</a:t>
            </a:r>
          </a:p>
          <a:p>
            <a:pPr marL="0" indent="0">
              <a:buNone/>
            </a:pPr>
            <a:r>
              <a:rPr lang="en-US" sz="1600" dirty="0" err="1" smtClean="0"/>
              <a:t>System.out.println</a:t>
            </a:r>
            <a:r>
              <a:rPr lang="en-US" sz="1600" dirty="0"/>
              <a:t>("Number of iframes on the page are " + </a:t>
            </a:r>
            <a:r>
              <a:rPr lang="en-US" sz="1600" dirty="0" err="1"/>
              <a:t>numberOfFrames</a:t>
            </a:r>
            <a:r>
              <a:rPr lang="en-US" sz="1600" dirty="0" smtClean="0"/>
              <a:t>);</a:t>
            </a:r>
          </a:p>
          <a:p>
            <a:pPr marL="0" indent="0">
              <a:buNone/>
            </a:pPr>
            <a:endParaRPr lang="en-US" sz="1600" dirty="0"/>
          </a:p>
          <a:p>
            <a:pPr marL="0" indent="0">
              <a:buNone/>
            </a:pPr>
            <a:r>
              <a:rPr lang="en-US" sz="1600" b="1" dirty="0" smtClean="0"/>
              <a:t>//</a:t>
            </a:r>
            <a:r>
              <a:rPr lang="en-US" sz="1600" b="1" dirty="0"/>
              <a:t>By finding all the web elements using iframe tag</a:t>
            </a:r>
          </a:p>
          <a:p>
            <a:pPr marL="0" indent="0">
              <a:buNone/>
            </a:pPr>
            <a:r>
              <a:rPr lang="en-US" sz="1600" dirty="0" smtClean="0"/>
              <a:t>List&lt;</a:t>
            </a:r>
            <a:r>
              <a:rPr lang="en-US" sz="1600" dirty="0" err="1" smtClean="0"/>
              <a:t>WebElement</a:t>
            </a:r>
            <a:r>
              <a:rPr lang="en-US" sz="1600" dirty="0"/>
              <a:t>&gt; </a:t>
            </a:r>
            <a:r>
              <a:rPr lang="en-US" sz="1600" dirty="0" err="1"/>
              <a:t>iframeElements</a:t>
            </a:r>
            <a:r>
              <a:rPr lang="en-US" sz="1600" dirty="0"/>
              <a:t> = </a:t>
            </a:r>
            <a:r>
              <a:rPr lang="en-US" sz="1600" dirty="0" err="1"/>
              <a:t>driver.findElements</a:t>
            </a:r>
            <a:r>
              <a:rPr lang="en-US" sz="1600" dirty="0"/>
              <a:t>(</a:t>
            </a:r>
            <a:r>
              <a:rPr lang="en-US" sz="1600" dirty="0" err="1"/>
              <a:t>By.tagName</a:t>
            </a:r>
            <a:r>
              <a:rPr lang="en-US" sz="1600" dirty="0"/>
              <a:t>("iframe"));</a:t>
            </a:r>
          </a:p>
          <a:p>
            <a:pPr marL="0" indent="0">
              <a:buNone/>
            </a:pPr>
            <a:r>
              <a:rPr lang="en-US" sz="1600" dirty="0" err="1" smtClean="0"/>
              <a:t>System.out.println</a:t>
            </a:r>
            <a:r>
              <a:rPr lang="en-US" sz="1600" dirty="0"/>
              <a:t>("The total number of iframes are " + </a:t>
            </a:r>
            <a:r>
              <a:rPr lang="en-US" sz="1600" dirty="0" err="1"/>
              <a:t>iframeElements.size</a:t>
            </a:r>
            <a:r>
              <a:rPr lang="en-US" sz="1600" dirty="0"/>
              <a:t>());</a:t>
            </a:r>
          </a:p>
        </p:txBody>
      </p:sp>
    </p:spTree>
    <p:extLst>
      <p:ext uri="{BB962C8B-B14F-4D97-AF65-F5344CB8AC3E}">
        <p14:creationId xmlns:p14="http://schemas.microsoft.com/office/powerpoint/2010/main" val="29191442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42297"/>
            <a:ext cx="10515600" cy="576569"/>
          </a:xfrm>
        </p:spPr>
        <p:txBody>
          <a:bodyPr>
            <a:normAutofit fontScale="90000"/>
          </a:bodyPr>
          <a:lstStyle/>
          <a:p>
            <a:r>
              <a:rPr lang="en-US" dirty="0"/>
              <a:t>Handle Frames/</a:t>
            </a:r>
            <a:r>
              <a:rPr lang="en-US" dirty="0" err="1"/>
              <a:t>IFrames</a:t>
            </a:r>
            <a:endParaRPr lang="en-US" dirty="0"/>
          </a:p>
        </p:txBody>
      </p:sp>
      <p:sp>
        <p:nvSpPr>
          <p:cNvPr id="3" name="Content Placeholder 2"/>
          <p:cNvSpPr>
            <a:spLocks noGrp="1"/>
          </p:cNvSpPr>
          <p:nvPr>
            <p:ph idx="1"/>
          </p:nvPr>
        </p:nvSpPr>
        <p:spPr>
          <a:xfrm>
            <a:off x="838200" y="1136682"/>
            <a:ext cx="10515600" cy="5459443"/>
          </a:xfrm>
        </p:spPr>
        <p:txBody>
          <a:bodyPr>
            <a:normAutofit fontScale="85000" lnSpcReduction="20000"/>
          </a:bodyPr>
          <a:lstStyle/>
          <a:p>
            <a:r>
              <a:rPr lang="en-US" sz="1600" b="1" dirty="0" smtClean="0"/>
              <a:t>Switch </a:t>
            </a:r>
            <a:r>
              <a:rPr lang="en-US" sz="1600" b="1" dirty="0"/>
              <a:t>to Frames by </a:t>
            </a:r>
            <a:r>
              <a:rPr lang="en-US" sz="1600" b="1" dirty="0" smtClean="0"/>
              <a:t>Index</a:t>
            </a:r>
            <a:r>
              <a:rPr lang="en-US" sz="1600" dirty="0" smtClean="0"/>
              <a:t> - </a:t>
            </a:r>
            <a:r>
              <a:rPr lang="en-US" sz="1600" dirty="0"/>
              <a:t>Index of an </a:t>
            </a:r>
            <a:r>
              <a:rPr lang="en-US" sz="1600" dirty="0" err="1"/>
              <a:t>iFrame</a:t>
            </a:r>
            <a:r>
              <a:rPr lang="en-US" sz="1600" dirty="0"/>
              <a:t> is the position at which it occurs in the HTML </a:t>
            </a:r>
            <a:r>
              <a:rPr lang="en-US" sz="1600" dirty="0" smtClean="0"/>
              <a:t>page.</a:t>
            </a:r>
          </a:p>
          <a:p>
            <a:endParaRPr lang="en-US" sz="1600" dirty="0"/>
          </a:p>
          <a:p>
            <a:endParaRPr lang="en-US" sz="1600" dirty="0" smtClean="0"/>
          </a:p>
          <a:p>
            <a:endParaRPr lang="en-US" sz="1600" dirty="0"/>
          </a:p>
          <a:p>
            <a:endParaRPr lang="en-US" sz="1600" dirty="0" smtClean="0"/>
          </a:p>
          <a:p>
            <a:endParaRPr lang="en-US" sz="1600" dirty="0"/>
          </a:p>
          <a:p>
            <a:r>
              <a:rPr lang="en-US" sz="1600" b="1" dirty="0"/>
              <a:t>Switch to Frames by </a:t>
            </a:r>
            <a:r>
              <a:rPr lang="en-US" sz="1600" b="1" dirty="0" smtClean="0"/>
              <a:t>Name</a:t>
            </a:r>
            <a:r>
              <a:rPr lang="en-US" sz="1600" dirty="0" smtClean="0"/>
              <a:t> - </a:t>
            </a:r>
            <a:r>
              <a:rPr lang="en-US" sz="1600" dirty="0"/>
              <a:t>Now if you take a look at the </a:t>
            </a:r>
            <a:r>
              <a:rPr lang="en-US" sz="1600" dirty="0" err="1"/>
              <a:t>HTMLcode</a:t>
            </a:r>
            <a:r>
              <a:rPr lang="en-US" sz="1600" dirty="0"/>
              <a:t> of </a:t>
            </a:r>
            <a:r>
              <a:rPr lang="en-US" sz="1600" dirty="0" err="1"/>
              <a:t>iFrame</a:t>
            </a:r>
            <a:r>
              <a:rPr lang="en-US" sz="1600" dirty="0"/>
              <a:t> you will find that it has </a:t>
            </a:r>
            <a:r>
              <a:rPr lang="en-US" sz="1600" b="1" i="1" dirty="0"/>
              <a:t>Name</a:t>
            </a:r>
            <a:r>
              <a:rPr lang="en-US" sz="1600" dirty="0"/>
              <a:t> </a:t>
            </a:r>
            <a:r>
              <a:rPr lang="en-US" sz="1600" i="1" dirty="0"/>
              <a:t>attribute</a:t>
            </a:r>
            <a:r>
              <a:rPr lang="en-US" sz="1600" dirty="0"/>
              <a:t>. Name attribute has a value iframe1. We can switch to the </a:t>
            </a:r>
            <a:r>
              <a:rPr lang="en-US" sz="1600" dirty="0" err="1"/>
              <a:t>iFrame</a:t>
            </a:r>
            <a:r>
              <a:rPr lang="en-US" sz="1600" dirty="0"/>
              <a:t> using the </a:t>
            </a:r>
            <a:r>
              <a:rPr lang="en-US" sz="1600" i="1" dirty="0" smtClean="0"/>
              <a:t>name</a:t>
            </a:r>
            <a:endParaRPr lang="en-US" sz="1600" dirty="0"/>
          </a:p>
          <a:p>
            <a:pPr marL="0" indent="0">
              <a:spcBef>
                <a:spcPts val="0"/>
              </a:spcBef>
              <a:buNone/>
            </a:pPr>
            <a:r>
              <a:rPr lang="en-US" sz="800" dirty="0" smtClean="0"/>
              <a:t>	</a:t>
            </a:r>
            <a:r>
              <a:rPr lang="en-US" sz="1600" dirty="0" err="1" smtClean="0"/>
              <a:t>driver.switchTo</a:t>
            </a:r>
            <a:r>
              <a:rPr lang="en-US" sz="1600" dirty="0"/>
              <a:t>().frame("iframe1");</a:t>
            </a:r>
          </a:p>
          <a:p>
            <a:pPr marL="0" indent="0">
              <a:spcBef>
                <a:spcPts val="0"/>
              </a:spcBef>
              <a:buNone/>
            </a:pPr>
            <a:r>
              <a:rPr lang="en-US" sz="1600" dirty="0" smtClean="0"/>
              <a:t>	</a:t>
            </a:r>
            <a:r>
              <a:rPr lang="en-US" sz="1600" dirty="0" err="1" smtClean="0"/>
              <a:t>driver.quit</a:t>
            </a:r>
            <a:r>
              <a:rPr lang="en-US" sz="1600" dirty="0" smtClean="0"/>
              <a:t>();</a:t>
            </a:r>
          </a:p>
          <a:p>
            <a:r>
              <a:rPr lang="en-US" sz="1600" b="1" dirty="0"/>
              <a:t>Switch to Frame by </a:t>
            </a:r>
            <a:r>
              <a:rPr lang="en-US" sz="1600" b="1" dirty="0" smtClean="0"/>
              <a:t>ID </a:t>
            </a:r>
            <a:r>
              <a:rPr lang="en-US" sz="1600" dirty="0" smtClean="0"/>
              <a:t>-</a:t>
            </a:r>
            <a:r>
              <a:rPr lang="en-US" sz="1600" dirty="0"/>
              <a:t>Similar to the name attribute in the </a:t>
            </a:r>
            <a:r>
              <a:rPr lang="en-US" sz="1600" dirty="0" err="1"/>
              <a:t>iFrame</a:t>
            </a:r>
            <a:r>
              <a:rPr lang="en-US" sz="1600" dirty="0"/>
              <a:t> tag we also have the </a:t>
            </a:r>
            <a:r>
              <a:rPr lang="en-US" sz="1600" b="1" i="1" dirty="0"/>
              <a:t>ID</a:t>
            </a:r>
            <a:r>
              <a:rPr lang="en-US" sz="1600" dirty="0"/>
              <a:t> </a:t>
            </a:r>
            <a:r>
              <a:rPr lang="en-US" sz="1600" i="1" dirty="0" smtClean="0"/>
              <a:t>attribute</a:t>
            </a:r>
            <a:r>
              <a:rPr lang="en-US" sz="1600" dirty="0" smtClean="0"/>
              <a:t>.</a:t>
            </a:r>
          </a:p>
          <a:p>
            <a:pPr marL="0" indent="0">
              <a:spcBef>
                <a:spcPts val="0"/>
              </a:spcBef>
              <a:buNone/>
            </a:pPr>
            <a:r>
              <a:rPr lang="en-US" sz="1600" dirty="0"/>
              <a:t>	</a:t>
            </a:r>
            <a:r>
              <a:rPr lang="en-US" sz="1600" dirty="0" err="1" smtClean="0"/>
              <a:t>driver.switchTo</a:t>
            </a:r>
            <a:r>
              <a:rPr lang="en-US" sz="1600" dirty="0"/>
              <a:t>().frame("IF1");</a:t>
            </a:r>
          </a:p>
          <a:p>
            <a:pPr marL="0" indent="0">
              <a:spcBef>
                <a:spcPts val="0"/>
              </a:spcBef>
              <a:buNone/>
            </a:pPr>
            <a:r>
              <a:rPr lang="en-US" sz="1600" dirty="0"/>
              <a:t>	</a:t>
            </a:r>
            <a:r>
              <a:rPr lang="en-US" sz="1600" dirty="0" err="1" smtClean="0"/>
              <a:t>driver.quit</a:t>
            </a:r>
            <a:r>
              <a:rPr lang="en-US" sz="1600" dirty="0"/>
              <a:t>();</a:t>
            </a:r>
          </a:p>
          <a:p>
            <a:r>
              <a:rPr lang="en-US" sz="1600" b="1" dirty="0"/>
              <a:t>Switch to Frame by </a:t>
            </a:r>
            <a:r>
              <a:rPr lang="en-US" sz="1600" b="1" dirty="0" err="1" smtClean="0"/>
              <a:t>WebElement</a:t>
            </a:r>
            <a:r>
              <a:rPr lang="en-US" sz="1600" b="1" dirty="0" smtClean="0"/>
              <a:t> - </a:t>
            </a:r>
            <a:r>
              <a:rPr lang="en-US" sz="1600" dirty="0"/>
              <a:t>Now we can switch to an </a:t>
            </a:r>
            <a:r>
              <a:rPr lang="en-US" sz="1600" dirty="0" err="1"/>
              <a:t>iFrame</a:t>
            </a:r>
            <a:r>
              <a:rPr lang="en-US" sz="1600" dirty="0"/>
              <a:t> by simply passing the </a:t>
            </a:r>
            <a:r>
              <a:rPr lang="en-US" sz="1600" dirty="0" err="1"/>
              <a:t>iFrame</a:t>
            </a:r>
            <a:r>
              <a:rPr lang="en-US" sz="1600" dirty="0"/>
              <a:t> </a:t>
            </a:r>
            <a:r>
              <a:rPr lang="en-US" sz="1600" dirty="0" err="1"/>
              <a:t>WebElement</a:t>
            </a:r>
            <a:r>
              <a:rPr lang="en-US" sz="1600" dirty="0"/>
              <a:t> to </a:t>
            </a:r>
            <a:r>
              <a:rPr lang="en-US" sz="1600" dirty="0" smtClean="0"/>
              <a:t>the </a:t>
            </a:r>
            <a:r>
              <a:rPr lang="en-US" sz="1600" b="1" i="1" dirty="0" err="1" smtClean="0"/>
              <a:t>driver.switchTo</a:t>
            </a:r>
            <a:r>
              <a:rPr lang="en-US" sz="1600" b="1" i="1" dirty="0"/>
              <a:t>().frame()</a:t>
            </a:r>
            <a:r>
              <a:rPr lang="en-US" sz="1600" dirty="0"/>
              <a:t> command</a:t>
            </a:r>
            <a:r>
              <a:rPr lang="en-US" sz="1600" dirty="0" smtClean="0"/>
              <a:t>.</a:t>
            </a:r>
          </a:p>
          <a:p>
            <a:pPr marL="914400" lvl="2" indent="0">
              <a:buNone/>
            </a:pPr>
            <a:r>
              <a:rPr lang="en-US" sz="1700" dirty="0"/>
              <a:t>//First find the element using any of locator </a:t>
            </a:r>
            <a:r>
              <a:rPr lang="en-US" sz="1700" dirty="0" err="1"/>
              <a:t>stratedgy</a:t>
            </a:r>
            <a:endParaRPr lang="en-US" sz="1700" dirty="0"/>
          </a:p>
          <a:p>
            <a:pPr marL="914400" lvl="2" indent="0">
              <a:buNone/>
            </a:pPr>
            <a:r>
              <a:rPr lang="en-US" sz="1700" dirty="0" err="1" smtClean="0"/>
              <a:t>WebElement</a:t>
            </a:r>
            <a:r>
              <a:rPr lang="en-US" sz="1700" dirty="0" smtClean="0"/>
              <a:t> </a:t>
            </a:r>
            <a:r>
              <a:rPr lang="en-US" sz="1700" dirty="0" err="1"/>
              <a:t>iframeElement</a:t>
            </a:r>
            <a:r>
              <a:rPr lang="en-US" sz="1700" dirty="0"/>
              <a:t> = </a:t>
            </a:r>
            <a:r>
              <a:rPr lang="en-US" sz="1700" dirty="0" err="1"/>
              <a:t>driver.findElement</a:t>
            </a:r>
            <a:r>
              <a:rPr lang="en-US" sz="1700" dirty="0"/>
              <a:t>(By.id("IF1"));</a:t>
            </a:r>
          </a:p>
          <a:p>
            <a:pPr marL="914400" lvl="2" indent="0">
              <a:buNone/>
            </a:pPr>
            <a:r>
              <a:rPr lang="en-US" sz="1700" dirty="0" smtClean="0"/>
              <a:t>//</a:t>
            </a:r>
            <a:r>
              <a:rPr lang="en-US" sz="1700" dirty="0"/>
              <a:t>now use the switch command</a:t>
            </a:r>
          </a:p>
          <a:p>
            <a:pPr marL="914400" lvl="2" indent="0">
              <a:buNone/>
            </a:pPr>
            <a:r>
              <a:rPr lang="en-US" sz="1700" dirty="0" err="1" smtClean="0"/>
              <a:t>driver.switchTo</a:t>
            </a:r>
            <a:r>
              <a:rPr lang="en-US" sz="1700" dirty="0"/>
              <a:t>().frame(</a:t>
            </a:r>
            <a:r>
              <a:rPr lang="en-US" sz="1700" dirty="0" err="1"/>
              <a:t>iframeElement</a:t>
            </a:r>
            <a:r>
              <a:rPr lang="en-US" sz="1700" dirty="0"/>
              <a:t>);</a:t>
            </a:r>
          </a:p>
          <a:p>
            <a:pPr marL="914400" lvl="2" indent="0">
              <a:buNone/>
            </a:pPr>
            <a:r>
              <a:rPr lang="en-US" sz="1700" dirty="0" err="1" smtClean="0"/>
              <a:t>driver.quit</a:t>
            </a:r>
            <a:r>
              <a:rPr lang="en-US" sz="1700" dirty="0" smtClean="0"/>
              <a:t>();</a:t>
            </a:r>
            <a:endParaRPr lang="en-US" sz="1600" dirty="0"/>
          </a:p>
          <a:p>
            <a:r>
              <a:rPr lang="en-US" sz="1600" b="1" dirty="0"/>
              <a:t>Switching back to Main page from </a:t>
            </a:r>
            <a:r>
              <a:rPr lang="en-US" sz="1600" b="1" dirty="0" smtClean="0"/>
              <a:t>Frame </a:t>
            </a:r>
            <a:r>
              <a:rPr lang="en-US" sz="1600" dirty="0" smtClean="0"/>
              <a:t>- </a:t>
            </a:r>
            <a:r>
              <a:rPr lang="en-US" sz="1600" dirty="0"/>
              <a:t>Once you are done with all the task in a particular </a:t>
            </a:r>
            <a:r>
              <a:rPr lang="en-US" sz="1600" dirty="0" err="1"/>
              <a:t>iFrame</a:t>
            </a:r>
            <a:r>
              <a:rPr lang="en-US" sz="1600" dirty="0"/>
              <a:t> you can switch back to the main </a:t>
            </a:r>
            <a:r>
              <a:rPr lang="en-US" sz="1600" dirty="0" smtClean="0"/>
              <a:t>page </a:t>
            </a:r>
            <a:r>
              <a:rPr lang="en-US" sz="1600" dirty="0"/>
              <a:t>using </a:t>
            </a:r>
            <a:r>
              <a:rPr lang="en-US" sz="1600" dirty="0" smtClean="0"/>
              <a:t>command</a:t>
            </a:r>
          </a:p>
          <a:p>
            <a:pPr marL="0" indent="0">
              <a:buNone/>
            </a:pPr>
            <a:r>
              <a:rPr lang="en-US" sz="1600" dirty="0" smtClean="0"/>
              <a:t>	</a:t>
            </a:r>
            <a:r>
              <a:rPr lang="en-US" sz="1600" dirty="0"/>
              <a:t> </a:t>
            </a:r>
            <a:r>
              <a:rPr lang="en-US" sz="1600" b="1" i="1" dirty="0" err="1"/>
              <a:t>switchTo</a:t>
            </a:r>
            <a:r>
              <a:rPr lang="en-US" sz="1600" b="1" i="1" dirty="0"/>
              <a:t>().</a:t>
            </a:r>
            <a:r>
              <a:rPr lang="en-US" sz="1600" b="1" i="1" dirty="0" err="1"/>
              <a:t>defaultContent</a:t>
            </a:r>
            <a:r>
              <a:rPr lang="en-US" sz="1600" b="1" i="1" dirty="0"/>
              <a:t>()</a:t>
            </a:r>
            <a:endParaRPr lang="en-US" sz="1600" dirty="0"/>
          </a:p>
          <a:p>
            <a:endParaRPr lang="en-US" sz="1600" dirty="0"/>
          </a:p>
        </p:txBody>
      </p:sp>
      <p:pic>
        <p:nvPicPr>
          <p:cNvPr id="4" name="Picture 3"/>
          <p:cNvPicPr>
            <a:picLocks noChangeAspect="1"/>
          </p:cNvPicPr>
          <p:nvPr/>
        </p:nvPicPr>
        <p:blipFill>
          <a:blip r:embed="rId2"/>
          <a:stretch>
            <a:fillRect/>
          </a:stretch>
        </p:blipFill>
        <p:spPr>
          <a:xfrm>
            <a:off x="1521700" y="1362797"/>
            <a:ext cx="5108864" cy="1157169"/>
          </a:xfrm>
          <a:prstGeom prst="rect">
            <a:avLst/>
          </a:prstGeom>
        </p:spPr>
      </p:pic>
      <p:sp>
        <p:nvSpPr>
          <p:cNvPr id="5" name="Rectangle 4"/>
          <p:cNvSpPr/>
          <p:nvPr/>
        </p:nvSpPr>
        <p:spPr>
          <a:xfrm>
            <a:off x="7014946" y="1348644"/>
            <a:ext cx="4258101" cy="11352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100" dirty="0"/>
              <a:t>public static void main(String[] </a:t>
            </a:r>
            <a:r>
              <a:rPr lang="en-US" sz="1100" dirty="0" err="1"/>
              <a:t>args</a:t>
            </a:r>
            <a:r>
              <a:rPr lang="en-US" sz="1100" dirty="0"/>
              <a:t>) throws </a:t>
            </a:r>
            <a:r>
              <a:rPr lang="en-US" sz="1100" dirty="0" err="1"/>
              <a:t>InterruptedException</a:t>
            </a:r>
            <a:r>
              <a:rPr lang="en-US" sz="1100" dirty="0"/>
              <a:t> </a:t>
            </a:r>
            <a:r>
              <a:rPr lang="en-US" sz="1100" dirty="0" smtClean="0"/>
              <a:t>{</a:t>
            </a:r>
          </a:p>
          <a:p>
            <a:r>
              <a:rPr lang="en-US" sz="1100" dirty="0" smtClean="0"/>
              <a:t>WebDriver </a:t>
            </a:r>
            <a:r>
              <a:rPr lang="en-US" sz="1100" dirty="0"/>
              <a:t>driver = new </a:t>
            </a:r>
            <a:r>
              <a:rPr lang="en-US" sz="1100" dirty="0" err="1"/>
              <a:t>FirefoxDriver</a:t>
            </a:r>
            <a:r>
              <a:rPr lang="en-US" sz="1100" dirty="0" smtClean="0"/>
              <a:t>();</a:t>
            </a:r>
          </a:p>
          <a:p>
            <a:r>
              <a:rPr lang="en-US" sz="1100" dirty="0" err="1" smtClean="0"/>
              <a:t>driver.get</a:t>
            </a:r>
            <a:r>
              <a:rPr lang="en-US" sz="1100" dirty="0"/>
              <a:t>("http://toolsqa.com/iframe-practice-page</a:t>
            </a:r>
            <a:r>
              <a:rPr lang="en-US" sz="1100" dirty="0" smtClean="0"/>
              <a:t>/");</a:t>
            </a:r>
          </a:p>
          <a:p>
            <a:r>
              <a:rPr lang="en-US" sz="1100" dirty="0" smtClean="0"/>
              <a:t>//</a:t>
            </a:r>
            <a:r>
              <a:rPr lang="en-US" sz="1100" dirty="0"/>
              <a:t>Switch by </a:t>
            </a:r>
            <a:r>
              <a:rPr lang="en-US" sz="1100" dirty="0" smtClean="0"/>
              <a:t>Index</a:t>
            </a:r>
          </a:p>
          <a:p>
            <a:r>
              <a:rPr lang="en-US" sz="1100" dirty="0" err="1" smtClean="0"/>
              <a:t>driver.switchTo</a:t>
            </a:r>
            <a:r>
              <a:rPr lang="en-US" sz="1100" dirty="0"/>
              <a:t>().frame(0</a:t>
            </a:r>
            <a:r>
              <a:rPr lang="en-US" sz="1100" dirty="0" smtClean="0"/>
              <a:t>);</a:t>
            </a:r>
          </a:p>
          <a:p>
            <a:r>
              <a:rPr lang="en-US" sz="1100" dirty="0" err="1" smtClean="0"/>
              <a:t>driver.quit</a:t>
            </a:r>
            <a:r>
              <a:rPr lang="en-US" sz="1100" dirty="0" smtClean="0"/>
              <a:t>();</a:t>
            </a:r>
            <a:r>
              <a:rPr lang="en-US" sz="1100" dirty="0"/>
              <a:t>	}</a:t>
            </a:r>
          </a:p>
        </p:txBody>
      </p:sp>
    </p:spTree>
    <p:extLst>
      <p:ext uri="{BB962C8B-B14F-4D97-AF65-F5344CB8AC3E}">
        <p14:creationId xmlns:p14="http://schemas.microsoft.com/office/powerpoint/2010/main" val="31272544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85753"/>
          </a:xfrm>
        </p:spPr>
        <p:txBody>
          <a:bodyPr>
            <a:normAutofit fontScale="90000"/>
          </a:bodyPr>
          <a:lstStyle/>
          <a:p>
            <a:r>
              <a:rPr lang="en-US" dirty="0" smtClean="0"/>
              <a:t>Alert Handling</a:t>
            </a:r>
            <a:endParaRPr lang="en-US" dirty="0"/>
          </a:p>
        </p:txBody>
      </p:sp>
      <p:sp>
        <p:nvSpPr>
          <p:cNvPr id="3" name="Content Placeholder 2"/>
          <p:cNvSpPr>
            <a:spLocks noGrp="1"/>
          </p:cNvSpPr>
          <p:nvPr>
            <p:ph idx="1"/>
          </p:nvPr>
        </p:nvSpPr>
        <p:spPr>
          <a:xfrm>
            <a:off x="838200" y="1050878"/>
            <a:ext cx="10515600" cy="5126085"/>
          </a:xfrm>
        </p:spPr>
        <p:txBody>
          <a:bodyPr>
            <a:normAutofit lnSpcReduction="10000"/>
          </a:bodyPr>
          <a:lstStyle/>
          <a:p>
            <a:r>
              <a:rPr lang="en-US" sz="1600" dirty="0"/>
              <a:t>Alerts are different from regular windows. The main difference is that alerts are blocking in nature. They will not allow any action on the underlying webpage if they are present. So if an alert is present on the webpage and you try to access any of the element in the underlying page you will get following exception:</a:t>
            </a:r>
            <a:br>
              <a:rPr lang="en-US" sz="1600" dirty="0"/>
            </a:br>
            <a:r>
              <a:rPr lang="en-US" sz="1600" dirty="0"/>
              <a:t>	</a:t>
            </a:r>
            <a:r>
              <a:rPr lang="en-US" sz="1600" b="1" i="1" dirty="0" err="1" smtClean="0"/>
              <a:t>UnhandledAlertException</a:t>
            </a:r>
            <a:r>
              <a:rPr lang="en-US" sz="1600" b="1" i="1" dirty="0"/>
              <a:t>:</a:t>
            </a:r>
            <a:r>
              <a:rPr lang="en-US" sz="1600" b="1" dirty="0"/>
              <a:t> Modal dialog present</a:t>
            </a:r>
            <a:endParaRPr lang="en-US" sz="1600" dirty="0"/>
          </a:p>
          <a:p>
            <a:r>
              <a:rPr lang="en-US" sz="1600" dirty="0"/>
              <a:t>Selenium provides us with an interface called </a:t>
            </a:r>
            <a:r>
              <a:rPr lang="en-US" sz="1600" b="1" i="1" dirty="0"/>
              <a:t>Alert</a:t>
            </a:r>
            <a:r>
              <a:rPr lang="en-US" sz="1600" dirty="0"/>
              <a:t>. It is present in the </a:t>
            </a:r>
            <a:r>
              <a:rPr lang="en-US" sz="1600" b="1" i="1" dirty="0" err="1"/>
              <a:t>org.openqa.selenium.Alert</a:t>
            </a:r>
            <a:r>
              <a:rPr lang="en-US" sz="1600" i="1" dirty="0"/>
              <a:t> </a:t>
            </a:r>
            <a:r>
              <a:rPr lang="en-US" sz="1600" dirty="0"/>
              <a:t>package. </a:t>
            </a:r>
            <a:endParaRPr lang="en-US" sz="1600" dirty="0" smtClean="0"/>
          </a:p>
          <a:p>
            <a:r>
              <a:rPr lang="en-US" sz="1600" dirty="0" smtClean="0"/>
              <a:t>Alert </a:t>
            </a:r>
            <a:r>
              <a:rPr lang="en-US" sz="1600" dirty="0"/>
              <a:t>interface gives us following methods to deal with the alert:</a:t>
            </a:r>
          </a:p>
          <a:p>
            <a:pPr lvl="1"/>
            <a:r>
              <a:rPr lang="en-US" sz="1600" b="1" i="1" dirty="0"/>
              <a:t>accept()</a:t>
            </a:r>
            <a:r>
              <a:rPr lang="en-US" sz="1600" i="1" dirty="0"/>
              <a:t> To accept the alert</a:t>
            </a:r>
            <a:endParaRPr lang="en-US" sz="1600" dirty="0"/>
          </a:p>
          <a:p>
            <a:pPr lvl="1"/>
            <a:r>
              <a:rPr lang="en-US" sz="1600" b="1" i="1" dirty="0"/>
              <a:t>dismiss()</a:t>
            </a:r>
            <a:r>
              <a:rPr lang="en-US" sz="1600" i="1" dirty="0"/>
              <a:t> To dismiss the alert</a:t>
            </a:r>
            <a:endParaRPr lang="en-US" sz="1600" dirty="0"/>
          </a:p>
          <a:p>
            <a:pPr lvl="1"/>
            <a:r>
              <a:rPr lang="en-US" sz="1600" b="1" i="1" dirty="0" err="1"/>
              <a:t>getText</a:t>
            </a:r>
            <a:r>
              <a:rPr lang="en-US" sz="1600" b="1" i="1" dirty="0"/>
              <a:t>()</a:t>
            </a:r>
            <a:r>
              <a:rPr lang="en-US" sz="1600" i="1" dirty="0"/>
              <a:t> To get the text of the alert</a:t>
            </a:r>
            <a:endParaRPr lang="en-US" sz="1600" dirty="0"/>
          </a:p>
          <a:p>
            <a:pPr lvl="1"/>
            <a:r>
              <a:rPr lang="en-US" sz="1600" b="1" i="1" dirty="0" err="1"/>
              <a:t>sendKeys</a:t>
            </a:r>
            <a:r>
              <a:rPr lang="en-US" sz="1600" b="1" i="1" dirty="0"/>
              <a:t>()</a:t>
            </a:r>
            <a:r>
              <a:rPr lang="en-US" sz="1600" i="1" dirty="0"/>
              <a:t> To write some text to the </a:t>
            </a:r>
            <a:r>
              <a:rPr lang="en-US" sz="1600" i="1" dirty="0" smtClean="0"/>
              <a:t>alert</a:t>
            </a:r>
          </a:p>
          <a:p>
            <a:pPr lvl="1"/>
            <a:endParaRPr lang="en-US" sz="1600" dirty="0"/>
          </a:p>
          <a:p>
            <a:r>
              <a:rPr lang="en-US" sz="1600" dirty="0"/>
              <a:t>Ex: </a:t>
            </a:r>
            <a:endParaRPr lang="en-US" sz="1600" dirty="0" smtClean="0"/>
          </a:p>
          <a:p>
            <a:pPr marL="0" indent="0">
              <a:buNone/>
            </a:pPr>
            <a:r>
              <a:rPr lang="en-US" sz="1600" dirty="0"/>
              <a:t>	</a:t>
            </a:r>
            <a:r>
              <a:rPr lang="en-US" sz="1600" dirty="0" smtClean="0"/>
              <a:t>Alert </a:t>
            </a:r>
            <a:r>
              <a:rPr lang="en-US" sz="1600" dirty="0" err="1"/>
              <a:t>simpleAlert</a:t>
            </a:r>
            <a:r>
              <a:rPr lang="en-US" sz="1600" dirty="0"/>
              <a:t> = </a:t>
            </a:r>
            <a:r>
              <a:rPr lang="en-US" sz="1600" dirty="0" err="1"/>
              <a:t>driver.switchTo</a:t>
            </a:r>
            <a:r>
              <a:rPr lang="en-US" sz="1600" dirty="0"/>
              <a:t>().alert();</a:t>
            </a:r>
          </a:p>
          <a:p>
            <a:pPr marL="0" indent="0">
              <a:buNone/>
            </a:pPr>
            <a:r>
              <a:rPr lang="en-US" sz="1600" dirty="0" smtClean="0"/>
              <a:t>	</a:t>
            </a:r>
            <a:r>
              <a:rPr lang="en-US" sz="1600" dirty="0" err="1" smtClean="0"/>
              <a:t>simpleAlert.accept</a:t>
            </a:r>
            <a:r>
              <a:rPr lang="en-US" sz="1600" dirty="0"/>
              <a:t>();</a:t>
            </a:r>
          </a:p>
          <a:p>
            <a:r>
              <a:rPr lang="en-US" sz="1600" dirty="0" smtClean="0"/>
              <a:t>Ex</a:t>
            </a:r>
            <a:r>
              <a:rPr lang="en-US" sz="1600" dirty="0"/>
              <a:t>: </a:t>
            </a:r>
            <a:endParaRPr lang="en-US" sz="1600" dirty="0" smtClean="0"/>
          </a:p>
          <a:p>
            <a:pPr marL="0" indent="0">
              <a:buNone/>
            </a:pPr>
            <a:r>
              <a:rPr lang="en-US" sz="1600" dirty="0"/>
              <a:t>	</a:t>
            </a:r>
            <a:r>
              <a:rPr lang="en-US" sz="1600" dirty="0" smtClean="0"/>
              <a:t>Alert </a:t>
            </a:r>
            <a:r>
              <a:rPr lang="en-US" sz="1600" dirty="0" err="1"/>
              <a:t>confirmationAlert</a:t>
            </a:r>
            <a:r>
              <a:rPr lang="en-US" sz="1600" dirty="0"/>
              <a:t> = </a:t>
            </a:r>
            <a:r>
              <a:rPr lang="en-US" sz="1600" dirty="0" err="1"/>
              <a:t>driver.switchTo</a:t>
            </a:r>
            <a:r>
              <a:rPr lang="en-US" sz="1600" dirty="0"/>
              <a:t>().alert();</a:t>
            </a:r>
          </a:p>
          <a:p>
            <a:pPr marL="0" indent="0">
              <a:buNone/>
            </a:pPr>
            <a:r>
              <a:rPr lang="en-US" sz="1600" dirty="0" smtClean="0"/>
              <a:t>	</a:t>
            </a:r>
            <a:r>
              <a:rPr lang="en-US" sz="1600" dirty="0" err="1" smtClean="0"/>
              <a:t>confirmationAlert.dismiss</a:t>
            </a:r>
            <a:r>
              <a:rPr lang="en-US" sz="1600" dirty="0"/>
              <a:t>();</a:t>
            </a:r>
          </a:p>
        </p:txBody>
      </p:sp>
    </p:spTree>
    <p:extLst>
      <p:ext uri="{BB962C8B-B14F-4D97-AF65-F5344CB8AC3E}">
        <p14:creationId xmlns:p14="http://schemas.microsoft.com/office/powerpoint/2010/main" val="4389158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277</TotalTime>
  <Words>640</Words>
  <Application>Microsoft Office PowerPoint</Application>
  <PresentationFormat>Widescreen</PresentationFormat>
  <Paragraphs>193</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Test Automation – Selenium</vt:lpstr>
      <vt:lpstr>Synchronization Techniques</vt:lpstr>
      <vt:lpstr>Synchronization Techniques</vt:lpstr>
      <vt:lpstr>Synchronization Techniques</vt:lpstr>
      <vt:lpstr>Synchronization Techniques</vt:lpstr>
      <vt:lpstr>Handling new Windows</vt:lpstr>
      <vt:lpstr>Handle Frames/IFrames</vt:lpstr>
      <vt:lpstr>Handle Frames/IFrames</vt:lpstr>
      <vt:lpstr>Alert Handling</vt:lpstr>
      <vt:lpstr>Action Class</vt:lpstr>
      <vt:lpstr>Action class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 Automation – Selenium</dc:title>
  <dc:creator>Swarup Mishra</dc:creator>
  <cp:lastModifiedBy>Swarup Mishra</cp:lastModifiedBy>
  <cp:revision>22</cp:revision>
  <dcterms:created xsi:type="dcterms:W3CDTF">2017-07-26T12:06:26Z</dcterms:created>
  <dcterms:modified xsi:type="dcterms:W3CDTF">2017-07-28T12:12:50Z</dcterms:modified>
</cp:coreProperties>
</file>