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4A56313-3AE7-40EC-B73E-2C1A575165C5}" type="datetimeFigureOut">
              <a:rPr lang="en-US" smtClean="0"/>
              <a:t>6/19/2017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A50650-B4C7-40F0-B3A4-44139ED991E7}" type="slidenum">
              <a:rPr lang="en-US" smtClean="0"/>
              <a:t>‹#›</a:t>
            </a:fld>
            <a:endParaRPr lang="en-US"/>
          </a:p>
        </p:txBody>
      </p:sp>
    </p:spTree>
    <p:extLst>
      <p:ext uri="{BB962C8B-B14F-4D97-AF65-F5344CB8AC3E}">
        <p14:creationId xmlns:p14="http://schemas.microsoft.com/office/powerpoint/2010/main" val="2471095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A56313-3AE7-40EC-B73E-2C1A575165C5}" type="datetimeFigureOut">
              <a:rPr lang="en-US" smtClean="0"/>
              <a:t>6/19/2017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A50650-B4C7-40F0-B3A4-44139ED991E7}" type="slidenum">
              <a:rPr lang="en-US" smtClean="0"/>
              <a:t>‹#›</a:t>
            </a:fld>
            <a:endParaRPr lang="en-US"/>
          </a:p>
        </p:txBody>
      </p:sp>
    </p:spTree>
    <p:extLst>
      <p:ext uri="{BB962C8B-B14F-4D97-AF65-F5344CB8AC3E}">
        <p14:creationId xmlns:p14="http://schemas.microsoft.com/office/powerpoint/2010/main" val="1100425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A56313-3AE7-40EC-B73E-2C1A575165C5}" type="datetimeFigureOut">
              <a:rPr lang="en-US" smtClean="0"/>
              <a:t>6/19/2017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A50650-B4C7-40F0-B3A4-44139ED991E7}" type="slidenum">
              <a:rPr lang="en-US" smtClean="0"/>
              <a:t>‹#›</a:t>
            </a:fld>
            <a:endParaRPr lang="en-US"/>
          </a:p>
        </p:txBody>
      </p:sp>
    </p:spTree>
    <p:extLst>
      <p:ext uri="{BB962C8B-B14F-4D97-AF65-F5344CB8AC3E}">
        <p14:creationId xmlns:p14="http://schemas.microsoft.com/office/powerpoint/2010/main" val="1683913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A56313-3AE7-40EC-B73E-2C1A575165C5}" type="datetimeFigureOut">
              <a:rPr lang="en-US" smtClean="0"/>
              <a:t>6/19/2017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A50650-B4C7-40F0-B3A4-44139ED991E7}" type="slidenum">
              <a:rPr lang="en-US" smtClean="0"/>
              <a:t>‹#›</a:t>
            </a:fld>
            <a:endParaRPr lang="en-US"/>
          </a:p>
        </p:txBody>
      </p:sp>
    </p:spTree>
    <p:extLst>
      <p:ext uri="{BB962C8B-B14F-4D97-AF65-F5344CB8AC3E}">
        <p14:creationId xmlns:p14="http://schemas.microsoft.com/office/powerpoint/2010/main" val="3180173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A56313-3AE7-40EC-B73E-2C1A575165C5}" type="datetimeFigureOut">
              <a:rPr lang="en-US" smtClean="0"/>
              <a:t>6/19/2017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A50650-B4C7-40F0-B3A4-44139ED991E7}" type="slidenum">
              <a:rPr lang="en-US" smtClean="0"/>
              <a:t>‹#›</a:t>
            </a:fld>
            <a:endParaRPr lang="en-US"/>
          </a:p>
        </p:txBody>
      </p:sp>
    </p:spTree>
    <p:extLst>
      <p:ext uri="{BB962C8B-B14F-4D97-AF65-F5344CB8AC3E}">
        <p14:creationId xmlns:p14="http://schemas.microsoft.com/office/powerpoint/2010/main" val="402934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4A56313-3AE7-40EC-B73E-2C1A575165C5}" type="datetimeFigureOut">
              <a:rPr lang="en-US" smtClean="0"/>
              <a:t>6/19/2017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A50650-B4C7-40F0-B3A4-44139ED991E7}" type="slidenum">
              <a:rPr lang="en-US" smtClean="0"/>
              <a:t>‹#›</a:t>
            </a:fld>
            <a:endParaRPr lang="en-US"/>
          </a:p>
        </p:txBody>
      </p:sp>
    </p:spTree>
    <p:extLst>
      <p:ext uri="{BB962C8B-B14F-4D97-AF65-F5344CB8AC3E}">
        <p14:creationId xmlns:p14="http://schemas.microsoft.com/office/powerpoint/2010/main" val="2383599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4A56313-3AE7-40EC-B73E-2C1A575165C5}" type="datetimeFigureOut">
              <a:rPr lang="en-US" smtClean="0"/>
              <a:t>6/19/2017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A50650-B4C7-40F0-B3A4-44139ED991E7}" type="slidenum">
              <a:rPr lang="en-US" smtClean="0"/>
              <a:t>‹#›</a:t>
            </a:fld>
            <a:endParaRPr lang="en-US"/>
          </a:p>
        </p:txBody>
      </p:sp>
    </p:spTree>
    <p:extLst>
      <p:ext uri="{BB962C8B-B14F-4D97-AF65-F5344CB8AC3E}">
        <p14:creationId xmlns:p14="http://schemas.microsoft.com/office/powerpoint/2010/main" val="4050099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A56313-3AE7-40EC-B73E-2C1A575165C5}" type="datetimeFigureOut">
              <a:rPr lang="en-US" smtClean="0"/>
              <a:t>6/19/2017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A50650-B4C7-40F0-B3A4-44139ED991E7}" type="slidenum">
              <a:rPr lang="en-US" smtClean="0"/>
              <a:t>‹#›</a:t>
            </a:fld>
            <a:endParaRPr lang="en-US"/>
          </a:p>
        </p:txBody>
      </p:sp>
    </p:spTree>
    <p:extLst>
      <p:ext uri="{BB962C8B-B14F-4D97-AF65-F5344CB8AC3E}">
        <p14:creationId xmlns:p14="http://schemas.microsoft.com/office/powerpoint/2010/main" val="2739242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A56313-3AE7-40EC-B73E-2C1A575165C5}" type="datetimeFigureOut">
              <a:rPr lang="en-US" smtClean="0"/>
              <a:t>6/19/2017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A50650-B4C7-40F0-B3A4-44139ED991E7}" type="slidenum">
              <a:rPr lang="en-US" smtClean="0"/>
              <a:t>‹#›</a:t>
            </a:fld>
            <a:endParaRPr lang="en-US"/>
          </a:p>
        </p:txBody>
      </p:sp>
    </p:spTree>
    <p:extLst>
      <p:ext uri="{BB962C8B-B14F-4D97-AF65-F5344CB8AC3E}">
        <p14:creationId xmlns:p14="http://schemas.microsoft.com/office/powerpoint/2010/main" val="3477642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A56313-3AE7-40EC-B73E-2C1A575165C5}" type="datetimeFigureOut">
              <a:rPr lang="en-US" smtClean="0"/>
              <a:t>6/19/2017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A50650-B4C7-40F0-B3A4-44139ED991E7}" type="slidenum">
              <a:rPr lang="en-US" smtClean="0"/>
              <a:t>‹#›</a:t>
            </a:fld>
            <a:endParaRPr lang="en-US"/>
          </a:p>
        </p:txBody>
      </p:sp>
    </p:spTree>
    <p:extLst>
      <p:ext uri="{BB962C8B-B14F-4D97-AF65-F5344CB8AC3E}">
        <p14:creationId xmlns:p14="http://schemas.microsoft.com/office/powerpoint/2010/main" val="1433503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A56313-3AE7-40EC-B73E-2C1A575165C5}" type="datetimeFigureOut">
              <a:rPr lang="en-US" smtClean="0"/>
              <a:t>6/19/2017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A50650-B4C7-40F0-B3A4-44139ED991E7}" type="slidenum">
              <a:rPr lang="en-US" smtClean="0"/>
              <a:t>‹#›</a:t>
            </a:fld>
            <a:endParaRPr lang="en-US"/>
          </a:p>
        </p:txBody>
      </p:sp>
    </p:spTree>
    <p:extLst>
      <p:ext uri="{BB962C8B-B14F-4D97-AF65-F5344CB8AC3E}">
        <p14:creationId xmlns:p14="http://schemas.microsoft.com/office/powerpoint/2010/main" val="3026943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A56313-3AE7-40EC-B73E-2C1A575165C5}" type="datetimeFigureOut">
              <a:rPr lang="en-US" smtClean="0"/>
              <a:t>6/19/2017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A50650-B4C7-40F0-B3A4-44139ED991E7}" type="slidenum">
              <a:rPr lang="en-US" smtClean="0"/>
              <a:t>‹#›</a:t>
            </a:fld>
            <a:endParaRPr lang="en-US"/>
          </a:p>
        </p:txBody>
      </p:sp>
    </p:spTree>
    <p:extLst>
      <p:ext uri="{BB962C8B-B14F-4D97-AF65-F5344CB8AC3E}">
        <p14:creationId xmlns:p14="http://schemas.microsoft.com/office/powerpoint/2010/main" val="3389151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www.seleniumhq.org/docs/02_selenium_ide.jsp#selenes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ddons.mozilla.org/en-US/firefox/addon/selenium-ide/"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 Automation – Selenium2</a:t>
            </a:r>
            <a:endParaRPr lang="en-US" dirty="0"/>
          </a:p>
        </p:txBody>
      </p:sp>
    </p:spTree>
    <p:extLst>
      <p:ext uri="{BB962C8B-B14F-4D97-AF65-F5344CB8AC3E}">
        <p14:creationId xmlns:p14="http://schemas.microsoft.com/office/powerpoint/2010/main" val="195763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1817"/>
          </a:xfrm>
        </p:spPr>
        <p:txBody>
          <a:bodyPr>
            <a:normAutofit fontScale="90000"/>
          </a:bodyPr>
          <a:lstStyle/>
          <a:p>
            <a:r>
              <a:rPr lang="en-US" dirty="0" smtClean="0"/>
              <a:t>Reference</a:t>
            </a:r>
            <a:endParaRPr lang="en-US" dirty="0"/>
          </a:p>
        </p:txBody>
      </p:sp>
      <p:sp>
        <p:nvSpPr>
          <p:cNvPr id="3" name="Content Placeholder 2"/>
          <p:cNvSpPr>
            <a:spLocks noGrp="1"/>
          </p:cNvSpPr>
          <p:nvPr>
            <p:ph idx="1"/>
          </p:nvPr>
        </p:nvSpPr>
        <p:spPr>
          <a:xfrm>
            <a:off x="838200" y="1181687"/>
            <a:ext cx="10515600" cy="745587"/>
          </a:xfrm>
        </p:spPr>
        <p:txBody>
          <a:bodyPr>
            <a:normAutofit/>
          </a:bodyPr>
          <a:lstStyle/>
          <a:p>
            <a:r>
              <a:rPr lang="en-US" sz="1600" dirty="0"/>
              <a:t>The Reference tab is the default selection whenever you are entering or modifying </a:t>
            </a:r>
            <a:r>
              <a:rPr lang="en-US" sz="1600" dirty="0" err="1" smtClean="0">
                <a:hlinkClick r:id="rId2"/>
              </a:rPr>
              <a:t>Selenese</a:t>
            </a:r>
            <a:r>
              <a:rPr lang="en-US" sz="1600" dirty="0" smtClean="0"/>
              <a:t> commands </a:t>
            </a:r>
            <a:r>
              <a:rPr lang="en-US" sz="1600" dirty="0"/>
              <a:t>and parameters in Table  mode. In Table mode, the Reference pane will display documentation on the current command.</a:t>
            </a:r>
          </a:p>
        </p:txBody>
      </p:sp>
      <p:pic>
        <p:nvPicPr>
          <p:cNvPr id="4" name="Picture 3"/>
          <p:cNvPicPr>
            <a:picLocks noChangeAspect="1"/>
          </p:cNvPicPr>
          <p:nvPr/>
        </p:nvPicPr>
        <p:blipFill>
          <a:blip r:embed="rId3"/>
          <a:stretch>
            <a:fillRect/>
          </a:stretch>
        </p:blipFill>
        <p:spPr>
          <a:xfrm>
            <a:off x="943415" y="1927274"/>
            <a:ext cx="4762500" cy="3371850"/>
          </a:xfrm>
          <a:prstGeom prst="rect">
            <a:avLst/>
          </a:prstGeom>
        </p:spPr>
      </p:pic>
    </p:spTree>
    <p:extLst>
      <p:ext uri="{BB962C8B-B14F-4D97-AF65-F5344CB8AC3E}">
        <p14:creationId xmlns:p14="http://schemas.microsoft.com/office/powerpoint/2010/main" val="3749226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Element Pane</a:t>
            </a:r>
            <a:endParaRPr lang="en-US" dirty="0"/>
          </a:p>
        </p:txBody>
      </p:sp>
      <p:sp>
        <p:nvSpPr>
          <p:cNvPr id="3" name="Content Placeholder 2"/>
          <p:cNvSpPr>
            <a:spLocks noGrp="1"/>
          </p:cNvSpPr>
          <p:nvPr>
            <p:ph idx="1"/>
          </p:nvPr>
        </p:nvSpPr>
        <p:spPr>
          <a:xfrm>
            <a:off x="838200" y="1690688"/>
            <a:ext cx="10515600" cy="968106"/>
          </a:xfrm>
        </p:spPr>
        <p:txBody>
          <a:bodyPr>
            <a:normAutofit/>
          </a:bodyPr>
          <a:lstStyle/>
          <a:p>
            <a:r>
              <a:rPr lang="en-US" sz="1600" dirty="0"/>
              <a:t>The UI-Element is for advanced Selenium users. </a:t>
            </a:r>
            <a:r>
              <a:rPr lang="en-US" sz="1600" b="1" dirty="0"/>
              <a:t>It uses JavaScript Object Notation (JSON) to define element mappings. </a:t>
            </a:r>
            <a:r>
              <a:rPr lang="en-US" sz="1600" dirty="0"/>
              <a:t>The documentation and resources are found in the "UI Element Documentation" option under the Help menu of Selenium IDE.</a:t>
            </a:r>
          </a:p>
        </p:txBody>
      </p:sp>
      <p:pic>
        <p:nvPicPr>
          <p:cNvPr id="4" name="Picture 3"/>
          <p:cNvPicPr>
            <a:picLocks noChangeAspect="1"/>
          </p:cNvPicPr>
          <p:nvPr/>
        </p:nvPicPr>
        <p:blipFill>
          <a:blip r:embed="rId2"/>
          <a:stretch>
            <a:fillRect/>
          </a:stretch>
        </p:blipFill>
        <p:spPr>
          <a:xfrm>
            <a:off x="2447779" y="2546252"/>
            <a:ext cx="4656406" cy="3931261"/>
          </a:xfrm>
          <a:prstGeom prst="rect">
            <a:avLst/>
          </a:prstGeom>
        </p:spPr>
      </p:pic>
    </p:spTree>
    <p:extLst>
      <p:ext uri="{BB962C8B-B14F-4D97-AF65-F5344CB8AC3E}">
        <p14:creationId xmlns:p14="http://schemas.microsoft.com/office/powerpoint/2010/main" val="2877763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0290"/>
          </a:xfrm>
        </p:spPr>
        <p:txBody>
          <a:bodyPr/>
          <a:lstStyle/>
          <a:p>
            <a:r>
              <a:rPr lang="en-US" dirty="0" smtClean="0"/>
              <a:t>Rollup Pane</a:t>
            </a:r>
            <a:endParaRPr lang="en-US" dirty="0"/>
          </a:p>
        </p:txBody>
      </p:sp>
      <p:sp>
        <p:nvSpPr>
          <p:cNvPr id="3" name="Content Placeholder 2"/>
          <p:cNvSpPr>
            <a:spLocks noGrp="1"/>
          </p:cNvSpPr>
          <p:nvPr>
            <p:ph idx="1"/>
          </p:nvPr>
        </p:nvSpPr>
        <p:spPr>
          <a:xfrm>
            <a:off x="838200" y="1125417"/>
            <a:ext cx="10515600" cy="956602"/>
          </a:xfrm>
        </p:spPr>
        <p:txBody>
          <a:bodyPr>
            <a:normAutofit/>
          </a:bodyPr>
          <a:lstStyle/>
          <a:p>
            <a:r>
              <a:rPr lang="en-US" sz="1600" b="1" dirty="0"/>
              <a:t>Rollup allows you to execute a group of commands in one step. </a:t>
            </a:r>
            <a:r>
              <a:rPr lang="en-US" sz="1600" dirty="0"/>
              <a:t>A group of commands is simply called as a "</a:t>
            </a:r>
            <a:r>
              <a:rPr lang="en-US" sz="1600" dirty="0" smtClean="0"/>
              <a:t>rollup”.</a:t>
            </a:r>
          </a:p>
          <a:p>
            <a:r>
              <a:rPr lang="en-US" sz="1600" dirty="0"/>
              <a:t>Since rollups are groups of commands condensed into one, they contribute a lot in </a:t>
            </a:r>
            <a:r>
              <a:rPr lang="en-US" sz="1600" dirty="0" smtClean="0"/>
              <a:t>shortening </a:t>
            </a:r>
            <a:r>
              <a:rPr lang="en-US" sz="1600" dirty="0"/>
              <a:t>your test </a:t>
            </a:r>
            <a:r>
              <a:rPr lang="en-US" sz="1600" dirty="0" smtClean="0"/>
              <a:t>script and this group can be re-used across.</a:t>
            </a:r>
          </a:p>
          <a:p>
            <a:endParaRPr lang="en-US" sz="1600" dirty="0"/>
          </a:p>
        </p:txBody>
      </p:sp>
      <p:pic>
        <p:nvPicPr>
          <p:cNvPr id="4" name="Picture 3"/>
          <p:cNvPicPr>
            <a:picLocks noChangeAspect="1"/>
          </p:cNvPicPr>
          <p:nvPr/>
        </p:nvPicPr>
        <p:blipFill>
          <a:blip r:embed="rId2"/>
          <a:stretch>
            <a:fillRect/>
          </a:stretch>
        </p:blipFill>
        <p:spPr>
          <a:xfrm>
            <a:off x="1306244" y="2224087"/>
            <a:ext cx="5753100" cy="2409825"/>
          </a:xfrm>
          <a:prstGeom prst="rect">
            <a:avLst/>
          </a:prstGeom>
        </p:spPr>
      </p:pic>
    </p:spTree>
    <p:extLst>
      <p:ext uri="{BB962C8B-B14F-4D97-AF65-F5344CB8AC3E}">
        <p14:creationId xmlns:p14="http://schemas.microsoft.com/office/powerpoint/2010/main" val="3186931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IDE</a:t>
            </a:r>
            <a:endParaRPr lang="en-US" dirty="0"/>
          </a:p>
        </p:txBody>
      </p:sp>
      <p:sp>
        <p:nvSpPr>
          <p:cNvPr id="3" name="Content Placeholder 2"/>
          <p:cNvSpPr>
            <a:spLocks noGrp="1"/>
          </p:cNvSpPr>
          <p:nvPr>
            <p:ph idx="1"/>
          </p:nvPr>
        </p:nvSpPr>
        <p:spPr/>
        <p:txBody>
          <a:bodyPr>
            <a:normAutofit/>
          </a:bodyPr>
          <a:lstStyle/>
          <a:p>
            <a:r>
              <a:rPr lang="en-US" sz="2000" dirty="0" smtClean="0"/>
              <a:t>The Selenium-IDE (Integrated Development Environment) is the tool you use to develop your Selenium test cases. Its an easy-to-use Firefox plug-in and is generally the most efficient way to develop test cases. </a:t>
            </a:r>
          </a:p>
          <a:p>
            <a:r>
              <a:rPr lang="en-US" sz="2000" dirty="0"/>
              <a:t> It also contains a context menu that allows you to first select a UI element from the </a:t>
            </a:r>
            <a:r>
              <a:rPr lang="en-US" sz="2000" dirty="0" smtClean="0"/>
              <a:t>browsers </a:t>
            </a:r>
            <a:r>
              <a:rPr lang="en-US" sz="2000" dirty="0"/>
              <a:t>currently displayed page and then select from a list of Selenium commands with parameters pre-defined according to the context of the selected UI element. </a:t>
            </a:r>
            <a:endParaRPr lang="en-US" sz="2000" dirty="0" smtClean="0"/>
          </a:p>
          <a:p>
            <a:r>
              <a:rPr lang="en-US" sz="2000" dirty="0" smtClean="0"/>
              <a:t>This </a:t>
            </a:r>
            <a:r>
              <a:rPr lang="en-US" sz="2000" dirty="0"/>
              <a:t>is </a:t>
            </a:r>
            <a:r>
              <a:rPr lang="en-US" sz="2000" dirty="0" smtClean="0"/>
              <a:t>not only a time-saver, but also an excellent way of learning Selenium script syntax.</a:t>
            </a:r>
          </a:p>
          <a:p>
            <a:r>
              <a:rPr lang="en-US" sz="2000" dirty="0" smtClean="0"/>
              <a:t>Selenium IDE Works with all major versions, but we recommend to use 47.0.1 &amp; above as they have better stability.</a:t>
            </a:r>
            <a:endParaRPr lang="en-US" sz="2000" dirty="0"/>
          </a:p>
        </p:txBody>
      </p:sp>
    </p:spTree>
    <p:extLst>
      <p:ext uri="{BB962C8B-B14F-4D97-AF65-F5344CB8AC3E}">
        <p14:creationId xmlns:p14="http://schemas.microsoft.com/office/powerpoint/2010/main" val="121941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 of Selenium IDE</a:t>
            </a:r>
            <a:endParaRPr lang="en-US" dirty="0"/>
          </a:p>
        </p:txBody>
      </p:sp>
      <p:sp>
        <p:nvSpPr>
          <p:cNvPr id="3" name="Content Placeholder 2"/>
          <p:cNvSpPr>
            <a:spLocks noGrp="1"/>
          </p:cNvSpPr>
          <p:nvPr>
            <p:ph idx="1"/>
          </p:nvPr>
        </p:nvSpPr>
        <p:spPr>
          <a:xfrm>
            <a:off x="6095998" y="1356554"/>
            <a:ext cx="4924425" cy="1395247"/>
          </a:xfrm>
        </p:spPr>
        <p:txBody>
          <a:bodyPr>
            <a:normAutofit/>
          </a:bodyPr>
          <a:lstStyle/>
          <a:p>
            <a:pPr marL="0" indent="0">
              <a:buNone/>
            </a:pPr>
            <a:r>
              <a:rPr lang="en-US" sz="1600" b="1" dirty="0" smtClean="0"/>
              <a:t>Step-2</a:t>
            </a:r>
            <a:endParaRPr lang="en-US" sz="1600" dirty="0"/>
          </a:p>
          <a:p>
            <a:pPr marL="0" indent="0">
              <a:buNone/>
            </a:pPr>
            <a:r>
              <a:rPr lang="en-US" sz="1600" dirty="0"/>
              <a:t>Wait until Firefox completes the download and then click "</a:t>
            </a:r>
            <a:r>
              <a:rPr lang="en-US" sz="1600" b="1" dirty="0"/>
              <a:t>Install.</a:t>
            </a:r>
            <a:r>
              <a:rPr lang="en-US" sz="1600" dirty="0"/>
              <a:t>"</a:t>
            </a:r>
          </a:p>
          <a:p>
            <a:pPr marL="0" indent="0">
              <a:buNone/>
            </a:pPr>
            <a:endParaRPr lang="en-US" dirty="0"/>
          </a:p>
        </p:txBody>
      </p:sp>
      <p:pic>
        <p:nvPicPr>
          <p:cNvPr id="4" name="Picture 3"/>
          <p:cNvPicPr>
            <a:picLocks noChangeAspect="1"/>
          </p:cNvPicPr>
          <p:nvPr/>
        </p:nvPicPr>
        <p:blipFill>
          <a:blip r:embed="rId2"/>
          <a:stretch>
            <a:fillRect/>
          </a:stretch>
        </p:blipFill>
        <p:spPr>
          <a:xfrm>
            <a:off x="838200" y="3220872"/>
            <a:ext cx="4924425" cy="3257550"/>
          </a:xfrm>
          <a:prstGeom prst="rect">
            <a:avLst/>
          </a:prstGeom>
        </p:spPr>
      </p:pic>
      <p:sp>
        <p:nvSpPr>
          <p:cNvPr id="5" name="Content Placeholder 2"/>
          <p:cNvSpPr txBox="1">
            <a:spLocks/>
          </p:cNvSpPr>
          <p:nvPr/>
        </p:nvSpPr>
        <p:spPr>
          <a:xfrm>
            <a:off x="1045190" y="1690688"/>
            <a:ext cx="4924425" cy="139524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smtClean="0"/>
              <a:t>Step-1</a:t>
            </a:r>
            <a:endParaRPr lang="en-US" sz="1600" dirty="0" smtClean="0"/>
          </a:p>
          <a:p>
            <a:r>
              <a:rPr lang="en-US" sz="1600" dirty="0" smtClean="0"/>
              <a:t>Launch Firefox and navigate to </a:t>
            </a:r>
            <a:r>
              <a:rPr lang="en-US" sz="1600" dirty="0" smtClean="0">
                <a:hlinkClick r:id="rId3"/>
              </a:rPr>
              <a:t>https://addons.mozilla.org/en-US/firefox/addon/selenium-ide/</a:t>
            </a:r>
            <a:r>
              <a:rPr lang="en-US" sz="1600" dirty="0" smtClean="0"/>
              <a:t>. </a:t>
            </a:r>
          </a:p>
          <a:p>
            <a:r>
              <a:rPr lang="en-US" sz="1600" dirty="0" smtClean="0"/>
              <a:t>Click on Add to Firefox</a:t>
            </a:r>
          </a:p>
          <a:p>
            <a:pPr marL="0" indent="0">
              <a:buFont typeface="Arial" panose="020B0604020202020204" pitchFamily="34" charset="0"/>
              <a:buNone/>
            </a:pPr>
            <a:endParaRPr lang="en-US" dirty="0"/>
          </a:p>
        </p:txBody>
      </p:sp>
      <p:pic>
        <p:nvPicPr>
          <p:cNvPr id="7" name="Picture 6"/>
          <p:cNvPicPr>
            <a:picLocks noChangeAspect="1"/>
          </p:cNvPicPr>
          <p:nvPr/>
        </p:nvPicPr>
        <p:blipFill>
          <a:blip r:embed="rId4"/>
          <a:stretch>
            <a:fillRect/>
          </a:stretch>
        </p:blipFill>
        <p:spPr>
          <a:xfrm>
            <a:off x="6421700" y="2330353"/>
            <a:ext cx="5057775" cy="1313596"/>
          </a:xfrm>
          <a:prstGeom prst="rect">
            <a:avLst/>
          </a:prstGeom>
        </p:spPr>
      </p:pic>
      <p:sp>
        <p:nvSpPr>
          <p:cNvPr id="8" name="Rectangle 7"/>
          <p:cNvSpPr/>
          <p:nvPr/>
        </p:nvSpPr>
        <p:spPr>
          <a:xfrm>
            <a:off x="6095998" y="3815729"/>
            <a:ext cx="5576888" cy="830997"/>
          </a:xfrm>
          <a:prstGeom prst="rect">
            <a:avLst/>
          </a:prstGeom>
        </p:spPr>
        <p:txBody>
          <a:bodyPr wrap="square">
            <a:spAutoFit/>
          </a:bodyPr>
          <a:lstStyle/>
          <a:p>
            <a:r>
              <a:rPr lang="en-US" sz="1600" b="1" dirty="0" smtClean="0"/>
              <a:t>Step-3</a:t>
            </a:r>
          </a:p>
          <a:p>
            <a:r>
              <a:rPr lang="en-US" sz="1600" dirty="0" smtClean="0"/>
              <a:t>Wait </a:t>
            </a:r>
            <a:r>
              <a:rPr lang="en-US" sz="1600" dirty="0"/>
              <a:t>until the installation is completed. </a:t>
            </a:r>
            <a:r>
              <a:rPr lang="en-US" sz="1600" dirty="0"/>
              <a:t>In the pop-up window, click "Restart Now."</a:t>
            </a:r>
          </a:p>
        </p:txBody>
      </p:sp>
      <p:pic>
        <p:nvPicPr>
          <p:cNvPr id="9" name="Picture 8"/>
          <p:cNvPicPr>
            <a:picLocks noChangeAspect="1"/>
          </p:cNvPicPr>
          <p:nvPr/>
        </p:nvPicPr>
        <p:blipFill>
          <a:blip r:embed="rId5"/>
          <a:stretch>
            <a:fillRect/>
          </a:stretch>
        </p:blipFill>
        <p:spPr>
          <a:xfrm>
            <a:off x="6287068" y="4646726"/>
            <a:ext cx="4924425" cy="1734624"/>
          </a:xfrm>
          <a:prstGeom prst="rect">
            <a:avLst/>
          </a:prstGeom>
        </p:spPr>
      </p:pic>
    </p:spTree>
    <p:extLst>
      <p:ext uri="{BB962C8B-B14F-4D97-AF65-F5344CB8AC3E}">
        <p14:creationId xmlns:p14="http://schemas.microsoft.com/office/powerpoint/2010/main" val="2429455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3809"/>
            <a:ext cx="10515600" cy="1325563"/>
          </a:xfrm>
        </p:spPr>
        <p:txBody>
          <a:bodyPr/>
          <a:lstStyle/>
          <a:p>
            <a:r>
              <a:rPr lang="en-US" dirty="0" smtClean="0"/>
              <a:t>Installation of Selenium IDE</a:t>
            </a:r>
            <a:endParaRPr lang="en-US" dirty="0"/>
          </a:p>
        </p:txBody>
      </p:sp>
      <p:sp>
        <p:nvSpPr>
          <p:cNvPr id="3" name="Content Placeholder 2"/>
          <p:cNvSpPr>
            <a:spLocks noGrp="1"/>
          </p:cNvSpPr>
          <p:nvPr>
            <p:ph idx="1"/>
          </p:nvPr>
        </p:nvSpPr>
        <p:spPr>
          <a:xfrm>
            <a:off x="838200" y="1484432"/>
            <a:ext cx="3993107" cy="1422542"/>
          </a:xfrm>
        </p:spPr>
        <p:txBody>
          <a:bodyPr>
            <a:normAutofit fontScale="85000" lnSpcReduction="20000"/>
          </a:bodyPr>
          <a:lstStyle/>
          <a:p>
            <a:pPr marL="0" indent="0">
              <a:buNone/>
            </a:pPr>
            <a:r>
              <a:rPr lang="en-US" sz="1600" b="1" dirty="0" smtClean="0"/>
              <a:t>Step-4</a:t>
            </a:r>
          </a:p>
          <a:p>
            <a:pPr marL="0" indent="0">
              <a:buNone/>
            </a:pPr>
            <a:r>
              <a:rPr lang="en-US" sz="1600" dirty="0" smtClean="0"/>
              <a:t>After </a:t>
            </a:r>
            <a:r>
              <a:rPr lang="en-US" sz="1600" dirty="0"/>
              <a:t>Firefox has restarted, </a:t>
            </a:r>
            <a:r>
              <a:rPr lang="en-US" sz="1600" b="1" dirty="0"/>
              <a:t>launch Selenium IDE</a:t>
            </a:r>
            <a:r>
              <a:rPr lang="en-US" sz="1600" dirty="0"/>
              <a:t> using either of two ways:</a:t>
            </a:r>
          </a:p>
          <a:p>
            <a:r>
              <a:rPr lang="en-US" sz="1600" dirty="0"/>
              <a:t>By pressing </a:t>
            </a:r>
            <a:r>
              <a:rPr lang="en-US" sz="1600" b="1" dirty="0" err="1"/>
              <a:t>Ctrl+Alt+S</a:t>
            </a:r>
            <a:endParaRPr lang="en-US" sz="1600" dirty="0"/>
          </a:p>
          <a:p>
            <a:r>
              <a:rPr lang="en-US" sz="1600" dirty="0"/>
              <a:t>By clicking on the </a:t>
            </a:r>
            <a:r>
              <a:rPr lang="en-US" sz="1600" b="1" dirty="0"/>
              <a:t>Firefox menu button</a:t>
            </a:r>
            <a:r>
              <a:rPr lang="en-US" sz="1600" dirty="0"/>
              <a:t>&gt; </a:t>
            </a:r>
            <a:r>
              <a:rPr lang="en-US" sz="1600" b="1" dirty="0"/>
              <a:t>Developer</a:t>
            </a:r>
            <a:r>
              <a:rPr lang="en-US" sz="1600" dirty="0"/>
              <a:t>&gt;</a:t>
            </a:r>
            <a:r>
              <a:rPr lang="en-US" sz="1600" b="1" dirty="0"/>
              <a:t>Selenium IDE</a:t>
            </a:r>
            <a:endParaRPr lang="en-US" sz="1600" dirty="0"/>
          </a:p>
          <a:p>
            <a:endParaRPr lang="en-US" dirty="0"/>
          </a:p>
        </p:txBody>
      </p:sp>
      <p:pic>
        <p:nvPicPr>
          <p:cNvPr id="4" name="Picture 3"/>
          <p:cNvPicPr>
            <a:picLocks noChangeAspect="1"/>
          </p:cNvPicPr>
          <p:nvPr/>
        </p:nvPicPr>
        <p:blipFill>
          <a:blip r:embed="rId2"/>
          <a:stretch>
            <a:fillRect/>
          </a:stretch>
        </p:blipFill>
        <p:spPr>
          <a:xfrm>
            <a:off x="947524" y="2988860"/>
            <a:ext cx="3665419" cy="3507473"/>
          </a:xfrm>
          <a:prstGeom prst="rect">
            <a:avLst/>
          </a:prstGeom>
        </p:spPr>
      </p:pic>
      <p:sp>
        <p:nvSpPr>
          <p:cNvPr id="5" name="Rectangle 4"/>
          <p:cNvSpPr/>
          <p:nvPr/>
        </p:nvSpPr>
        <p:spPr>
          <a:xfrm>
            <a:off x="6318915" y="1549372"/>
            <a:ext cx="3930556" cy="523220"/>
          </a:xfrm>
          <a:prstGeom prst="rect">
            <a:avLst/>
          </a:prstGeom>
        </p:spPr>
        <p:txBody>
          <a:bodyPr wrap="square">
            <a:spAutoFit/>
          </a:bodyPr>
          <a:lstStyle/>
          <a:p>
            <a:r>
              <a:rPr lang="en-US" sz="1400" b="1" dirty="0"/>
              <a:t>Step-5</a:t>
            </a:r>
          </a:p>
          <a:p>
            <a:r>
              <a:rPr lang="en-US" sz="1400" dirty="0"/>
              <a:t>Selenium IDE should launch as shown below</a:t>
            </a:r>
          </a:p>
        </p:txBody>
      </p:sp>
      <p:pic>
        <p:nvPicPr>
          <p:cNvPr id="6" name="Picture 5"/>
          <p:cNvPicPr>
            <a:picLocks noChangeAspect="1"/>
          </p:cNvPicPr>
          <p:nvPr/>
        </p:nvPicPr>
        <p:blipFill>
          <a:blip r:embed="rId3"/>
          <a:stretch>
            <a:fillRect/>
          </a:stretch>
        </p:blipFill>
        <p:spPr>
          <a:xfrm>
            <a:off x="6318914" y="2195703"/>
            <a:ext cx="4858601" cy="4155392"/>
          </a:xfrm>
          <a:prstGeom prst="rect">
            <a:avLst/>
          </a:prstGeom>
        </p:spPr>
      </p:pic>
    </p:spTree>
    <p:extLst>
      <p:ext uri="{BB962C8B-B14F-4D97-AF65-F5344CB8AC3E}">
        <p14:creationId xmlns:p14="http://schemas.microsoft.com/office/powerpoint/2010/main" val="14391063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5594"/>
            <a:ext cx="10515600" cy="1325563"/>
          </a:xfrm>
        </p:spPr>
        <p:txBody>
          <a:bodyPr/>
          <a:lstStyle/>
          <a:p>
            <a:r>
              <a:rPr lang="en-US" dirty="0" smtClean="0"/>
              <a:t>Features of Selenium IDE</a:t>
            </a:r>
            <a:endParaRPr lang="en-US" dirty="0"/>
          </a:p>
        </p:txBody>
      </p:sp>
      <p:pic>
        <p:nvPicPr>
          <p:cNvPr id="4" name="Content Placeholder 3"/>
          <p:cNvPicPr>
            <a:picLocks noGrp="1" noChangeAspect="1"/>
          </p:cNvPicPr>
          <p:nvPr>
            <p:ph idx="1"/>
          </p:nvPr>
        </p:nvPicPr>
        <p:blipFill>
          <a:blip r:embed="rId2"/>
          <a:stretch>
            <a:fillRect/>
          </a:stretch>
        </p:blipFill>
        <p:spPr>
          <a:xfrm>
            <a:off x="937917" y="1521157"/>
            <a:ext cx="4434750" cy="50707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3"/>
          <a:stretch>
            <a:fillRect/>
          </a:stretch>
        </p:blipFill>
        <p:spPr>
          <a:xfrm>
            <a:off x="5781675" y="1439268"/>
            <a:ext cx="5572125" cy="52959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353831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5944"/>
            <a:ext cx="10515600" cy="658457"/>
          </a:xfrm>
        </p:spPr>
        <p:txBody>
          <a:bodyPr>
            <a:normAutofit fontScale="90000"/>
          </a:bodyPr>
          <a:lstStyle/>
          <a:p>
            <a:r>
              <a:rPr lang="en-US" dirty="0" smtClean="0"/>
              <a:t>Editor</a:t>
            </a:r>
            <a:endParaRPr lang="en-US" dirty="0"/>
          </a:p>
        </p:txBody>
      </p:sp>
      <p:sp>
        <p:nvSpPr>
          <p:cNvPr id="3" name="Content Placeholder 2"/>
          <p:cNvSpPr>
            <a:spLocks noGrp="1"/>
          </p:cNvSpPr>
          <p:nvPr>
            <p:ph idx="1"/>
          </p:nvPr>
        </p:nvSpPr>
        <p:spPr>
          <a:xfrm>
            <a:off x="838200" y="914401"/>
            <a:ext cx="10515600" cy="412608"/>
          </a:xfrm>
        </p:spPr>
        <p:txBody>
          <a:bodyPr>
            <a:normAutofit/>
          </a:bodyPr>
          <a:lstStyle/>
          <a:p>
            <a:r>
              <a:rPr lang="en-US" sz="1600" dirty="0"/>
              <a:t>You can think of the editor as </a:t>
            </a:r>
            <a:r>
              <a:rPr lang="en-US" sz="1600" b="1" dirty="0"/>
              <a:t>the place where all the action happens</a:t>
            </a:r>
            <a:r>
              <a:rPr lang="en-US" sz="1600" dirty="0"/>
              <a:t>. It is available in two views: Table and Source.</a:t>
            </a:r>
          </a:p>
        </p:txBody>
      </p:sp>
      <p:pic>
        <p:nvPicPr>
          <p:cNvPr id="5" name="Picture 4"/>
          <p:cNvPicPr>
            <a:picLocks noChangeAspect="1"/>
          </p:cNvPicPr>
          <p:nvPr/>
        </p:nvPicPr>
        <p:blipFill>
          <a:blip r:embed="rId2"/>
          <a:stretch>
            <a:fillRect/>
          </a:stretch>
        </p:blipFill>
        <p:spPr>
          <a:xfrm>
            <a:off x="1485325" y="3079334"/>
            <a:ext cx="3352800" cy="2620370"/>
          </a:xfrm>
          <a:prstGeom prst="rect">
            <a:avLst/>
          </a:prstGeom>
        </p:spPr>
      </p:pic>
      <p:sp>
        <p:nvSpPr>
          <p:cNvPr id="6" name="Rectangle 5"/>
          <p:cNvSpPr/>
          <p:nvPr/>
        </p:nvSpPr>
        <p:spPr>
          <a:xfrm>
            <a:off x="838200" y="1433456"/>
            <a:ext cx="5330588" cy="1846659"/>
          </a:xfrm>
          <a:prstGeom prst="rect">
            <a:avLst/>
          </a:prstGeom>
        </p:spPr>
        <p:txBody>
          <a:bodyPr wrap="square">
            <a:spAutoFit/>
          </a:bodyPr>
          <a:lstStyle/>
          <a:p>
            <a:r>
              <a:rPr lang="en-US" sz="1400" b="1" dirty="0"/>
              <a:t>Table View</a:t>
            </a:r>
          </a:p>
          <a:p>
            <a:pPr marL="285750" indent="-285750">
              <a:buFont typeface="Arial" panose="020B0604020202020204" pitchFamily="34" charset="0"/>
              <a:buChar char="•"/>
            </a:pPr>
            <a:r>
              <a:rPr lang="en-US" sz="1400" dirty="0"/>
              <a:t>This is where you create and modify </a:t>
            </a:r>
            <a:r>
              <a:rPr lang="en-US" sz="1400" dirty="0" err="1"/>
              <a:t>Selenese</a:t>
            </a:r>
            <a:r>
              <a:rPr lang="en-US" sz="1400" dirty="0"/>
              <a:t> commands.</a:t>
            </a:r>
          </a:p>
          <a:p>
            <a:pPr marL="285750" indent="-285750">
              <a:buFont typeface="Arial" panose="020B0604020202020204" pitchFamily="34" charset="0"/>
              <a:buChar char="•"/>
            </a:pPr>
            <a:r>
              <a:rPr lang="en-US" sz="1400" dirty="0"/>
              <a:t>After playback, each step is color-coded</a:t>
            </a:r>
            <a:r>
              <a:rPr lang="en-US" sz="1400" dirty="0" smtClean="0"/>
              <a:t>.</a:t>
            </a:r>
          </a:p>
          <a:p>
            <a:pPr marL="285750" indent="-285750">
              <a:buFont typeface="Arial" panose="020B0604020202020204" pitchFamily="34" charset="0"/>
              <a:buChar char="•"/>
            </a:pPr>
            <a:r>
              <a:rPr lang="en-US" sz="1400" dirty="0"/>
              <a:t>To create steps, type the name of the command in the "Command" text box.</a:t>
            </a:r>
          </a:p>
          <a:p>
            <a:pPr marL="285750" indent="-285750">
              <a:buFont typeface="Arial" panose="020B0604020202020204" pitchFamily="34" charset="0"/>
              <a:buChar char="•"/>
            </a:pPr>
            <a:r>
              <a:rPr lang="en-US" sz="1400" b="1" dirty="0"/>
              <a:t>It displays a dropdown list of commands </a:t>
            </a:r>
            <a:r>
              <a:rPr lang="en-US" sz="1400" dirty="0"/>
              <a:t>that match with the entry that you are currently typing.</a:t>
            </a:r>
          </a:p>
          <a:p>
            <a:pPr>
              <a:buFont typeface="Arial" panose="020B0604020202020204" pitchFamily="34" charset="0"/>
              <a:buChar char="•"/>
            </a:pPr>
            <a:endParaRPr lang="en-US" sz="1600" dirty="0"/>
          </a:p>
        </p:txBody>
      </p:sp>
      <p:pic>
        <p:nvPicPr>
          <p:cNvPr id="7" name="Picture 6"/>
          <p:cNvPicPr>
            <a:picLocks noChangeAspect="1"/>
          </p:cNvPicPr>
          <p:nvPr/>
        </p:nvPicPr>
        <p:blipFill>
          <a:blip r:embed="rId3"/>
          <a:stretch>
            <a:fillRect/>
          </a:stretch>
        </p:blipFill>
        <p:spPr>
          <a:xfrm>
            <a:off x="1480776" y="5846944"/>
            <a:ext cx="3357349" cy="867756"/>
          </a:xfrm>
          <a:prstGeom prst="rect">
            <a:avLst/>
          </a:prstGeom>
        </p:spPr>
      </p:pic>
      <p:sp>
        <p:nvSpPr>
          <p:cNvPr id="9" name="Rectangle 8"/>
          <p:cNvSpPr/>
          <p:nvPr/>
        </p:nvSpPr>
        <p:spPr>
          <a:xfrm>
            <a:off x="6815913" y="1602006"/>
            <a:ext cx="4164037" cy="954107"/>
          </a:xfrm>
          <a:prstGeom prst="rect">
            <a:avLst/>
          </a:prstGeom>
        </p:spPr>
        <p:txBody>
          <a:bodyPr wrap="square">
            <a:spAutoFit/>
          </a:bodyPr>
          <a:lstStyle/>
          <a:p>
            <a:r>
              <a:rPr lang="en-US" sz="1400" b="1" dirty="0"/>
              <a:t>Source View</a:t>
            </a:r>
          </a:p>
          <a:p>
            <a:pPr marL="285750" indent="-285750">
              <a:buFont typeface="Arial" panose="020B0604020202020204" pitchFamily="34" charset="0"/>
              <a:buChar char="•"/>
            </a:pPr>
            <a:r>
              <a:rPr lang="en-US" sz="1400" dirty="0"/>
              <a:t>It displays the steps in HTML (default) format.</a:t>
            </a:r>
          </a:p>
          <a:p>
            <a:pPr marL="285750" indent="-285750">
              <a:buFont typeface="Arial" panose="020B0604020202020204" pitchFamily="34" charset="0"/>
              <a:buChar char="•"/>
            </a:pPr>
            <a:r>
              <a:rPr lang="en-US" sz="1400" dirty="0"/>
              <a:t>It also allows you to edit your script just like in the Table View.</a:t>
            </a:r>
          </a:p>
        </p:txBody>
      </p:sp>
      <p:pic>
        <p:nvPicPr>
          <p:cNvPr id="10" name="Picture 9"/>
          <p:cNvPicPr>
            <a:picLocks noChangeAspect="1"/>
          </p:cNvPicPr>
          <p:nvPr/>
        </p:nvPicPr>
        <p:blipFill>
          <a:blip r:embed="rId4"/>
          <a:stretch>
            <a:fillRect/>
          </a:stretch>
        </p:blipFill>
        <p:spPr>
          <a:xfrm>
            <a:off x="7197718" y="2831110"/>
            <a:ext cx="3400425" cy="2876550"/>
          </a:xfrm>
          <a:prstGeom prst="rect">
            <a:avLst/>
          </a:prstGeom>
        </p:spPr>
      </p:pic>
    </p:spTree>
    <p:extLst>
      <p:ext uri="{BB962C8B-B14F-4D97-AF65-F5344CB8AC3E}">
        <p14:creationId xmlns:p14="http://schemas.microsoft.com/office/powerpoint/2010/main" val="730693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3991"/>
          </a:xfrm>
        </p:spPr>
        <p:txBody>
          <a:bodyPr/>
          <a:lstStyle/>
          <a:p>
            <a:r>
              <a:rPr lang="en-US" dirty="0" smtClean="0"/>
              <a:t>Menu bar</a:t>
            </a:r>
            <a:endParaRPr lang="en-US" dirty="0"/>
          </a:p>
        </p:txBody>
      </p:sp>
      <p:sp>
        <p:nvSpPr>
          <p:cNvPr id="3" name="Content Placeholder 2"/>
          <p:cNvSpPr>
            <a:spLocks noGrp="1"/>
          </p:cNvSpPr>
          <p:nvPr>
            <p:ph idx="1"/>
          </p:nvPr>
        </p:nvSpPr>
        <p:spPr>
          <a:xfrm>
            <a:off x="838200" y="1119117"/>
            <a:ext cx="10515600" cy="586854"/>
          </a:xfrm>
        </p:spPr>
        <p:txBody>
          <a:bodyPr>
            <a:normAutofit/>
          </a:bodyPr>
          <a:lstStyle/>
          <a:p>
            <a:r>
              <a:rPr lang="en-US" sz="1800" dirty="0"/>
              <a:t>It is located at the </a:t>
            </a:r>
            <a:r>
              <a:rPr lang="en-US" sz="1800" b="1" dirty="0"/>
              <a:t>top most portion</a:t>
            </a:r>
            <a:r>
              <a:rPr lang="en-US" sz="1800" dirty="0"/>
              <a:t> of the IDE. The most commonly used menus are the File, Edit, and Options menus</a:t>
            </a:r>
            <a:r>
              <a:rPr lang="en-US" sz="1800" dirty="0" smtClean="0"/>
              <a:t>.</a:t>
            </a:r>
          </a:p>
          <a:p>
            <a:endParaRPr lang="en-US" dirty="0"/>
          </a:p>
        </p:txBody>
      </p:sp>
      <p:sp>
        <p:nvSpPr>
          <p:cNvPr id="4" name="Rectangle 3"/>
          <p:cNvSpPr/>
          <p:nvPr/>
        </p:nvSpPr>
        <p:spPr>
          <a:xfrm>
            <a:off x="837062" y="1779473"/>
            <a:ext cx="5099714" cy="3046988"/>
          </a:xfrm>
          <a:prstGeom prst="rect">
            <a:avLst/>
          </a:prstGeom>
        </p:spPr>
        <p:txBody>
          <a:bodyPr wrap="square">
            <a:spAutoFit/>
          </a:bodyPr>
          <a:lstStyle/>
          <a:p>
            <a:pPr>
              <a:spcBef>
                <a:spcPts val="0"/>
              </a:spcBef>
            </a:pPr>
            <a:r>
              <a:rPr lang="en-US" sz="1600" b="1" dirty="0"/>
              <a:t>File </a:t>
            </a:r>
            <a:r>
              <a:rPr lang="en-US" sz="1600" b="1" dirty="0" smtClean="0"/>
              <a:t>menu:</a:t>
            </a:r>
          </a:p>
          <a:p>
            <a:pPr>
              <a:spcBef>
                <a:spcPts val="0"/>
              </a:spcBef>
            </a:pPr>
            <a:endParaRPr lang="en-US" sz="1600" dirty="0"/>
          </a:p>
          <a:p>
            <a:pPr marL="285750" indent="-285750">
              <a:spcBef>
                <a:spcPts val="0"/>
              </a:spcBef>
              <a:buFont typeface="Arial" panose="020B0604020202020204" pitchFamily="34" charset="0"/>
              <a:buChar char="•"/>
            </a:pPr>
            <a:r>
              <a:rPr lang="en-US" sz="1600" dirty="0"/>
              <a:t>It contains options to create, open, save and close tests.</a:t>
            </a:r>
          </a:p>
          <a:p>
            <a:pPr marL="285750" indent="-285750">
              <a:spcBef>
                <a:spcPts val="0"/>
              </a:spcBef>
              <a:buFont typeface="Arial" panose="020B0604020202020204" pitchFamily="34" charset="0"/>
              <a:buChar char="•"/>
            </a:pPr>
            <a:r>
              <a:rPr lang="en-US" sz="1600" dirty="0"/>
              <a:t>Tests are </a:t>
            </a:r>
            <a:r>
              <a:rPr lang="en-US" sz="1600" b="1" dirty="0"/>
              <a:t>saved in HTML format</a:t>
            </a:r>
            <a:r>
              <a:rPr lang="en-US" sz="1600" dirty="0"/>
              <a:t>.</a:t>
            </a:r>
          </a:p>
          <a:p>
            <a:pPr marL="285750" indent="-285750">
              <a:spcBef>
                <a:spcPts val="0"/>
              </a:spcBef>
              <a:buFont typeface="Arial" panose="020B0604020202020204" pitchFamily="34" charset="0"/>
              <a:buChar char="•"/>
            </a:pPr>
            <a:r>
              <a:rPr lang="en-US" sz="1600" dirty="0"/>
              <a:t>The most useful option is "</a:t>
            </a:r>
            <a:r>
              <a:rPr lang="en-US" sz="1600" b="1" dirty="0"/>
              <a:t>Export"</a:t>
            </a:r>
            <a:r>
              <a:rPr lang="en-US" sz="1600" dirty="0"/>
              <a:t> because </a:t>
            </a:r>
            <a:r>
              <a:rPr lang="en-US" sz="1600" b="1" dirty="0"/>
              <a:t>it allows you to turn your Selenium IDE test cases into file formats that can run on Selenium Remote Control and WebDriver</a:t>
            </a:r>
            <a:endParaRPr lang="en-US" sz="1600" dirty="0"/>
          </a:p>
          <a:p>
            <a:pPr marL="742950" lvl="1" indent="-285750">
              <a:buFont typeface="Arial" panose="020B0604020202020204" pitchFamily="34" charset="0"/>
              <a:buChar char="•"/>
            </a:pPr>
            <a:r>
              <a:rPr lang="en-US" sz="1600" b="1" dirty="0"/>
              <a:t>"Export Test Case As..." </a:t>
            </a:r>
            <a:r>
              <a:rPr lang="en-US" sz="1600" dirty="0"/>
              <a:t>will export only the currently opened test case.</a:t>
            </a:r>
          </a:p>
          <a:p>
            <a:pPr marL="742950" lvl="1" indent="-285750">
              <a:buFont typeface="Arial" panose="020B0604020202020204" pitchFamily="34" charset="0"/>
              <a:buChar char="•"/>
            </a:pPr>
            <a:r>
              <a:rPr lang="en-US" sz="1600" b="1" dirty="0"/>
              <a:t>"Export Test Suite As..." </a:t>
            </a:r>
            <a:r>
              <a:rPr lang="en-US" sz="1600" dirty="0"/>
              <a:t>will export all the test cases in the currently opened test suite</a:t>
            </a:r>
            <a:endParaRPr lang="en-US" sz="1600" dirty="0"/>
          </a:p>
        </p:txBody>
      </p:sp>
      <p:pic>
        <p:nvPicPr>
          <p:cNvPr id="5" name="Picture 4"/>
          <p:cNvPicPr>
            <a:picLocks noChangeAspect="1"/>
          </p:cNvPicPr>
          <p:nvPr/>
        </p:nvPicPr>
        <p:blipFill>
          <a:blip r:embed="rId2"/>
          <a:stretch>
            <a:fillRect/>
          </a:stretch>
        </p:blipFill>
        <p:spPr>
          <a:xfrm>
            <a:off x="6277970" y="1588404"/>
            <a:ext cx="5479718" cy="3238057"/>
          </a:xfrm>
          <a:prstGeom prst="rect">
            <a:avLst/>
          </a:prstGeom>
        </p:spPr>
      </p:pic>
      <p:sp>
        <p:nvSpPr>
          <p:cNvPr id="6" name="Rectangle 5"/>
          <p:cNvSpPr/>
          <p:nvPr/>
        </p:nvSpPr>
        <p:spPr>
          <a:xfrm>
            <a:off x="768826" y="5031177"/>
            <a:ext cx="5604680" cy="1569660"/>
          </a:xfrm>
          <a:prstGeom prst="rect">
            <a:avLst/>
          </a:prstGeom>
        </p:spPr>
        <p:txBody>
          <a:bodyPr wrap="square">
            <a:spAutoFit/>
          </a:bodyPr>
          <a:lstStyle/>
          <a:p>
            <a:r>
              <a:rPr lang="en-US" sz="1600" dirty="0"/>
              <a:t>As of Selenium IDE v1.9.1, test cases can be exported only to the following formats:</a:t>
            </a:r>
          </a:p>
          <a:p>
            <a:pPr>
              <a:buFont typeface="Arial" panose="020B0604020202020204" pitchFamily="34" charset="0"/>
              <a:buChar char="•"/>
            </a:pPr>
            <a:r>
              <a:rPr lang="en-US" sz="1600" dirty="0"/>
              <a:t>.</a:t>
            </a:r>
            <a:r>
              <a:rPr lang="en-US" sz="1600" dirty="0" err="1"/>
              <a:t>cs</a:t>
            </a:r>
            <a:r>
              <a:rPr lang="en-US" sz="1600" dirty="0"/>
              <a:t> (C# source code)</a:t>
            </a:r>
          </a:p>
          <a:p>
            <a:pPr>
              <a:buFont typeface="Arial" panose="020B0604020202020204" pitchFamily="34" charset="0"/>
              <a:buChar char="•"/>
            </a:pPr>
            <a:r>
              <a:rPr lang="en-US" sz="1600" dirty="0"/>
              <a:t>.java (Java source code)</a:t>
            </a:r>
          </a:p>
          <a:p>
            <a:pPr>
              <a:buFont typeface="Arial" panose="020B0604020202020204" pitchFamily="34" charset="0"/>
              <a:buChar char="•"/>
            </a:pPr>
            <a:r>
              <a:rPr lang="en-US" sz="1600" dirty="0"/>
              <a:t>.</a:t>
            </a:r>
            <a:r>
              <a:rPr lang="en-US" sz="1600" dirty="0" err="1"/>
              <a:t>py</a:t>
            </a:r>
            <a:r>
              <a:rPr lang="en-US" sz="1600" dirty="0"/>
              <a:t> (Python source code)</a:t>
            </a:r>
          </a:p>
          <a:p>
            <a:pPr>
              <a:buFont typeface="Arial" panose="020B0604020202020204" pitchFamily="34" charset="0"/>
              <a:buChar char="•"/>
            </a:pPr>
            <a:r>
              <a:rPr lang="en-US" sz="1600" dirty="0"/>
              <a:t>.</a:t>
            </a:r>
            <a:r>
              <a:rPr lang="en-US" sz="1600" dirty="0" err="1"/>
              <a:t>rb</a:t>
            </a:r>
            <a:r>
              <a:rPr lang="en-US" sz="1600" dirty="0"/>
              <a:t> (Ruby source code)</a:t>
            </a:r>
          </a:p>
        </p:txBody>
      </p:sp>
      <p:pic>
        <p:nvPicPr>
          <p:cNvPr id="7" name="Picture 6"/>
          <p:cNvPicPr>
            <a:picLocks noChangeAspect="1"/>
          </p:cNvPicPr>
          <p:nvPr/>
        </p:nvPicPr>
        <p:blipFill>
          <a:blip r:embed="rId3"/>
          <a:stretch>
            <a:fillRect/>
          </a:stretch>
        </p:blipFill>
        <p:spPr>
          <a:xfrm>
            <a:off x="6946710" y="4971740"/>
            <a:ext cx="5071494" cy="1629098"/>
          </a:xfrm>
          <a:prstGeom prst="rect">
            <a:avLst/>
          </a:prstGeom>
        </p:spPr>
      </p:pic>
    </p:spTree>
    <p:extLst>
      <p:ext uri="{BB962C8B-B14F-4D97-AF65-F5344CB8AC3E}">
        <p14:creationId xmlns:p14="http://schemas.microsoft.com/office/powerpoint/2010/main" val="1664714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Menu Bar</a:t>
            </a:r>
            <a:endParaRPr lang="en-US" dirty="0"/>
          </a:p>
        </p:txBody>
      </p:sp>
      <p:sp>
        <p:nvSpPr>
          <p:cNvPr id="3" name="Content Placeholder 2"/>
          <p:cNvSpPr>
            <a:spLocks noGrp="1"/>
          </p:cNvSpPr>
          <p:nvPr>
            <p:ph idx="1"/>
          </p:nvPr>
        </p:nvSpPr>
        <p:spPr>
          <a:xfrm>
            <a:off x="838200" y="1640527"/>
            <a:ext cx="5344236" cy="1531724"/>
          </a:xfrm>
        </p:spPr>
        <p:txBody>
          <a:bodyPr/>
          <a:lstStyle/>
          <a:p>
            <a:pPr marL="0" indent="0">
              <a:buNone/>
            </a:pPr>
            <a:r>
              <a:rPr lang="en-US" sz="1600" b="1" dirty="0"/>
              <a:t>Edit Menu</a:t>
            </a:r>
            <a:endParaRPr lang="en-US" sz="1600" dirty="0"/>
          </a:p>
          <a:p>
            <a:r>
              <a:rPr lang="en-US" sz="1600" dirty="0"/>
              <a:t>It contains usual options like Undo, Redo, Cut, Copy, Paste, Delete, and Select All.</a:t>
            </a:r>
          </a:p>
          <a:p>
            <a:r>
              <a:rPr lang="en-US" sz="1600" dirty="0"/>
              <a:t>The two most important options are the "</a:t>
            </a:r>
            <a:r>
              <a:rPr lang="en-US" sz="1600" b="1" dirty="0"/>
              <a:t>Insert New Command</a:t>
            </a:r>
            <a:r>
              <a:rPr lang="en-US" sz="1600" dirty="0"/>
              <a:t>" and "</a:t>
            </a:r>
            <a:r>
              <a:rPr lang="en-US" sz="1600" b="1" dirty="0"/>
              <a:t>Insert New Comment</a:t>
            </a:r>
            <a:r>
              <a:rPr lang="en-US" sz="1600" dirty="0"/>
              <a:t>".</a:t>
            </a:r>
          </a:p>
          <a:p>
            <a:endParaRPr lang="en-US" dirty="0"/>
          </a:p>
        </p:txBody>
      </p:sp>
      <p:pic>
        <p:nvPicPr>
          <p:cNvPr id="4" name="Picture 3"/>
          <p:cNvPicPr>
            <a:picLocks noChangeAspect="1"/>
          </p:cNvPicPr>
          <p:nvPr/>
        </p:nvPicPr>
        <p:blipFill>
          <a:blip r:embed="rId2"/>
          <a:stretch>
            <a:fillRect/>
          </a:stretch>
        </p:blipFill>
        <p:spPr>
          <a:xfrm>
            <a:off x="382137" y="3357349"/>
            <a:ext cx="2511189" cy="2495550"/>
          </a:xfrm>
          <a:prstGeom prst="rect">
            <a:avLst/>
          </a:prstGeom>
        </p:spPr>
      </p:pic>
      <p:pic>
        <p:nvPicPr>
          <p:cNvPr id="5" name="Picture 4"/>
          <p:cNvPicPr>
            <a:picLocks noChangeAspect="1"/>
          </p:cNvPicPr>
          <p:nvPr/>
        </p:nvPicPr>
        <p:blipFill rotWithShape="1">
          <a:blip r:embed="rId3"/>
          <a:srcRect l="10108"/>
          <a:stretch/>
        </p:blipFill>
        <p:spPr>
          <a:xfrm>
            <a:off x="2893326" y="4687460"/>
            <a:ext cx="3398293" cy="1966818"/>
          </a:xfrm>
          <a:prstGeom prst="rect">
            <a:avLst/>
          </a:prstGeom>
        </p:spPr>
      </p:pic>
      <p:pic>
        <p:nvPicPr>
          <p:cNvPr id="6" name="Picture 5"/>
          <p:cNvPicPr>
            <a:picLocks noChangeAspect="1"/>
          </p:cNvPicPr>
          <p:nvPr/>
        </p:nvPicPr>
        <p:blipFill>
          <a:blip r:embed="rId4"/>
          <a:stretch>
            <a:fillRect/>
          </a:stretch>
        </p:blipFill>
        <p:spPr>
          <a:xfrm>
            <a:off x="2853868" y="3357349"/>
            <a:ext cx="3328568" cy="1330111"/>
          </a:xfrm>
          <a:prstGeom prst="rect">
            <a:avLst/>
          </a:prstGeom>
        </p:spPr>
      </p:pic>
      <p:sp>
        <p:nvSpPr>
          <p:cNvPr id="7" name="Rectangle 6"/>
          <p:cNvSpPr/>
          <p:nvPr/>
        </p:nvSpPr>
        <p:spPr>
          <a:xfrm>
            <a:off x="6182436" y="1631405"/>
            <a:ext cx="5171364" cy="1077218"/>
          </a:xfrm>
          <a:prstGeom prst="rect">
            <a:avLst/>
          </a:prstGeom>
        </p:spPr>
        <p:txBody>
          <a:bodyPr wrap="square">
            <a:spAutoFit/>
          </a:bodyPr>
          <a:lstStyle/>
          <a:p>
            <a:r>
              <a:rPr lang="en-US" sz="1600" b="1" dirty="0"/>
              <a:t>Options </a:t>
            </a:r>
            <a:r>
              <a:rPr lang="en-US" sz="1600" b="1" dirty="0" smtClean="0"/>
              <a:t>menu</a:t>
            </a:r>
          </a:p>
          <a:p>
            <a:endParaRPr lang="en-US" sz="1600" b="1" dirty="0"/>
          </a:p>
          <a:p>
            <a:r>
              <a:rPr lang="en-US" sz="1600" dirty="0"/>
              <a:t>It provides the interface for configuring various settings of Selenium IDE</a:t>
            </a:r>
          </a:p>
        </p:txBody>
      </p:sp>
      <p:pic>
        <p:nvPicPr>
          <p:cNvPr id="8" name="Picture 7"/>
          <p:cNvPicPr>
            <a:picLocks noChangeAspect="1"/>
          </p:cNvPicPr>
          <p:nvPr/>
        </p:nvPicPr>
        <p:blipFill rotWithShape="1">
          <a:blip r:embed="rId5"/>
          <a:srcRect b="35757"/>
          <a:stretch/>
        </p:blipFill>
        <p:spPr>
          <a:xfrm>
            <a:off x="6331077" y="2723317"/>
            <a:ext cx="2471731" cy="1261829"/>
          </a:xfrm>
          <a:prstGeom prst="rect">
            <a:avLst/>
          </a:prstGeom>
        </p:spPr>
      </p:pic>
      <p:pic>
        <p:nvPicPr>
          <p:cNvPr id="9" name="Picture 8"/>
          <p:cNvPicPr>
            <a:picLocks noChangeAspect="1"/>
          </p:cNvPicPr>
          <p:nvPr/>
        </p:nvPicPr>
        <p:blipFill>
          <a:blip r:embed="rId6"/>
          <a:stretch>
            <a:fillRect/>
          </a:stretch>
        </p:blipFill>
        <p:spPr>
          <a:xfrm>
            <a:off x="6331077" y="4165236"/>
            <a:ext cx="5419014" cy="2297191"/>
          </a:xfrm>
          <a:prstGeom prst="rect">
            <a:avLst/>
          </a:prstGeom>
        </p:spPr>
      </p:pic>
      <p:cxnSp>
        <p:nvCxnSpPr>
          <p:cNvPr id="11" name="Straight Connector 10"/>
          <p:cNvCxnSpPr/>
          <p:nvPr/>
        </p:nvCxnSpPr>
        <p:spPr>
          <a:xfrm>
            <a:off x="6164240" y="2074464"/>
            <a:ext cx="47395" cy="438796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236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7238"/>
          </a:xfrm>
        </p:spPr>
        <p:txBody>
          <a:bodyPr/>
          <a:lstStyle/>
          <a:p>
            <a:r>
              <a:rPr lang="en-US" dirty="0" smtClean="0"/>
              <a:t>Logs</a:t>
            </a:r>
            <a:endParaRPr lang="en-US" dirty="0"/>
          </a:p>
        </p:txBody>
      </p:sp>
      <p:sp>
        <p:nvSpPr>
          <p:cNvPr id="3" name="Content Placeholder 2"/>
          <p:cNvSpPr>
            <a:spLocks noGrp="1"/>
          </p:cNvSpPr>
          <p:nvPr>
            <p:ph idx="1"/>
          </p:nvPr>
        </p:nvSpPr>
        <p:spPr>
          <a:xfrm>
            <a:off x="838200" y="1322365"/>
            <a:ext cx="10515600" cy="2883875"/>
          </a:xfrm>
        </p:spPr>
        <p:txBody>
          <a:bodyPr>
            <a:normAutofit fontScale="40000" lnSpcReduction="20000"/>
          </a:bodyPr>
          <a:lstStyle/>
          <a:p>
            <a:r>
              <a:rPr lang="en-US" sz="3400" b="1" dirty="0"/>
              <a:t>The Log Pane displays runtime messages </a:t>
            </a:r>
            <a:r>
              <a:rPr lang="en-US" sz="3400" dirty="0"/>
              <a:t>during execution. It provides real-time updates as to what Selenium IDE is doing</a:t>
            </a:r>
            <a:r>
              <a:rPr lang="en-US" sz="3400" dirty="0" smtClean="0"/>
              <a:t>.</a:t>
            </a:r>
          </a:p>
          <a:p>
            <a:endParaRPr lang="en-US" sz="3400" dirty="0"/>
          </a:p>
          <a:p>
            <a:pPr marL="0" indent="0">
              <a:buNone/>
            </a:pPr>
            <a:r>
              <a:rPr lang="en-US" sz="3400" b="1" dirty="0" smtClean="0"/>
              <a:t>Logs are categorized into four types:</a:t>
            </a:r>
            <a:endParaRPr lang="en-US" sz="3400" dirty="0" smtClean="0"/>
          </a:p>
          <a:p>
            <a:r>
              <a:rPr lang="en-US" sz="3400" dirty="0" smtClean="0"/>
              <a:t>Debug - By default, Debug messages are not displayed in the log panel. They show up only when you filter them. They provide technical information about what Selenium IDE is doing behind the scenes. It may display messages such as a specific module has done loading, a certain function is called, or an external JavaScript file was loaded as an extension.</a:t>
            </a:r>
          </a:p>
          <a:p>
            <a:r>
              <a:rPr lang="en-US" sz="3400" dirty="0" smtClean="0"/>
              <a:t>Info </a:t>
            </a:r>
            <a:r>
              <a:rPr lang="en-US" sz="3400" dirty="0"/>
              <a:t>- It says which command Selenium IDE is currently executing.</a:t>
            </a:r>
          </a:p>
          <a:p>
            <a:r>
              <a:rPr lang="en-US" sz="3400" dirty="0"/>
              <a:t>Warn - These are warning messages that are encountered in special situations.</a:t>
            </a:r>
          </a:p>
          <a:p>
            <a:r>
              <a:rPr lang="en-US" sz="3400" dirty="0"/>
              <a:t>Error - These are error messages generated when Selenium IDE fails to execute a command, or if a condition specified by "verify" or "assert" command is not met.</a:t>
            </a:r>
          </a:p>
          <a:p>
            <a:pPr marL="0" indent="0">
              <a:buNone/>
            </a:pPr>
            <a:r>
              <a:rPr lang="en-US" dirty="0" smtClean="0"/>
              <a:t/>
            </a:r>
            <a:br>
              <a:rPr lang="en-US" dirty="0" smtClean="0"/>
            </a:br>
            <a:endParaRPr lang="en-US" dirty="0"/>
          </a:p>
        </p:txBody>
      </p:sp>
      <p:pic>
        <p:nvPicPr>
          <p:cNvPr id="4" name="Picture 3"/>
          <p:cNvPicPr>
            <a:picLocks noChangeAspect="1"/>
          </p:cNvPicPr>
          <p:nvPr/>
        </p:nvPicPr>
        <p:blipFill rotWithShape="1">
          <a:blip r:embed="rId2"/>
          <a:srcRect l="3579" r="14459"/>
          <a:stretch/>
        </p:blipFill>
        <p:spPr>
          <a:xfrm>
            <a:off x="829990" y="3859748"/>
            <a:ext cx="4332849" cy="1762125"/>
          </a:xfrm>
          <a:prstGeom prst="rect">
            <a:avLst/>
          </a:prstGeom>
        </p:spPr>
      </p:pic>
    </p:spTree>
    <p:extLst>
      <p:ext uri="{BB962C8B-B14F-4D97-AF65-F5344CB8AC3E}">
        <p14:creationId xmlns:p14="http://schemas.microsoft.com/office/powerpoint/2010/main" val="118760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260</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Test Automation – Selenium2</vt:lpstr>
      <vt:lpstr>Selenium IDE</vt:lpstr>
      <vt:lpstr>Installation of Selenium IDE</vt:lpstr>
      <vt:lpstr>Installation of Selenium IDE</vt:lpstr>
      <vt:lpstr>Features of Selenium IDE</vt:lpstr>
      <vt:lpstr>Editor</vt:lpstr>
      <vt:lpstr>Menu bar</vt:lpstr>
      <vt:lpstr>Menu Bar</vt:lpstr>
      <vt:lpstr>Logs</vt:lpstr>
      <vt:lpstr>Reference</vt:lpstr>
      <vt:lpstr>UI Element Pane</vt:lpstr>
      <vt:lpstr>Rollup Pane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Automation – Selenium2</dc:title>
  <dc:creator>Swarup Mishra</dc:creator>
  <cp:lastModifiedBy>Swarup Mishra</cp:lastModifiedBy>
  <cp:revision>14</cp:revision>
  <dcterms:created xsi:type="dcterms:W3CDTF">2017-06-19T09:21:25Z</dcterms:created>
  <dcterms:modified xsi:type="dcterms:W3CDTF">2017-06-19T12:24:18Z</dcterms:modified>
</cp:coreProperties>
</file>