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6110B7-2CA1-453A-8822-97D5E1ECDAE1}"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49849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110B7-2CA1-453A-8822-97D5E1ECDAE1}"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39261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110B7-2CA1-453A-8822-97D5E1ECDAE1}"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273367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110B7-2CA1-453A-8822-97D5E1ECDAE1}"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141152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110B7-2CA1-453A-8822-97D5E1ECDAE1}"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115361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6110B7-2CA1-453A-8822-97D5E1ECDAE1}"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421496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6110B7-2CA1-453A-8822-97D5E1ECDAE1}"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140460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6110B7-2CA1-453A-8822-97D5E1ECDAE1}"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23947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110B7-2CA1-453A-8822-97D5E1ECDAE1}"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260446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110B7-2CA1-453A-8822-97D5E1ECDAE1}"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24976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110B7-2CA1-453A-8822-97D5E1ECDAE1}"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F3BB6-01DA-4231-9352-D0E6ABB3E2F9}" type="slidenum">
              <a:rPr lang="en-US" smtClean="0"/>
              <a:t>‹#›</a:t>
            </a:fld>
            <a:endParaRPr lang="en-US"/>
          </a:p>
        </p:txBody>
      </p:sp>
    </p:spTree>
    <p:extLst>
      <p:ext uri="{BB962C8B-B14F-4D97-AF65-F5344CB8AC3E}">
        <p14:creationId xmlns:p14="http://schemas.microsoft.com/office/powerpoint/2010/main" val="209007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110B7-2CA1-453A-8822-97D5E1ECDAE1}" type="datetimeFigureOut">
              <a:rPr lang="en-US" smtClean="0"/>
              <a:t>6/21/2017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F3BB6-01DA-4231-9352-D0E6ABB3E2F9}" type="slidenum">
              <a:rPr lang="en-US" smtClean="0"/>
              <a:t>‹#›</a:t>
            </a:fld>
            <a:endParaRPr lang="en-US"/>
          </a:p>
        </p:txBody>
      </p:sp>
    </p:spTree>
    <p:extLst>
      <p:ext uri="{BB962C8B-B14F-4D97-AF65-F5344CB8AC3E}">
        <p14:creationId xmlns:p14="http://schemas.microsoft.com/office/powerpoint/2010/main" val="424937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clipse.org/downloads/packages/release/Luna/SR2"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eleniumhq.org/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Automation – Selenium</a:t>
            </a:r>
            <a:endParaRPr lang="en-US" dirty="0"/>
          </a:p>
        </p:txBody>
      </p:sp>
    </p:spTree>
    <p:extLst>
      <p:ext uri="{BB962C8B-B14F-4D97-AF65-F5344CB8AC3E}">
        <p14:creationId xmlns:p14="http://schemas.microsoft.com/office/powerpoint/2010/main" val="300766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dirty="0" smtClean="0"/>
              <a:t>Selenium RC</a:t>
            </a:r>
            <a:endParaRPr lang="en-US" dirty="0"/>
          </a:p>
        </p:txBody>
      </p:sp>
      <p:sp>
        <p:nvSpPr>
          <p:cNvPr id="3" name="Content Placeholder 2"/>
          <p:cNvSpPr>
            <a:spLocks noGrp="1"/>
          </p:cNvSpPr>
          <p:nvPr>
            <p:ph idx="1"/>
          </p:nvPr>
        </p:nvSpPr>
        <p:spPr>
          <a:xfrm>
            <a:off x="5623020" y="1160058"/>
            <a:ext cx="5730780" cy="5158855"/>
          </a:xfrm>
        </p:spPr>
        <p:txBody>
          <a:bodyPr>
            <a:normAutofit fontScale="92500"/>
          </a:bodyPr>
          <a:lstStyle/>
          <a:p>
            <a:pPr marL="0" indent="0">
              <a:spcBef>
                <a:spcPts val="300"/>
              </a:spcBef>
              <a:buNone/>
            </a:pPr>
            <a:r>
              <a:rPr lang="en-US" sz="1600" dirty="0"/>
              <a:t>Before the advent of WebDriver in  2006, there was another, </a:t>
            </a:r>
            <a:r>
              <a:rPr lang="en-US" sz="1600" b="1" dirty="0"/>
              <a:t>automation tool called Selenium Remote Control. </a:t>
            </a:r>
            <a:r>
              <a:rPr lang="en-US" sz="1600" b="1" dirty="0" smtClean="0"/>
              <a:t> </a:t>
            </a:r>
            <a:r>
              <a:rPr lang="en-US" sz="1600" dirty="0" smtClean="0"/>
              <a:t>Selenium </a:t>
            </a:r>
            <a:r>
              <a:rPr lang="en-US" sz="1600" dirty="0"/>
              <a:t>RC have following features:</a:t>
            </a:r>
            <a:endParaRPr lang="en-US" sz="1600" dirty="0" smtClean="0"/>
          </a:p>
          <a:p>
            <a:pPr>
              <a:spcBef>
                <a:spcPts val="300"/>
              </a:spcBef>
            </a:pPr>
            <a:r>
              <a:rPr lang="en-US" sz="1600" dirty="0" smtClean="0"/>
              <a:t>The </a:t>
            </a:r>
            <a:r>
              <a:rPr lang="en-US" sz="1600" dirty="0"/>
              <a:t>Selenium Server which </a:t>
            </a:r>
            <a:r>
              <a:rPr lang="en-US" sz="1600" b="1" dirty="0"/>
              <a:t>launches</a:t>
            </a:r>
            <a:r>
              <a:rPr lang="en-US" sz="1600" dirty="0"/>
              <a:t> and </a:t>
            </a:r>
            <a:r>
              <a:rPr lang="en-US" sz="1600" b="1" dirty="0"/>
              <a:t>kills</a:t>
            </a:r>
            <a:r>
              <a:rPr lang="en-US" sz="1600" dirty="0"/>
              <a:t> </a:t>
            </a:r>
            <a:r>
              <a:rPr lang="en-US" sz="1600" dirty="0" smtClean="0"/>
              <a:t>browsers.</a:t>
            </a:r>
          </a:p>
          <a:p>
            <a:pPr>
              <a:spcBef>
                <a:spcPts val="300"/>
              </a:spcBef>
            </a:pPr>
            <a:r>
              <a:rPr lang="en-US" sz="1600" dirty="0" smtClean="0"/>
              <a:t>Selenium Server interprets </a:t>
            </a:r>
            <a:r>
              <a:rPr lang="en-US" sz="1600" dirty="0"/>
              <a:t>and runs the Selenese commands passed from the test program, and acts as an </a:t>
            </a:r>
            <a:r>
              <a:rPr lang="en-US" sz="1600" i="1" dirty="0"/>
              <a:t>HTTP proxy</a:t>
            </a:r>
            <a:r>
              <a:rPr lang="en-US" sz="1600" dirty="0"/>
              <a:t>, intercepting and verifying HTTP messages passed between the browser and the AUT</a:t>
            </a:r>
            <a:r>
              <a:rPr lang="en-US" sz="1600" dirty="0" smtClean="0"/>
              <a:t>.</a:t>
            </a:r>
          </a:p>
          <a:p>
            <a:pPr>
              <a:spcBef>
                <a:spcPts val="300"/>
              </a:spcBef>
            </a:pPr>
            <a:r>
              <a:rPr lang="en-US" sz="1600" dirty="0"/>
              <a:t>Selenium Server receives Selenium commands from your test program, interprets them, and reports back to your program the results of running those tests</a:t>
            </a:r>
            <a:r>
              <a:rPr lang="en-US" sz="1600" dirty="0" smtClean="0"/>
              <a:t>.</a:t>
            </a:r>
          </a:p>
          <a:p>
            <a:pPr>
              <a:spcBef>
                <a:spcPts val="300"/>
              </a:spcBef>
            </a:pPr>
            <a:r>
              <a:rPr lang="en-US" sz="1600" dirty="0"/>
              <a:t>Selenium RC is slower since it uses a </a:t>
            </a:r>
            <a:r>
              <a:rPr lang="en-US" sz="1600" b="1" dirty="0" err="1"/>
              <a:t>Javascript</a:t>
            </a:r>
            <a:r>
              <a:rPr lang="en-US" sz="1600" dirty="0"/>
              <a:t> program called </a:t>
            </a:r>
            <a:r>
              <a:rPr lang="en-US" sz="1600" b="1" dirty="0"/>
              <a:t>Selenium Core</a:t>
            </a:r>
            <a:r>
              <a:rPr lang="en-US" sz="1600" dirty="0"/>
              <a:t>. This Selenium Core is the one that directly controls the browser, not you.</a:t>
            </a:r>
          </a:p>
          <a:p>
            <a:pPr>
              <a:spcBef>
                <a:spcPts val="300"/>
              </a:spcBef>
            </a:pPr>
            <a:r>
              <a:rPr lang="en-US" sz="1600" dirty="0"/>
              <a:t>Selenium RC's API is more matured but contains redundancies and often confusing </a:t>
            </a:r>
            <a:r>
              <a:rPr lang="en-US" sz="1600" b="1" dirty="0"/>
              <a:t>commands</a:t>
            </a:r>
            <a:r>
              <a:rPr lang="en-US" sz="1600" dirty="0"/>
              <a:t>. For example, most of the time, testers are confused whether to use </a:t>
            </a:r>
            <a:r>
              <a:rPr lang="en-US" sz="1600" b="1" dirty="0"/>
              <a:t>type</a:t>
            </a:r>
            <a:r>
              <a:rPr lang="en-US" sz="1600" dirty="0"/>
              <a:t> or </a:t>
            </a:r>
            <a:r>
              <a:rPr lang="en-US" sz="1600" b="1" dirty="0" err="1"/>
              <a:t>typeKeys</a:t>
            </a:r>
            <a:r>
              <a:rPr lang="en-US" sz="1600" dirty="0"/>
              <a:t>; or whether to use </a:t>
            </a:r>
            <a:r>
              <a:rPr lang="en-US" sz="1600" b="1" dirty="0"/>
              <a:t>click</a:t>
            </a:r>
            <a:r>
              <a:rPr lang="en-US" sz="1600" dirty="0"/>
              <a:t>, </a:t>
            </a:r>
            <a:r>
              <a:rPr lang="en-US" sz="1600" b="1" dirty="0" err="1"/>
              <a:t>mouseDown</a:t>
            </a:r>
            <a:r>
              <a:rPr lang="en-US" sz="1600" dirty="0"/>
              <a:t>, or </a:t>
            </a:r>
            <a:r>
              <a:rPr lang="en-US" sz="1600" b="1" dirty="0" err="1"/>
              <a:t>mouseDownAt</a:t>
            </a:r>
            <a:r>
              <a:rPr lang="en-US" sz="1600" dirty="0"/>
              <a:t>. </a:t>
            </a:r>
            <a:r>
              <a:rPr lang="en-US" sz="1600" dirty="0" smtClean="0"/>
              <a:t>Different </a:t>
            </a:r>
            <a:r>
              <a:rPr lang="en-US" sz="1600" dirty="0"/>
              <a:t>browsers interpret each of these commands in different ways </a:t>
            </a:r>
            <a:r>
              <a:rPr lang="en-US" sz="1600" dirty="0" smtClean="0"/>
              <a:t>too!</a:t>
            </a:r>
          </a:p>
          <a:p>
            <a:pPr>
              <a:spcBef>
                <a:spcPts val="300"/>
              </a:spcBef>
            </a:pPr>
            <a:r>
              <a:rPr lang="en-US" sz="1600" dirty="0"/>
              <a:t>Selenium RC </a:t>
            </a:r>
            <a:r>
              <a:rPr lang="en-US" sz="1600" b="1" dirty="0"/>
              <a:t>cannot</a:t>
            </a:r>
            <a:r>
              <a:rPr lang="en-US" sz="1600" dirty="0"/>
              <a:t> support the </a:t>
            </a:r>
            <a:r>
              <a:rPr lang="en-US" sz="1600" b="1" dirty="0"/>
              <a:t>headless</a:t>
            </a:r>
            <a:r>
              <a:rPr lang="en-US" sz="1600" dirty="0"/>
              <a:t> </a:t>
            </a:r>
            <a:r>
              <a:rPr lang="en-US" sz="1600" dirty="0" err="1"/>
              <a:t>HtmlUnit</a:t>
            </a:r>
            <a:r>
              <a:rPr lang="en-US" sz="1600" dirty="0"/>
              <a:t> browser. It needs a real, visible browser to operate on</a:t>
            </a:r>
            <a:r>
              <a:rPr lang="en-US" sz="1600" dirty="0" smtClean="0"/>
              <a:t>.</a:t>
            </a:r>
          </a:p>
          <a:p>
            <a:pPr>
              <a:spcBef>
                <a:spcPts val="300"/>
              </a:spcBef>
            </a:pPr>
            <a:r>
              <a:rPr lang="en-US" sz="1600" dirty="0" smtClean="0"/>
              <a:t>Selenium RC injects Selenium Core </a:t>
            </a:r>
            <a:r>
              <a:rPr lang="en-US" sz="1600" dirty="0" err="1" smtClean="0"/>
              <a:t>Javascript</a:t>
            </a:r>
            <a:r>
              <a:rPr lang="en-US" sz="1600" dirty="0" smtClean="0"/>
              <a:t> onto the browser to control the elements, which has </a:t>
            </a:r>
            <a:r>
              <a:rPr lang="en-US" sz="1600" b="1" dirty="0" smtClean="0"/>
              <a:t>security implications </a:t>
            </a:r>
            <a:r>
              <a:rPr lang="en-US" sz="1600" dirty="0" smtClean="0"/>
              <a:t>for some highly secured application.</a:t>
            </a:r>
            <a:endParaRPr lang="en-US" sz="1600" dirty="0"/>
          </a:p>
        </p:txBody>
      </p:sp>
      <p:pic>
        <p:nvPicPr>
          <p:cNvPr id="4" name="Picture 3"/>
          <p:cNvPicPr>
            <a:picLocks noChangeAspect="1"/>
          </p:cNvPicPr>
          <p:nvPr/>
        </p:nvPicPr>
        <p:blipFill>
          <a:blip r:embed="rId2"/>
          <a:stretch>
            <a:fillRect/>
          </a:stretch>
        </p:blipFill>
        <p:spPr>
          <a:xfrm>
            <a:off x="536670" y="1160059"/>
            <a:ext cx="5086350" cy="5158854"/>
          </a:xfrm>
          <a:prstGeom prst="rect">
            <a:avLst/>
          </a:prstGeom>
        </p:spPr>
      </p:pic>
      <p:sp>
        <p:nvSpPr>
          <p:cNvPr id="5" name="TextBox 4"/>
          <p:cNvSpPr txBox="1"/>
          <p:nvPr/>
        </p:nvSpPr>
        <p:spPr>
          <a:xfrm>
            <a:off x="1460310" y="6318913"/>
            <a:ext cx="2961565" cy="369332"/>
          </a:xfrm>
          <a:prstGeom prst="rect">
            <a:avLst/>
          </a:prstGeom>
          <a:noFill/>
        </p:spPr>
        <p:txBody>
          <a:bodyPr wrap="square" rtlCol="0">
            <a:spAutoFit/>
          </a:bodyPr>
          <a:lstStyle/>
          <a:p>
            <a:r>
              <a:rPr lang="en-US" b="1" dirty="0" smtClean="0">
                <a:solidFill>
                  <a:srgbClr val="FF0000"/>
                </a:solidFill>
              </a:rPr>
              <a:t>Selenium RC Architecture</a:t>
            </a:r>
            <a:endParaRPr lang="en-US" b="1" dirty="0">
              <a:solidFill>
                <a:srgbClr val="FF0000"/>
              </a:solidFill>
            </a:endParaRPr>
          </a:p>
        </p:txBody>
      </p:sp>
    </p:spTree>
    <p:extLst>
      <p:ext uri="{BB962C8B-B14F-4D97-AF65-F5344CB8AC3E}">
        <p14:creationId xmlns:p14="http://schemas.microsoft.com/office/powerpoint/2010/main" val="41067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6"/>
          </a:xfrm>
        </p:spPr>
        <p:txBody>
          <a:bodyPr/>
          <a:lstStyle/>
          <a:p>
            <a:r>
              <a:rPr lang="en-US" dirty="0" smtClean="0"/>
              <a:t>Selenium </a:t>
            </a:r>
            <a:r>
              <a:rPr lang="en-US" dirty="0" err="1" smtClean="0"/>
              <a:t>Webdriver</a:t>
            </a:r>
            <a:endParaRPr lang="en-US" dirty="0"/>
          </a:p>
        </p:txBody>
      </p:sp>
      <p:sp>
        <p:nvSpPr>
          <p:cNvPr id="3" name="Content Placeholder 2"/>
          <p:cNvSpPr>
            <a:spLocks noGrp="1"/>
          </p:cNvSpPr>
          <p:nvPr>
            <p:ph idx="1"/>
          </p:nvPr>
        </p:nvSpPr>
        <p:spPr>
          <a:xfrm>
            <a:off x="4995080" y="1091822"/>
            <a:ext cx="6358719" cy="5085141"/>
          </a:xfrm>
        </p:spPr>
        <p:txBody>
          <a:bodyPr>
            <a:normAutofit/>
          </a:bodyPr>
          <a:lstStyle/>
          <a:p>
            <a:r>
              <a:rPr lang="en-US" sz="1600" dirty="0"/>
              <a:t>Selenium-WebDriver makes </a:t>
            </a:r>
            <a:r>
              <a:rPr lang="en-US" sz="1600" b="1" dirty="0"/>
              <a:t>direct calls </a:t>
            </a:r>
            <a:r>
              <a:rPr lang="en-US" sz="1600" dirty="0"/>
              <a:t>to the browser using each browser’s native support for automation</a:t>
            </a:r>
            <a:r>
              <a:rPr lang="en-US" sz="1600" dirty="0" smtClean="0"/>
              <a:t>.</a:t>
            </a:r>
          </a:p>
          <a:p>
            <a:r>
              <a:rPr lang="en-US" sz="1600" dirty="0"/>
              <a:t>Since there are so many browsers &amp; so many programming languages there is need for common specification which will be provided by </a:t>
            </a:r>
            <a:r>
              <a:rPr lang="en-US" sz="1600" b="1" dirty="0"/>
              <a:t>WebDriver API. </a:t>
            </a:r>
            <a:r>
              <a:rPr lang="en-US" sz="1600" dirty="0"/>
              <a:t>Each browser has to implement this API which is called as </a:t>
            </a:r>
            <a:r>
              <a:rPr lang="en-US" sz="1600" b="1" dirty="0"/>
              <a:t>Remote WebDriver </a:t>
            </a:r>
            <a:r>
              <a:rPr lang="en-US" sz="1600" dirty="0"/>
              <a:t>or </a:t>
            </a:r>
            <a:r>
              <a:rPr lang="en-US" sz="1600" b="1" dirty="0"/>
              <a:t>Remote WebDriver Server</a:t>
            </a:r>
            <a:r>
              <a:rPr lang="en-US" sz="1600" dirty="0"/>
              <a:t>. </a:t>
            </a:r>
            <a:endParaRPr lang="en-US" sz="1600" dirty="0" smtClean="0"/>
          </a:p>
          <a:p>
            <a:r>
              <a:rPr lang="en-US" sz="1600" dirty="0"/>
              <a:t>Actually whatever the commands issued in the code will be interpreted into </a:t>
            </a:r>
            <a:r>
              <a:rPr lang="en-US" sz="1600" dirty="0" err="1"/>
              <a:t>Webservice</a:t>
            </a:r>
            <a:r>
              <a:rPr lang="en-US" sz="1600" dirty="0"/>
              <a:t> methods (</a:t>
            </a:r>
            <a:r>
              <a:rPr lang="en-US" sz="1600" b="1" dirty="0"/>
              <a:t>JSON Wired Protocol</a:t>
            </a:r>
            <a:r>
              <a:rPr lang="en-US" sz="1600" dirty="0"/>
              <a:t>) and the Remote Driver will receive the HTTP request (commands) and execute them in the browser then send the response back</a:t>
            </a:r>
            <a:r>
              <a:rPr lang="en-US" sz="1600" dirty="0" smtClean="0"/>
              <a:t>.</a:t>
            </a:r>
          </a:p>
          <a:p>
            <a:pPr fontAlgn="base">
              <a:spcBef>
                <a:spcPts val="300"/>
              </a:spcBef>
            </a:pPr>
            <a:r>
              <a:rPr lang="en-US" sz="1600" dirty="0" smtClean="0"/>
              <a:t>Example:</a:t>
            </a:r>
          </a:p>
          <a:p>
            <a:pPr marL="0" indent="0" fontAlgn="base">
              <a:spcBef>
                <a:spcPts val="300"/>
              </a:spcBef>
              <a:buNone/>
            </a:pPr>
            <a:r>
              <a:rPr lang="en-US" sz="1600" dirty="0" smtClean="0"/>
              <a:t>Let’s take a sample code and see how the data flows between Client bindings, Server.</a:t>
            </a:r>
          </a:p>
          <a:p>
            <a:pPr marL="0" indent="0" fontAlgn="base">
              <a:spcBef>
                <a:spcPts val="300"/>
              </a:spcBef>
              <a:buNone/>
            </a:pPr>
            <a:r>
              <a:rPr lang="en-US" sz="1600" dirty="0" err="1" smtClean="0">
                <a:solidFill>
                  <a:srgbClr val="0070C0"/>
                </a:solidFill>
              </a:rPr>
              <a:t>driver.get</a:t>
            </a:r>
            <a:r>
              <a:rPr lang="en-US" sz="1600" dirty="0" smtClean="0">
                <a:solidFill>
                  <a:srgbClr val="0070C0"/>
                </a:solidFill>
              </a:rPr>
              <a:t>("http://www.google.com");</a:t>
            </a:r>
          </a:p>
          <a:p>
            <a:pPr marL="0" indent="0" fontAlgn="base">
              <a:spcBef>
                <a:spcPts val="300"/>
              </a:spcBef>
              <a:buNone/>
            </a:pPr>
            <a:r>
              <a:rPr lang="en-US" sz="1600" dirty="0" smtClean="0"/>
              <a:t>The client library, as soon as it receives the preceding command, will convert it to the JSON format (shown below) and communicate with the Firefox Driver/Remote WebDriver.</a:t>
            </a:r>
          </a:p>
          <a:p>
            <a:pPr marL="0" indent="0" fontAlgn="base">
              <a:spcBef>
                <a:spcPts val="300"/>
              </a:spcBef>
              <a:buNone/>
            </a:pPr>
            <a:r>
              <a:rPr lang="en-US" sz="1600" dirty="0" smtClean="0">
                <a:solidFill>
                  <a:srgbClr val="0070C0"/>
                </a:solidFill>
              </a:rPr>
              <a:t>http://localhost:7705/ {     "</a:t>
            </a:r>
            <a:r>
              <a:rPr lang="en-US" sz="1600" dirty="0" err="1" smtClean="0">
                <a:solidFill>
                  <a:srgbClr val="0070C0"/>
                </a:solidFill>
              </a:rPr>
              <a:t>url</a:t>
            </a:r>
            <a:r>
              <a:rPr lang="en-US" sz="1600" dirty="0" smtClean="0">
                <a:solidFill>
                  <a:srgbClr val="0070C0"/>
                </a:solidFill>
              </a:rPr>
              <a:t>": "http://www.google.com" }</a:t>
            </a:r>
            <a:r>
              <a:rPr lang="en-US" sz="1600" dirty="0" smtClean="0"/>
              <a:t> </a:t>
            </a:r>
          </a:p>
          <a:p>
            <a:pPr marL="0" indent="0" fontAlgn="base">
              <a:spcBef>
                <a:spcPts val="300"/>
              </a:spcBef>
              <a:buNone/>
            </a:pPr>
            <a:r>
              <a:rPr lang="en-US" sz="1600" dirty="0" smtClean="0"/>
              <a:t>Firefox Driver will speak to the Firefox browser natively, and then the browser will send a request for the asked URL to load.</a:t>
            </a:r>
          </a:p>
          <a:p>
            <a:endParaRPr lang="en-US" sz="1600" dirty="0" smtClean="0"/>
          </a:p>
          <a:p>
            <a:endParaRPr lang="en-US" dirty="0"/>
          </a:p>
        </p:txBody>
      </p:sp>
      <p:pic>
        <p:nvPicPr>
          <p:cNvPr id="4" name="Picture 3"/>
          <p:cNvPicPr>
            <a:picLocks noChangeAspect="1"/>
          </p:cNvPicPr>
          <p:nvPr/>
        </p:nvPicPr>
        <p:blipFill>
          <a:blip r:embed="rId2"/>
          <a:stretch>
            <a:fillRect/>
          </a:stretch>
        </p:blipFill>
        <p:spPr>
          <a:xfrm>
            <a:off x="446820" y="1154942"/>
            <a:ext cx="4316246" cy="3657600"/>
          </a:xfrm>
          <a:prstGeom prst="rect">
            <a:avLst/>
          </a:prstGeom>
        </p:spPr>
      </p:pic>
      <p:sp>
        <p:nvSpPr>
          <p:cNvPr id="6" name="TextBox 5"/>
          <p:cNvSpPr txBox="1"/>
          <p:nvPr/>
        </p:nvSpPr>
        <p:spPr>
          <a:xfrm>
            <a:off x="1121954" y="6176963"/>
            <a:ext cx="3409097" cy="369332"/>
          </a:xfrm>
          <a:prstGeom prst="rect">
            <a:avLst/>
          </a:prstGeom>
          <a:noFill/>
        </p:spPr>
        <p:txBody>
          <a:bodyPr wrap="square" rtlCol="0">
            <a:spAutoFit/>
          </a:bodyPr>
          <a:lstStyle/>
          <a:p>
            <a:r>
              <a:rPr lang="en-US" b="1" dirty="0" smtClean="0">
                <a:solidFill>
                  <a:srgbClr val="FF0000"/>
                </a:solidFill>
              </a:rPr>
              <a:t>Selenium WebDriver Architecture</a:t>
            </a:r>
            <a:endParaRPr lang="en-US" b="1" dirty="0">
              <a:solidFill>
                <a:srgbClr val="FF0000"/>
              </a:solidFill>
            </a:endParaRPr>
          </a:p>
        </p:txBody>
      </p:sp>
      <p:sp>
        <p:nvSpPr>
          <p:cNvPr id="7" name="Rectangle 6"/>
          <p:cNvSpPr/>
          <p:nvPr/>
        </p:nvSpPr>
        <p:spPr>
          <a:xfrm>
            <a:off x="655093" y="4926842"/>
            <a:ext cx="1337480" cy="79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Binding Code</a:t>
            </a:r>
            <a:endParaRPr lang="en-US" dirty="0"/>
          </a:p>
        </p:txBody>
      </p:sp>
      <p:sp>
        <p:nvSpPr>
          <p:cNvPr id="8" name="Right Arrow 7"/>
          <p:cNvSpPr/>
          <p:nvPr/>
        </p:nvSpPr>
        <p:spPr>
          <a:xfrm>
            <a:off x="2115403" y="4981434"/>
            <a:ext cx="1228297" cy="668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JSON Wired Protocol</a:t>
            </a:r>
            <a:endParaRPr lang="en-US" sz="1050" dirty="0"/>
          </a:p>
        </p:txBody>
      </p:sp>
      <p:sp>
        <p:nvSpPr>
          <p:cNvPr id="9" name="Rectangle 8"/>
          <p:cNvSpPr/>
          <p:nvPr/>
        </p:nvSpPr>
        <p:spPr>
          <a:xfrm>
            <a:off x="3441515" y="4915466"/>
            <a:ext cx="1337480" cy="802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Chrome Remote Web Driver</a:t>
            </a:r>
            <a:endParaRPr lang="en-US" dirty="0"/>
          </a:p>
        </p:txBody>
      </p:sp>
    </p:spTree>
    <p:extLst>
      <p:ext uri="{BB962C8B-B14F-4D97-AF65-F5344CB8AC3E}">
        <p14:creationId xmlns:p14="http://schemas.microsoft.com/office/powerpoint/2010/main" val="1496862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781"/>
            <a:ext cx="10515600" cy="726696"/>
          </a:xfrm>
        </p:spPr>
        <p:txBody>
          <a:bodyPr/>
          <a:lstStyle/>
          <a:p>
            <a:r>
              <a:rPr lang="en-US" dirty="0" smtClean="0"/>
              <a:t>Install JAVA SDK</a:t>
            </a:r>
            <a:endParaRPr lang="en-US" dirty="0"/>
          </a:p>
        </p:txBody>
      </p:sp>
      <p:sp>
        <p:nvSpPr>
          <p:cNvPr id="3" name="Content Placeholder 2"/>
          <p:cNvSpPr>
            <a:spLocks noGrp="1"/>
          </p:cNvSpPr>
          <p:nvPr>
            <p:ph idx="1"/>
          </p:nvPr>
        </p:nvSpPr>
        <p:spPr>
          <a:xfrm>
            <a:off x="838200" y="1091822"/>
            <a:ext cx="10515600" cy="5554638"/>
          </a:xfrm>
        </p:spPr>
        <p:txBody>
          <a:bodyPr>
            <a:normAutofit fontScale="92500" lnSpcReduction="10000"/>
          </a:bodyPr>
          <a:lstStyle/>
          <a:p>
            <a:r>
              <a:rPr lang="en-US" sz="1600" dirty="0" err="1" smtClean="0"/>
              <a:t>Goto</a:t>
            </a:r>
            <a:r>
              <a:rPr lang="en-US" sz="1600" dirty="0" smtClean="0"/>
              <a:t>: </a:t>
            </a:r>
            <a:r>
              <a:rPr lang="en-US" sz="1600" dirty="0" smtClean="0">
                <a:hlinkClick r:id="rId2"/>
              </a:rPr>
              <a:t>http://www.oracle.com/technetwork/java/javase/downloads/index.html</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pPr marL="0" indent="0">
              <a:buNone/>
            </a:pPr>
            <a:endParaRPr lang="en-US" sz="1600" dirty="0"/>
          </a:p>
          <a:p>
            <a:endParaRPr lang="en-US" sz="1600" dirty="0" smtClean="0"/>
          </a:p>
          <a:p>
            <a:r>
              <a:rPr lang="en-US" sz="1600" dirty="0" smtClean="0"/>
              <a:t>Double click and install Java JDK in the system.</a:t>
            </a:r>
          </a:p>
          <a:p>
            <a:r>
              <a:rPr lang="en-US" sz="1600" dirty="0" smtClean="0"/>
              <a:t>Set below paths after JDK installation under </a:t>
            </a:r>
            <a:r>
              <a:rPr lang="en-US" sz="1600" b="1" dirty="0" smtClean="0"/>
              <a:t>Control </a:t>
            </a:r>
            <a:r>
              <a:rPr lang="en-US" sz="1600" b="1" dirty="0"/>
              <a:t>P</a:t>
            </a:r>
            <a:r>
              <a:rPr lang="en-US" sz="1600" b="1" dirty="0" smtClean="0"/>
              <a:t>anel\Environment Variables\System Variable</a:t>
            </a:r>
            <a:r>
              <a:rPr lang="en-US" sz="1600" dirty="0" smtClean="0"/>
              <a:t>: </a:t>
            </a:r>
          </a:p>
          <a:p>
            <a:pPr marL="0" indent="0">
              <a:buNone/>
            </a:pPr>
            <a:r>
              <a:rPr lang="en-US" sz="1600" b="1" dirty="0" smtClean="0"/>
              <a:t>JAVA_HOME = &lt;Installation Folder&gt;\jdk1.8.0_92</a:t>
            </a:r>
          </a:p>
          <a:p>
            <a:pPr marL="0" indent="0">
              <a:buNone/>
            </a:pPr>
            <a:r>
              <a:rPr lang="en-US" sz="1600" b="1" dirty="0" smtClean="0"/>
              <a:t>path = &lt;Installation Folder&gt;\jdk1.8.0_92\bin</a:t>
            </a:r>
          </a:p>
          <a:p>
            <a:pPr marL="0" indent="0">
              <a:buNone/>
            </a:pPr>
            <a:r>
              <a:rPr lang="en-US" sz="1600" dirty="0" smtClean="0"/>
              <a:t>(*edit existing path variable)</a:t>
            </a:r>
          </a:p>
          <a:p>
            <a:r>
              <a:rPr lang="en-US" sz="1600" dirty="0" smtClean="0"/>
              <a:t>To verify installation success Open CMD Prompt and type:</a:t>
            </a:r>
          </a:p>
          <a:p>
            <a:pPr marL="0" indent="0">
              <a:buNone/>
            </a:pPr>
            <a:r>
              <a:rPr lang="en-US" sz="1600" b="1" dirty="0" smtClean="0"/>
              <a:t> JAVA  –Version</a:t>
            </a:r>
          </a:p>
          <a:p>
            <a:pPr marL="0" indent="0">
              <a:buNone/>
            </a:pPr>
            <a:r>
              <a:rPr lang="en-US" sz="1600" dirty="0" smtClean="0"/>
              <a:t>(*this command should output proper JAVA version )</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1023582" y="1566858"/>
            <a:ext cx="3357349" cy="2418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199709" y="1648275"/>
            <a:ext cx="3921638" cy="2336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5"/>
          <a:srcRect l="13927" r="3628"/>
          <a:stretch/>
        </p:blipFill>
        <p:spPr>
          <a:xfrm>
            <a:off x="6675063" y="5043292"/>
            <a:ext cx="1271185" cy="1385715"/>
          </a:xfrm>
          <a:prstGeom prst="rect">
            <a:avLst/>
          </a:prstGeom>
        </p:spPr>
        <p:style>
          <a:lnRef idx="2">
            <a:schemeClr val="dk1"/>
          </a:lnRef>
          <a:fillRef idx="1">
            <a:schemeClr val="lt1"/>
          </a:fillRef>
          <a:effectRef idx="0">
            <a:schemeClr val="dk1"/>
          </a:effectRef>
          <a:fontRef idx="minor">
            <a:schemeClr val="dk1"/>
          </a:fontRef>
        </p:style>
      </p:pic>
      <p:pic>
        <p:nvPicPr>
          <p:cNvPr id="7" name="Picture 6"/>
          <p:cNvPicPr>
            <a:picLocks noChangeAspect="1"/>
          </p:cNvPicPr>
          <p:nvPr/>
        </p:nvPicPr>
        <p:blipFill>
          <a:blip r:embed="rId6"/>
          <a:stretch>
            <a:fillRect/>
          </a:stretch>
        </p:blipFill>
        <p:spPr>
          <a:xfrm>
            <a:off x="8239796" y="5095359"/>
            <a:ext cx="1335163" cy="428625"/>
          </a:xfrm>
          <a:prstGeom prst="rect">
            <a:avLst/>
          </a:prstGeom>
        </p:spPr>
        <p:style>
          <a:lnRef idx="2">
            <a:schemeClr val="dk1"/>
          </a:lnRef>
          <a:fillRef idx="1">
            <a:schemeClr val="lt1"/>
          </a:fillRef>
          <a:effectRef idx="0">
            <a:schemeClr val="dk1"/>
          </a:effectRef>
          <a:fontRef idx="minor">
            <a:schemeClr val="dk1"/>
          </a:fontRef>
        </p:style>
      </p:pic>
      <p:pic>
        <p:nvPicPr>
          <p:cNvPr id="8" name="Picture 7"/>
          <p:cNvPicPr>
            <a:picLocks noChangeAspect="1"/>
          </p:cNvPicPr>
          <p:nvPr/>
        </p:nvPicPr>
        <p:blipFill rotWithShape="1">
          <a:blip r:embed="rId7"/>
          <a:srcRect t="48773"/>
          <a:stretch/>
        </p:blipFill>
        <p:spPr>
          <a:xfrm>
            <a:off x="9650953" y="5043292"/>
            <a:ext cx="2271082" cy="128158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75630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fontScale="90000"/>
          </a:bodyPr>
          <a:lstStyle/>
          <a:p>
            <a:r>
              <a:rPr lang="en-US" dirty="0" smtClean="0"/>
              <a:t>Install Eclipse IDE</a:t>
            </a:r>
            <a:endParaRPr lang="en-US" dirty="0"/>
          </a:p>
        </p:txBody>
      </p:sp>
      <p:sp>
        <p:nvSpPr>
          <p:cNvPr id="3" name="Content Placeholder 2"/>
          <p:cNvSpPr>
            <a:spLocks noGrp="1"/>
          </p:cNvSpPr>
          <p:nvPr>
            <p:ph idx="1"/>
          </p:nvPr>
        </p:nvSpPr>
        <p:spPr>
          <a:xfrm>
            <a:off x="838200" y="1037230"/>
            <a:ext cx="10515600" cy="5139733"/>
          </a:xfrm>
        </p:spPr>
        <p:txBody>
          <a:bodyPr/>
          <a:lstStyle/>
          <a:p>
            <a:r>
              <a:rPr lang="en-US" sz="1600" dirty="0"/>
              <a:t>Download "</a:t>
            </a:r>
            <a:r>
              <a:rPr lang="en-US" sz="1600" b="1" dirty="0"/>
              <a:t>Eclipse IDE for Java Developers</a:t>
            </a:r>
            <a:r>
              <a:rPr lang="en-US" sz="1600" dirty="0"/>
              <a:t>" </a:t>
            </a:r>
            <a:r>
              <a:rPr lang="en-US" sz="1600" dirty="0" smtClean="0"/>
              <a:t>from below URL. </a:t>
            </a:r>
            <a:r>
              <a:rPr lang="en-US" sz="1600" dirty="0"/>
              <a:t>Be sure to choose correctly between Windows 32 Bit and 64 Bit versions</a:t>
            </a:r>
            <a:r>
              <a:rPr lang="en-US" sz="1600" dirty="0" smtClean="0"/>
              <a:t>. </a:t>
            </a:r>
          </a:p>
          <a:p>
            <a:pPr marL="0" indent="0">
              <a:buNone/>
            </a:pPr>
            <a:r>
              <a:rPr lang="en-US" sz="1600" dirty="0" smtClean="0">
                <a:hlinkClick r:id="rId2"/>
              </a:rPr>
              <a:t>http://www.eclipse.org/downloads/packages/release/Luna/SR2</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r>
              <a:rPr lang="en-US" sz="1600" dirty="0" smtClean="0"/>
              <a:t>Unzip and start </a:t>
            </a:r>
            <a:r>
              <a:rPr lang="en-US" sz="1600" b="1" dirty="0" smtClean="0"/>
              <a:t>eclipse.exe</a:t>
            </a:r>
            <a:r>
              <a:rPr lang="en-US" sz="1600" dirty="0" smtClean="0"/>
              <a:t> to launch eclipse IDE.</a:t>
            </a:r>
          </a:p>
          <a:p>
            <a:r>
              <a:rPr lang="en-US" sz="1600" dirty="0" smtClean="0"/>
              <a:t>Assign Workspace path while launching Eclipse.</a:t>
            </a:r>
          </a:p>
          <a:p>
            <a:pPr marL="0" indent="0">
              <a:buNone/>
            </a:pPr>
            <a:endParaRPr lang="en-US" sz="1600" dirty="0" smtClean="0"/>
          </a:p>
        </p:txBody>
      </p:sp>
      <p:pic>
        <p:nvPicPr>
          <p:cNvPr id="7" name="Picture 6"/>
          <p:cNvPicPr>
            <a:picLocks noChangeAspect="1"/>
          </p:cNvPicPr>
          <p:nvPr/>
        </p:nvPicPr>
        <p:blipFill>
          <a:blip r:embed="rId3"/>
          <a:stretch>
            <a:fillRect/>
          </a:stretch>
        </p:blipFill>
        <p:spPr>
          <a:xfrm>
            <a:off x="1009933" y="2023139"/>
            <a:ext cx="6290481" cy="1388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stretch>
            <a:fillRect/>
          </a:stretch>
        </p:blipFill>
        <p:spPr>
          <a:xfrm>
            <a:off x="1160058" y="4547976"/>
            <a:ext cx="5181600" cy="1779113"/>
          </a:xfrm>
          <a:prstGeom prst="rect">
            <a:avLst/>
          </a:prstGeom>
        </p:spPr>
      </p:pic>
    </p:spTree>
    <p:extLst>
      <p:ext uri="{BB962C8B-B14F-4D97-AF65-F5344CB8AC3E}">
        <p14:creationId xmlns:p14="http://schemas.microsoft.com/office/powerpoint/2010/main" val="188644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721"/>
            <a:ext cx="10515600" cy="600498"/>
          </a:xfrm>
        </p:spPr>
        <p:txBody>
          <a:bodyPr>
            <a:normAutofit fontScale="90000"/>
          </a:bodyPr>
          <a:lstStyle/>
          <a:p>
            <a:r>
              <a:rPr lang="en-US" dirty="0" smtClean="0"/>
              <a:t>Download Selenium </a:t>
            </a:r>
            <a:r>
              <a:rPr lang="en-US" dirty="0" err="1" smtClean="0"/>
              <a:t>Webdriver</a:t>
            </a:r>
            <a:endParaRPr lang="en-US" dirty="0"/>
          </a:p>
        </p:txBody>
      </p:sp>
      <p:sp>
        <p:nvSpPr>
          <p:cNvPr id="3" name="Content Placeholder 2"/>
          <p:cNvSpPr>
            <a:spLocks noGrp="1"/>
          </p:cNvSpPr>
          <p:nvPr>
            <p:ph idx="1"/>
          </p:nvPr>
        </p:nvSpPr>
        <p:spPr>
          <a:xfrm>
            <a:off x="838200" y="914400"/>
            <a:ext cx="10515600" cy="5262563"/>
          </a:xfrm>
        </p:spPr>
        <p:txBody>
          <a:bodyPr>
            <a:normAutofit/>
          </a:bodyPr>
          <a:lstStyle/>
          <a:p>
            <a:r>
              <a:rPr lang="en-US" sz="1600" dirty="0" smtClean="0"/>
              <a:t>Download Selenium </a:t>
            </a:r>
            <a:r>
              <a:rPr lang="en-US" sz="1600" dirty="0" err="1" smtClean="0"/>
              <a:t>webdriver</a:t>
            </a:r>
            <a:r>
              <a:rPr lang="en-US" sz="1600" dirty="0" smtClean="0"/>
              <a:t> from below path:</a:t>
            </a:r>
          </a:p>
          <a:p>
            <a:pPr marL="0" indent="0">
              <a:buNone/>
            </a:pPr>
            <a:r>
              <a:rPr lang="en-US" sz="1600" dirty="0" smtClean="0">
                <a:hlinkClick r:id="rId2"/>
              </a:rPr>
              <a:t>http://www.seleniumhq.org/download/</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r>
              <a:rPr lang="en-US" sz="1600" dirty="0"/>
              <a:t>This download comes as a ZIP file named "</a:t>
            </a:r>
            <a:r>
              <a:rPr lang="en-US" sz="1600" dirty="0" smtClean="0"/>
              <a:t>selenium-&lt;version&gt;.zip</a:t>
            </a:r>
            <a:r>
              <a:rPr lang="en-US" sz="1600" dirty="0"/>
              <a:t>". For simplicity, extract the contents of this ZIP file on your C drive so that you would have the directory "C:\</a:t>
            </a:r>
            <a:r>
              <a:rPr lang="en-US" sz="1600" dirty="0" smtClean="0"/>
              <a:t>selenium-&lt;version&gt;\". </a:t>
            </a:r>
            <a:r>
              <a:rPr lang="en-US" sz="1600" dirty="0"/>
              <a:t>This directory contains all the JAR files that we would later import on Eclipse.</a:t>
            </a:r>
            <a:endParaRPr lang="en-US" sz="1600" dirty="0" smtClean="0"/>
          </a:p>
          <a:p>
            <a:pPr marL="0" indent="0">
              <a:buNone/>
            </a:pPr>
            <a:endParaRPr lang="en-US" sz="1600" dirty="0"/>
          </a:p>
        </p:txBody>
      </p:sp>
      <p:pic>
        <p:nvPicPr>
          <p:cNvPr id="4" name="Picture 3"/>
          <p:cNvPicPr>
            <a:picLocks noChangeAspect="1"/>
          </p:cNvPicPr>
          <p:nvPr/>
        </p:nvPicPr>
        <p:blipFill>
          <a:blip r:embed="rId3"/>
          <a:stretch>
            <a:fillRect/>
          </a:stretch>
        </p:blipFill>
        <p:spPr>
          <a:xfrm>
            <a:off x="838200" y="1629770"/>
            <a:ext cx="4886325" cy="1524000"/>
          </a:xfrm>
          <a:prstGeom prst="rect">
            <a:avLst/>
          </a:prstGeom>
        </p:spPr>
      </p:pic>
    </p:spTree>
    <p:extLst>
      <p:ext uri="{BB962C8B-B14F-4D97-AF65-F5344CB8AC3E}">
        <p14:creationId xmlns:p14="http://schemas.microsoft.com/office/powerpoint/2010/main" val="109601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US" dirty="0"/>
              <a:t>Configure Eclipse IDE with </a:t>
            </a:r>
            <a:r>
              <a:rPr lang="en-US" dirty="0" smtClean="0"/>
              <a:t>WebDriver</a:t>
            </a:r>
            <a:endParaRPr lang="en-US" dirty="0"/>
          </a:p>
        </p:txBody>
      </p:sp>
      <p:sp>
        <p:nvSpPr>
          <p:cNvPr id="3" name="Content Placeholder 2"/>
          <p:cNvSpPr>
            <a:spLocks noGrp="1"/>
          </p:cNvSpPr>
          <p:nvPr>
            <p:ph idx="1"/>
          </p:nvPr>
        </p:nvSpPr>
        <p:spPr>
          <a:xfrm>
            <a:off x="8036070" y="1062501"/>
            <a:ext cx="2437263" cy="290649"/>
          </a:xfrm>
        </p:spPr>
        <p:txBody>
          <a:bodyPr>
            <a:normAutofit lnSpcReduction="10000"/>
          </a:bodyPr>
          <a:lstStyle/>
          <a:p>
            <a:pPr marL="0" indent="0">
              <a:buNone/>
            </a:pPr>
            <a:r>
              <a:rPr lang="en-US" sz="1600" dirty="0"/>
              <a:t>Create a new </a:t>
            </a:r>
            <a:r>
              <a:rPr lang="en-US" sz="1600" dirty="0" smtClean="0"/>
              <a:t>package </a:t>
            </a:r>
            <a:endParaRPr lang="en-US" sz="1600" dirty="0"/>
          </a:p>
        </p:txBody>
      </p:sp>
      <p:pic>
        <p:nvPicPr>
          <p:cNvPr id="4" name="Picture 3"/>
          <p:cNvPicPr>
            <a:picLocks noChangeAspect="1"/>
          </p:cNvPicPr>
          <p:nvPr/>
        </p:nvPicPr>
        <p:blipFill>
          <a:blip r:embed="rId2"/>
          <a:stretch>
            <a:fillRect/>
          </a:stretch>
        </p:blipFill>
        <p:spPr>
          <a:xfrm>
            <a:off x="293033" y="2333260"/>
            <a:ext cx="3527593" cy="2101755"/>
          </a:xfrm>
          <a:prstGeom prst="rect">
            <a:avLst/>
          </a:prstGeom>
        </p:spPr>
      </p:pic>
      <p:sp>
        <p:nvSpPr>
          <p:cNvPr id="5" name="Rectangle 4"/>
          <p:cNvSpPr/>
          <p:nvPr/>
        </p:nvSpPr>
        <p:spPr>
          <a:xfrm>
            <a:off x="3998787" y="1009934"/>
            <a:ext cx="3657600" cy="1600438"/>
          </a:xfrm>
          <a:prstGeom prst="rect">
            <a:avLst/>
          </a:prstGeom>
        </p:spPr>
        <p:txBody>
          <a:bodyPr wrap="square">
            <a:spAutoFit/>
          </a:bodyPr>
          <a:lstStyle/>
          <a:p>
            <a:r>
              <a:rPr lang="en-US" sz="1400" b="0" i="0" dirty="0" smtClean="0">
                <a:solidFill>
                  <a:srgbClr val="343434"/>
                </a:solidFill>
                <a:effectLst/>
                <a:latin typeface="Arial" panose="020B0604020202020204" pitchFamily="34" charset="0"/>
              </a:rPr>
              <a:t>A new pop-up window will open enter details as follow</a:t>
            </a:r>
          </a:p>
          <a:p>
            <a:pPr>
              <a:buFont typeface="+mj-lt"/>
              <a:buAutoNum type="arabicPeriod"/>
            </a:pPr>
            <a:r>
              <a:rPr lang="en-US" sz="1400" b="0" i="0" dirty="0" smtClean="0">
                <a:solidFill>
                  <a:srgbClr val="343434"/>
                </a:solidFill>
                <a:effectLst/>
                <a:latin typeface="Arial" panose="020B0604020202020204" pitchFamily="34" charset="0"/>
              </a:rPr>
              <a:t>Project Name</a:t>
            </a:r>
          </a:p>
          <a:p>
            <a:pPr>
              <a:buFont typeface="+mj-lt"/>
              <a:buAutoNum type="arabicPeriod"/>
            </a:pPr>
            <a:r>
              <a:rPr lang="en-US" sz="1400" b="0" i="0" dirty="0" smtClean="0">
                <a:solidFill>
                  <a:srgbClr val="343434"/>
                </a:solidFill>
                <a:effectLst/>
                <a:latin typeface="Arial" panose="020B0604020202020204" pitchFamily="34" charset="0"/>
              </a:rPr>
              <a:t>Location to save project</a:t>
            </a:r>
          </a:p>
          <a:p>
            <a:pPr>
              <a:buFont typeface="+mj-lt"/>
              <a:buAutoNum type="arabicPeriod"/>
            </a:pPr>
            <a:r>
              <a:rPr lang="en-US" sz="1400" b="0" i="0" dirty="0" smtClean="0">
                <a:solidFill>
                  <a:srgbClr val="343434"/>
                </a:solidFill>
                <a:effectLst/>
                <a:latin typeface="Arial" panose="020B0604020202020204" pitchFamily="34" charset="0"/>
              </a:rPr>
              <a:t>Select an execution JRE</a:t>
            </a:r>
          </a:p>
          <a:p>
            <a:pPr>
              <a:buFont typeface="+mj-lt"/>
              <a:buAutoNum type="arabicPeriod"/>
            </a:pPr>
            <a:r>
              <a:rPr lang="en-US" sz="1400" b="0" i="0" dirty="0" smtClean="0">
                <a:solidFill>
                  <a:srgbClr val="343434"/>
                </a:solidFill>
                <a:effectLst/>
                <a:latin typeface="Arial" panose="020B0604020202020204" pitchFamily="34" charset="0"/>
              </a:rPr>
              <a:t>Select layout project option</a:t>
            </a:r>
          </a:p>
          <a:p>
            <a:pPr>
              <a:buFont typeface="+mj-lt"/>
              <a:buAutoNum type="arabicPeriod"/>
            </a:pPr>
            <a:r>
              <a:rPr lang="en-US" sz="1400" b="0" i="0" dirty="0" smtClean="0">
                <a:solidFill>
                  <a:srgbClr val="343434"/>
                </a:solidFill>
                <a:effectLst/>
                <a:latin typeface="Arial" panose="020B0604020202020204" pitchFamily="34" charset="0"/>
              </a:rPr>
              <a:t>Click on Finish button</a:t>
            </a:r>
            <a:endParaRPr lang="en-US" sz="1400" b="0" i="0" dirty="0">
              <a:solidFill>
                <a:srgbClr val="343434"/>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62282" y="2647159"/>
            <a:ext cx="3070041" cy="4057607"/>
          </a:xfrm>
          <a:prstGeom prst="rect">
            <a:avLst/>
          </a:prstGeom>
        </p:spPr>
      </p:pic>
      <p:sp>
        <p:nvSpPr>
          <p:cNvPr id="7" name="Content Placeholder 2"/>
          <p:cNvSpPr txBox="1">
            <a:spLocks/>
          </p:cNvSpPr>
          <p:nvPr/>
        </p:nvSpPr>
        <p:spPr>
          <a:xfrm>
            <a:off x="459081" y="1151840"/>
            <a:ext cx="2437263" cy="9007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Create a new project through File &gt; New &gt; Java Project. Name the project as "</a:t>
            </a:r>
            <a:r>
              <a:rPr lang="en-US" sz="1600" dirty="0" err="1" smtClean="0"/>
              <a:t>newproject</a:t>
            </a:r>
            <a:r>
              <a:rPr lang="en-US" sz="1600" dirty="0" smtClean="0"/>
              <a:t>"</a:t>
            </a:r>
            <a:endParaRPr lang="en-US" sz="1600" dirty="0"/>
          </a:p>
        </p:txBody>
      </p:sp>
      <p:pic>
        <p:nvPicPr>
          <p:cNvPr id="8" name="Picture 7"/>
          <p:cNvPicPr>
            <a:picLocks noChangeAspect="1"/>
          </p:cNvPicPr>
          <p:nvPr/>
        </p:nvPicPr>
        <p:blipFill>
          <a:blip r:embed="rId4"/>
          <a:stretch>
            <a:fillRect/>
          </a:stretch>
        </p:blipFill>
        <p:spPr>
          <a:xfrm>
            <a:off x="8141290" y="1606771"/>
            <a:ext cx="3170052" cy="1105969"/>
          </a:xfrm>
          <a:prstGeom prst="rect">
            <a:avLst/>
          </a:prstGeom>
        </p:spPr>
      </p:pic>
      <p:pic>
        <p:nvPicPr>
          <p:cNvPr id="9" name="Picture 8"/>
          <p:cNvPicPr>
            <a:picLocks noChangeAspect="1"/>
          </p:cNvPicPr>
          <p:nvPr/>
        </p:nvPicPr>
        <p:blipFill>
          <a:blip r:embed="rId5"/>
          <a:stretch>
            <a:fillRect/>
          </a:stretch>
        </p:blipFill>
        <p:spPr>
          <a:xfrm>
            <a:off x="8207229" y="2945174"/>
            <a:ext cx="3038163" cy="1841114"/>
          </a:xfrm>
          <a:prstGeom prst="rect">
            <a:avLst/>
          </a:prstGeom>
        </p:spPr>
      </p:pic>
    </p:spTree>
    <p:extLst>
      <p:ext uri="{BB962C8B-B14F-4D97-AF65-F5344CB8AC3E}">
        <p14:creationId xmlns:p14="http://schemas.microsoft.com/office/powerpoint/2010/main" val="375367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r>
              <a:rPr lang="en-US" dirty="0" smtClean="0"/>
              <a:t>Configure Eclipse IDE with WebDriver</a:t>
            </a:r>
            <a:endParaRPr lang="en-US" dirty="0"/>
          </a:p>
        </p:txBody>
      </p:sp>
      <p:sp>
        <p:nvSpPr>
          <p:cNvPr id="4" name="Content Placeholder 2"/>
          <p:cNvSpPr>
            <a:spLocks noGrp="1"/>
          </p:cNvSpPr>
          <p:nvPr>
            <p:ph idx="1"/>
          </p:nvPr>
        </p:nvSpPr>
        <p:spPr>
          <a:xfrm>
            <a:off x="715368" y="976960"/>
            <a:ext cx="3460845" cy="535438"/>
          </a:xfrm>
        </p:spPr>
        <p:txBody>
          <a:bodyPr>
            <a:normAutofit/>
          </a:bodyPr>
          <a:lstStyle/>
          <a:p>
            <a:pPr marL="0" indent="0">
              <a:buNone/>
            </a:pPr>
            <a:r>
              <a:rPr lang="en-US" sz="1600" dirty="0"/>
              <a:t>Create a new </a:t>
            </a:r>
            <a:r>
              <a:rPr lang="en-US" sz="1600" dirty="0" smtClean="0"/>
              <a:t>class inside the package</a:t>
            </a:r>
            <a:endParaRPr lang="en-US" sz="1600" dirty="0"/>
          </a:p>
        </p:txBody>
      </p:sp>
      <p:pic>
        <p:nvPicPr>
          <p:cNvPr id="5" name="Picture 4"/>
          <p:cNvPicPr>
            <a:picLocks noChangeAspect="1"/>
          </p:cNvPicPr>
          <p:nvPr/>
        </p:nvPicPr>
        <p:blipFill rotWithShape="1">
          <a:blip r:embed="rId2"/>
          <a:srcRect t="23973" r="7337" b="6360"/>
          <a:stretch/>
        </p:blipFill>
        <p:spPr>
          <a:xfrm>
            <a:off x="838201" y="1486013"/>
            <a:ext cx="3610970" cy="1214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srcRect t="5815" b="32853"/>
          <a:stretch/>
        </p:blipFill>
        <p:spPr>
          <a:xfrm>
            <a:off x="838200" y="2852383"/>
            <a:ext cx="3610971" cy="2442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rotWithShape="1">
          <a:blip r:embed="rId4"/>
          <a:srcRect t="30756"/>
          <a:stretch/>
        </p:blipFill>
        <p:spPr>
          <a:xfrm>
            <a:off x="797724" y="5455235"/>
            <a:ext cx="3691922" cy="1041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p:cNvSpPr/>
          <p:nvPr/>
        </p:nvSpPr>
        <p:spPr>
          <a:xfrm>
            <a:off x="4999233" y="865988"/>
            <a:ext cx="6096000" cy="1384995"/>
          </a:xfrm>
          <a:prstGeom prst="rect">
            <a:avLst/>
          </a:prstGeom>
        </p:spPr>
        <p:txBody>
          <a:bodyPr>
            <a:spAutoFit/>
          </a:bodyPr>
          <a:lstStyle/>
          <a:p>
            <a:r>
              <a:rPr lang="en-US" sz="1200" b="0" i="0" dirty="0" smtClean="0">
                <a:solidFill>
                  <a:srgbClr val="343434"/>
                </a:solidFill>
                <a:effectLst/>
              </a:rPr>
              <a:t>In this step,</a:t>
            </a:r>
          </a:p>
          <a:p>
            <a:pPr>
              <a:buFont typeface="+mj-lt"/>
              <a:buAutoNum type="arabicPeriod"/>
            </a:pPr>
            <a:r>
              <a:rPr lang="en-US" sz="1200" b="0" i="0" dirty="0" smtClean="0">
                <a:solidFill>
                  <a:srgbClr val="343434"/>
                </a:solidFill>
                <a:effectLst/>
              </a:rPr>
              <a:t>Right-click on "</a:t>
            </a:r>
            <a:r>
              <a:rPr lang="en-US" sz="1200" b="0" i="0" dirty="0" err="1" smtClean="0">
                <a:solidFill>
                  <a:srgbClr val="343434"/>
                </a:solidFill>
                <a:effectLst/>
              </a:rPr>
              <a:t>newproject</a:t>
            </a:r>
            <a:r>
              <a:rPr lang="en-US" sz="1200" b="0" i="0" dirty="0" smtClean="0">
                <a:solidFill>
                  <a:srgbClr val="343434"/>
                </a:solidFill>
                <a:effectLst/>
              </a:rPr>
              <a:t>" and select </a:t>
            </a:r>
            <a:r>
              <a:rPr lang="en-US" sz="1200" b="1" i="0" dirty="0" smtClean="0">
                <a:solidFill>
                  <a:srgbClr val="343434"/>
                </a:solidFill>
                <a:effectLst/>
              </a:rPr>
              <a:t>Properties</a:t>
            </a:r>
            <a:r>
              <a:rPr lang="en-US" sz="1200" b="0" i="0" dirty="0" smtClean="0">
                <a:solidFill>
                  <a:srgbClr val="343434"/>
                </a:solidFill>
                <a:effectLst/>
              </a:rPr>
              <a:t>.</a:t>
            </a:r>
          </a:p>
          <a:p>
            <a:pPr>
              <a:buFont typeface="+mj-lt"/>
              <a:buAutoNum type="arabicPeriod"/>
            </a:pPr>
            <a:r>
              <a:rPr lang="en-US" sz="1200" b="0" i="0" dirty="0" smtClean="0">
                <a:solidFill>
                  <a:srgbClr val="343434"/>
                </a:solidFill>
                <a:effectLst/>
              </a:rPr>
              <a:t>On the Properties dialog, click on "Java Build Path".</a:t>
            </a:r>
          </a:p>
          <a:p>
            <a:pPr>
              <a:buFont typeface="+mj-lt"/>
              <a:buAutoNum type="arabicPeriod"/>
            </a:pPr>
            <a:r>
              <a:rPr lang="en-US" sz="1200" b="0" i="0" dirty="0" smtClean="0">
                <a:solidFill>
                  <a:srgbClr val="343434"/>
                </a:solidFill>
                <a:effectLst/>
              </a:rPr>
              <a:t>Click on the </a:t>
            </a:r>
            <a:r>
              <a:rPr lang="en-US" sz="1200" b="1" i="0" dirty="0" smtClean="0">
                <a:solidFill>
                  <a:srgbClr val="343434"/>
                </a:solidFill>
                <a:effectLst/>
              </a:rPr>
              <a:t>Libraries</a:t>
            </a:r>
            <a:r>
              <a:rPr lang="en-US" sz="1200" b="0" i="0" dirty="0" smtClean="0">
                <a:solidFill>
                  <a:srgbClr val="343434"/>
                </a:solidFill>
                <a:effectLst/>
              </a:rPr>
              <a:t> tab, and then</a:t>
            </a:r>
          </a:p>
          <a:p>
            <a:pPr>
              <a:buFont typeface="+mj-lt"/>
              <a:buAutoNum type="arabicPeriod"/>
            </a:pPr>
            <a:r>
              <a:rPr lang="en-US" sz="1200" b="0" i="0" dirty="0" smtClean="0">
                <a:solidFill>
                  <a:srgbClr val="343434"/>
                </a:solidFill>
                <a:effectLst/>
              </a:rPr>
              <a:t>Click on "Add External JARs..“</a:t>
            </a:r>
          </a:p>
          <a:p>
            <a:pPr>
              <a:buFont typeface="+mj-lt"/>
              <a:buAutoNum type="arabicPeriod"/>
            </a:pPr>
            <a:r>
              <a:rPr lang="en-US" sz="1200" dirty="0"/>
              <a:t>When you click on "Add External JARs.." It will open a pop-up window. Select the JAR files </a:t>
            </a:r>
            <a:r>
              <a:rPr lang="en-US" sz="1200" dirty="0" smtClean="0"/>
              <a:t>from previously downloaded Selenium folder.</a:t>
            </a:r>
            <a:endParaRPr lang="en-US" sz="1200" b="0" i="0" dirty="0">
              <a:solidFill>
                <a:srgbClr val="343434"/>
              </a:solidFill>
              <a:effectLst/>
            </a:endParaRPr>
          </a:p>
        </p:txBody>
      </p:sp>
      <p:pic>
        <p:nvPicPr>
          <p:cNvPr id="9" name="Picture 8"/>
          <p:cNvPicPr>
            <a:picLocks noChangeAspect="1"/>
          </p:cNvPicPr>
          <p:nvPr/>
        </p:nvPicPr>
        <p:blipFill>
          <a:blip r:embed="rId5"/>
          <a:stretch>
            <a:fillRect/>
          </a:stretch>
        </p:blipFill>
        <p:spPr>
          <a:xfrm>
            <a:off x="5155998" y="2300363"/>
            <a:ext cx="5345736" cy="1445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6"/>
          <a:stretch>
            <a:fillRect/>
          </a:stretch>
        </p:blipFill>
        <p:spPr>
          <a:xfrm>
            <a:off x="5155998" y="3918386"/>
            <a:ext cx="5345736"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82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886"/>
            <a:ext cx="10515600" cy="672105"/>
          </a:xfrm>
        </p:spPr>
        <p:txBody>
          <a:bodyPr>
            <a:normAutofit fontScale="90000"/>
          </a:bodyPr>
          <a:lstStyle/>
          <a:p>
            <a:r>
              <a:rPr lang="en-US" dirty="0" smtClean="0"/>
              <a:t>Driver definition </a:t>
            </a:r>
            <a:endParaRPr lang="en-US" dirty="0"/>
          </a:p>
        </p:txBody>
      </p:sp>
      <p:sp>
        <p:nvSpPr>
          <p:cNvPr id="3" name="Content Placeholder 2"/>
          <p:cNvSpPr>
            <a:spLocks noGrp="1"/>
          </p:cNvSpPr>
          <p:nvPr>
            <p:ph idx="1"/>
          </p:nvPr>
        </p:nvSpPr>
        <p:spPr>
          <a:xfrm>
            <a:off x="838200" y="968992"/>
            <a:ext cx="10515600" cy="5207972"/>
          </a:xfrm>
        </p:spPr>
        <p:txBody>
          <a:bodyPr>
            <a:normAutofit/>
          </a:bodyPr>
          <a:lstStyle/>
          <a:p>
            <a:r>
              <a:rPr lang="en-US" sz="1600" dirty="0" smtClean="0"/>
              <a:t>Sample Firefox driver:</a:t>
            </a:r>
          </a:p>
          <a:p>
            <a:pPr marL="0" indent="0">
              <a:buNone/>
            </a:pPr>
            <a:r>
              <a:rPr lang="en-US" sz="1600" dirty="0" err="1" smtClean="0">
                <a:solidFill>
                  <a:schemeClr val="accent1"/>
                </a:solidFill>
              </a:rPr>
              <a:t>System.setProperty</a:t>
            </a:r>
            <a:r>
              <a:rPr lang="en-US" sz="1600" dirty="0">
                <a:solidFill>
                  <a:schemeClr val="accent1"/>
                </a:solidFill>
              </a:rPr>
              <a:t>("</a:t>
            </a:r>
            <a:r>
              <a:rPr lang="en-US" sz="1600" dirty="0" err="1">
                <a:solidFill>
                  <a:schemeClr val="accent1"/>
                </a:solidFill>
              </a:rPr>
              <a:t>webdriver.firefox.marionette</a:t>
            </a:r>
            <a:r>
              <a:rPr lang="en-US" sz="1600" dirty="0" smtClean="0">
                <a:solidFill>
                  <a:schemeClr val="accent1"/>
                </a:solidFill>
              </a:rPr>
              <a:t>","</a:t>
            </a:r>
            <a:r>
              <a:rPr lang="en-US" sz="1600" dirty="0"/>
              <a:t> </a:t>
            </a:r>
            <a:r>
              <a:rPr lang="en-US" sz="1600" dirty="0" err="1">
                <a:solidFill>
                  <a:schemeClr val="accent1"/>
                </a:solidFill>
              </a:rPr>
              <a:t>pathofIEdriver</a:t>
            </a:r>
            <a:r>
              <a:rPr lang="en-US" sz="1600" dirty="0">
                <a:solidFill>
                  <a:schemeClr val="accent1"/>
                </a:solidFill>
              </a:rPr>
              <a:t> </a:t>
            </a:r>
            <a:r>
              <a:rPr lang="en-US" sz="1600" dirty="0" smtClean="0">
                <a:solidFill>
                  <a:schemeClr val="accent1"/>
                </a:solidFill>
              </a:rPr>
              <a:t>\\</a:t>
            </a:r>
            <a:r>
              <a:rPr lang="en-US" sz="1600" dirty="0">
                <a:solidFill>
                  <a:schemeClr val="accent1"/>
                </a:solidFill>
              </a:rPr>
              <a:t>geckodriver.exe</a:t>
            </a:r>
            <a:r>
              <a:rPr lang="en-US" sz="1600" dirty="0" smtClean="0">
                <a:solidFill>
                  <a:schemeClr val="accent1"/>
                </a:solidFill>
              </a:rPr>
              <a:t>");</a:t>
            </a:r>
          </a:p>
          <a:p>
            <a:pPr marL="0" indent="0">
              <a:buNone/>
            </a:pPr>
            <a:r>
              <a:rPr lang="en-US" sz="1600" dirty="0" err="1" smtClean="0">
                <a:solidFill>
                  <a:schemeClr val="accent1"/>
                </a:solidFill>
              </a:rPr>
              <a:t>Webdriver</a:t>
            </a:r>
            <a:r>
              <a:rPr lang="en-US" sz="1600" dirty="0" smtClean="0">
                <a:solidFill>
                  <a:schemeClr val="accent1"/>
                </a:solidFill>
              </a:rPr>
              <a:t> driver </a:t>
            </a:r>
            <a:r>
              <a:rPr lang="en-US" sz="1600" dirty="0">
                <a:solidFill>
                  <a:schemeClr val="accent1"/>
                </a:solidFill>
              </a:rPr>
              <a:t>= new </a:t>
            </a:r>
            <a:r>
              <a:rPr lang="en-US" sz="1600" dirty="0" err="1">
                <a:solidFill>
                  <a:schemeClr val="accent1"/>
                </a:solidFill>
              </a:rPr>
              <a:t>FirefoxDriver</a:t>
            </a:r>
            <a:r>
              <a:rPr lang="en-US" sz="1600" dirty="0" smtClean="0">
                <a:solidFill>
                  <a:schemeClr val="accent1"/>
                </a:solidFill>
              </a:rPr>
              <a:t>();</a:t>
            </a:r>
          </a:p>
          <a:p>
            <a:pPr marL="0" indent="0">
              <a:buNone/>
            </a:pPr>
            <a:r>
              <a:rPr lang="en-US" sz="1600" dirty="0"/>
              <a:t>Note: Starting Firefox 35, you need to use gecko driver created by Mozilla for Web Driver. Also, if the code does not work, downgrade to Firefox version 47 or below. Gecko has compatibility issues with recent versions of Firefox</a:t>
            </a:r>
            <a:r>
              <a:rPr lang="en-US" sz="1600" dirty="0" smtClean="0"/>
              <a:t>.</a:t>
            </a:r>
            <a:endParaRPr lang="en-US" sz="1600" dirty="0" smtClean="0">
              <a:solidFill>
                <a:schemeClr val="accent1"/>
              </a:solidFill>
            </a:endParaRPr>
          </a:p>
          <a:p>
            <a:r>
              <a:rPr lang="en-US" sz="1600" dirty="0" smtClean="0"/>
              <a:t>Sample Chrome Driver:</a:t>
            </a:r>
          </a:p>
          <a:p>
            <a:pPr marL="0" indent="0">
              <a:buNone/>
            </a:pPr>
            <a:r>
              <a:rPr lang="en-US" sz="1600" dirty="0" err="1">
                <a:solidFill>
                  <a:schemeClr val="accent1"/>
                </a:solidFill>
              </a:rPr>
              <a:t>System.setProperty</a:t>
            </a:r>
            <a:r>
              <a:rPr lang="en-US" sz="1600" dirty="0">
                <a:solidFill>
                  <a:schemeClr val="accent1"/>
                </a:solidFill>
              </a:rPr>
              <a:t>("</a:t>
            </a:r>
            <a:r>
              <a:rPr lang="en-US" sz="1600" dirty="0" err="1">
                <a:solidFill>
                  <a:schemeClr val="accent1"/>
                </a:solidFill>
              </a:rPr>
              <a:t>webdriver.chrome.driver</a:t>
            </a:r>
            <a:r>
              <a:rPr lang="en-US" sz="1600" dirty="0">
                <a:solidFill>
                  <a:schemeClr val="accent1"/>
                </a:solidFill>
              </a:rPr>
              <a:t>", "</a:t>
            </a:r>
            <a:r>
              <a:rPr lang="en-US" sz="1600" dirty="0" err="1">
                <a:solidFill>
                  <a:schemeClr val="accent1"/>
                </a:solidFill>
              </a:rPr>
              <a:t>pathofchromedriver</a:t>
            </a:r>
            <a:r>
              <a:rPr lang="en-US" sz="1600" dirty="0">
                <a:solidFill>
                  <a:schemeClr val="accent1"/>
                </a:solidFill>
              </a:rPr>
              <a:t>\\chromedriver.exe");</a:t>
            </a:r>
          </a:p>
          <a:p>
            <a:pPr marL="0" indent="0">
              <a:buNone/>
            </a:pPr>
            <a:r>
              <a:rPr lang="en-US" sz="1600" dirty="0">
                <a:solidFill>
                  <a:schemeClr val="accent1"/>
                </a:solidFill>
              </a:rPr>
              <a:t>driver = new </a:t>
            </a:r>
            <a:r>
              <a:rPr lang="en-US" sz="1600" dirty="0" err="1" smtClean="0">
                <a:solidFill>
                  <a:schemeClr val="accent1"/>
                </a:solidFill>
              </a:rPr>
              <a:t>ChromeDriver</a:t>
            </a:r>
            <a:r>
              <a:rPr lang="en-US" sz="1600" dirty="0" smtClean="0">
                <a:solidFill>
                  <a:schemeClr val="accent1"/>
                </a:solidFill>
              </a:rPr>
              <a:t>();</a:t>
            </a:r>
          </a:p>
          <a:p>
            <a:r>
              <a:rPr lang="en-US" sz="1600" dirty="0" smtClean="0"/>
              <a:t>Sample IE Driver code:</a:t>
            </a:r>
            <a:endParaRPr lang="en-US" sz="1600" dirty="0"/>
          </a:p>
          <a:p>
            <a:pPr marL="0" indent="0">
              <a:buNone/>
            </a:pPr>
            <a:r>
              <a:rPr lang="en-US" sz="1600" dirty="0" err="1">
                <a:solidFill>
                  <a:schemeClr val="accent1"/>
                </a:solidFill>
              </a:rPr>
              <a:t>System.setProperty</a:t>
            </a:r>
            <a:r>
              <a:rPr lang="en-US" sz="1600" dirty="0">
                <a:solidFill>
                  <a:schemeClr val="accent1"/>
                </a:solidFill>
              </a:rPr>
              <a:t>("</a:t>
            </a:r>
            <a:r>
              <a:rPr lang="en-US" sz="1600" dirty="0" err="1">
                <a:solidFill>
                  <a:schemeClr val="accent1"/>
                </a:solidFill>
              </a:rPr>
              <a:t>webdriver.ie.driver</a:t>
            </a:r>
            <a:r>
              <a:rPr lang="en-US" sz="1600" dirty="0" smtClean="0">
                <a:solidFill>
                  <a:schemeClr val="accent1"/>
                </a:solidFill>
              </a:rPr>
              <a:t>","</a:t>
            </a:r>
            <a:r>
              <a:rPr lang="en-US" sz="1600" dirty="0">
                <a:solidFill>
                  <a:schemeClr val="accent1"/>
                </a:solidFill>
              </a:rPr>
              <a:t> </a:t>
            </a:r>
            <a:r>
              <a:rPr lang="en-US" sz="1600" dirty="0" err="1" smtClean="0">
                <a:solidFill>
                  <a:schemeClr val="accent1"/>
                </a:solidFill>
              </a:rPr>
              <a:t>pathofIEdriver</a:t>
            </a:r>
            <a:r>
              <a:rPr lang="en-US" sz="1600" dirty="0" smtClean="0">
                <a:solidFill>
                  <a:schemeClr val="accent1"/>
                </a:solidFill>
              </a:rPr>
              <a:t> IEDriverServer.exe</a:t>
            </a:r>
            <a:r>
              <a:rPr lang="en-US" sz="1600" dirty="0">
                <a:solidFill>
                  <a:schemeClr val="accent1"/>
                </a:solidFill>
              </a:rPr>
              <a:t>");</a:t>
            </a:r>
          </a:p>
          <a:p>
            <a:pPr marL="0" indent="0">
              <a:buNone/>
            </a:pPr>
            <a:r>
              <a:rPr lang="en-US" sz="1600" dirty="0" smtClean="0">
                <a:solidFill>
                  <a:schemeClr val="accent1"/>
                </a:solidFill>
              </a:rPr>
              <a:t>WebDriver </a:t>
            </a:r>
            <a:r>
              <a:rPr lang="en-US" sz="1600" dirty="0">
                <a:solidFill>
                  <a:schemeClr val="accent1"/>
                </a:solidFill>
              </a:rPr>
              <a:t>driver = new </a:t>
            </a:r>
            <a:r>
              <a:rPr lang="en-US" sz="1600" dirty="0" err="1">
                <a:solidFill>
                  <a:schemeClr val="accent1"/>
                </a:solidFill>
              </a:rPr>
              <a:t>InternetExplorerDriver</a:t>
            </a:r>
            <a:r>
              <a:rPr lang="en-US" sz="1600" dirty="0" smtClean="0">
                <a:solidFill>
                  <a:schemeClr val="accent1"/>
                </a:solidFill>
              </a:rPr>
              <a:t>();</a:t>
            </a:r>
          </a:p>
          <a:p>
            <a:pPr marL="0" indent="0">
              <a:buNone/>
            </a:pPr>
            <a:r>
              <a:rPr lang="en-US" sz="1600" dirty="0" smtClean="0"/>
              <a:t>Some specific settings need for IE browser to work with selenium:</a:t>
            </a:r>
          </a:p>
          <a:p>
            <a:pPr lvl="1"/>
            <a:r>
              <a:rPr lang="en-US" sz="1200" dirty="0"/>
              <a:t>Enable protected mode for all zones You need to enable protected mode for all zones from Internet Options -&gt; Security tab. To enable protected mode for all zones</a:t>
            </a:r>
          </a:p>
          <a:p>
            <a:pPr lvl="1"/>
            <a:r>
              <a:rPr lang="en-US" sz="1200" dirty="0" smtClean="0"/>
              <a:t>Set </a:t>
            </a:r>
            <a:r>
              <a:rPr lang="en-US" sz="1200" dirty="0"/>
              <a:t>IE browser's zoom level </a:t>
            </a:r>
            <a:r>
              <a:rPr lang="en-US" sz="1200" dirty="0" smtClean="0"/>
              <a:t>100%</a:t>
            </a:r>
          </a:p>
          <a:p>
            <a:pPr marL="457200" lvl="1" indent="0">
              <a:buNone/>
            </a:pPr>
            <a:r>
              <a:rPr lang="en-US" sz="1200" dirty="0" smtClean="0"/>
              <a:t>Open</a:t>
            </a:r>
            <a:r>
              <a:rPr lang="en-US" sz="1600" dirty="0" smtClean="0"/>
              <a:t> </a:t>
            </a:r>
            <a:r>
              <a:rPr lang="en-US" sz="1200" dirty="0" smtClean="0"/>
              <a:t>Internet Explorer browser. Go to menu View -&gt; Zoom -&gt; Select 100%</a:t>
            </a:r>
            <a:endParaRPr lang="en-US" sz="1200" dirty="0"/>
          </a:p>
        </p:txBody>
      </p:sp>
    </p:spTree>
    <p:extLst>
      <p:ext uri="{BB962C8B-B14F-4D97-AF65-F5344CB8AC3E}">
        <p14:creationId xmlns:p14="http://schemas.microsoft.com/office/powerpoint/2010/main" val="1957539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573</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Test Automation – Selenium</vt:lpstr>
      <vt:lpstr>Selenium RC</vt:lpstr>
      <vt:lpstr>Selenium Webdriver</vt:lpstr>
      <vt:lpstr>Install JAVA SDK</vt:lpstr>
      <vt:lpstr>Install Eclipse IDE</vt:lpstr>
      <vt:lpstr>Download Selenium Webdriver</vt:lpstr>
      <vt:lpstr>Configure Eclipse IDE with WebDriver</vt:lpstr>
      <vt:lpstr>Configure Eclipse IDE with WebDriver</vt:lpstr>
      <vt:lpstr>Driver definition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 Selenium</dc:title>
  <dc:creator>Swarup Mishra</dc:creator>
  <cp:lastModifiedBy>Swarup Mishra</cp:lastModifiedBy>
  <cp:revision>24</cp:revision>
  <dcterms:created xsi:type="dcterms:W3CDTF">2017-06-20T09:44:10Z</dcterms:created>
  <dcterms:modified xsi:type="dcterms:W3CDTF">2017-06-23T09:22:47Z</dcterms:modified>
</cp:coreProperties>
</file>