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70" r:id="rId8"/>
    <p:sldId id="260" r:id="rId9"/>
    <p:sldId id="280" r:id="rId10"/>
    <p:sldId id="261" r:id="rId11"/>
    <p:sldId id="262" r:id="rId12"/>
    <p:sldId id="263" r:id="rId13"/>
    <p:sldId id="264" r:id="rId14"/>
    <p:sldId id="289" r:id="rId15"/>
    <p:sldId id="290" r:id="rId16"/>
    <p:sldId id="291" r:id="rId17"/>
    <p:sldId id="292" r:id="rId18"/>
    <p:sldId id="297" r:id="rId19"/>
    <p:sldId id="295" r:id="rId20"/>
    <p:sldId id="298" r:id="rId21"/>
    <p:sldId id="299" r:id="rId22"/>
    <p:sldId id="294" r:id="rId23"/>
    <p:sldId id="296" r:id="rId24"/>
    <p:sldId id="267" r:id="rId25"/>
    <p:sldId id="268"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76C8"/>
    <a:srgbClr val="FF0000"/>
    <a:srgbClr val="6C86BD"/>
    <a:srgbClr val="0E76BC"/>
    <a:srgbClr val="EB213D"/>
    <a:srgbClr val="0D75BC"/>
    <a:srgbClr val="EB203D"/>
    <a:srgbClr val="0E7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0"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93520" y="2690813"/>
            <a:ext cx="9144000" cy="2387600"/>
          </a:xfrm>
        </p:spPr>
        <p:txBody>
          <a:bodyPr>
            <a:normAutofit fontScale="90000"/>
          </a:bodyPr>
          <a:p>
            <a:br>
              <a:rPr lang="en-IN" altLang="en-US" sz="2000" u="sng">
                <a:solidFill>
                  <a:srgbClr val="0E76BD"/>
                </a:solidFill>
              </a:rPr>
            </a:br>
            <a:br>
              <a:rPr lang="en-IN" altLang="en-US" sz="2000" u="sng">
                <a:solidFill>
                  <a:srgbClr val="0E76BD"/>
                </a:solidFill>
              </a:rPr>
            </a:br>
            <a:br>
              <a:rPr lang="en-IN" altLang="en-US" sz="2000" u="sng">
                <a:solidFill>
                  <a:srgbClr val="0E76BD"/>
                </a:solidFill>
              </a:rPr>
            </a:br>
            <a:br>
              <a:rPr lang="en-IN" altLang="en-US" sz="2000" u="sng">
                <a:solidFill>
                  <a:srgbClr val="0E76BD"/>
                </a:solidFill>
              </a:rPr>
            </a:br>
            <a:br>
              <a:rPr lang="en-IN" altLang="en-US" sz="2000" u="sng">
                <a:solidFill>
                  <a:srgbClr val="0E76BD"/>
                </a:solidFill>
              </a:rPr>
            </a:br>
            <a:r>
              <a:rPr lang="en-IN" altLang="en-US" u="sng">
                <a:solidFill>
                  <a:srgbClr val="0E76BD"/>
                </a:solidFill>
                <a:sym typeface="+mn-ea"/>
              </a:rPr>
              <a:t>MEDICAL</a:t>
            </a:r>
            <a:r>
              <a:rPr lang="en-IN" altLang="en-US" u="sng">
                <a:solidFill>
                  <a:srgbClr val="FF0000"/>
                </a:solidFill>
                <a:sym typeface="+mn-ea"/>
              </a:rPr>
              <a:t>-</a:t>
            </a:r>
            <a:r>
              <a:rPr lang="en-IN" altLang="en-US" u="sng">
                <a:solidFill>
                  <a:srgbClr val="EB203D"/>
                </a:solidFill>
                <a:sym typeface="+mn-ea"/>
              </a:rPr>
              <a:t>CARD</a:t>
            </a:r>
            <a:br>
              <a:rPr lang="en-IN" altLang="en-US" u="sng">
                <a:solidFill>
                  <a:srgbClr val="EB203D"/>
                </a:solidFill>
              </a:rPr>
            </a:br>
            <a:br>
              <a:rPr lang="en-IN" altLang="en-US" sz="2000" u="sng">
                <a:solidFill>
                  <a:srgbClr val="0E76BD"/>
                </a:solidFill>
              </a:rPr>
            </a:br>
            <a:br>
              <a:rPr lang="en-IN" altLang="en-US" sz="2000" u="sng">
                <a:solidFill>
                  <a:srgbClr val="0E76BD"/>
                </a:solidFill>
              </a:rPr>
            </a:br>
            <a:endParaRPr lang="en-IN" altLang="en-US" sz="2000" u="sng">
              <a:solidFill>
                <a:srgbClr val="EB203D"/>
              </a:solidFill>
            </a:endParaRPr>
          </a:p>
        </p:txBody>
      </p:sp>
      <p:sp>
        <p:nvSpPr>
          <p:cNvPr id="5" name="Text Box 4"/>
          <p:cNvSpPr txBox="1"/>
          <p:nvPr/>
        </p:nvSpPr>
        <p:spPr>
          <a:xfrm>
            <a:off x="140335" y="5330190"/>
            <a:ext cx="4333240" cy="1493520"/>
          </a:xfrm>
          <a:prstGeom prst="rect">
            <a:avLst/>
          </a:prstGeom>
          <a:noFill/>
        </p:spPr>
        <p:txBody>
          <a:bodyPr wrap="square" rtlCol="0">
            <a:spAutoFit/>
          </a:bodyPr>
          <a:p>
            <a:r>
              <a:rPr lang="en-IN" altLang="en-US" sz="2000" b="1">
                <a:solidFill>
                  <a:srgbClr val="EB203D"/>
                </a:solidFill>
                <a:latin typeface="+mj-ea"/>
                <a:ea typeface="+mj-ea"/>
              </a:rPr>
              <a:t>PRESENTED BY-</a:t>
            </a:r>
            <a:endParaRPr lang="en-IN" altLang="en-US" sz="2000" b="1">
              <a:solidFill>
                <a:srgbClr val="EB203D"/>
              </a:solidFill>
              <a:latin typeface="+mj-ea"/>
              <a:ea typeface="+mj-ea"/>
            </a:endParaRPr>
          </a:p>
          <a:p>
            <a:r>
              <a:rPr lang="en-IN" altLang="en-US">
                <a:solidFill>
                  <a:srgbClr val="0E76BD"/>
                </a:solidFill>
                <a:latin typeface="+mj-ea"/>
                <a:ea typeface="+mj-ea"/>
              </a:rPr>
              <a:t>Pratibha Baghare (0802IT131071)</a:t>
            </a:r>
            <a:endParaRPr lang="en-IN" altLang="en-US">
              <a:solidFill>
                <a:srgbClr val="0E76BD"/>
              </a:solidFill>
              <a:latin typeface="+mj-ea"/>
              <a:ea typeface="+mj-ea"/>
            </a:endParaRPr>
          </a:p>
          <a:p>
            <a:r>
              <a:rPr lang="en-IN" altLang="en-US">
                <a:solidFill>
                  <a:srgbClr val="0E76BD"/>
                </a:solidFill>
                <a:latin typeface="+mj-ea"/>
                <a:ea typeface="+mj-ea"/>
              </a:rPr>
              <a:t>Priyanka Chouhan(0802IT131073)</a:t>
            </a:r>
            <a:endParaRPr lang="en-IN" altLang="en-US">
              <a:solidFill>
                <a:srgbClr val="0E76BD"/>
              </a:solidFill>
              <a:latin typeface="+mj-ea"/>
              <a:ea typeface="+mj-ea"/>
            </a:endParaRPr>
          </a:p>
          <a:p>
            <a:r>
              <a:rPr lang="en-IN" altLang="en-US">
                <a:solidFill>
                  <a:srgbClr val="0E76BD"/>
                </a:solidFill>
                <a:latin typeface="+mj-ea"/>
                <a:ea typeface="+mj-ea"/>
              </a:rPr>
              <a:t>Tiju Cherian (0802IT131108)</a:t>
            </a:r>
            <a:endParaRPr lang="en-IN" altLang="en-US">
              <a:solidFill>
                <a:srgbClr val="0E76BD"/>
              </a:solidFill>
              <a:latin typeface="+mj-ea"/>
              <a:ea typeface="+mj-ea"/>
            </a:endParaRPr>
          </a:p>
          <a:p>
            <a:r>
              <a:rPr lang="en-IN" altLang="en-US">
                <a:solidFill>
                  <a:srgbClr val="0E76BD"/>
                </a:solidFill>
                <a:latin typeface="+mj-ea"/>
                <a:ea typeface="+mj-ea"/>
              </a:rPr>
              <a:t>Vinay Mishra (0802IT131113)</a:t>
            </a:r>
            <a:endParaRPr lang="en-IN" altLang="en-US">
              <a:solidFill>
                <a:srgbClr val="0E76BD"/>
              </a:solidFill>
              <a:latin typeface="+mj-ea"/>
              <a:ea typeface="+mj-ea"/>
            </a:endParaRPr>
          </a:p>
        </p:txBody>
      </p:sp>
      <p:sp>
        <p:nvSpPr>
          <p:cNvPr id="6" name="Text Box 5"/>
          <p:cNvSpPr txBox="1"/>
          <p:nvPr/>
        </p:nvSpPr>
        <p:spPr>
          <a:xfrm>
            <a:off x="7998460" y="5330190"/>
            <a:ext cx="3970655" cy="1584960"/>
          </a:xfrm>
          <a:prstGeom prst="rect">
            <a:avLst/>
          </a:prstGeom>
          <a:noFill/>
        </p:spPr>
        <p:txBody>
          <a:bodyPr wrap="square" rtlCol="0" anchor="t">
            <a:spAutoFit/>
          </a:bodyPr>
          <a:p>
            <a:pPr algn="r"/>
            <a:r>
              <a:rPr lang="en-IN" altLang="en-US" sz="2000" b="1">
                <a:solidFill>
                  <a:srgbClr val="0E76BD"/>
                </a:solidFill>
                <a:latin typeface="+mj-ea"/>
                <a:ea typeface="+mj-ea"/>
              </a:rPr>
              <a:t> </a:t>
            </a:r>
            <a:r>
              <a:rPr lang="en-IN" altLang="en-US" sz="2000" b="1">
                <a:solidFill>
                  <a:srgbClr val="FF0000"/>
                </a:solidFill>
                <a:latin typeface="+mj-ea"/>
                <a:ea typeface="+mj-ea"/>
              </a:rPr>
              <a:t>GUIDED BY-</a:t>
            </a:r>
            <a:endParaRPr lang="en-IN" altLang="en-US" sz="2000" b="1">
              <a:solidFill>
                <a:srgbClr val="FF0000"/>
              </a:solidFill>
              <a:latin typeface="+mj-ea"/>
              <a:ea typeface="+mj-ea"/>
            </a:endParaRPr>
          </a:p>
          <a:p>
            <a:pPr algn="r"/>
            <a:r>
              <a:rPr lang="en-IN" altLang="en-US" sz="2000">
                <a:solidFill>
                  <a:srgbClr val="0E76BD"/>
                </a:solidFill>
                <a:latin typeface="+mj-ea"/>
                <a:ea typeface="+mj-ea"/>
              </a:rPr>
              <a:t>Mr. Gourav Vinchurkar</a:t>
            </a:r>
            <a:endParaRPr lang="en-IN" altLang="en-US" sz="2000">
              <a:solidFill>
                <a:srgbClr val="0E76BD"/>
              </a:solidFill>
              <a:latin typeface="+mj-ea"/>
              <a:ea typeface="+mj-ea"/>
            </a:endParaRPr>
          </a:p>
          <a:p>
            <a:pPr algn="r"/>
            <a:r>
              <a:rPr lang="en-IN" altLang="en-US" sz="2000">
                <a:solidFill>
                  <a:srgbClr val="0E76BD"/>
                </a:solidFill>
                <a:latin typeface="+mj-ea"/>
                <a:ea typeface="+mj-ea"/>
              </a:rPr>
              <a:t>Mr. Jitendra Sharma</a:t>
            </a:r>
            <a:endParaRPr lang="en-IN" altLang="en-US" sz="2000">
              <a:solidFill>
                <a:srgbClr val="0E76BD"/>
              </a:solidFill>
              <a:latin typeface="+mj-ea"/>
              <a:ea typeface="+mj-ea"/>
            </a:endParaRPr>
          </a:p>
          <a:p>
            <a:pPr algn="r"/>
            <a:endParaRPr lang="en-IN" altLang="en-US" sz="2000">
              <a:solidFill>
                <a:srgbClr val="0E76BD"/>
              </a:solidFill>
              <a:latin typeface="+mj-ea"/>
              <a:ea typeface="+mj-ea"/>
            </a:endParaRPr>
          </a:p>
          <a:p>
            <a:pPr algn="r"/>
            <a:r>
              <a:rPr lang="en-IN" altLang="en-US">
                <a:solidFill>
                  <a:srgbClr val="0E76BD"/>
                </a:solidFill>
                <a:latin typeface="+mj-ea"/>
                <a:ea typeface="+mj-ea"/>
              </a:rPr>
              <a:t> </a:t>
            </a:r>
            <a:endParaRPr lang="en-IN" altLang="en-US" b="1">
              <a:solidFill>
                <a:srgbClr val="0E76BD"/>
              </a:solidFill>
              <a:latin typeface="+mj-ea"/>
              <a:ea typeface="+mj-ea"/>
            </a:endParaRPr>
          </a:p>
        </p:txBody>
      </p:sp>
      <p:pic>
        <p:nvPicPr>
          <p:cNvPr id="3" name="Picture 7" descr="C:\Users\Aditya\Desktop\logo_svits.jpg"/>
          <p:cNvPicPr>
            <a:picLocks noChangeAspect="1" noChangeArrowheads="1"/>
          </p:cNvPicPr>
          <p:nvPr/>
        </p:nvPicPr>
        <p:blipFill>
          <a:blip r:embed="rId1" cstate="print"/>
          <a:srcRect/>
          <a:stretch>
            <a:fillRect/>
          </a:stretch>
        </p:blipFill>
        <p:spPr>
          <a:xfrm>
            <a:off x="4949825" y="1291590"/>
            <a:ext cx="2089150" cy="2089150"/>
          </a:xfrm>
          <a:prstGeom prst="rect">
            <a:avLst/>
          </a:prstGeom>
          <a:noFill/>
          <a:ln w="9525">
            <a:noFill/>
            <a:miter lim="800000"/>
            <a:headEnd/>
            <a:tailEnd/>
          </a:ln>
        </p:spPr>
      </p:pic>
      <p:sp>
        <p:nvSpPr>
          <p:cNvPr id="7" name="Text Box 6"/>
          <p:cNvSpPr txBox="1"/>
          <p:nvPr/>
        </p:nvSpPr>
        <p:spPr>
          <a:xfrm>
            <a:off x="586740" y="182880"/>
            <a:ext cx="10957560" cy="948690"/>
          </a:xfrm>
          <a:prstGeom prst="rect">
            <a:avLst/>
          </a:prstGeom>
          <a:noFill/>
          <a:ln>
            <a:solidFill>
              <a:schemeClr val="accent1"/>
            </a:solidFill>
          </a:ln>
        </p:spPr>
        <p:txBody>
          <a:bodyPr wrap="square" rtlCol="0">
            <a:spAutoFit/>
          </a:bodyPr>
          <a:p>
            <a:r>
              <a:rPr lang="en-US" sz="2800">
                <a:solidFill>
                  <a:schemeClr val="accent1"/>
                </a:solidFill>
              </a:rPr>
              <a:t>SHRI VAISHNAV INSTITUTE OF TECHNOLOGY AND SCIENCE, INDORE</a:t>
            </a:r>
            <a:endParaRPr lang="en-US" sz="2800">
              <a:solidFill>
                <a:schemeClr val="accent1"/>
              </a:solidFill>
            </a:endParaRPr>
          </a:p>
          <a:p>
            <a:pPr algn="ctr"/>
            <a:r>
              <a:rPr lang="en-US" sz="2800">
                <a:solidFill>
                  <a:schemeClr val="accent1"/>
                </a:solidFill>
              </a:rPr>
              <a:t>DEPARTMENT OF INFORMATION TECHNOLOGY</a:t>
            </a:r>
            <a:endParaRPr lang="en-US" sz="2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0085" y="2294255"/>
            <a:ext cx="10791825" cy="2935605"/>
          </a:xfrm>
        </p:spPr>
        <p:txBody>
          <a:bodyPr>
            <a:normAutofit/>
          </a:bodyPr>
          <a:p>
            <a:pPr marL="0" indent="0" algn="just">
              <a:buNone/>
            </a:pPr>
            <a:r>
              <a:rPr lang="en-US" sz="1800">
                <a:solidFill>
                  <a:srgbClr val="4276C8"/>
                </a:solidFill>
                <a:latin typeface="+mj-ea"/>
                <a:ea typeface="+mj-ea"/>
              </a:rPr>
              <a:t>Our project will radically transform the entire current medical record management system in India. The </a:t>
            </a:r>
            <a:r>
              <a:rPr lang="en-US" sz="1800">
                <a:solidFill>
                  <a:srgbClr val="EB203D"/>
                </a:solidFill>
                <a:latin typeface="+mj-ea"/>
                <a:ea typeface="+mj-ea"/>
              </a:rPr>
              <a:t>hea</a:t>
            </a:r>
            <a:r>
              <a:rPr lang="en-IN" altLang="en-US" sz="1800">
                <a:solidFill>
                  <a:srgbClr val="EB203D"/>
                </a:solidFill>
                <a:latin typeface="+mj-ea"/>
                <a:ea typeface="+mj-ea"/>
              </a:rPr>
              <a:t>l</a:t>
            </a:r>
            <a:r>
              <a:rPr lang="en-US" sz="1800">
                <a:solidFill>
                  <a:srgbClr val="EB203D"/>
                </a:solidFill>
                <a:latin typeface="+mj-ea"/>
                <a:ea typeface="+mj-ea"/>
              </a:rPr>
              <a:t>th sector</a:t>
            </a:r>
            <a:r>
              <a:rPr lang="en-US" sz="1800">
                <a:solidFill>
                  <a:srgbClr val="4276C8"/>
                </a:solidFill>
                <a:latin typeface="+mj-ea"/>
                <a:ea typeface="+mj-ea"/>
              </a:rPr>
              <a:t> will benefit a lot from the project because the people will be able to store their records in an effective way from where they can be accessed very easily. It will benefit the </a:t>
            </a:r>
            <a:r>
              <a:rPr lang="en-US" sz="1800">
                <a:solidFill>
                  <a:srgbClr val="EB203D"/>
                </a:solidFill>
                <a:latin typeface="+mj-ea"/>
                <a:ea typeface="+mj-ea"/>
              </a:rPr>
              <a:t>doctors</a:t>
            </a:r>
            <a:r>
              <a:rPr lang="en-US" sz="1800">
                <a:solidFill>
                  <a:srgbClr val="4276C8"/>
                </a:solidFill>
                <a:latin typeface="+mj-ea"/>
                <a:ea typeface="+mj-ea"/>
              </a:rPr>
              <a:t>, </a:t>
            </a:r>
            <a:r>
              <a:rPr lang="en-US" sz="1800">
                <a:solidFill>
                  <a:srgbClr val="EB203D"/>
                </a:solidFill>
                <a:latin typeface="+mj-ea"/>
                <a:ea typeface="+mj-ea"/>
              </a:rPr>
              <a:t>nurses</a:t>
            </a:r>
            <a:r>
              <a:rPr lang="en-US" sz="1800">
                <a:solidFill>
                  <a:srgbClr val="4276C8"/>
                </a:solidFill>
                <a:latin typeface="+mj-ea"/>
                <a:ea typeface="+mj-ea"/>
              </a:rPr>
              <a:t>, </a:t>
            </a:r>
            <a:r>
              <a:rPr lang="en-US" sz="1800">
                <a:solidFill>
                  <a:srgbClr val="EB203D"/>
                </a:solidFill>
                <a:latin typeface="+mj-ea"/>
                <a:ea typeface="+mj-ea"/>
              </a:rPr>
              <a:t>patients</a:t>
            </a:r>
            <a:r>
              <a:rPr lang="en-US" sz="1800">
                <a:solidFill>
                  <a:srgbClr val="4276C8"/>
                </a:solidFill>
                <a:latin typeface="+mj-ea"/>
                <a:ea typeface="+mj-ea"/>
              </a:rPr>
              <a:t>, physicians and the </a:t>
            </a:r>
            <a:r>
              <a:rPr lang="en-US" sz="1800">
                <a:solidFill>
                  <a:srgbClr val="EB203D"/>
                </a:solidFill>
                <a:latin typeface="+mj-ea"/>
                <a:ea typeface="+mj-ea"/>
              </a:rPr>
              <a:t>government</a:t>
            </a:r>
            <a:r>
              <a:rPr lang="en-US" sz="1800">
                <a:solidFill>
                  <a:srgbClr val="4276C8"/>
                </a:solidFill>
                <a:latin typeface="+mj-ea"/>
                <a:ea typeface="+mj-ea"/>
              </a:rPr>
              <a:t> too. The major change will be in the life of people when they would no longer have the need to carry the paper documents, reports and prescriptions. Everything would be stored online from where they could be accessed securely and effectively. Keeping track of records and health improvement or deterioration would a whole lot easier thus ultimately benefiting the people who usually do not get the expected level of medical treatment even at high costs. It would integrate the </a:t>
            </a:r>
            <a:r>
              <a:rPr lang="en-US" sz="1800">
                <a:solidFill>
                  <a:srgbClr val="EB203D"/>
                </a:solidFill>
                <a:latin typeface="+mj-ea"/>
                <a:ea typeface="+mj-ea"/>
              </a:rPr>
              <a:t>hospitals</a:t>
            </a:r>
            <a:r>
              <a:rPr lang="en-US" sz="1800">
                <a:solidFill>
                  <a:srgbClr val="4276C8"/>
                </a:solidFill>
                <a:latin typeface="+mj-ea"/>
                <a:ea typeface="+mj-ea"/>
              </a:rPr>
              <a:t>, </a:t>
            </a:r>
            <a:r>
              <a:rPr lang="en-US" sz="1800">
                <a:solidFill>
                  <a:srgbClr val="EB203D"/>
                </a:solidFill>
                <a:latin typeface="+mj-ea"/>
                <a:ea typeface="+mj-ea"/>
              </a:rPr>
              <a:t>labs</a:t>
            </a:r>
            <a:r>
              <a:rPr lang="en-US" sz="1800">
                <a:solidFill>
                  <a:srgbClr val="4276C8"/>
                </a:solidFill>
                <a:latin typeface="+mj-ea"/>
                <a:ea typeface="+mj-ea"/>
              </a:rPr>
              <a:t>, </a:t>
            </a:r>
            <a:r>
              <a:rPr lang="en-US" sz="1800">
                <a:solidFill>
                  <a:srgbClr val="EB203D"/>
                </a:solidFill>
                <a:latin typeface="+mj-ea"/>
                <a:ea typeface="+mj-ea"/>
              </a:rPr>
              <a:t>clinics</a:t>
            </a:r>
            <a:r>
              <a:rPr lang="en-US" sz="1800">
                <a:solidFill>
                  <a:srgbClr val="4276C8"/>
                </a:solidFill>
                <a:latin typeface="+mj-ea"/>
                <a:ea typeface="+mj-ea"/>
              </a:rPr>
              <a:t> etc. and store the records in a repository making the whole process of treatment a lot more effective.</a:t>
            </a:r>
            <a:endParaRPr lang="en-US" sz="1800">
              <a:solidFill>
                <a:srgbClr val="4276C8"/>
              </a:solidFill>
              <a:latin typeface="+mj-ea"/>
              <a:ea typeface="+mj-ea"/>
            </a:endParaRPr>
          </a:p>
        </p:txBody>
      </p:sp>
      <p:sp>
        <p:nvSpPr>
          <p:cNvPr id="4" name="Title 3"/>
          <p:cNvSpPr>
            <a:spLocks noGrp="1"/>
          </p:cNvSpPr>
          <p:nvPr/>
        </p:nvSpPr>
        <p:spPr>
          <a:xfrm>
            <a:off x="4159885" y="970280"/>
            <a:ext cx="3679825" cy="96837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4000" u="sng">
                <a:solidFill>
                  <a:srgbClr val="EB203D"/>
                </a:solidFill>
              </a:rPr>
              <a:t>APPLICATION DOMAIN</a:t>
            </a:r>
            <a:endParaRPr lang="en-IN" altLang="en-US" sz="4000" u="sng">
              <a:solidFill>
                <a:srgbClr val="EB203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8640" y="1826260"/>
            <a:ext cx="10805795" cy="4351655"/>
          </a:xfrm>
        </p:spPr>
        <p:txBody>
          <a:bodyPr>
            <a:normAutofit fontScale="70000"/>
          </a:bodyPr>
          <a:p>
            <a:pPr marL="0" indent="0">
              <a:buNone/>
            </a:pPr>
            <a:r>
              <a:rPr lang="en-IN" altLang="en-US" sz="3200">
                <a:solidFill>
                  <a:srgbClr val="4276C8"/>
                </a:solidFill>
                <a:latin typeface="+mj-ea"/>
                <a:ea typeface="+mj-ea"/>
              </a:rPr>
              <a:t>A web application which will allow its users to do following things:</a:t>
            </a:r>
            <a:endParaRPr lang="en-IN" altLang="en-US" sz="3200">
              <a:solidFill>
                <a:srgbClr val="4276C8"/>
              </a:solidFill>
              <a:latin typeface="+mj-ea"/>
              <a:ea typeface="+mj-ea"/>
            </a:endParaRPr>
          </a:p>
          <a:p>
            <a:pPr marL="457200" indent="-457200">
              <a:buFont typeface="Wingdings" panose="05000000000000000000" charset="0"/>
              <a:buChar char="ü"/>
            </a:pPr>
            <a:r>
              <a:rPr lang="en-IN" altLang="en-US">
                <a:solidFill>
                  <a:srgbClr val="4276C8"/>
                </a:solidFill>
              </a:rPr>
              <a:t>The users will be able to store their  medical records online in a safe and secure way such that they would be easily able to access it whenever and wherever needed.</a:t>
            </a:r>
            <a:endParaRPr lang="en-IN" altLang="en-US">
              <a:solidFill>
                <a:srgbClr val="4276C8"/>
              </a:solidFill>
            </a:endParaRPr>
          </a:p>
          <a:p>
            <a:pPr marL="457200" indent="-457200">
              <a:buFont typeface="Wingdings" panose="05000000000000000000" charset="0"/>
              <a:buChar char="ü"/>
            </a:pPr>
            <a:r>
              <a:rPr lang="en-IN" altLang="en-US">
                <a:solidFill>
                  <a:srgbClr val="4276C8"/>
                </a:solidFill>
              </a:rPr>
              <a:t>The doctors and other medical staff would be easily able to keep track of their patient’s health condition and previous reports,  medications, referred physicians etc.</a:t>
            </a:r>
            <a:endParaRPr lang="en-IN" altLang="en-US">
              <a:solidFill>
                <a:srgbClr val="4276C8"/>
              </a:solidFill>
            </a:endParaRPr>
          </a:p>
          <a:p>
            <a:pPr marL="457200" indent="-457200">
              <a:buFont typeface="Wingdings" panose="05000000000000000000" charset="0"/>
              <a:buChar char="ü"/>
            </a:pPr>
            <a:r>
              <a:rPr lang="en-IN" altLang="en-US">
                <a:solidFill>
                  <a:srgbClr val="4276C8"/>
                </a:solidFill>
              </a:rPr>
              <a:t>The patients would be easily able to find suitable doctors based on their specializations and skill sets.</a:t>
            </a:r>
            <a:endParaRPr lang="en-IN" altLang="en-US">
              <a:solidFill>
                <a:srgbClr val="4276C8"/>
              </a:solidFill>
            </a:endParaRPr>
          </a:p>
          <a:p>
            <a:pPr marL="457200" indent="-457200">
              <a:buFont typeface="Wingdings" panose="05000000000000000000" charset="0"/>
              <a:buChar char="ü"/>
            </a:pPr>
            <a:r>
              <a:rPr lang="en-IN" altLang="en-US">
                <a:solidFill>
                  <a:srgbClr val="4276C8"/>
                </a:solidFill>
              </a:rPr>
              <a:t>Their would no longer be the need to carry any paper documents and reports, therefore no risk of misplacement or loss of valuable medical records as they all will be available online which could be readily accessed by the user.</a:t>
            </a:r>
            <a:endParaRPr lang="en-IN" altLang="en-US">
              <a:solidFill>
                <a:srgbClr val="4276C8"/>
              </a:solidFill>
            </a:endParaRPr>
          </a:p>
          <a:p>
            <a:pPr marL="457200" indent="-457200">
              <a:buFont typeface="Wingdings" panose="05000000000000000000" charset="0"/>
              <a:buChar char="ü"/>
            </a:pPr>
            <a:r>
              <a:rPr lang="en-IN" altLang="en-US">
                <a:solidFill>
                  <a:srgbClr val="4276C8"/>
                </a:solidFill>
              </a:rPr>
              <a:t>The government agencies too would be easily able to keep track of the medical state of people and diseases prevalent in the country and suitable policies accordingly.</a:t>
            </a:r>
            <a:endParaRPr lang="en-IN" altLang="en-US">
              <a:solidFill>
                <a:srgbClr val="4276C8"/>
              </a:solidFill>
            </a:endParaRPr>
          </a:p>
          <a:p>
            <a:pPr marL="457200" indent="-457200">
              <a:buFont typeface="Wingdings" panose="05000000000000000000" charset="0"/>
              <a:buChar char="ü"/>
            </a:pPr>
            <a:endParaRPr lang="en-IN" altLang="en-US" sz="1800">
              <a:solidFill>
                <a:srgbClr val="4276C8"/>
              </a:solidFill>
              <a:latin typeface="+mj-ea"/>
              <a:ea typeface="+mj-ea"/>
            </a:endParaRPr>
          </a:p>
        </p:txBody>
      </p:sp>
      <p:sp>
        <p:nvSpPr>
          <p:cNvPr id="4" name="Title 3"/>
          <p:cNvSpPr>
            <a:spLocks noGrp="1"/>
          </p:cNvSpPr>
          <p:nvPr/>
        </p:nvSpPr>
        <p:spPr>
          <a:xfrm>
            <a:off x="4173855" y="970280"/>
            <a:ext cx="3679825" cy="96837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4000" u="sng">
                <a:solidFill>
                  <a:srgbClr val="EB203D"/>
                </a:solidFill>
              </a:rPr>
              <a:t>EXPECTED OUTCOME</a:t>
            </a:r>
            <a:endParaRPr lang="en-IN" altLang="en-US" sz="4000" u="sng">
              <a:solidFill>
                <a:srgbClr val="EB203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ataflow"/>
          <p:cNvPicPr>
            <a:picLocks noChangeAspect="1"/>
          </p:cNvPicPr>
          <p:nvPr>
            <p:ph idx="1"/>
          </p:nvPr>
        </p:nvPicPr>
        <p:blipFill>
          <a:blip r:embed="rId1"/>
          <a:stretch>
            <a:fillRect/>
          </a:stretch>
        </p:blipFill>
        <p:spPr>
          <a:xfrm>
            <a:off x="1541780" y="255905"/>
            <a:ext cx="8838565" cy="59613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flowchart"/>
          <p:cNvPicPr>
            <a:picLocks noChangeAspect="1"/>
          </p:cNvPicPr>
          <p:nvPr>
            <p:ph idx="1"/>
          </p:nvPr>
        </p:nvPicPr>
        <p:blipFill>
          <a:blip r:embed="rId1"/>
          <a:stretch>
            <a:fillRect/>
          </a:stretch>
        </p:blipFill>
        <p:spPr>
          <a:xfrm>
            <a:off x="935355" y="79375"/>
            <a:ext cx="10110470" cy="66687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erdiagram"/>
          <p:cNvPicPr>
            <a:picLocks noChangeAspect="1"/>
          </p:cNvPicPr>
          <p:nvPr>
            <p:ph idx="1"/>
          </p:nvPr>
        </p:nvPicPr>
        <p:blipFill>
          <a:blip r:embed="rId1"/>
          <a:stretch>
            <a:fillRect/>
          </a:stretch>
        </p:blipFill>
        <p:spPr>
          <a:xfrm>
            <a:off x="1459230" y="63500"/>
            <a:ext cx="8961120" cy="67652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ctivity"/>
          <p:cNvPicPr>
            <a:picLocks noChangeAspect="1"/>
          </p:cNvPicPr>
          <p:nvPr>
            <p:ph idx="1"/>
          </p:nvPr>
        </p:nvPicPr>
        <p:blipFill>
          <a:blip r:embed="rId1"/>
          <a:stretch>
            <a:fillRect/>
          </a:stretch>
        </p:blipFill>
        <p:spPr>
          <a:xfrm>
            <a:off x="2705735" y="275590"/>
            <a:ext cx="6049645" cy="6471920"/>
          </a:xfrm>
          <a:prstGeom prst="rect">
            <a:avLst/>
          </a:prstGeom>
        </p:spPr>
      </p:pic>
      <p:sp>
        <p:nvSpPr>
          <p:cNvPr id="6" name="Rectangle 5"/>
          <p:cNvSpPr/>
          <p:nvPr/>
        </p:nvSpPr>
        <p:spPr>
          <a:xfrm>
            <a:off x="2319020" y="123190"/>
            <a:ext cx="1144905" cy="869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LOGIN PAGE</a:t>
            </a:r>
            <a:endParaRPr lang="en-IN" altLang="en-US" u="sng"/>
          </a:p>
        </p:txBody>
      </p:sp>
      <p:graphicFrame>
        <p:nvGraphicFramePr>
          <p:cNvPr id="4" name="Content Placeholder 3"/>
          <p:cNvGraphicFramePr>
            <a:graphicFrameLocks noChangeAspect="1"/>
          </p:cNvGraphicFramePr>
          <p:nvPr>
            <p:ph idx="1"/>
          </p:nvPr>
        </p:nvGraphicFramePr>
        <p:xfrm>
          <a:off x="1888490" y="2159000"/>
          <a:ext cx="9921875" cy="4351655"/>
        </p:xfrm>
        <a:graphic>
          <a:graphicData uri="http://schemas.openxmlformats.org/presentationml/2006/ole">
            <mc:AlternateContent xmlns:mc="http://schemas.openxmlformats.org/markup-compatibility/2006">
              <mc:Choice xmlns:v="urn:schemas-microsoft-com:vml" Requires="v">
                <p:oleObj spid="_x0000_s5" name="" r:id="rId1" imgW="11706225" imgH="5133975" progId="Paint.Picture">
                  <p:embed/>
                </p:oleObj>
              </mc:Choice>
              <mc:Fallback>
                <p:oleObj name="" r:id="rId1" imgW="11706225" imgH="5133975" progId="Paint.Picture">
                  <p:embed/>
                  <p:pic>
                    <p:nvPicPr>
                      <p:cNvPr id="0" name="Picture 4"/>
                      <p:cNvPicPr/>
                      <p:nvPr/>
                    </p:nvPicPr>
                    <p:blipFill>
                      <a:blip r:embed="rId2"/>
                    </p:blipFill>
                    <p:spPr>
                      <a:xfrm>
                        <a:off x="1888490" y="2159000"/>
                        <a:ext cx="9921875" cy="435165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u="sng"/>
              <a:t>DASH BOARD</a:t>
            </a:r>
            <a:endParaRPr lang="en-IN" altLang="en-US" u="sng"/>
          </a:p>
        </p:txBody>
      </p:sp>
      <p:graphicFrame>
        <p:nvGraphicFramePr>
          <p:cNvPr id="6" name="Content Placeholder 5"/>
          <p:cNvGraphicFramePr>
            <a:graphicFrameLocks noChangeAspect="1"/>
          </p:cNvGraphicFramePr>
          <p:nvPr>
            <p:ph idx="1"/>
          </p:nvPr>
        </p:nvGraphicFramePr>
        <p:xfrm>
          <a:off x="1644650" y="1338580"/>
          <a:ext cx="8952865" cy="5516245"/>
        </p:xfrm>
        <a:graphic>
          <a:graphicData uri="http://schemas.openxmlformats.org/presentationml/2006/ole">
            <mc:AlternateContent xmlns:mc="http://schemas.openxmlformats.org/markup-compatibility/2006">
              <mc:Choice xmlns:v="urn:schemas-microsoft-com:vml" Requires="v">
                <p:oleObj spid="_x0000_s7" name="" r:id="rId1" imgW="10714990" imgH="6600825" progId="Paint.Picture">
                  <p:embed/>
                </p:oleObj>
              </mc:Choice>
              <mc:Fallback>
                <p:oleObj name="" r:id="rId1" imgW="10714990" imgH="6600825" progId="Paint.Picture">
                  <p:embed/>
                  <p:pic>
                    <p:nvPicPr>
                      <p:cNvPr id="0" name="Picture 6"/>
                      <p:cNvPicPr/>
                      <p:nvPr/>
                    </p:nvPicPr>
                    <p:blipFill>
                      <a:blip r:embed="rId2"/>
                    </p:blipFill>
                    <p:spPr>
                      <a:xfrm>
                        <a:off x="1644650" y="1338580"/>
                        <a:ext cx="8952865" cy="5516245"/>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ADD PATIENT</a:t>
            </a:r>
            <a:endParaRPr lang="en-IN" altLang="en-US" u="sng"/>
          </a:p>
        </p:txBody>
      </p:sp>
      <p:graphicFrame>
        <p:nvGraphicFramePr>
          <p:cNvPr id="4" name="Content Placeholder 3"/>
          <p:cNvGraphicFramePr>
            <a:graphicFrameLocks noChangeAspect="1"/>
          </p:cNvGraphicFramePr>
          <p:nvPr>
            <p:ph idx="1"/>
          </p:nvPr>
        </p:nvGraphicFramePr>
        <p:xfrm>
          <a:off x="2149475" y="1825625"/>
          <a:ext cx="7891780" cy="4351655"/>
        </p:xfrm>
        <a:graphic>
          <a:graphicData uri="http://schemas.openxmlformats.org/presentationml/2006/ole">
            <mc:AlternateContent xmlns:mc="http://schemas.openxmlformats.org/markup-compatibility/2006">
              <mc:Choice xmlns:v="urn:schemas-microsoft-com:vml" Requires="v">
                <p:oleObj spid="_x0000_s5" name="" r:id="rId1" imgW="10762615" imgH="5934075" progId="Paint.Picture">
                  <p:embed/>
                </p:oleObj>
              </mc:Choice>
              <mc:Fallback>
                <p:oleObj name="" r:id="rId1" imgW="10762615" imgH="5934075" progId="Paint.Picture">
                  <p:embed/>
                  <p:pic>
                    <p:nvPicPr>
                      <p:cNvPr id="0" name="Picture 4"/>
                      <p:cNvPicPr/>
                      <p:nvPr/>
                    </p:nvPicPr>
                    <p:blipFill>
                      <a:blip r:embed="rId2"/>
                    </p:blipFill>
                    <p:spPr>
                      <a:xfrm>
                        <a:off x="2149475" y="1825625"/>
                        <a:ext cx="7891780" cy="435165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VIEW PATIENT</a:t>
            </a:r>
            <a:endParaRPr lang="en-IN" altLang="en-US" u="sng"/>
          </a:p>
        </p:txBody>
      </p:sp>
      <p:graphicFrame>
        <p:nvGraphicFramePr>
          <p:cNvPr id="4" name="Content Placeholder 3"/>
          <p:cNvGraphicFramePr>
            <a:graphicFrameLocks noChangeAspect="1"/>
          </p:cNvGraphicFramePr>
          <p:nvPr>
            <p:ph idx="1"/>
          </p:nvPr>
        </p:nvGraphicFramePr>
        <p:xfrm>
          <a:off x="2072005" y="1825625"/>
          <a:ext cx="8047355" cy="4351655"/>
        </p:xfrm>
        <a:graphic>
          <a:graphicData uri="http://schemas.openxmlformats.org/presentationml/2006/ole">
            <mc:AlternateContent xmlns:mc="http://schemas.openxmlformats.org/markup-compatibility/2006">
              <mc:Choice xmlns:v="urn:schemas-microsoft-com:vml" Requires="v">
                <p:oleObj spid="_x0000_s5" name="" r:id="rId1" imgW="10762615" imgH="5819775" progId="Paint.Picture">
                  <p:embed/>
                </p:oleObj>
              </mc:Choice>
              <mc:Fallback>
                <p:oleObj name="" r:id="rId1" imgW="10762615" imgH="5819775" progId="Paint.Picture">
                  <p:embed/>
                  <p:pic>
                    <p:nvPicPr>
                      <p:cNvPr id="0" name="Picture 4"/>
                      <p:cNvPicPr/>
                      <p:nvPr/>
                    </p:nvPicPr>
                    <p:blipFill>
                      <a:blip r:embed="rId2"/>
                    </p:blipFill>
                    <p:spPr>
                      <a:xfrm>
                        <a:off x="2072005" y="1825625"/>
                        <a:ext cx="8047355" cy="435165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Medical-Insurance"/>
          <p:cNvPicPr>
            <a:picLocks noChangeAspect="1"/>
          </p:cNvPicPr>
          <p:nvPr/>
        </p:nvPicPr>
        <p:blipFill>
          <a:blip r:embed="rId1"/>
          <a:stretch>
            <a:fillRect/>
          </a:stretch>
        </p:blipFill>
        <p:spPr>
          <a:xfrm>
            <a:off x="43815" y="1270"/>
            <a:ext cx="12131040" cy="3043555"/>
          </a:xfrm>
          <a:prstGeom prst="rect">
            <a:avLst/>
          </a:prstGeom>
        </p:spPr>
      </p:pic>
      <p:sp>
        <p:nvSpPr>
          <p:cNvPr id="3" name="Content Placeholder 2"/>
          <p:cNvSpPr>
            <a:spLocks noGrp="1"/>
          </p:cNvSpPr>
          <p:nvPr>
            <p:ph idx="1"/>
          </p:nvPr>
        </p:nvSpPr>
        <p:spPr>
          <a:xfrm>
            <a:off x="6877050" y="1974215"/>
            <a:ext cx="5264150" cy="3753485"/>
          </a:xfrm>
        </p:spPr>
        <p:txBody>
          <a:bodyPr>
            <a:normAutofit fontScale="70000"/>
          </a:bodyPr>
          <a:p>
            <a:pPr>
              <a:buFont typeface="Wingdings" panose="05000000000000000000" charset="0"/>
              <a:buChar char="ü"/>
            </a:pPr>
            <a:r>
              <a:rPr lang="en-IN" altLang="en-US">
                <a:solidFill>
                  <a:srgbClr val="0D75BC"/>
                </a:solidFill>
                <a:latin typeface="+mj-ea"/>
                <a:ea typeface="+mj-ea"/>
              </a:rPr>
              <a:t>Introduction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Problem Domain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Solution Domain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System Domain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Application Domain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Expected Outcome</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UML Diagrams</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Website Demonstration</a:t>
            </a:r>
            <a:endParaRPr lang="en-IN" altLang="en-US">
              <a:solidFill>
                <a:srgbClr val="0D75BC"/>
              </a:solidFill>
              <a:latin typeface="+mj-ea"/>
              <a:ea typeface="+mj-ea"/>
            </a:endParaRPr>
          </a:p>
          <a:p>
            <a:pPr>
              <a:buFont typeface="Wingdings" panose="05000000000000000000" charset="0"/>
              <a:buChar char="ü"/>
            </a:pPr>
            <a:r>
              <a:rPr lang="en-IN" altLang="en-US">
                <a:solidFill>
                  <a:srgbClr val="0D75BC"/>
                </a:solidFill>
                <a:latin typeface="+mj-ea"/>
                <a:ea typeface="+mj-ea"/>
              </a:rPr>
              <a:t>References</a:t>
            </a:r>
            <a:endParaRPr lang="en-IN" altLang="en-US">
              <a:solidFill>
                <a:srgbClr val="0D75BC"/>
              </a:solidFill>
              <a:latin typeface="+mj-ea"/>
              <a:ea typeface="+mj-ea"/>
            </a:endParaRPr>
          </a:p>
          <a:p>
            <a:pPr>
              <a:buFont typeface="Wingdings" panose="05000000000000000000" charset="0"/>
              <a:buChar char="ü"/>
            </a:pPr>
            <a:endParaRPr lang="en-IN" altLang="en-US">
              <a:solidFill>
                <a:srgbClr val="0D75BC"/>
              </a:solidFill>
              <a:latin typeface="+mj-ea"/>
              <a:ea typeface="+mj-ea"/>
            </a:endParaRPr>
          </a:p>
        </p:txBody>
      </p:sp>
      <p:sp>
        <p:nvSpPr>
          <p:cNvPr id="4" name="Title 3"/>
          <p:cNvSpPr>
            <a:spLocks noGrp="1"/>
          </p:cNvSpPr>
          <p:nvPr>
            <p:ph type="ctrTitle"/>
          </p:nvPr>
        </p:nvSpPr>
        <p:spPr>
          <a:xfrm>
            <a:off x="7098665" y="1039495"/>
            <a:ext cx="2379345" cy="968375"/>
          </a:xfrm>
        </p:spPr>
        <p:txBody>
          <a:bodyPr>
            <a:normAutofit/>
          </a:bodyPr>
          <a:p>
            <a:r>
              <a:rPr lang="en-IN" altLang="en-US" sz="4000" u="sng">
                <a:solidFill>
                  <a:srgbClr val="EB203D"/>
                </a:solidFill>
              </a:rPr>
              <a:t>CONTENT</a:t>
            </a:r>
            <a:endParaRPr lang="en-IN" altLang="en-US" sz="4000" u="sng">
              <a:solidFill>
                <a:srgbClr val="EB203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ADMIN TABLE</a:t>
            </a:r>
            <a:endParaRPr lang="en-IN" altLang="en-US" u="sng"/>
          </a:p>
        </p:txBody>
      </p:sp>
      <p:graphicFrame>
        <p:nvGraphicFramePr>
          <p:cNvPr id="4" name="Content Placeholder 3"/>
          <p:cNvGraphicFramePr>
            <a:graphicFrameLocks noChangeAspect="1"/>
          </p:cNvGraphicFramePr>
          <p:nvPr>
            <p:ph idx="1"/>
          </p:nvPr>
        </p:nvGraphicFramePr>
        <p:xfrm>
          <a:off x="838200" y="2787650"/>
          <a:ext cx="10515600" cy="2426970"/>
        </p:xfrm>
        <a:graphic>
          <a:graphicData uri="http://schemas.openxmlformats.org/presentationml/2006/ole">
            <mc:AlternateContent xmlns:mc="http://schemas.openxmlformats.org/markup-compatibility/2006">
              <mc:Choice xmlns:v="urn:schemas-microsoft-com:vml" Requires="v">
                <p:oleObj spid="_x0000_s5" name="" r:id="rId1" imgW="10772775" imgH="2486025" progId="Paint.Picture">
                  <p:embed/>
                </p:oleObj>
              </mc:Choice>
              <mc:Fallback>
                <p:oleObj name="" r:id="rId1" imgW="10772775" imgH="2486025" progId="Paint.Picture">
                  <p:embed/>
                  <p:pic>
                    <p:nvPicPr>
                      <p:cNvPr id="0" name="Picture 4"/>
                      <p:cNvPicPr/>
                      <p:nvPr/>
                    </p:nvPicPr>
                    <p:blipFill>
                      <a:blip r:embed="rId2"/>
                    </p:blipFill>
                    <p:spPr>
                      <a:xfrm>
                        <a:off x="838200" y="2787650"/>
                        <a:ext cx="10515600" cy="242697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PATIENT TABLE</a:t>
            </a:r>
            <a:endParaRPr lang="en-IN" altLang="en-US" u="sng"/>
          </a:p>
        </p:txBody>
      </p:sp>
      <p:graphicFrame>
        <p:nvGraphicFramePr>
          <p:cNvPr id="4" name="Content Placeholder 3"/>
          <p:cNvGraphicFramePr>
            <a:graphicFrameLocks noChangeAspect="1"/>
          </p:cNvGraphicFramePr>
          <p:nvPr>
            <p:ph idx="1"/>
          </p:nvPr>
        </p:nvGraphicFramePr>
        <p:xfrm>
          <a:off x="565150" y="2646045"/>
          <a:ext cx="11061065" cy="2087880"/>
        </p:xfrm>
        <a:graphic>
          <a:graphicData uri="http://schemas.openxmlformats.org/presentationml/2006/ole">
            <mc:AlternateContent xmlns:mc="http://schemas.openxmlformats.org/markup-compatibility/2006">
              <mc:Choice xmlns:v="urn:schemas-microsoft-com:vml" Requires="v">
                <p:oleObj spid="_x0000_s5" name="" r:id="rId1" imgW="7115175" imgH="1343025" progId="Paint.Picture">
                  <p:embed/>
                </p:oleObj>
              </mc:Choice>
              <mc:Fallback>
                <p:oleObj name="" r:id="rId1" imgW="7115175" imgH="1343025" progId="Paint.Picture">
                  <p:embed/>
                  <p:pic>
                    <p:nvPicPr>
                      <p:cNvPr id="0" name="Picture 4"/>
                      <p:cNvPicPr/>
                      <p:nvPr/>
                    </p:nvPicPr>
                    <p:blipFill>
                      <a:blip r:embed="rId2"/>
                    </p:blipFill>
                    <p:spPr>
                      <a:xfrm>
                        <a:off x="565150" y="2646045"/>
                        <a:ext cx="11061065" cy="208788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207113b"/>
          <p:cNvPicPr>
            <a:picLocks noChangeAspect="1"/>
          </p:cNvPicPr>
          <p:nvPr/>
        </p:nvPicPr>
        <p:blipFill>
          <a:blip r:embed="rId1"/>
          <a:stretch>
            <a:fillRect/>
          </a:stretch>
        </p:blipFill>
        <p:spPr>
          <a:xfrm>
            <a:off x="1240155" y="1068070"/>
            <a:ext cx="10100310" cy="5788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question-questions_answers_5"/>
          <p:cNvPicPr>
            <a:picLocks noChangeAspect="1"/>
          </p:cNvPicPr>
          <p:nvPr/>
        </p:nvPicPr>
        <p:blipFill>
          <a:blip r:embed="rId1"/>
          <a:stretch>
            <a:fillRect/>
          </a:stretch>
        </p:blipFill>
        <p:spPr>
          <a:xfrm>
            <a:off x="-5715" y="-593725"/>
            <a:ext cx="12220575" cy="83248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89555"/>
            <a:ext cx="10515600" cy="2082800"/>
          </a:xfrm>
        </p:spPr>
        <p:txBody>
          <a:bodyPr/>
          <a:p>
            <a:pPr>
              <a:buFont typeface="Wingdings" panose="05000000000000000000" charset="0"/>
              <a:buChar char="ü"/>
            </a:pPr>
            <a:r>
              <a:rPr lang="en-IN" altLang="en-US">
                <a:solidFill>
                  <a:srgbClr val="4276C8"/>
                </a:solidFill>
                <a:latin typeface="+mj-ea"/>
                <a:ea typeface="+mj-ea"/>
              </a:rPr>
              <a:t>Google Search</a:t>
            </a:r>
            <a:endParaRPr lang="en-IN" altLang="en-US">
              <a:solidFill>
                <a:srgbClr val="4276C8"/>
              </a:solidFill>
              <a:latin typeface="+mj-ea"/>
              <a:ea typeface="+mj-ea"/>
            </a:endParaRPr>
          </a:p>
          <a:p>
            <a:pPr>
              <a:buFont typeface="Wingdings" panose="05000000000000000000" charset="0"/>
              <a:buChar char="ü"/>
            </a:pPr>
            <a:r>
              <a:rPr lang="en-IN" altLang="en-US">
                <a:solidFill>
                  <a:srgbClr val="4276C8"/>
                </a:solidFill>
                <a:latin typeface="+mj-ea"/>
                <a:ea typeface="+mj-ea"/>
                <a:sym typeface="+mn-ea"/>
              </a:rPr>
              <a:t>Mr. Dinesh Patel ( IT dept)</a:t>
            </a:r>
            <a:endParaRPr lang="en-IN" altLang="en-US">
              <a:solidFill>
                <a:srgbClr val="4276C8"/>
              </a:solidFill>
              <a:latin typeface="+mj-ea"/>
              <a:ea typeface="+mj-ea"/>
            </a:endParaRPr>
          </a:p>
          <a:p>
            <a:pPr>
              <a:buFont typeface="Wingdings" panose="05000000000000000000" charset="0"/>
              <a:buChar char="ü"/>
            </a:pPr>
            <a:r>
              <a:rPr lang="en-IN" altLang="en-US">
                <a:solidFill>
                  <a:srgbClr val="4276C8"/>
                </a:solidFill>
                <a:latin typeface="+mj-ea"/>
                <a:ea typeface="+mj-ea"/>
              </a:rPr>
              <a:t>Mr. Gaurav Vinchurkar ( IT dept)</a:t>
            </a:r>
            <a:endParaRPr lang="en-IN" altLang="en-US">
              <a:solidFill>
                <a:srgbClr val="4276C8"/>
              </a:solidFill>
              <a:latin typeface="+mj-ea"/>
              <a:ea typeface="+mj-ea"/>
            </a:endParaRPr>
          </a:p>
          <a:p>
            <a:pPr>
              <a:buFont typeface="Wingdings" panose="05000000000000000000" charset="0"/>
              <a:buChar char="ü"/>
            </a:pPr>
            <a:endParaRPr lang="en-IN" altLang="en-US">
              <a:solidFill>
                <a:srgbClr val="4276C8"/>
              </a:solidFill>
              <a:latin typeface="+mj-ea"/>
              <a:ea typeface="+mj-ea"/>
            </a:endParaRPr>
          </a:p>
          <a:p>
            <a:pPr>
              <a:buFont typeface="Wingdings" panose="05000000000000000000" charset="0"/>
              <a:buChar char="ü"/>
            </a:pPr>
            <a:endParaRPr lang="en-IN" altLang="en-US">
              <a:solidFill>
                <a:srgbClr val="4276C8"/>
              </a:solidFill>
              <a:latin typeface="+mj-ea"/>
              <a:ea typeface="+mj-ea"/>
            </a:endParaRPr>
          </a:p>
        </p:txBody>
      </p:sp>
      <p:sp>
        <p:nvSpPr>
          <p:cNvPr id="4" name="Title 3"/>
          <p:cNvSpPr>
            <a:spLocks noGrp="1"/>
          </p:cNvSpPr>
          <p:nvPr/>
        </p:nvSpPr>
        <p:spPr>
          <a:xfrm>
            <a:off x="4173855" y="970280"/>
            <a:ext cx="367982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4000" u="sng">
                <a:solidFill>
                  <a:srgbClr val="EB203D"/>
                </a:solidFill>
              </a:rPr>
              <a:t>REFERENCES</a:t>
            </a:r>
            <a:endParaRPr lang="en-IN" altLang="en-US" sz="4000" u="sng">
              <a:solidFill>
                <a:srgbClr val="EB20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4655820" y="765175"/>
            <a:ext cx="3112135" cy="96837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000" u="sng">
                <a:solidFill>
                  <a:srgbClr val="EB203D"/>
                </a:solidFill>
              </a:rPr>
              <a:t>INTRODUCTION</a:t>
            </a:r>
            <a:endParaRPr lang="en-IN" altLang="en-US" sz="4000" u="sng">
              <a:solidFill>
                <a:srgbClr val="EB203D"/>
              </a:solidFill>
            </a:endParaRPr>
          </a:p>
        </p:txBody>
      </p:sp>
      <p:sp>
        <p:nvSpPr>
          <p:cNvPr id="100" name="Text Box 99"/>
          <p:cNvSpPr txBox="1"/>
          <p:nvPr/>
        </p:nvSpPr>
        <p:spPr>
          <a:xfrm>
            <a:off x="829310" y="2560320"/>
            <a:ext cx="10550525" cy="2227580"/>
          </a:xfrm>
          <a:prstGeom prst="rect">
            <a:avLst/>
          </a:prstGeom>
          <a:noFill/>
          <a:ln w="9525">
            <a:noFill/>
            <a:miter/>
          </a:ln>
        </p:spPr>
        <p:txBody>
          <a:bodyPr wrap="square">
            <a:spAutoFit/>
          </a:bodyPr>
          <a:p>
            <a:pPr marL="0" indent="0" algn="just"/>
            <a:r>
              <a:rPr lang="en-IN" sz="2000" b="0" u="none">
                <a:solidFill>
                  <a:srgbClr val="0D75BC"/>
                </a:solidFill>
                <a:latin typeface="+mj-lt"/>
                <a:ea typeface="Times New Roman" panose="02020603050405020304" charset="0"/>
                <a:cs typeface="Times New Roman" panose="02020603050405020304" charset="0"/>
              </a:rPr>
              <a:t>Medical Card is</a:t>
            </a:r>
            <a:r>
              <a:rPr sz="2000" b="0" u="none">
                <a:solidFill>
                  <a:srgbClr val="0D75BC"/>
                </a:solidFill>
                <a:latin typeface="+mj-lt"/>
                <a:ea typeface="Times New Roman" panose="02020603050405020304" charset="0"/>
                <a:cs typeface="Times New Roman" panose="02020603050405020304" charset="0"/>
              </a:rPr>
              <a:t> a </a:t>
            </a:r>
            <a:r>
              <a:rPr lang="en-IN" sz="2000" b="0" u="none">
                <a:solidFill>
                  <a:srgbClr val="0D75BC"/>
                </a:solidFill>
                <a:latin typeface="+mj-lt"/>
                <a:ea typeface="Times New Roman" panose="02020603050405020304" charset="0"/>
                <a:cs typeface="Times New Roman" panose="02020603050405020304" charset="0"/>
              </a:rPr>
              <a:t>web based</a:t>
            </a:r>
            <a:r>
              <a:rPr sz="2000" b="0" u="none">
                <a:solidFill>
                  <a:srgbClr val="0D75BC"/>
                </a:solidFill>
                <a:latin typeface="+mj-lt"/>
                <a:ea typeface="Times New Roman" panose="02020603050405020304" charset="0"/>
                <a:cs typeface="Times New Roman" panose="02020603050405020304" charset="0"/>
              </a:rPr>
              <a:t> platform from where users can safely store and easily access their medical records for their reference whenever and wherever it is needed. It will help not only the patients but also the doctors who will be able to keep track of their patients records in an effective way and also monitor the health of their patients track the effects of the medicines on patients health whether they are working well or not. The patients will also be benefited because they will be able be know about  doctor’s specializations and skill sets which will help them to decide which doctors to consult for the solution of a specific problem.</a:t>
            </a:r>
            <a:endParaRPr lang="en-US" sz="2000" b="0" u="none">
              <a:solidFill>
                <a:srgbClr val="0D75BC"/>
              </a:solidFill>
              <a:latin typeface="+mj-lt"/>
              <a:ea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4582795" y="677545"/>
            <a:ext cx="3112135" cy="96837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000" u="sng">
                <a:solidFill>
                  <a:srgbClr val="EB203D"/>
                </a:solidFill>
              </a:rPr>
              <a:t>PROBLEM DOMAIN</a:t>
            </a:r>
            <a:endParaRPr lang="en-IN" altLang="en-US" sz="4000" u="sng">
              <a:solidFill>
                <a:srgbClr val="EB203D"/>
              </a:solidFill>
            </a:endParaRPr>
          </a:p>
        </p:txBody>
      </p:sp>
      <p:sp>
        <p:nvSpPr>
          <p:cNvPr id="8" name="Text Box 7"/>
          <p:cNvSpPr txBox="1"/>
          <p:nvPr/>
        </p:nvSpPr>
        <p:spPr>
          <a:xfrm>
            <a:off x="981075" y="1715770"/>
            <a:ext cx="10609580" cy="4754880"/>
          </a:xfrm>
          <a:prstGeom prst="rect">
            <a:avLst/>
          </a:prstGeom>
          <a:noFill/>
        </p:spPr>
        <p:txBody>
          <a:bodyPr wrap="square" rtlCol="0">
            <a:spAutoFit/>
          </a:bodyPr>
          <a:p>
            <a:pPr marL="285750" indent="-285750" algn="just">
              <a:buFont typeface="Wingdings" panose="05000000000000000000" charset="0"/>
              <a:buChar char="ü"/>
            </a:pPr>
            <a:endParaRPr lang="en-US">
              <a:solidFill>
                <a:srgbClr val="EB213D"/>
              </a:solidFill>
              <a:latin typeface="+mj-ea"/>
              <a:ea typeface="+mj-ea"/>
            </a:endParaRPr>
          </a:p>
          <a:p>
            <a:pPr marL="285750" indent="-285750" algn="just">
              <a:buFont typeface="Wingdings" panose="05000000000000000000" charset="0"/>
              <a:buChar char="ü"/>
            </a:pPr>
            <a:endParaRPr lang="en-US">
              <a:solidFill>
                <a:srgbClr val="EB213D"/>
              </a:solidFill>
              <a:latin typeface="+mj-ea"/>
              <a:ea typeface="+mj-ea"/>
            </a:endParaRPr>
          </a:p>
          <a:p>
            <a:pPr marL="285750" indent="-285750" algn="just">
              <a:buFont typeface="Wingdings" panose="05000000000000000000" charset="0"/>
              <a:buChar char="ü"/>
            </a:pPr>
            <a:r>
              <a:rPr lang="en-US">
                <a:solidFill>
                  <a:srgbClr val="EB213D"/>
                </a:solidFill>
                <a:latin typeface="+mj-ea"/>
                <a:ea typeface="+mj-ea"/>
              </a:rPr>
              <a:t>Maintaining</a:t>
            </a:r>
            <a:r>
              <a:rPr lang="en-US">
                <a:solidFill>
                  <a:srgbClr val="0E76BD"/>
                </a:solidFill>
                <a:latin typeface="+mj-ea"/>
                <a:ea typeface="+mj-ea"/>
              </a:rPr>
              <a:t> complete medical records and entire patient history is very hectic job as medical documents and records can get lost or misplaced over a long duration of time </a:t>
            </a:r>
            <a:r>
              <a:rPr lang="en-IN" altLang="en-US">
                <a:solidFill>
                  <a:srgbClr val="0E76BD"/>
                </a:solidFill>
                <a:latin typeface="+mj-ea"/>
                <a:ea typeface="+mj-ea"/>
              </a:rPr>
              <a:t>for a patient </a:t>
            </a:r>
            <a:r>
              <a:rPr lang="en-US">
                <a:solidFill>
                  <a:srgbClr val="0E76BD"/>
                </a:solidFill>
                <a:latin typeface="+mj-ea"/>
                <a:ea typeface="+mj-ea"/>
              </a:rPr>
              <a:t>.</a:t>
            </a: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r>
              <a:rPr lang="en-US">
                <a:solidFill>
                  <a:srgbClr val="0E76BD"/>
                </a:solidFill>
                <a:latin typeface="+mj-ea"/>
                <a:ea typeface="+mj-ea"/>
              </a:rPr>
              <a:t>They cannot be </a:t>
            </a:r>
            <a:r>
              <a:rPr lang="en-US">
                <a:solidFill>
                  <a:srgbClr val="EB213D"/>
                </a:solidFill>
                <a:latin typeface="+mj-ea"/>
                <a:ea typeface="+mj-ea"/>
              </a:rPr>
              <a:t>searched quickly</a:t>
            </a:r>
            <a:r>
              <a:rPr lang="en-US">
                <a:solidFill>
                  <a:srgbClr val="0E76BD"/>
                </a:solidFill>
                <a:latin typeface="+mj-ea"/>
                <a:ea typeface="+mj-ea"/>
              </a:rPr>
              <a:t> when a decision must be made by the care provider at the point of care.</a:t>
            </a: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endParaRPr lang="en-US">
              <a:solidFill>
                <a:srgbClr val="0E76BD"/>
              </a:solidFill>
              <a:latin typeface="+mj-ea"/>
              <a:ea typeface="+mj-ea"/>
            </a:endParaRPr>
          </a:p>
          <a:p>
            <a:pPr marL="285750" indent="-285750" algn="just">
              <a:buFont typeface="Wingdings" panose="05000000000000000000" charset="0"/>
              <a:buChar char="ü"/>
            </a:pPr>
            <a:r>
              <a:rPr lang="en-US">
                <a:solidFill>
                  <a:srgbClr val="0E76BD"/>
                </a:solidFill>
                <a:latin typeface="+mj-ea"/>
                <a:ea typeface="+mj-ea"/>
              </a:rPr>
              <a:t>Someone has to manage all the Records and the </a:t>
            </a:r>
            <a:r>
              <a:rPr lang="en-US">
                <a:solidFill>
                  <a:srgbClr val="EB213D"/>
                </a:solidFill>
                <a:latin typeface="+mj-ea"/>
                <a:ea typeface="+mj-ea"/>
              </a:rPr>
              <a:t>physical space</a:t>
            </a:r>
            <a:r>
              <a:rPr lang="en-US">
                <a:solidFill>
                  <a:srgbClr val="0E76BD"/>
                </a:solidFill>
                <a:latin typeface="+mj-ea"/>
                <a:ea typeface="+mj-ea"/>
              </a:rPr>
              <a:t> they occupy</a:t>
            </a:r>
            <a:r>
              <a:rPr lang="en-IN" altLang="en-US">
                <a:solidFill>
                  <a:srgbClr val="0E76BD"/>
                </a:solidFill>
                <a:latin typeface="+mj-ea"/>
                <a:ea typeface="+mj-ea"/>
              </a:rPr>
              <a:t>.</a:t>
            </a:r>
            <a:endParaRPr lang="en-IN" altLang="en-US">
              <a:solidFill>
                <a:srgbClr val="0E76BD"/>
              </a:solidFill>
              <a:latin typeface="+mj-ea"/>
              <a:ea typeface="+mj-ea"/>
            </a:endParaRPr>
          </a:p>
          <a:p>
            <a:pPr marL="285750" indent="-285750" algn="just">
              <a:buFont typeface="Wingdings" panose="05000000000000000000" charset="0"/>
              <a:buChar char="ü"/>
            </a:pPr>
            <a:endParaRPr lang="en-IN" altLang="en-US">
              <a:solidFill>
                <a:srgbClr val="0E76BD"/>
              </a:solidFill>
              <a:latin typeface="+mj-ea"/>
              <a:ea typeface="+mj-ea"/>
            </a:endParaRPr>
          </a:p>
          <a:p>
            <a:pPr marL="285750" indent="-285750" algn="just">
              <a:buFont typeface="Wingdings" panose="05000000000000000000" charset="0"/>
              <a:buChar char="ü"/>
            </a:pPr>
            <a:endParaRPr lang="en-IN" altLang="en-US">
              <a:solidFill>
                <a:srgbClr val="0E76BD"/>
              </a:solidFill>
              <a:latin typeface="+mj-ea"/>
              <a:ea typeface="+mj-ea"/>
            </a:endParaRPr>
          </a:p>
          <a:p>
            <a:pPr marL="285750" indent="-285750" algn="just">
              <a:buFont typeface="Wingdings" panose="05000000000000000000" charset="0"/>
              <a:buChar char="ü"/>
            </a:pPr>
            <a:endParaRPr lang="en-IN" altLang="en-US">
              <a:solidFill>
                <a:srgbClr val="0E76BD"/>
              </a:solidFill>
              <a:latin typeface="+mj-ea"/>
              <a:ea typeface="+mj-ea"/>
            </a:endParaRPr>
          </a:p>
          <a:p>
            <a:pPr marL="285750" indent="-285750" algn="just">
              <a:buFont typeface="Wingdings" panose="05000000000000000000" charset="0"/>
              <a:buChar char="ü"/>
            </a:pPr>
            <a:endParaRPr lang="en-IN" altLang="en-US">
              <a:solidFill>
                <a:srgbClr val="0E76BD"/>
              </a:solidFill>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09065" y="2160270"/>
            <a:ext cx="9493250" cy="3657600"/>
          </a:xfrm>
          <a:prstGeom prst="rect">
            <a:avLst/>
          </a:prstGeom>
          <a:noFill/>
        </p:spPr>
        <p:txBody>
          <a:bodyPr wrap="square" rtlCol="0" anchor="t">
            <a:spAutoFit/>
          </a:bodyPr>
          <a:p>
            <a:pPr marL="285750" indent="-285750" algn="just">
              <a:buFont typeface="Wingdings" panose="05000000000000000000" charset="0"/>
              <a:buChar char="ü"/>
            </a:pPr>
            <a:r>
              <a:rPr lang="en-IN" altLang="en-US">
                <a:solidFill>
                  <a:srgbClr val="0E76BD"/>
                </a:solidFill>
                <a:latin typeface="+mj-ea"/>
                <a:ea typeface="+mj-ea"/>
                <a:sym typeface="+mn-ea"/>
              </a:rPr>
              <a:t>A competent </a:t>
            </a:r>
            <a:r>
              <a:rPr lang="en-IN" altLang="en-US">
                <a:solidFill>
                  <a:srgbClr val="EB213D"/>
                </a:solidFill>
                <a:latin typeface="+mj-ea"/>
                <a:ea typeface="+mj-ea"/>
                <a:sym typeface="+mn-ea"/>
              </a:rPr>
              <a:t>filing person</a:t>
            </a:r>
            <a:r>
              <a:rPr lang="en-IN" altLang="en-US">
                <a:solidFill>
                  <a:srgbClr val="0E76BD"/>
                </a:solidFill>
                <a:latin typeface="+mj-ea"/>
                <a:ea typeface="+mj-ea"/>
                <a:sym typeface="+mn-ea"/>
              </a:rPr>
              <a:t> must be employed who can put the Records in the proper place so they can be retrieved again.</a:t>
            </a: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endParaRPr>
          </a:p>
          <a:p>
            <a:pPr marL="285750" indent="-285750" algn="just">
              <a:buFont typeface="Wingdings" panose="05000000000000000000" charset="0"/>
              <a:buChar char="ü"/>
            </a:pPr>
            <a:r>
              <a:rPr lang="en-IN" altLang="en-US">
                <a:solidFill>
                  <a:srgbClr val="0E76BD"/>
                </a:solidFill>
                <a:latin typeface="+mj-ea"/>
                <a:ea typeface="+mj-ea"/>
                <a:sym typeface="+mn-ea"/>
              </a:rPr>
              <a:t>Any </a:t>
            </a:r>
            <a:r>
              <a:rPr lang="en-IN" altLang="en-US">
                <a:solidFill>
                  <a:srgbClr val="EB213D"/>
                </a:solidFill>
                <a:latin typeface="+mj-ea"/>
                <a:ea typeface="+mj-ea"/>
                <a:sym typeface="+mn-ea"/>
              </a:rPr>
              <a:t>backup copy</a:t>
            </a:r>
            <a:r>
              <a:rPr lang="en-IN" altLang="en-US">
                <a:solidFill>
                  <a:srgbClr val="0E76BD"/>
                </a:solidFill>
                <a:latin typeface="+mj-ea"/>
                <a:ea typeface="+mj-ea"/>
                <a:sym typeface="+mn-ea"/>
              </a:rPr>
              <a:t> of the Records must be made by hand or by automatic copier (with the associated expenses of a copy machine), and </a:t>
            </a:r>
            <a:r>
              <a:rPr lang="en-IN" altLang="en-US">
                <a:solidFill>
                  <a:srgbClr val="EB213D"/>
                </a:solidFill>
                <a:latin typeface="+mj-ea"/>
                <a:ea typeface="+mj-ea"/>
                <a:sym typeface="+mn-ea"/>
              </a:rPr>
              <a:t>physically transported</a:t>
            </a:r>
            <a:r>
              <a:rPr lang="en-IN" altLang="en-US">
                <a:solidFill>
                  <a:srgbClr val="0E76BD"/>
                </a:solidFill>
                <a:latin typeface="+mj-ea"/>
                <a:ea typeface="+mj-ea"/>
                <a:sym typeface="+mn-ea"/>
              </a:rPr>
              <a:t> to a safe archival location.</a:t>
            </a: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sym typeface="+mn-ea"/>
            </a:endParaRPr>
          </a:p>
          <a:p>
            <a:pPr marL="285750" indent="-285750" algn="just">
              <a:buFont typeface="Wingdings" panose="05000000000000000000" charset="0"/>
              <a:buChar char="ü"/>
            </a:pPr>
            <a:endParaRPr lang="en-IN" altLang="en-US">
              <a:solidFill>
                <a:srgbClr val="0E76BD"/>
              </a:solidFill>
              <a:latin typeface="+mj-ea"/>
              <a:ea typeface="+mj-ea"/>
            </a:endParaRPr>
          </a:p>
          <a:p>
            <a:pPr marL="285750" indent="-285750" algn="just">
              <a:buFont typeface="Wingdings" panose="05000000000000000000" charset="0"/>
              <a:buChar char="ü"/>
            </a:pPr>
            <a:r>
              <a:rPr lang="en-IN" altLang="en-US">
                <a:solidFill>
                  <a:srgbClr val="0E76BD"/>
                </a:solidFill>
                <a:latin typeface="+mj-ea"/>
                <a:ea typeface="+mj-ea"/>
                <a:sym typeface="+mn-ea"/>
              </a:rPr>
              <a:t>Paper Records are susceptible to unplanned </a:t>
            </a:r>
            <a:r>
              <a:rPr lang="en-IN" altLang="en-US">
                <a:solidFill>
                  <a:srgbClr val="EB213D"/>
                </a:solidFill>
                <a:latin typeface="+mj-ea"/>
                <a:ea typeface="+mj-ea"/>
                <a:sym typeface="+mn-ea"/>
              </a:rPr>
              <a:t>destruction</a:t>
            </a:r>
            <a:r>
              <a:rPr lang="en-IN" altLang="en-US">
                <a:solidFill>
                  <a:srgbClr val="0E76BD"/>
                </a:solidFill>
                <a:latin typeface="+mj-ea"/>
                <a:ea typeface="+mj-ea"/>
                <a:sym typeface="+mn-ea"/>
              </a:rPr>
              <a:t>, whether by rodents, flooding, fire, etc.</a:t>
            </a:r>
            <a:endParaRPr lang="en-US"/>
          </a:p>
        </p:txBody>
      </p:sp>
      <p:sp>
        <p:nvSpPr>
          <p:cNvPr id="5" name="Title 3"/>
          <p:cNvSpPr>
            <a:spLocks noGrp="1"/>
          </p:cNvSpPr>
          <p:nvPr/>
        </p:nvSpPr>
        <p:spPr>
          <a:xfrm>
            <a:off x="3957955" y="678815"/>
            <a:ext cx="4537710" cy="96837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000" u="sng">
                <a:solidFill>
                  <a:srgbClr val="EB203D"/>
                </a:solidFill>
              </a:rPr>
              <a:t>PROBLEM DOMAIN</a:t>
            </a:r>
            <a:r>
              <a:rPr lang="en-IN" altLang="en-US" sz="4000">
                <a:solidFill>
                  <a:srgbClr val="EB203D"/>
                </a:solidFill>
              </a:rPr>
              <a:t> </a:t>
            </a:r>
            <a:r>
              <a:rPr lang="en-IN" altLang="en-US" sz="4000">
                <a:solidFill>
                  <a:srgbClr val="EB203D"/>
                </a:solidFill>
                <a:sym typeface="+mn-ea"/>
              </a:rPr>
              <a:t>(conti....)</a:t>
            </a:r>
            <a:endParaRPr lang="en-IN" altLang="en-US" sz="4000" u="sng">
              <a:solidFill>
                <a:srgbClr val="EB203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nvSpPr>
        <p:spPr>
          <a:xfrm>
            <a:off x="4655820" y="765175"/>
            <a:ext cx="3112135" cy="96837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4000" u="sng">
                <a:solidFill>
                  <a:srgbClr val="EB203D"/>
                </a:solidFill>
              </a:rPr>
              <a:t>SOLUTION DOMAIN</a:t>
            </a:r>
            <a:endParaRPr lang="en-IN" altLang="en-US" sz="4000" u="sng">
              <a:solidFill>
                <a:srgbClr val="EB203D"/>
              </a:solidFill>
            </a:endParaRPr>
          </a:p>
        </p:txBody>
      </p:sp>
      <p:sp>
        <p:nvSpPr>
          <p:cNvPr id="7" name="Text Box 6"/>
          <p:cNvSpPr txBox="1"/>
          <p:nvPr/>
        </p:nvSpPr>
        <p:spPr>
          <a:xfrm>
            <a:off x="1102995" y="1958340"/>
            <a:ext cx="10133330" cy="3931920"/>
          </a:xfrm>
          <a:prstGeom prst="rect">
            <a:avLst/>
          </a:prstGeom>
          <a:noFill/>
        </p:spPr>
        <p:txBody>
          <a:bodyPr wrap="square" rtlCol="0" anchor="t">
            <a:spAutoFit/>
          </a:bodyPr>
          <a:p>
            <a:pPr marL="285750" indent="-285750" algn="just">
              <a:buFont typeface="Wingdings" panose="05000000000000000000" charset="0"/>
              <a:buChar char="ü"/>
            </a:pPr>
            <a:r>
              <a:rPr lang="en-US">
                <a:solidFill>
                  <a:srgbClr val="0E76BC"/>
                </a:solidFill>
                <a:latin typeface="+mj-ea"/>
                <a:ea typeface="+mj-ea"/>
              </a:rPr>
              <a:t>Enabling </a:t>
            </a:r>
            <a:r>
              <a:rPr lang="en-US">
                <a:solidFill>
                  <a:srgbClr val="FF0000"/>
                </a:solidFill>
                <a:latin typeface="+mj-ea"/>
                <a:ea typeface="+mj-ea"/>
              </a:rPr>
              <a:t>quick access</a:t>
            </a:r>
            <a:r>
              <a:rPr lang="en-US">
                <a:solidFill>
                  <a:srgbClr val="0E76BC"/>
                </a:solidFill>
                <a:latin typeface="+mj-ea"/>
                <a:ea typeface="+mj-ea"/>
              </a:rPr>
              <a:t> to patient records for more coordinated, efficient care </a:t>
            </a:r>
            <a:r>
              <a:rPr lang="en-IN" altLang="en-US">
                <a:solidFill>
                  <a:srgbClr val="0E76BC"/>
                </a:solidFill>
                <a:latin typeface="+mj-ea"/>
                <a:ea typeface="+mj-ea"/>
              </a:rPr>
              <a:t>using </a:t>
            </a:r>
            <a:r>
              <a:rPr lang="en-IN" altLang="en-US">
                <a:solidFill>
                  <a:srgbClr val="FF0000"/>
                </a:solidFill>
                <a:latin typeface="+mj-ea"/>
                <a:ea typeface="+mj-ea"/>
              </a:rPr>
              <a:t>Relational Database</a:t>
            </a:r>
            <a:r>
              <a:rPr lang="en-IN" altLang="en-US">
                <a:solidFill>
                  <a:srgbClr val="0E76BC"/>
                </a:solidFill>
                <a:latin typeface="+mj-ea"/>
                <a:ea typeface="+mj-ea"/>
              </a:rPr>
              <a:t>.</a:t>
            </a:r>
            <a:endParaRPr lang="en-IN" altLang="en-US">
              <a:solidFill>
                <a:srgbClr val="0E76BC"/>
              </a:solidFill>
              <a:latin typeface="+mj-ea"/>
              <a:ea typeface="+mj-ea"/>
            </a:endParaRPr>
          </a:p>
          <a:p>
            <a:pPr marL="285750" indent="-285750" algn="just">
              <a:buFont typeface="Wingdings" panose="05000000000000000000" charset="0"/>
              <a:buChar char="ü"/>
            </a:pPr>
            <a:endParaRPr lang="en-US">
              <a:solidFill>
                <a:srgbClr val="0E76BC"/>
              </a:solidFill>
              <a:latin typeface="+mj-ea"/>
              <a:ea typeface="+mj-ea"/>
            </a:endParaRPr>
          </a:p>
          <a:p>
            <a:pPr marL="285750" indent="-285750" algn="just">
              <a:buFont typeface="Wingdings" panose="05000000000000000000" charset="0"/>
              <a:buChar char="ü"/>
            </a:pPr>
            <a:r>
              <a:rPr lang="en-US">
                <a:solidFill>
                  <a:srgbClr val="FF0000"/>
                </a:solidFill>
                <a:latin typeface="+mj-ea"/>
                <a:ea typeface="+mj-ea"/>
              </a:rPr>
              <a:t>Securely sharing</a:t>
            </a:r>
            <a:r>
              <a:rPr lang="en-US">
                <a:solidFill>
                  <a:srgbClr val="0E76BC"/>
                </a:solidFill>
                <a:latin typeface="+mj-ea"/>
                <a:ea typeface="+mj-ea"/>
              </a:rPr>
              <a:t> electronic information with patients and other clinicians. Helping providers more effectively diagnose patients, </a:t>
            </a:r>
            <a:r>
              <a:rPr lang="en-US">
                <a:solidFill>
                  <a:srgbClr val="FF0000"/>
                </a:solidFill>
                <a:latin typeface="+mj-ea"/>
                <a:ea typeface="+mj-ea"/>
              </a:rPr>
              <a:t>reduce medical errors</a:t>
            </a:r>
            <a:r>
              <a:rPr lang="en-US">
                <a:solidFill>
                  <a:srgbClr val="0E76BC"/>
                </a:solidFill>
                <a:latin typeface="+mj-ea"/>
                <a:ea typeface="+mj-ea"/>
              </a:rPr>
              <a:t>, and provide safer care </a:t>
            </a:r>
            <a:r>
              <a:rPr lang="en-IN" altLang="en-US">
                <a:solidFill>
                  <a:srgbClr val="0E76BC"/>
                </a:solidFill>
                <a:latin typeface="+mj-ea"/>
                <a:ea typeface="+mj-ea"/>
              </a:rPr>
              <a:t>using </a:t>
            </a:r>
            <a:r>
              <a:rPr lang="en-IN" altLang="en-US">
                <a:solidFill>
                  <a:srgbClr val="FF0000"/>
                </a:solidFill>
                <a:latin typeface="+mj-ea"/>
                <a:ea typeface="+mj-ea"/>
              </a:rPr>
              <a:t>HTTPS.</a:t>
            </a:r>
            <a:endParaRPr lang="en-IN" altLang="en-US">
              <a:solidFill>
                <a:srgbClr val="FF0000"/>
              </a:solidFill>
              <a:latin typeface="+mj-ea"/>
              <a:ea typeface="+mj-ea"/>
            </a:endParaRPr>
          </a:p>
          <a:p>
            <a:pPr marL="285750" indent="-285750" algn="just">
              <a:buFont typeface="Wingdings" panose="05000000000000000000" charset="0"/>
              <a:buChar char="ü"/>
            </a:pPr>
            <a:endParaRPr lang="en-US">
              <a:solidFill>
                <a:srgbClr val="0E76BC"/>
              </a:solidFill>
              <a:latin typeface="+mj-ea"/>
              <a:ea typeface="+mj-ea"/>
            </a:endParaRPr>
          </a:p>
          <a:p>
            <a:pPr marL="285750" indent="-285750" algn="just">
              <a:buFont typeface="Wingdings" panose="05000000000000000000" charset="0"/>
              <a:buChar char="ü"/>
            </a:pPr>
            <a:r>
              <a:rPr lang="en-US">
                <a:solidFill>
                  <a:srgbClr val="0E76BC"/>
                </a:solidFill>
                <a:latin typeface="+mj-ea"/>
                <a:ea typeface="+mj-ea"/>
              </a:rPr>
              <a:t> Enhancing </a:t>
            </a:r>
            <a:r>
              <a:rPr lang="en-US">
                <a:solidFill>
                  <a:srgbClr val="FF0000"/>
                </a:solidFill>
                <a:latin typeface="+mj-ea"/>
                <a:ea typeface="+mj-ea"/>
              </a:rPr>
              <a:t>privacy</a:t>
            </a:r>
            <a:r>
              <a:rPr lang="en-US">
                <a:solidFill>
                  <a:srgbClr val="0E76BC"/>
                </a:solidFill>
                <a:latin typeface="+mj-ea"/>
                <a:ea typeface="+mj-ea"/>
              </a:rPr>
              <a:t> and </a:t>
            </a:r>
            <a:r>
              <a:rPr lang="en-US">
                <a:solidFill>
                  <a:srgbClr val="FF0000"/>
                </a:solidFill>
                <a:latin typeface="+mj-ea"/>
                <a:ea typeface="+mj-ea"/>
              </a:rPr>
              <a:t>security</a:t>
            </a:r>
            <a:r>
              <a:rPr lang="en-US">
                <a:solidFill>
                  <a:srgbClr val="0E76BC"/>
                </a:solidFill>
                <a:latin typeface="+mj-ea"/>
                <a:ea typeface="+mj-ea"/>
              </a:rPr>
              <a:t> of patient data </a:t>
            </a:r>
            <a:r>
              <a:rPr lang="en-IN" altLang="en-US">
                <a:solidFill>
                  <a:srgbClr val="0E76BC"/>
                </a:solidFill>
                <a:latin typeface="+mj-ea"/>
                <a:ea typeface="+mj-ea"/>
              </a:rPr>
              <a:t>by using </a:t>
            </a:r>
            <a:r>
              <a:rPr lang="en-IN" altLang="en-US">
                <a:solidFill>
                  <a:srgbClr val="FF0000"/>
                </a:solidFill>
                <a:latin typeface="+mj-ea"/>
                <a:ea typeface="+mj-ea"/>
              </a:rPr>
              <a:t>SHA-1</a:t>
            </a:r>
            <a:r>
              <a:rPr lang="en-IN" altLang="en-US">
                <a:solidFill>
                  <a:srgbClr val="0E76BC"/>
                </a:solidFill>
                <a:latin typeface="+mj-ea"/>
                <a:ea typeface="+mj-ea"/>
              </a:rPr>
              <a:t> &amp; </a:t>
            </a:r>
            <a:r>
              <a:rPr lang="en-IN" altLang="en-US">
                <a:solidFill>
                  <a:srgbClr val="FF0000"/>
                </a:solidFill>
                <a:latin typeface="+mj-ea"/>
                <a:ea typeface="+mj-ea"/>
              </a:rPr>
              <a:t>SHA-2</a:t>
            </a:r>
            <a:r>
              <a:rPr lang="en-IN" altLang="en-US">
                <a:solidFill>
                  <a:srgbClr val="0E76BC"/>
                </a:solidFill>
                <a:latin typeface="+mj-ea"/>
                <a:ea typeface="+mj-ea"/>
              </a:rPr>
              <a:t>.</a:t>
            </a:r>
            <a:endParaRPr lang="en-IN" altLang="en-US">
              <a:solidFill>
                <a:srgbClr val="0E76BC"/>
              </a:solidFill>
              <a:latin typeface="+mj-ea"/>
              <a:ea typeface="+mj-ea"/>
            </a:endParaRPr>
          </a:p>
          <a:p>
            <a:pPr marL="285750" indent="-285750" algn="just">
              <a:buFont typeface="Wingdings" panose="05000000000000000000" charset="0"/>
              <a:buChar char="ü"/>
            </a:pPr>
            <a:endParaRPr lang="en-IN" altLang="en-US">
              <a:solidFill>
                <a:srgbClr val="0E76BC"/>
              </a:solidFill>
              <a:latin typeface="+mj-ea"/>
              <a:ea typeface="+mj-ea"/>
            </a:endParaRPr>
          </a:p>
          <a:p>
            <a:pPr marL="285750" indent="-285750" algn="just">
              <a:buFont typeface="Wingdings" panose="05000000000000000000" charset="0"/>
              <a:buChar char="ü"/>
            </a:pPr>
            <a:r>
              <a:rPr lang="en-IN" altLang="en-US">
                <a:solidFill>
                  <a:srgbClr val="0E76BC"/>
                </a:solidFill>
                <a:latin typeface="+mj-ea"/>
                <a:ea typeface="+mj-ea"/>
              </a:rPr>
              <a:t>Using digital tools to electronically book</a:t>
            </a:r>
            <a:r>
              <a:rPr lang="en-IN" altLang="en-US">
                <a:solidFill>
                  <a:srgbClr val="FF0000"/>
                </a:solidFill>
                <a:latin typeface="+mj-ea"/>
                <a:ea typeface="+mj-ea"/>
              </a:rPr>
              <a:t> appointments,</a:t>
            </a:r>
            <a:r>
              <a:rPr lang="en-IN" altLang="en-US">
                <a:solidFill>
                  <a:srgbClr val="0E76BC"/>
                </a:solidFill>
                <a:latin typeface="+mj-ea"/>
                <a:ea typeface="+mj-ea"/>
              </a:rPr>
              <a:t> view</a:t>
            </a:r>
            <a:r>
              <a:rPr lang="en-IN" altLang="en-US">
                <a:solidFill>
                  <a:srgbClr val="FF0000"/>
                </a:solidFill>
                <a:latin typeface="+mj-ea"/>
                <a:ea typeface="+mj-ea"/>
              </a:rPr>
              <a:t> lab </a:t>
            </a:r>
            <a:r>
              <a:rPr lang="en-IN" altLang="en-US">
                <a:solidFill>
                  <a:srgbClr val="0E76BC"/>
                </a:solidFill>
                <a:latin typeface="+mj-ea"/>
                <a:ea typeface="+mj-ea"/>
              </a:rPr>
              <a:t>test</a:t>
            </a:r>
            <a:r>
              <a:rPr lang="en-IN" altLang="en-US">
                <a:solidFill>
                  <a:srgbClr val="FF0000"/>
                </a:solidFill>
                <a:latin typeface="+mj-ea"/>
                <a:ea typeface="+mj-ea"/>
              </a:rPr>
              <a:t> results</a:t>
            </a:r>
            <a:r>
              <a:rPr lang="en-IN" altLang="en-US">
                <a:solidFill>
                  <a:srgbClr val="0E76BC"/>
                </a:solidFill>
                <a:latin typeface="+mj-ea"/>
                <a:ea typeface="+mj-ea"/>
              </a:rPr>
              <a:t>, </a:t>
            </a:r>
            <a:r>
              <a:rPr lang="en-IN" altLang="en-US">
                <a:solidFill>
                  <a:srgbClr val="FF0000"/>
                </a:solidFill>
                <a:latin typeface="+mj-ea"/>
                <a:ea typeface="+mj-ea"/>
              </a:rPr>
              <a:t>consult</a:t>
            </a:r>
            <a:r>
              <a:rPr lang="en-IN" altLang="en-US">
                <a:solidFill>
                  <a:srgbClr val="0E76BC"/>
                </a:solidFill>
                <a:latin typeface="+mj-ea"/>
                <a:ea typeface="+mj-ea"/>
              </a:rPr>
              <a:t> with care providers or request prescription renewals makes care more convenient and efficient, and saves time for patients and providers using a Graphical User Interface(</a:t>
            </a:r>
            <a:r>
              <a:rPr lang="en-IN" altLang="en-US">
                <a:solidFill>
                  <a:srgbClr val="FF0000"/>
                </a:solidFill>
                <a:latin typeface="+mj-ea"/>
                <a:ea typeface="+mj-ea"/>
              </a:rPr>
              <a:t>GUI</a:t>
            </a:r>
            <a:r>
              <a:rPr lang="en-IN" altLang="en-US">
                <a:solidFill>
                  <a:srgbClr val="0E76BC"/>
                </a:solidFill>
                <a:latin typeface="+mj-ea"/>
                <a:ea typeface="+mj-ea"/>
              </a:rPr>
              <a:t>).</a:t>
            </a:r>
            <a:endParaRPr lang="en-IN" altLang="en-US">
              <a:solidFill>
                <a:srgbClr val="0E76BC"/>
              </a:solidFill>
              <a:latin typeface="+mj-ea"/>
              <a:ea typeface="+mj-ea"/>
            </a:endParaRPr>
          </a:p>
          <a:p>
            <a:pPr marL="285750" indent="-285750" algn="just">
              <a:buFont typeface="Wingdings" panose="05000000000000000000" charset="0"/>
              <a:buChar char="ü"/>
            </a:pPr>
            <a:endParaRPr lang="en-IN" altLang="en-US">
              <a:solidFill>
                <a:srgbClr val="0E76BC"/>
              </a:solidFill>
              <a:latin typeface="+mj-ea"/>
              <a:ea typeface="+mj-ea"/>
            </a:endParaRPr>
          </a:p>
          <a:p>
            <a:pPr marL="285750" indent="-285750" algn="just">
              <a:buFont typeface="Wingdings" panose="05000000000000000000" charset="0"/>
              <a:buChar char="ü"/>
            </a:pPr>
            <a:r>
              <a:rPr lang="en-IN" altLang="en-US">
                <a:solidFill>
                  <a:srgbClr val="FF0000"/>
                </a:solidFill>
                <a:latin typeface="+mj-ea"/>
                <a:ea typeface="+mj-ea"/>
              </a:rPr>
              <a:t>Digital diagnostic imaging systems</a:t>
            </a:r>
            <a:r>
              <a:rPr lang="en-IN" altLang="en-US">
                <a:solidFill>
                  <a:srgbClr val="0E76BC"/>
                </a:solidFill>
                <a:latin typeface="+mj-ea"/>
                <a:ea typeface="+mj-ea"/>
              </a:rPr>
              <a:t> have cut time needed to evaluate scans by 30-40 per cent, allowing patients to get diagnosed </a:t>
            </a:r>
            <a:r>
              <a:rPr lang="en-IN" altLang="en-US">
                <a:solidFill>
                  <a:srgbClr val="FF0000"/>
                </a:solidFill>
                <a:latin typeface="+mj-ea"/>
                <a:ea typeface="+mj-ea"/>
              </a:rPr>
              <a:t>faster</a:t>
            </a:r>
            <a:r>
              <a:rPr lang="en-IN" altLang="en-US">
                <a:solidFill>
                  <a:srgbClr val="0E76BC"/>
                </a:solidFill>
                <a:latin typeface="+mj-ea"/>
                <a:ea typeface="+mj-ea"/>
              </a:rPr>
              <a:t> and start treatment </a:t>
            </a:r>
            <a:r>
              <a:rPr lang="en-IN" altLang="en-US">
                <a:solidFill>
                  <a:srgbClr val="FF0000"/>
                </a:solidFill>
                <a:latin typeface="+mj-ea"/>
                <a:ea typeface="+mj-ea"/>
              </a:rPr>
              <a:t>sooner.</a:t>
            </a:r>
            <a:endParaRPr lang="en-IN" altLang="en-US">
              <a:solidFill>
                <a:srgbClr val="0E76BC"/>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93190" y="2581910"/>
            <a:ext cx="9505950" cy="2227580"/>
          </a:xfrm>
          <a:prstGeom prst="rect">
            <a:avLst/>
          </a:prstGeom>
          <a:noFill/>
        </p:spPr>
        <p:txBody>
          <a:bodyPr wrap="square" rtlCol="0" anchor="t">
            <a:spAutoFit/>
          </a:bodyPr>
          <a:p>
            <a:pPr algn="just">
              <a:buFont typeface="Wingdings" panose="05000000000000000000" charset="0"/>
              <a:buChar char="ü"/>
            </a:pPr>
            <a:r>
              <a:rPr lang="en-IN" altLang="en-US" sz="2000" dirty="0" smtClean="0">
                <a:solidFill>
                  <a:srgbClr val="4276C8"/>
                </a:solidFill>
                <a:latin typeface="+mj-lt"/>
                <a:ea typeface="+mj-ea"/>
                <a:cs typeface="Times New Roman" panose="02020603050405020304" charset="0"/>
                <a:sym typeface="+mn-ea"/>
              </a:rPr>
              <a:t>Ele</a:t>
            </a:r>
            <a:r>
              <a:rPr lang="en-US" sz="2000" dirty="0" smtClean="0">
                <a:solidFill>
                  <a:srgbClr val="4276C8"/>
                </a:solidFill>
                <a:latin typeface="+mj-lt"/>
                <a:ea typeface="+mj-ea"/>
                <a:cs typeface="Times New Roman" panose="02020603050405020304" charset="0"/>
                <a:sym typeface="+mn-ea"/>
              </a:rPr>
              <a:t>ctronic</a:t>
            </a:r>
            <a:r>
              <a:rPr lang="en-US" sz="2000" dirty="0" smtClean="0">
                <a:solidFill>
                  <a:srgbClr val="EB203D"/>
                </a:solidFill>
                <a:latin typeface="+mj-lt"/>
                <a:ea typeface="+mj-ea"/>
                <a:cs typeface="Times New Roman" panose="02020603050405020304" charset="0"/>
                <a:sym typeface="+mn-ea"/>
              </a:rPr>
              <a:t> </a:t>
            </a:r>
            <a:r>
              <a:rPr lang="en-US" sz="2000" dirty="0">
                <a:solidFill>
                  <a:srgbClr val="EB203D"/>
                </a:solidFill>
                <a:latin typeface="+mj-lt"/>
                <a:ea typeface="+mj-ea"/>
                <a:cs typeface="Times New Roman" panose="02020603050405020304" charset="0"/>
                <a:sym typeface="+mn-ea"/>
              </a:rPr>
              <a:t>health records</a:t>
            </a:r>
            <a:r>
              <a:rPr lang="en-US" sz="2000" dirty="0">
                <a:solidFill>
                  <a:srgbClr val="0E76BD"/>
                </a:solidFill>
                <a:latin typeface="+mj-lt"/>
                <a:ea typeface="+mj-ea"/>
                <a:cs typeface="Times New Roman" panose="02020603050405020304" charset="0"/>
                <a:sym typeface="+mn-ea"/>
              </a:rPr>
              <a:t> allow doctors to see a patient’s complete health information, </a:t>
            </a:r>
            <a:r>
              <a:rPr lang="en-US" sz="2000" dirty="0">
                <a:solidFill>
                  <a:srgbClr val="EB203D"/>
                </a:solidFill>
                <a:latin typeface="+mj-lt"/>
                <a:ea typeface="+mj-ea"/>
                <a:cs typeface="Times New Roman" panose="02020603050405020304" charset="0"/>
                <a:sym typeface="+mn-ea"/>
              </a:rPr>
              <a:t>saving time</a:t>
            </a:r>
            <a:r>
              <a:rPr lang="en-US" sz="2000" dirty="0">
                <a:solidFill>
                  <a:srgbClr val="0E76BD"/>
                </a:solidFill>
                <a:latin typeface="+mj-lt"/>
                <a:ea typeface="+mj-ea"/>
                <a:cs typeface="Times New Roman" panose="02020603050405020304" charset="0"/>
                <a:sym typeface="+mn-ea"/>
              </a:rPr>
              <a:t>, reducing </a:t>
            </a:r>
            <a:r>
              <a:rPr lang="en-US" sz="2000" dirty="0">
                <a:solidFill>
                  <a:srgbClr val="EB203D"/>
                </a:solidFill>
                <a:latin typeface="+mj-lt"/>
                <a:ea typeface="+mj-ea"/>
                <a:cs typeface="Times New Roman" panose="02020603050405020304" charset="0"/>
                <a:sym typeface="+mn-ea"/>
              </a:rPr>
              <a:t>duplicate tests</a:t>
            </a:r>
            <a:r>
              <a:rPr lang="en-US" sz="2000" dirty="0">
                <a:solidFill>
                  <a:srgbClr val="0E76BD"/>
                </a:solidFill>
                <a:latin typeface="+mj-lt"/>
                <a:ea typeface="+mj-ea"/>
                <a:cs typeface="Times New Roman" panose="02020603050405020304" charset="0"/>
                <a:sym typeface="+mn-ea"/>
              </a:rPr>
              <a:t>, and leading to better </a:t>
            </a:r>
            <a:r>
              <a:rPr lang="en-US" sz="2000" dirty="0">
                <a:solidFill>
                  <a:srgbClr val="EB203D"/>
                </a:solidFill>
                <a:latin typeface="+mj-lt"/>
                <a:ea typeface="+mj-ea"/>
                <a:cs typeface="Times New Roman" panose="02020603050405020304" charset="0"/>
                <a:sym typeface="+mn-ea"/>
              </a:rPr>
              <a:t>patient care</a:t>
            </a:r>
            <a:r>
              <a:rPr lang="en-US" sz="2000" dirty="0">
                <a:solidFill>
                  <a:srgbClr val="0E76BD"/>
                </a:solidFill>
                <a:latin typeface="+mj-lt"/>
                <a:ea typeface="+mj-ea"/>
                <a:cs typeface="Times New Roman" panose="02020603050405020304" charset="0"/>
                <a:sym typeface="+mn-ea"/>
              </a:rPr>
              <a:t> decisions.</a:t>
            </a:r>
            <a:endParaRPr lang="en-US" sz="2000" dirty="0">
              <a:solidFill>
                <a:srgbClr val="0E76BD"/>
              </a:solidFill>
              <a:latin typeface="+mj-lt"/>
              <a:ea typeface="+mj-ea"/>
              <a:cs typeface="Times New Roman" panose="02020603050405020304" charset="0"/>
            </a:endParaRPr>
          </a:p>
          <a:p>
            <a:pPr algn="just">
              <a:buFont typeface="Wingdings" panose="05000000000000000000" charset="0"/>
              <a:buChar char="ü"/>
            </a:pPr>
            <a:endParaRPr lang="en-US" sz="2000" dirty="0">
              <a:solidFill>
                <a:srgbClr val="0E76BD"/>
              </a:solidFill>
              <a:latin typeface="+mj-lt"/>
              <a:ea typeface="+mj-ea"/>
              <a:cs typeface="Times New Roman" panose="02020603050405020304" charset="0"/>
            </a:endParaRPr>
          </a:p>
          <a:p>
            <a:pPr algn="just">
              <a:buFont typeface="Wingdings" panose="05000000000000000000" charset="0"/>
              <a:buChar char="ü"/>
            </a:pPr>
            <a:endParaRPr lang="en-US" sz="2000" dirty="0">
              <a:solidFill>
                <a:srgbClr val="0E76BD"/>
              </a:solidFill>
              <a:latin typeface="+mj-lt"/>
              <a:ea typeface="+mj-ea"/>
              <a:cs typeface="Times New Roman" panose="02020603050405020304" charset="0"/>
            </a:endParaRPr>
          </a:p>
          <a:p>
            <a:pPr algn="just">
              <a:buFont typeface="Wingdings" panose="05000000000000000000" charset="0"/>
              <a:buChar char="ü"/>
            </a:pPr>
            <a:endParaRPr lang="en-US" sz="2000" dirty="0">
              <a:solidFill>
                <a:srgbClr val="0E76BD"/>
              </a:solidFill>
              <a:latin typeface="+mj-lt"/>
              <a:ea typeface="+mj-ea"/>
              <a:cs typeface="Times New Roman" panose="02020603050405020304" charset="0"/>
            </a:endParaRPr>
          </a:p>
          <a:p>
            <a:pPr algn="just">
              <a:buFont typeface="Wingdings" panose="05000000000000000000" charset="0"/>
              <a:buChar char="ü"/>
            </a:pPr>
            <a:r>
              <a:rPr lang="en-US" sz="2000" dirty="0">
                <a:solidFill>
                  <a:srgbClr val="EB203D"/>
                </a:solidFill>
                <a:latin typeface="+mj-lt"/>
                <a:ea typeface="+mj-ea"/>
                <a:cs typeface="Times New Roman" panose="02020603050405020304" charset="0"/>
                <a:sym typeface="+mn-ea"/>
              </a:rPr>
              <a:t>Electronic medical records</a:t>
            </a:r>
            <a:r>
              <a:rPr lang="en-US" sz="2000" dirty="0">
                <a:solidFill>
                  <a:srgbClr val="0E76BD"/>
                </a:solidFill>
                <a:latin typeface="+mj-lt"/>
                <a:ea typeface="+mj-ea"/>
                <a:cs typeface="Times New Roman" panose="02020603050405020304" charset="0"/>
                <a:sym typeface="+mn-ea"/>
              </a:rPr>
              <a:t> allow doctors to manage patient problems, such as chronic disease, more effectively, as well as improving office </a:t>
            </a:r>
            <a:r>
              <a:rPr lang="en-US" sz="2000" dirty="0">
                <a:solidFill>
                  <a:srgbClr val="EB203D"/>
                </a:solidFill>
                <a:latin typeface="+mj-lt"/>
                <a:ea typeface="+mj-ea"/>
                <a:cs typeface="Times New Roman" panose="02020603050405020304" charset="0"/>
                <a:sym typeface="+mn-ea"/>
              </a:rPr>
              <a:t>efficiency</a:t>
            </a:r>
            <a:r>
              <a:rPr lang="en-US" sz="2000" dirty="0">
                <a:solidFill>
                  <a:srgbClr val="0E76BD"/>
                </a:solidFill>
                <a:latin typeface="+mj-lt"/>
                <a:ea typeface="+mj-ea"/>
                <a:cs typeface="Times New Roman" panose="02020603050405020304" charset="0"/>
                <a:sym typeface="+mn-ea"/>
              </a:rPr>
              <a:t>.</a:t>
            </a:r>
            <a:endParaRPr lang="en-US" sz="2000">
              <a:latin typeface="+mj-lt"/>
            </a:endParaRPr>
          </a:p>
        </p:txBody>
      </p:sp>
      <p:sp>
        <p:nvSpPr>
          <p:cNvPr id="5" name="Title 3"/>
          <p:cNvSpPr>
            <a:spLocks noGrp="1"/>
          </p:cNvSpPr>
          <p:nvPr/>
        </p:nvSpPr>
        <p:spPr>
          <a:xfrm>
            <a:off x="3578860" y="1000760"/>
            <a:ext cx="5392420"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2800" u="sng">
                <a:solidFill>
                  <a:srgbClr val="EB203D"/>
                </a:solidFill>
              </a:rPr>
              <a:t>SOLUTION DOMAIN</a:t>
            </a:r>
            <a:r>
              <a:rPr lang="en-IN" altLang="en-US" sz="4000">
                <a:solidFill>
                  <a:srgbClr val="EB203D"/>
                </a:solidFill>
              </a:rPr>
              <a:t> </a:t>
            </a:r>
            <a:r>
              <a:rPr lang="en-IN" altLang="en-US" sz="2000">
                <a:solidFill>
                  <a:srgbClr val="EB203D"/>
                </a:solidFill>
              </a:rPr>
              <a:t>(conti....)</a:t>
            </a:r>
            <a:endParaRPr lang="en-IN" altLang="en-US" sz="2000">
              <a:solidFill>
                <a:srgbClr val="EB203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algn="just">
              <a:buFont typeface="Wingdings" panose="05000000000000000000" charset="0"/>
              <a:buChar char="ü"/>
            </a:pPr>
            <a:r>
              <a:rPr lang="en-IN" altLang="en-US" sz="1800">
                <a:solidFill>
                  <a:srgbClr val="EB203D"/>
                </a:solidFill>
                <a:latin typeface="+mj-ea"/>
                <a:ea typeface="+mj-ea"/>
              </a:rPr>
              <a:t>Online </a:t>
            </a:r>
            <a:r>
              <a:rPr lang="en-US" sz="1800">
                <a:solidFill>
                  <a:srgbClr val="EB203D"/>
                </a:solidFill>
                <a:latin typeface="+mj-ea"/>
                <a:ea typeface="+mj-ea"/>
              </a:rPr>
              <a:t>care</a:t>
            </a:r>
            <a:r>
              <a:rPr lang="en-US" sz="1800">
                <a:solidFill>
                  <a:srgbClr val="0E76BD"/>
                </a:solidFill>
                <a:latin typeface="+mj-ea"/>
                <a:ea typeface="+mj-ea"/>
              </a:rPr>
              <a:t> allows patients and clinicians to collaborate in </a:t>
            </a:r>
            <a:r>
              <a:rPr lang="en-US" sz="1800">
                <a:solidFill>
                  <a:srgbClr val="EB203D"/>
                </a:solidFill>
                <a:latin typeface="+mj-ea"/>
                <a:ea typeface="+mj-ea"/>
              </a:rPr>
              <a:t>monitoring health </a:t>
            </a:r>
            <a:r>
              <a:rPr lang="en-US" sz="1800">
                <a:solidFill>
                  <a:srgbClr val="4276C8"/>
                </a:solidFill>
                <a:latin typeface="+mj-ea"/>
                <a:ea typeface="+mj-ea"/>
              </a:rPr>
              <a:t>conditions</a:t>
            </a:r>
            <a:r>
              <a:rPr lang="en-US" sz="1800">
                <a:solidFill>
                  <a:srgbClr val="0E76BD"/>
                </a:solidFill>
                <a:latin typeface="+mj-ea"/>
                <a:ea typeface="+mj-ea"/>
              </a:rPr>
              <a:t>, </a:t>
            </a:r>
            <a:r>
              <a:rPr lang="en-US" sz="1800">
                <a:solidFill>
                  <a:srgbClr val="EB203D"/>
                </a:solidFill>
                <a:latin typeface="+mj-ea"/>
                <a:ea typeface="+mj-ea"/>
              </a:rPr>
              <a:t>reducing </a:t>
            </a:r>
            <a:r>
              <a:rPr lang="en-US" sz="1800">
                <a:solidFill>
                  <a:srgbClr val="0E76BD"/>
                </a:solidFill>
                <a:latin typeface="+mj-ea"/>
                <a:ea typeface="+mj-ea"/>
              </a:rPr>
              <a:t>the need for </a:t>
            </a:r>
            <a:r>
              <a:rPr lang="en-US" sz="1800">
                <a:solidFill>
                  <a:srgbClr val="EB203D"/>
                </a:solidFill>
                <a:latin typeface="+mj-ea"/>
                <a:ea typeface="+mj-ea"/>
              </a:rPr>
              <a:t>emergency visits</a:t>
            </a:r>
            <a:r>
              <a:rPr lang="en-US" sz="1800">
                <a:solidFill>
                  <a:srgbClr val="0E76BD"/>
                </a:solidFill>
                <a:latin typeface="+mj-ea"/>
                <a:ea typeface="+mj-ea"/>
              </a:rPr>
              <a:t> and hospitalization.</a:t>
            </a:r>
            <a:endParaRPr lang="en-US" sz="1800">
              <a:solidFill>
                <a:srgbClr val="0E76BD"/>
              </a:solidFill>
              <a:latin typeface="+mj-ea"/>
              <a:ea typeface="+mj-ea"/>
            </a:endParaRPr>
          </a:p>
          <a:p>
            <a:pPr algn="just">
              <a:buFont typeface="Wingdings" panose="05000000000000000000" charset="0"/>
              <a:buChar char="ü"/>
            </a:pPr>
            <a:endParaRPr lang="en-US" sz="1800">
              <a:solidFill>
                <a:srgbClr val="0E76BD"/>
              </a:solidFill>
              <a:latin typeface="+mj-ea"/>
              <a:ea typeface="+mj-ea"/>
            </a:endParaRPr>
          </a:p>
          <a:p>
            <a:pPr algn="just">
              <a:buFont typeface="Wingdings" panose="05000000000000000000" charset="0"/>
              <a:buChar char="ü"/>
            </a:pPr>
            <a:r>
              <a:rPr lang="en-US" sz="1800">
                <a:solidFill>
                  <a:srgbClr val="EB203D"/>
                </a:solidFill>
                <a:latin typeface="+mj-ea"/>
                <a:ea typeface="+mj-ea"/>
              </a:rPr>
              <a:t>Drug information </a:t>
            </a:r>
            <a:r>
              <a:rPr lang="en-US" sz="1800">
                <a:solidFill>
                  <a:srgbClr val="4276C8"/>
                </a:solidFill>
                <a:latin typeface="+mj-ea"/>
                <a:ea typeface="+mj-ea"/>
              </a:rPr>
              <a:t>systems</a:t>
            </a:r>
            <a:r>
              <a:rPr lang="en-US" sz="1800">
                <a:solidFill>
                  <a:srgbClr val="0E76BD"/>
                </a:solidFill>
                <a:latin typeface="+mj-ea"/>
                <a:ea typeface="+mj-ea"/>
              </a:rPr>
              <a:t> reduce prescription errors and abuse, </a:t>
            </a:r>
            <a:r>
              <a:rPr lang="en-US" sz="1800">
                <a:solidFill>
                  <a:srgbClr val="EB203D"/>
                </a:solidFill>
                <a:latin typeface="+mj-ea"/>
                <a:ea typeface="+mj-ea"/>
              </a:rPr>
              <a:t>alert pharmacists</a:t>
            </a:r>
            <a:r>
              <a:rPr lang="en-US" sz="1800">
                <a:solidFill>
                  <a:srgbClr val="0E76BD"/>
                </a:solidFill>
                <a:latin typeface="+mj-ea"/>
                <a:ea typeface="+mj-ea"/>
              </a:rPr>
              <a:t> to potentially harmful drug interactions, and help patients take their medications as prescribed.</a:t>
            </a:r>
            <a:endParaRPr lang="en-US" sz="1800">
              <a:solidFill>
                <a:srgbClr val="0E76BD"/>
              </a:solidFill>
              <a:latin typeface="+mj-ea"/>
              <a:ea typeface="+mj-ea"/>
            </a:endParaRPr>
          </a:p>
          <a:p>
            <a:pPr algn="just">
              <a:buFont typeface="Wingdings" panose="05000000000000000000" charset="0"/>
              <a:buChar char="ü"/>
            </a:pPr>
            <a:endParaRPr lang="en-US" sz="1800">
              <a:solidFill>
                <a:srgbClr val="0E76BD"/>
              </a:solidFill>
              <a:latin typeface="+mj-ea"/>
              <a:ea typeface="+mj-ea"/>
            </a:endParaRPr>
          </a:p>
          <a:p>
            <a:pPr algn="just">
              <a:buFont typeface="Wingdings" panose="05000000000000000000" charset="0"/>
              <a:buChar char="ü"/>
            </a:pPr>
            <a:r>
              <a:rPr lang="en-US" sz="1800">
                <a:solidFill>
                  <a:srgbClr val="4276C8"/>
                </a:solidFill>
                <a:latin typeface="+mj-ea"/>
                <a:ea typeface="+mj-ea"/>
              </a:rPr>
              <a:t>Electronic</a:t>
            </a:r>
            <a:r>
              <a:rPr lang="en-US" sz="1800">
                <a:solidFill>
                  <a:srgbClr val="EB203D"/>
                </a:solidFill>
                <a:latin typeface="+mj-ea"/>
                <a:ea typeface="+mj-ea"/>
              </a:rPr>
              <a:t> health records</a:t>
            </a:r>
            <a:r>
              <a:rPr lang="en-US" sz="1800">
                <a:solidFill>
                  <a:srgbClr val="0E76BD"/>
                </a:solidFill>
                <a:latin typeface="+mj-ea"/>
                <a:ea typeface="+mj-ea"/>
              </a:rPr>
              <a:t> allow doctors to see a patient’s complete health information, </a:t>
            </a:r>
            <a:r>
              <a:rPr lang="en-US" sz="1800">
                <a:solidFill>
                  <a:srgbClr val="EB203D"/>
                </a:solidFill>
                <a:latin typeface="+mj-ea"/>
                <a:ea typeface="+mj-ea"/>
              </a:rPr>
              <a:t>saving time</a:t>
            </a:r>
            <a:r>
              <a:rPr lang="en-US" sz="1800">
                <a:solidFill>
                  <a:srgbClr val="0E76BD"/>
                </a:solidFill>
                <a:latin typeface="+mj-ea"/>
                <a:ea typeface="+mj-ea"/>
              </a:rPr>
              <a:t>, reducing </a:t>
            </a:r>
            <a:r>
              <a:rPr lang="en-US" sz="1800">
                <a:solidFill>
                  <a:srgbClr val="EB203D"/>
                </a:solidFill>
                <a:latin typeface="+mj-ea"/>
                <a:ea typeface="+mj-ea"/>
              </a:rPr>
              <a:t>duplicate tests</a:t>
            </a:r>
            <a:r>
              <a:rPr lang="en-US" sz="1800">
                <a:solidFill>
                  <a:srgbClr val="0E76BD"/>
                </a:solidFill>
                <a:latin typeface="+mj-ea"/>
                <a:ea typeface="+mj-ea"/>
              </a:rPr>
              <a:t>, and leading to better </a:t>
            </a:r>
            <a:r>
              <a:rPr lang="en-US" sz="1800">
                <a:solidFill>
                  <a:srgbClr val="EB203D"/>
                </a:solidFill>
                <a:latin typeface="+mj-ea"/>
                <a:ea typeface="+mj-ea"/>
              </a:rPr>
              <a:t>patient care</a:t>
            </a:r>
            <a:r>
              <a:rPr lang="en-US" sz="1800">
                <a:solidFill>
                  <a:srgbClr val="0E76BD"/>
                </a:solidFill>
                <a:latin typeface="+mj-ea"/>
                <a:ea typeface="+mj-ea"/>
              </a:rPr>
              <a:t> decisions.</a:t>
            </a:r>
            <a:endParaRPr lang="en-US" sz="1800">
              <a:solidFill>
                <a:srgbClr val="0E76BD"/>
              </a:solidFill>
              <a:latin typeface="+mj-ea"/>
              <a:ea typeface="+mj-ea"/>
            </a:endParaRPr>
          </a:p>
          <a:p>
            <a:pPr algn="just">
              <a:buFont typeface="Wingdings" panose="05000000000000000000" charset="0"/>
              <a:buChar char="ü"/>
            </a:pPr>
            <a:endParaRPr lang="en-US" sz="1800">
              <a:solidFill>
                <a:srgbClr val="0E76BD"/>
              </a:solidFill>
              <a:latin typeface="+mj-ea"/>
              <a:ea typeface="+mj-ea"/>
            </a:endParaRPr>
          </a:p>
          <a:p>
            <a:pPr algn="just">
              <a:buFont typeface="Wingdings" panose="05000000000000000000" charset="0"/>
              <a:buChar char="ü"/>
            </a:pPr>
            <a:r>
              <a:rPr lang="en-US" sz="1800">
                <a:solidFill>
                  <a:srgbClr val="EB203D"/>
                </a:solidFill>
                <a:latin typeface="+mj-ea"/>
                <a:ea typeface="+mj-ea"/>
              </a:rPr>
              <a:t>Electronic medical records</a:t>
            </a:r>
            <a:r>
              <a:rPr lang="en-US" sz="1800">
                <a:solidFill>
                  <a:srgbClr val="0E76BD"/>
                </a:solidFill>
                <a:latin typeface="+mj-ea"/>
                <a:ea typeface="+mj-ea"/>
              </a:rPr>
              <a:t> allow doctors to manage patient problems, such as chronic disease, more effectively, as well as improving office </a:t>
            </a:r>
            <a:r>
              <a:rPr lang="en-US" sz="1800">
                <a:solidFill>
                  <a:srgbClr val="EB203D"/>
                </a:solidFill>
                <a:latin typeface="+mj-ea"/>
                <a:ea typeface="+mj-ea"/>
              </a:rPr>
              <a:t>efficiency</a:t>
            </a:r>
            <a:r>
              <a:rPr lang="en-US" sz="1800">
                <a:solidFill>
                  <a:srgbClr val="0E76BD"/>
                </a:solidFill>
                <a:latin typeface="+mj-ea"/>
                <a:ea typeface="+mj-ea"/>
              </a:rPr>
              <a:t>.</a:t>
            </a:r>
            <a:endParaRPr lang="en-US" sz="1800">
              <a:solidFill>
                <a:srgbClr val="0E76BD"/>
              </a:solidFill>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descr="GitHub"/>
          <p:cNvPicPr>
            <a:picLocks noChangeAspect="1"/>
          </p:cNvPicPr>
          <p:nvPr/>
        </p:nvPicPr>
        <p:blipFill>
          <a:blip r:embed="rId1"/>
          <a:stretch>
            <a:fillRect/>
          </a:stretch>
        </p:blipFill>
        <p:spPr>
          <a:xfrm>
            <a:off x="8761095" y="3257550"/>
            <a:ext cx="2152015" cy="1259205"/>
          </a:xfrm>
          <a:prstGeom prst="rect">
            <a:avLst/>
          </a:prstGeom>
        </p:spPr>
      </p:pic>
      <p:pic>
        <p:nvPicPr>
          <p:cNvPr id="9" name="Picture 8" descr="logo-apache-tomcat"/>
          <p:cNvPicPr>
            <a:picLocks noChangeAspect="1"/>
          </p:cNvPicPr>
          <p:nvPr/>
        </p:nvPicPr>
        <p:blipFill>
          <a:blip r:embed="rId2"/>
          <a:stretch>
            <a:fillRect/>
          </a:stretch>
        </p:blipFill>
        <p:spPr>
          <a:xfrm>
            <a:off x="6022975" y="3338830"/>
            <a:ext cx="2553335" cy="1228725"/>
          </a:xfrm>
          <a:prstGeom prst="rect">
            <a:avLst/>
          </a:prstGeom>
        </p:spPr>
      </p:pic>
      <p:pic>
        <p:nvPicPr>
          <p:cNvPr id="8" name="Picture 7" descr="mysql-logo-B047FB7790-seeklogo.com"/>
          <p:cNvPicPr>
            <a:picLocks noChangeAspect="1"/>
          </p:cNvPicPr>
          <p:nvPr/>
        </p:nvPicPr>
        <p:blipFill>
          <a:blip r:embed="rId3"/>
          <a:stretch>
            <a:fillRect/>
          </a:stretch>
        </p:blipFill>
        <p:spPr>
          <a:xfrm>
            <a:off x="10393680" y="1754505"/>
            <a:ext cx="1500505" cy="1500505"/>
          </a:xfrm>
          <a:prstGeom prst="rect">
            <a:avLst/>
          </a:prstGeom>
        </p:spPr>
      </p:pic>
      <p:sp>
        <p:nvSpPr>
          <p:cNvPr id="3" name="Content Placeholder 2"/>
          <p:cNvSpPr>
            <a:spLocks noGrp="1"/>
          </p:cNvSpPr>
          <p:nvPr>
            <p:ph idx="1"/>
          </p:nvPr>
        </p:nvSpPr>
        <p:spPr/>
        <p:txBody>
          <a:bodyPr>
            <a:normAutofit lnSpcReduction="10000"/>
          </a:bodyPr>
          <a:p>
            <a:pPr marL="0" indent="0">
              <a:buNone/>
            </a:pPr>
            <a:r>
              <a:rPr lang="en-IN" altLang="en-US">
                <a:solidFill>
                  <a:srgbClr val="EB203D"/>
                </a:solidFill>
                <a:latin typeface="+mj-ea"/>
                <a:ea typeface="+mj-ea"/>
              </a:rPr>
              <a:t>S/W Requirement </a:t>
            </a:r>
            <a:endParaRPr lang="en-IN" altLang="en-US">
              <a:solidFill>
                <a:srgbClr val="EB203D"/>
              </a:solidFill>
              <a:latin typeface="+mj-ea"/>
              <a:ea typeface="+mj-ea"/>
            </a:endParaRPr>
          </a:p>
          <a:p>
            <a:pPr lvl="0">
              <a:buFont typeface="Wingdings" panose="05000000000000000000" charset="0"/>
              <a:buChar char="ü"/>
            </a:pPr>
            <a:r>
              <a:rPr lang="en-IN" altLang="en-US" sz="1800" dirty="0" smtClean="0">
                <a:solidFill>
                  <a:srgbClr val="4276C8"/>
                </a:solidFill>
                <a:latin typeface="+mj-ea"/>
                <a:ea typeface="+mj-ea"/>
                <a:cs typeface="Times New Roman" panose="02020603050405020304" charset="0"/>
                <a:sym typeface="+mn-ea"/>
              </a:rPr>
              <a:t>J</a:t>
            </a:r>
            <a:r>
              <a:rPr lang="en-US" sz="1800" dirty="0" smtClean="0">
                <a:solidFill>
                  <a:srgbClr val="4276C8"/>
                </a:solidFill>
                <a:latin typeface="+mj-ea"/>
                <a:ea typeface="+mj-ea"/>
                <a:cs typeface="Times New Roman" panose="02020603050405020304" charset="0"/>
                <a:sym typeface="+mn-ea"/>
              </a:rPr>
              <a:t>ava </a:t>
            </a:r>
            <a:r>
              <a:rPr lang="en-IN" altLang="en-US" sz="1800" dirty="0" smtClean="0">
                <a:solidFill>
                  <a:srgbClr val="4276C8"/>
                </a:solidFill>
                <a:latin typeface="+mj-ea"/>
                <a:ea typeface="+mj-ea"/>
                <a:cs typeface="Times New Roman" panose="02020603050405020304" charset="0"/>
                <a:sym typeface="+mn-ea"/>
              </a:rPr>
              <a:t>1.7</a:t>
            </a:r>
            <a:r>
              <a:rPr lang="en-US" sz="1800" dirty="0" smtClean="0">
                <a:solidFill>
                  <a:srgbClr val="4276C8"/>
                </a:solidFill>
                <a:latin typeface="+mj-ea"/>
                <a:ea typeface="+mj-ea"/>
                <a:cs typeface="Times New Roman" panose="02020603050405020304" charset="0"/>
                <a:sym typeface="+mn-ea"/>
              </a:rPr>
              <a:t>, </a:t>
            </a:r>
            <a:r>
              <a:rPr lang="en-US" sz="1800" dirty="0" err="1" smtClean="0">
                <a:solidFill>
                  <a:srgbClr val="4276C8"/>
                </a:solidFill>
                <a:latin typeface="+mj-ea"/>
                <a:ea typeface="+mj-ea"/>
                <a:cs typeface="Times New Roman" panose="02020603050405020304" charset="0"/>
                <a:sym typeface="+mn-ea"/>
              </a:rPr>
              <a:t>Servlet </a:t>
            </a:r>
            <a:r>
              <a:rPr lang="en-IN" altLang="en-US" sz="1800" dirty="0" err="1" smtClean="0">
                <a:solidFill>
                  <a:srgbClr val="4276C8"/>
                </a:solidFill>
                <a:latin typeface="+mj-ea"/>
                <a:ea typeface="+mj-ea"/>
                <a:cs typeface="Times New Roman" panose="02020603050405020304" charset="0"/>
                <a:sym typeface="+mn-ea"/>
              </a:rPr>
              <a:t>2.x</a:t>
            </a:r>
            <a:r>
              <a:rPr lang="en-US" sz="1800" dirty="0" smtClean="0">
                <a:solidFill>
                  <a:srgbClr val="4276C8"/>
                </a:solidFill>
                <a:latin typeface="+mj-ea"/>
                <a:ea typeface="+mj-ea"/>
                <a:cs typeface="Times New Roman" panose="02020603050405020304" charset="0"/>
                <a:sym typeface="+mn-ea"/>
              </a:rPr>
              <a:t>, J</a:t>
            </a:r>
            <a:r>
              <a:rPr lang="en-IN" altLang="en-US" sz="1800" dirty="0" smtClean="0">
                <a:solidFill>
                  <a:srgbClr val="4276C8"/>
                </a:solidFill>
                <a:latin typeface="+mj-ea"/>
                <a:ea typeface="+mj-ea"/>
                <a:cs typeface="Times New Roman" panose="02020603050405020304" charset="0"/>
                <a:sym typeface="+mn-ea"/>
              </a:rPr>
              <a:t>sp</a:t>
            </a:r>
            <a:r>
              <a:rPr lang="en-US" sz="1800" dirty="0" smtClean="0">
                <a:solidFill>
                  <a:srgbClr val="4276C8"/>
                </a:solidFill>
                <a:latin typeface="+mj-ea"/>
                <a:ea typeface="+mj-ea"/>
                <a:cs typeface="Times New Roman" panose="02020603050405020304" charset="0"/>
                <a:sym typeface="+mn-ea"/>
              </a:rPr>
              <a:t>, JDBC</a:t>
            </a:r>
            <a:r>
              <a:rPr lang="en-IN" altLang="en-US" sz="1800" dirty="0" smtClean="0">
                <a:solidFill>
                  <a:srgbClr val="4276C8"/>
                </a:solidFill>
                <a:latin typeface="+mj-ea"/>
                <a:ea typeface="+mj-ea"/>
                <a:cs typeface="Times New Roman" panose="02020603050405020304" charset="0"/>
                <a:sym typeface="+mn-ea"/>
              </a:rPr>
              <a:t>, AngularJS 1.x</a:t>
            </a:r>
            <a:endParaRPr lang="en-IN" altLang="en-US" sz="1800"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r>
              <a:rPr lang="en-US" sz="1800" dirty="0" smtClean="0">
                <a:solidFill>
                  <a:srgbClr val="4276C8"/>
                </a:solidFill>
                <a:latin typeface="+mj-ea"/>
                <a:ea typeface="+mj-ea"/>
                <a:cs typeface="Times New Roman" panose="02020603050405020304" charset="0"/>
                <a:sym typeface="+mn-ea"/>
              </a:rPr>
              <a:t>My</a:t>
            </a:r>
            <a:r>
              <a:rPr lang="en-IN" altLang="en-US" sz="1800" dirty="0" smtClean="0">
                <a:solidFill>
                  <a:srgbClr val="4276C8"/>
                </a:solidFill>
                <a:latin typeface="+mj-ea"/>
                <a:ea typeface="+mj-ea"/>
                <a:cs typeface="Times New Roman" panose="02020603050405020304" charset="0"/>
                <a:sym typeface="+mn-ea"/>
              </a:rPr>
              <a:t>SQL</a:t>
            </a:r>
            <a:r>
              <a:rPr lang="en-US" sz="1800" dirty="0" smtClean="0">
                <a:solidFill>
                  <a:srgbClr val="4276C8"/>
                </a:solidFill>
                <a:latin typeface="+mj-ea"/>
                <a:ea typeface="+mj-ea"/>
                <a:cs typeface="Times New Roman" panose="02020603050405020304" charset="0"/>
                <a:sym typeface="+mn-ea"/>
              </a:rPr>
              <a:t> 5.</a:t>
            </a:r>
            <a:r>
              <a:rPr lang="en-IN" altLang="en-US" sz="1800" dirty="0" smtClean="0">
                <a:solidFill>
                  <a:srgbClr val="4276C8"/>
                </a:solidFill>
                <a:latin typeface="+mj-ea"/>
                <a:ea typeface="+mj-ea"/>
                <a:cs typeface="Times New Roman" panose="02020603050405020304" charset="0"/>
                <a:sym typeface="+mn-ea"/>
              </a:rPr>
              <a:t>x, Hibernate 3.x, Spring 3.x</a:t>
            </a:r>
            <a:endParaRPr lang="en-IN" altLang="en-US" sz="1800"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r>
              <a:rPr lang="en-US" sz="1800" dirty="0" smtClean="0">
                <a:solidFill>
                  <a:srgbClr val="4276C8"/>
                </a:solidFill>
                <a:latin typeface="+mj-ea"/>
                <a:ea typeface="+mj-ea"/>
                <a:cs typeface="Times New Roman" panose="02020603050405020304" charset="0"/>
                <a:sym typeface="+mn-ea"/>
              </a:rPr>
              <a:t>Apache Tomcat </a:t>
            </a:r>
            <a:r>
              <a:rPr lang="en-IN" altLang="en-US" sz="1800" dirty="0" smtClean="0">
                <a:solidFill>
                  <a:srgbClr val="4276C8"/>
                </a:solidFill>
                <a:latin typeface="+mj-ea"/>
                <a:ea typeface="+mj-ea"/>
                <a:cs typeface="Times New Roman" panose="02020603050405020304" charset="0"/>
                <a:sym typeface="+mn-ea"/>
              </a:rPr>
              <a:t>9</a:t>
            </a:r>
            <a:r>
              <a:rPr lang="en-US" sz="1800" dirty="0" smtClean="0">
                <a:solidFill>
                  <a:srgbClr val="4276C8"/>
                </a:solidFill>
                <a:latin typeface="+mj-ea"/>
                <a:ea typeface="+mj-ea"/>
                <a:cs typeface="Times New Roman" panose="02020603050405020304" charset="0"/>
                <a:sym typeface="+mn-ea"/>
              </a:rPr>
              <a:t>.0 Server</a:t>
            </a:r>
            <a:endParaRPr lang="en-US" sz="1800"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r>
              <a:rPr lang="en-IN" altLang="en-US" sz="1800" dirty="0" smtClean="0">
                <a:solidFill>
                  <a:srgbClr val="4276C8"/>
                </a:solidFill>
                <a:latin typeface="+mj-ea"/>
                <a:ea typeface="+mj-ea"/>
                <a:cs typeface="Times New Roman" panose="02020603050405020304" charset="0"/>
                <a:sym typeface="+mn-ea"/>
              </a:rPr>
              <a:t>Git, Maven, 2.x, Log4j, Eclipse Neon</a:t>
            </a:r>
            <a:endParaRPr lang="en-IN" altLang="en-US" sz="1800"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r>
              <a:rPr lang="en-IN" altLang="en-US" sz="1800" dirty="0" smtClean="0">
                <a:solidFill>
                  <a:srgbClr val="4276C8"/>
                </a:solidFill>
                <a:latin typeface="+mj-ea"/>
                <a:ea typeface="+mj-ea"/>
                <a:cs typeface="Times New Roman" panose="02020603050405020304" charset="0"/>
                <a:sym typeface="+mn-ea"/>
              </a:rPr>
              <a:t>API's like Gmail, OpenCV, Tessaract etc</a:t>
            </a:r>
            <a:endParaRPr lang="en-IN" altLang="en-US" sz="1800"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endParaRPr lang="en-IN" altLang="en-US" sz="1800" dirty="0" smtClean="0">
              <a:solidFill>
                <a:srgbClr val="4276C8"/>
              </a:solidFill>
              <a:latin typeface="+mj-ea"/>
              <a:ea typeface="+mj-ea"/>
              <a:cs typeface="Times New Roman" panose="02020603050405020304" charset="0"/>
              <a:sym typeface="+mn-ea"/>
            </a:endParaRPr>
          </a:p>
          <a:p>
            <a:pPr marL="0" lvl="0" indent="0">
              <a:buNone/>
            </a:pPr>
            <a:r>
              <a:rPr lang="en-IN" altLang="en-US">
                <a:solidFill>
                  <a:srgbClr val="EB203D"/>
                </a:solidFill>
                <a:latin typeface="+mj-ea"/>
                <a:ea typeface="+mj-ea"/>
                <a:sym typeface="+mn-ea"/>
              </a:rPr>
              <a:t>H/W Requirement </a:t>
            </a:r>
            <a:endParaRPr lang="en-IN" altLang="en-US">
              <a:solidFill>
                <a:srgbClr val="EB203D"/>
              </a:solidFill>
              <a:latin typeface="+mj-ea"/>
              <a:ea typeface="+mj-ea"/>
              <a:sym typeface="+mn-ea"/>
            </a:endParaRPr>
          </a:p>
          <a:p>
            <a:pPr marL="285750" lvl="0" indent="-285750">
              <a:buFont typeface="Wingdings" panose="05000000000000000000" charset="0"/>
              <a:buChar char="ü"/>
            </a:pPr>
            <a:r>
              <a:rPr lang="en-IN" altLang="en-US" sz="1800">
                <a:solidFill>
                  <a:srgbClr val="4276C8"/>
                </a:solidFill>
                <a:latin typeface="+mj-ea"/>
                <a:ea typeface="+mj-ea"/>
                <a:sym typeface="+mn-ea"/>
              </a:rPr>
              <a:t>Pantium based System</a:t>
            </a:r>
            <a:endParaRPr lang="en-IN" altLang="en-US" sz="1800">
              <a:solidFill>
                <a:srgbClr val="4276C8"/>
              </a:solidFill>
              <a:latin typeface="+mj-ea"/>
              <a:ea typeface="+mj-ea"/>
              <a:sym typeface="+mn-ea"/>
            </a:endParaRPr>
          </a:p>
          <a:p>
            <a:pPr marL="285750" lvl="0" indent="-285750">
              <a:buFont typeface="Wingdings" panose="05000000000000000000" charset="0"/>
              <a:buChar char="ü"/>
            </a:pPr>
            <a:r>
              <a:rPr lang="en-IN" altLang="en-US" sz="1800">
                <a:solidFill>
                  <a:srgbClr val="4276C8"/>
                </a:solidFill>
                <a:latin typeface="+mj-ea"/>
                <a:ea typeface="+mj-ea"/>
                <a:sym typeface="+mn-ea"/>
              </a:rPr>
              <a:t>2gb RAM</a:t>
            </a:r>
            <a:endParaRPr lang="en-IN" altLang="en-US" sz="1800">
              <a:solidFill>
                <a:srgbClr val="4276C8"/>
              </a:solidFill>
              <a:latin typeface="+mj-ea"/>
              <a:ea typeface="+mj-ea"/>
              <a:sym typeface="+mn-ea"/>
            </a:endParaRPr>
          </a:p>
          <a:p>
            <a:pPr marL="285750" lvl="0" indent="-285750">
              <a:buFont typeface="Wingdings" panose="05000000000000000000" charset="0"/>
              <a:buChar char="ü"/>
            </a:pPr>
            <a:r>
              <a:rPr lang="en-IN" altLang="en-US" sz="1800">
                <a:solidFill>
                  <a:srgbClr val="4276C8"/>
                </a:solidFill>
                <a:latin typeface="+mj-ea"/>
                <a:ea typeface="+mj-ea"/>
                <a:sym typeface="+mn-ea"/>
              </a:rPr>
              <a:t>100gb HDD</a:t>
            </a:r>
            <a:endParaRPr lang="en-IN" altLang="en-US" sz="1800">
              <a:solidFill>
                <a:srgbClr val="4276C8"/>
              </a:solidFill>
              <a:latin typeface="+mj-ea"/>
              <a:ea typeface="+mj-ea"/>
              <a:sym typeface="+mn-ea"/>
            </a:endParaRPr>
          </a:p>
          <a:p>
            <a:pPr marL="285750" lvl="0" indent="-285750">
              <a:buFont typeface="Wingdings" panose="05000000000000000000" charset="0"/>
              <a:buChar char="ü"/>
            </a:pPr>
            <a:endParaRPr lang="en-IN" altLang="en-US" sz="1800">
              <a:solidFill>
                <a:srgbClr val="4276C8"/>
              </a:solidFill>
              <a:latin typeface="+mj-ea"/>
              <a:ea typeface="+mj-ea"/>
              <a:sym typeface="+mn-ea"/>
            </a:endParaRPr>
          </a:p>
          <a:p>
            <a:pPr marL="0" lvl="0" indent="0">
              <a:buNone/>
            </a:pPr>
            <a:endParaRPr lang="en-IN" altLang="en-US" dirty="0" smtClean="0">
              <a:solidFill>
                <a:srgbClr val="4276C8"/>
              </a:solidFill>
              <a:latin typeface="+mj-ea"/>
              <a:ea typeface="+mj-ea"/>
              <a:cs typeface="Times New Roman" panose="02020603050405020304" charset="0"/>
              <a:sym typeface="+mn-ea"/>
            </a:endParaRPr>
          </a:p>
          <a:p>
            <a:pPr lvl="0">
              <a:buFont typeface="Wingdings" panose="05000000000000000000" charset="0"/>
              <a:buChar char="ü"/>
            </a:pPr>
            <a:endParaRPr lang="en-IN" altLang="en-US" dirty="0" smtClean="0">
              <a:solidFill>
                <a:srgbClr val="4276C8"/>
              </a:solidFill>
              <a:latin typeface="+mj-ea"/>
              <a:ea typeface="+mj-ea"/>
              <a:cs typeface="Times New Roman" panose="02020603050405020304" charset="0"/>
              <a:sym typeface="+mn-ea"/>
            </a:endParaRPr>
          </a:p>
          <a:p>
            <a:pPr marL="0" lvl="0" indent="0">
              <a:buFont typeface="Wingdings" panose="05000000000000000000" charset="0"/>
              <a:buNone/>
            </a:pPr>
            <a:endParaRPr lang="en-IN" altLang="en-US" sz="1800" dirty="0" smtClean="0">
              <a:solidFill>
                <a:srgbClr val="4276C8"/>
              </a:solidFill>
              <a:latin typeface="+mj-ea"/>
              <a:ea typeface="+mj-ea"/>
              <a:cs typeface="Times New Roman" panose="02020603050405020304" charset="0"/>
              <a:sym typeface="+mn-ea"/>
            </a:endParaRPr>
          </a:p>
          <a:p>
            <a:pPr marL="0" indent="0">
              <a:buNone/>
            </a:pPr>
            <a:endParaRPr lang="en-IN" altLang="en-US">
              <a:solidFill>
                <a:srgbClr val="4276C8"/>
              </a:solidFill>
              <a:latin typeface="+mj-ea"/>
              <a:ea typeface="+mj-ea"/>
            </a:endParaRPr>
          </a:p>
          <a:p>
            <a:endParaRPr lang="en-IN" altLang="en-US">
              <a:solidFill>
                <a:srgbClr val="4276C8"/>
              </a:solidFill>
              <a:latin typeface="+mj-ea"/>
              <a:ea typeface="+mj-ea"/>
            </a:endParaRPr>
          </a:p>
        </p:txBody>
      </p:sp>
      <p:sp>
        <p:nvSpPr>
          <p:cNvPr id="4" name="Title 3"/>
          <p:cNvSpPr>
            <a:spLocks noGrp="1"/>
          </p:cNvSpPr>
          <p:nvPr/>
        </p:nvSpPr>
        <p:spPr>
          <a:xfrm>
            <a:off x="4655820" y="765175"/>
            <a:ext cx="3112135" cy="96837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altLang="en-US" sz="4000" u="sng">
                <a:solidFill>
                  <a:srgbClr val="EB203D"/>
                </a:solidFill>
              </a:rPr>
              <a:t>SYSTEM DOMAIN</a:t>
            </a:r>
            <a:endParaRPr lang="en-IN" altLang="en-US" sz="4000" u="sng">
              <a:solidFill>
                <a:srgbClr val="EB203D"/>
              </a:solidFill>
            </a:endParaRPr>
          </a:p>
        </p:txBody>
      </p:sp>
      <p:pic>
        <p:nvPicPr>
          <p:cNvPr id="5" name="Picture 4" descr="icon4"/>
          <p:cNvPicPr>
            <a:picLocks noChangeAspect="1"/>
          </p:cNvPicPr>
          <p:nvPr/>
        </p:nvPicPr>
        <p:blipFill>
          <a:blip r:embed="rId4"/>
          <a:stretch>
            <a:fillRect/>
          </a:stretch>
        </p:blipFill>
        <p:spPr>
          <a:xfrm>
            <a:off x="7082790" y="1760220"/>
            <a:ext cx="1310005" cy="1310005"/>
          </a:xfrm>
          <a:prstGeom prst="rect">
            <a:avLst/>
          </a:prstGeom>
        </p:spPr>
      </p:pic>
      <p:pic>
        <p:nvPicPr>
          <p:cNvPr id="6" name="Picture 5" descr="cropped-logo_springbypivotal_horizontal"/>
          <p:cNvPicPr>
            <a:picLocks noChangeAspect="1"/>
          </p:cNvPicPr>
          <p:nvPr/>
        </p:nvPicPr>
        <p:blipFill>
          <a:blip r:embed="rId5"/>
          <a:stretch>
            <a:fillRect/>
          </a:stretch>
        </p:blipFill>
        <p:spPr>
          <a:xfrm>
            <a:off x="8212455" y="2889885"/>
            <a:ext cx="2249170" cy="473710"/>
          </a:xfrm>
          <a:prstGeom prst="rect">
            <a:avLst/>
          </a:prstGeom>
        </p:spPr>
      </p:pic>
      <p:pic>
        <p:nvPicPr>
          <p:cNvPr id="7" name="Picture 6" descr="640px-Hibernate_logo_a"/>
          <p:cNvPicPr>
            <a:picLocks noChangeAspect="1"/>
          </p:cNvPicPr>
          <p:nvPr/>
        </p:nvPicPr>
        <p:blipFill>
          <a:blip r:embed="rId6"/>
          <a:stretch>
            <a:fillRect/>
          </a:stretch>
        </p:blipFill>
        <p:spPr>
          <a:xfrm>
            <a:off x="9947275" y="4302760"/>
            <a:ext cx="1950720" cy="542290"/>
          </a:xfrm>
          <a:prstGeom prst="rect">
            <a:avLst/>
          </a:prstGeom>
        </p:spPr>
      </p:pic>
      <p:pic>
        <p:nvPicPr>
          <p:cNvPr id="11" name="Picture 10" descr="Maven_logo.svg"/>
          <p:cNvPicPr>
            <a:picLocks noChangeAspect="1"/>
          </p:cNvPicPr>
          <p:nvPr/>
        </p:nvPicPr>
        <p:blipFill>
          <a:blip r:embed="rId7"/>
          <a:stretch>
            <a:fillRect/>
          </a:stretch>
        </p:blipFill>
        <p:spPr>
          <a:xfrm>
            <a:off x="9120505" y="5095240"/>
            <a:ext cx="2385695" cy="546100"/>
          </a:xfrm>
          <a:prstGeom prst="rect">
            <a:avLst/>
          </a:prstGeom>
        </p:spPr>
      </p:pic>
      <p:pic>
        <p:nvPicPr>
          <p:cNvPr id="12" name="Picture 11" descr="eclipse-800x188"/>
          <p:cNvPicPr>
            <a:picLocks noChangeAspect="1"/>
          </p:cNvPicPr>
          <p:nvPr/>
        </p:nvPicPr>
        <p:blipFill>
          <a:blip r:embed="rId8"/>
          <a:stretch>
            <a:fillRect/>
          </a:stretch>
        </p:blipFill>
        <p:spPr>
          <a:xfrm>
            <a:off x="7724775" y="4638675"/>
            <a:ext cx="1659890" cy="389890"/>
          </a:xfrm>
          <a:prstGeom prst="rect">
            <a:avLst/>
          </a:prstGeom>
        </p:spPr>
      </p:pic>
      <p:pic>
        <p:nvPicPr>
          <p:cNvPr id="13" name="Picture 12" descr="angularjs"/>
          <p:cNvPicPr>
            <a:picLocks noChangeAspect="1"/>
          </p:cNvPicPr>
          <p:nvPr/>
        </p:nvPicPr>
        <p:blipFill>
          <a:blip r:embed="rId9"/>
          <a:stretch>
            <a:fillRect/>
          </a:stretch>
        </p:blipFill>
        <p:spPr>
          <a:xfrm>
            <a:off x="8575040" y="1428750"/>
            <a:ext cx="15240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5992</Words>
  <Application>WPS Presentation</Application>
  <PresentationFormat>Widescreen</PresentationFormat>
  <Paragraphs>145</Paragraphs>
  <Slides>24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24</vt:i4>
      </vt:variant>
    </vt:vector>
  </HeadingPairs>
  <TitlesOfParts>
    <vt:vector size="39" baseType="lpstr">
      <vt:lpstr>Arial</vt:lpstr>
      <vt:lpstr>SimSun</vt:lpstr>
      <vt:lpstr>Wingdings</vt:lpstr>
      <vt:lpstr>Wingdings</vt:lpstr>
      <vt:lpstr>Times New Roman</vt:lpstr>
      <vt:lpstr>Calibri Light</vt:lpstr>
      <vt:lpstr>Calibri</vt:lpstr>
      <vt:lpstr>Microsoft YaHei</vt:lpstr>
      <vt:lpstr>Office Theme</vt:lpstr>
      <vt:lpstr>Paint.Picture</vt:lpstr>
      <vt:lpstr>Paint.Picture</vt:lpstr>
      <vt:lpstr>Paint.Picture</vt:lpstr>
      <vt:lpstr>Paint.Picture</vt:lpstr>
      <vt:lpstr>Paint.Picture</vt:lpstr>
      <vt:lpstr>Paint.Picture</vt:lpstr>
      <vt:lpstr>     MEDICAL-CARD   </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LOGIN PAGE</vt:lpstr>
      <vt:lpstr>DASH BOARD</vt:lpstr>
      <vt:lpstr>ADD PATIENT</vt:lpstr>
      <vt:lpstr>VIEW PATIENT</vt:lpstr>
      <vt:lpstr>ADMIN TABLE</vt:lpstr>
      <vt:lpstr>PATIENT TABLE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MEDICAL-CARD</dc:title>
  <dc:creator>Vinay</dc:creator>
  <cp:lastModifiedBy>Vinay</cp:lastModifiedBy>
  <cp:revision>105</cp:revision>
  <dcterms:created xsi:type="dcterms:W3CDTF">2016-09-29T03:22:00Z</dcterms:created>
  <dcterms:modified xsi:type="dcterms:W3CDTF">2017-03-27T09:58:23Z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