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0" r:id="rId7"/>
    <p:sldId id="261" r:id="rId8"/>
    <p:sldId id="263" r:id="rId9"/>
    <p:sldId id="262" r:id="rId10"/>
    <p:sldId id="264" r:id="rId11"/>
    <p:sldId id="265" r:id="rId12"/>
    <p:sldId id="267" r:id="rId13"/>
    <p:sldId id="275" r:id="rId14"/>
    <p:sldId id="276" r:id="rId15"/>
    <p:sldId id="268" r:id="rId1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2/20/23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2/20/23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a:t>Audio to Indian Sign Language Converter using Machine Translation and NLP Techniques.</a:t>
            </a:r>
          </a:p>
        </p:txBody>
      </p:sp>
      <p:sp>
        <p:nvSpPr>
          <p:cNvPr id="3" name="Subtitle 2"/>
          <p:cNvSpPr>
            <a:spLocks noGrp="1"/>
          </p:cNvSpPr>
          <p:nvPr>
            <p:ph type="subTitle" idx="1"/>
          </p:nvPr>
        </p:nvSpPr>
        <p:spPr>
          <a:xfrm>
            <a:off x="1486536" y="4627880"/>
            <a:ext cx="9218083" cy="1752600"/>
          </a:xfrm>
        </p:spPr>
        <p:txBody>
          <a:bodyPr/>
          <a:lstStyle/>
          <a:p>
            <a:pPr algn="ctr"/>
            <a:r>
              <a:rPr lang="en-US" dirty="0">
                <a:solidFill>
                  <a:schemeClr val="tx1"/>
                </a:solidFill>
              </a:rPr>
              <a:t>By</a:t>
            </a:r>
          </a:p>
          <a:p>
            <a:pPr algn="ctr"/>
            <a:r>
              <a:rPr lang="en-US" dirty="0">
                <a:solidFill>
                  <a:schemeClr val="tx1"/>
                </a:solidFill>
              </a:rPr>
              <a:t>Yash Mishra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INNOVATION AND NOVELITY</a:t>
            </a:r>
          </a:p>
        </p:txBody>
      </p:sp>
      <p:sp>
        <p:nvSpPr>
          <p:cNvPr id="3" name="Content Placeholder 2"/>
          <p:cNvSpPr>
            <a:spLocks noGrp="1"/>
          </p:cNvSpPr>
          <p:nvPr>
            <p:ph idx="1"/>
          </p:nvPr>
        </p:nvSpPr>
        <p:spPr/>
        <p:txBody>
          <a:bodyPr/>
          <a:lstStyle/>
          <a:p>
            <a:r>
              <a:rPr lang="en-US"/>
              <a:t>Around 466 million people worldwide have disabling hearing loss (1), and 34 million of these are children.</a:t>
            </a:r>
          </a:p>
          <a:p>
            <a:r>
              <a:rPr lang="en-US"/>
              <a:t>It is estimated that by 2050 over 900 million people will have disabling hearing loss.</a:t>
            </a:r>
          </a:p>
          <a:p>
            <a:r>
              <a:rPr lang="en-US"/>
              <a:t>Hearing loss may result from genetic causes, complications at birth, certain infectious diseases, chronic ear infections, the use of particular drugs, exposure to excessive noise, and ageing. Source: World Health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INNOVATION AND NOVELITY</a:t>
            </a:r>
          </a:p>
        </p:txBody>
      </p:sp>
      <p:sp>
        <p:nvSpPr>
          <p:cNvPr id="3" name="Content Placeholder 2"/>
          <p:cNvSpPr>
            <a:spLocks noGrp="1"/>
          </p:cNvSpPr>
          <p:nvPr>
            <p:ph idx="1"/>
          </p:nvPr>
        </p:nvSpPr>
        <p:spPr>
          <a:xfrm>
            <a:off x="609600" y="1125220"/>
            <a:ext cx="10972800" cy="4953000"/>
          </a:xfrm>
        </p:spPr>
        <p:txBody>
          <a:bodyPr/>
          <a:lstStyle/>
          <a:p>
            <a:r>
              <a:rPr lang="en-US"/>
              <a:t>As per the data from WHO it is estimated 900 million people will have Hearing Loss disability, after all this there is not much available technology to make communication with deaf people. We aim to provide a technology to ease the communication.</a:t>
            </a:r>
          </a:p>
          <a:p>
            <a:r>
              <a:rPr lang="en-US"/>
              <a:t>Generally, to have communication people need to either know the sign language or they need the human translator to make the communication possible.</a:t>
            </a:r>
          </a:p>
          <a:p>
            <a:r>
              <a:rPr lang="en-US"/>
              <a:t>To provide the solution we will make a software that takes an input in the form of speech and displays the respective Sign Language for the phrase.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RESULTS AND INFERENCES</a:t>
            </a:r>
          </a:p>
        </p:txBody>
      </p:sp>
      <p:pic>
        <p:nvPicPr>
          <p:cNvPr id="4" name="Content Placeholder 3" descr="1 (1)"/>
          <p:cNvPicPr>
            <a:picLocks noGrp="1" noChangeAspect="1"/>
          </p:cNvPicPr>
          <p:nvPr>
            <p:ph idx="1"/>
          </p:nvPr>
        </p:nvPicPr>
        <p:blipFill>
          <a:blip r:embed="rId2"/>
          <a:stretch>
            <a:fillRect/>
          </a:stretch>
        </p:blipFill>
        <p:spPr>
          <a:xfrm>
            <a:off x="2512695" y="985520"/>
            <a:ext cx="7165975" cy="558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ym typeface="+mn-ea"/>
              </a:rPr>
              <a:t>RESULTS AND INFERENCES</a:t>
            </a:r>
            <a:endParaRPr lang="en-US"/>
          </a:p>
        </p:txBody>
      </p:sp>
      <p:pic>
        <p:nvPicPr>
          <p:cNvPr id="4" name="Content Placeholder 3" descr="2 (1)"/>
          <p:cNvPicPr>
            <a:picLocks noGrp="1" noChangeAspect="1"/>
          </p:cNvPicPr>
          <p:nvPr>
            <p:ph idx="1"/>
          </p:nvPr>
        </p:nvPicPr>
        <p:blipFill>
          <a:blip r:embed="rId2"/>
          <a:stretch>
            <a:fillRect/>
          </a:stretch>
        </p:blipFill>
        <p:spPr>
          <a:xfrm>
            <a:off x="908685" y="2966720"/>
            <a:ext cx="10373995" cy="17138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ym typeface="+mn-ea"/>
              </a:rPr>
              <a:t>RESULTS AND INFERENCES</a:t>
            </a:r>
            <a:endParaRPr lang="en-US"/>
          </a:p>
        </p:txBody>
      </p:sp>
      <p:pic>
        <p:nvPicPr>
          <p:cNvPr id="4" name="Content Placeholder 3" descr="3"/>
          <p:cNvPicPr>
            <a:picLocks noGrp="1" noChangeAspect="1"/>
          </p:cNvPicPr>
          <p:nvPr>
            <p:ph idx="1"/>
          </p:nvPr>
        </p:nvPicPr>
        <p:blipFill>
          <a:blip r:embed="rId2"/>
          <a:stretch>
            <a:fillRect/>
          </a:stretch>
        </p:blipFill>
        <p:spPr>
          <a:xfrm>
            <a:off x="2073275" y="1230630"/>
            <a:ext cx="8046085" cy="4946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CONCLUSION</a:t>
            </a:r>
          </a:p>
        </p:txBody>
      </p:sp>
      <p:sp>
        <p:nvSpPr>
          <p:cNvPr id="3" name="Content Placeholder 2"/>
          <p:cNvSpPr>
            <a:spLocks noGrp="1"/>
          </p:cNvSpPr>
          <p:nvPr>
            <p:ph idx="1"/>
          </p:nvPr>
        </p:nvSpPr>
        <p:spPr/>
        <p:txBody>
          <a:bodyPr/>
          <a:lstStyle/>
          <a:p>
            <a:pPr marL="0" indent="0">
              <a:buNone/>
            </a:pPr>
            <a:r>
              <a:rPr lang="en-US" sz="2800"/>
              <a:t>Due to considerable time required in learning the Sign Language, people find it difficult to communicate with these specially abled people, creating a communication gap. Thus the Audio to Sign Language converter is important and significant because it helps in providing information access and services to deaf people in Indian sign language and develops a scalable project which can be extended to capture whole vocabulary of ISL through manual and non-manual signs. It also can be developed as a desktop or mobile application to enable specially abled people to communicate easily and effectively with others.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PROBLEM STATEMENT </a:t>
            </a:r>
          </a:p>
        </p:txBody>
      </p:sp>
      <p:sp>
        <p:nvSpPr>
          <p:cNvPr id="3" name="Content Placeholder 2"/>
          <p:cNvSpPr>
            <a:spLocks noGrp="1"/>
          </p:cNvSpPr>
          <p:nvPr>
            <p:ph idx="1"/>
          </p:nvPr>
        </p:nvSpPr>
        <p:spPr/>
        <p:txBody>
          <a:bodyPr/>
          <a:lstStyle/>
          <a:p>
            <a:pPr marL="0" indent="0" algn="just">
              <a:buNone/>
            </a:pPr>
            <a:r>
              <a:rPr lang="en-US"/>
              <a:t>Sign language is a visual language that is used by deaf people as their mother tongue. Unlike acoustically conveyed sound patterns, sign language uses body language and manual communication to fluidly convey the thoughts of a person. Due to considerable time required in learning the Sign Language,  it becomes difficult to communicate with these specially abled people, and thus creates a communication gap.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Objectives</a:t>
            </a:r>
          </a:p>
        </p:txBody>
      </p:sp>
      <p:sp>
        <p:nvSpPr>
          <p:cNvPr id="3" name="Content Placeholder 2"/>
          <p:cNvSpPr>
            <a:spLocks noGrp="1"/>
          </p:cNvSpPr>
          <p:nvPr>
            <p:ph idx="1"/>
          </p:nvPr>
        </p:nvSpPr>
        <p:spPr/>
        <p:txBody>
          <a:bodyPr/>
          <a:lstStyle/>
          <a:p>
            <a:pPr marL="0" indent="0">
              <a:buNone/>
            </a:pPr>
            <a:r>
              <a:rPr lang="en-US"/>
              <a:t>This Audio to Sign Language converter aims at :</a:t>
            </a:r>
          </a:p>
          <a:p>
            <a:r>
              <a:rPr lang="en-US"/>
              <a:t>Providing information access and services to deaf people in Indian sign language.</a:t>
            </a:r>
          </a:p>
          <a:p>
            <a:r>
              <a:rPr lang="en-US"/>
              <a:t>Developing a scalable project which can be extended to capture whole vocabulary of ISL through manual and non-manual signs</a:t>
            </a:r>
          </a:p>
          <a:p>
            <a:pPr marL="0" indent="0">
              <a:buNone/>
            </a:pPr>
            <a:r>
              <a:rPr lang="en-US"/>
              <a:t>It can be developed as a desktop or mobile application to enable specially abled people to communicate easily and effectively with others.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LITERATURE REVIEW</a:t>
            </a:r>
          </a:p>
        </p:txBody>
      </p:sp>
      <p:graphicFrame>
        <p:nvGraphicFramePr>
          <p:cNvPr id="4" name="Content Placeholder 3"/>
          <p:cNvGraphicFramePr>
            <a:graphicFrameLocks noGrp="1"/>
          </p:cNvGraphicFramePr>
          <p:nvPr>
            <p:ph idx="1"/>
          </p:nvPr>
        </p:nvGraphicFramePr>
        <p:xfrm>
          <a:off x="609600" y="882015"/>
          <a:ext cx="10972800" cy="5943600"/>
        </p:xfrm>
        <a:graphic>
          <a:graphicData uri="http://schemas.openxmlformats.org/drawingml/2006/table">
            <a:tbl>
              <a:tblPr firstRow="1" bandRow="1">
                <a:tableStyleId>{5C22544A-7EE6-4342-B048-85BDC9FD1C3A}</a:tableStyleId>
              </a:tblPr>
              <a:tblGrid>
                <a:gridCol w="984250">
                  <a:extLst>
                    <a:ext uri="{9D8B030D-6E8A-4147-A177-3AD203B41FA5}">
                      <a16:colId xmlns:a16="http://schemas.microsoft.com/office/drawing/2014/main" val="20000"/>
                    </a:ext>
                  </a:extLst>
                </a:gridCol>
                <a:gridCol w="1958340">
                  <a:extLst>
                    <a:ext uri="{9D8B030D-6E8A-4147-A177-3AD203B41FA5}">
                      <a16:colId xmlns:a16="http://schemas.microsoft.com/office/drawing/2014/main" val="20001"/>
                    </a:ext>
                  </a:extLst>
                </a:gridCol>
                <a:gridCol w="2135505">
                  <a:extLst>
                    <a:ext uri="{9D8B030D-6E8A-4147-A177-3AD203B41FA5}">
                      <a16:colId xmlns:a16="http://schemas.microsoft.com/office/drawing/2014/main" val="20002"/>
                    </a:ext>
                  </a:extLst>
                </a:gridCol>
                <a:gridCol w="3256915">
                  <a:extLst>
                    <a:ext uri="{9D8B030D-6E8A-4147-A177-3AD203B41FA5}">
                      <a16:colId xmlns:a16="http://schemas.microsoft.com/office/drawing/2014/main" val="20003"/>
                    </a:ext>
                  </a:extLst>
                </a:gridCol>
                <a:gridCol w="2637790">
                  <a:extLst>
                    <a:ext uri="{9D8B030D-6E8A-4147-A177-3AD203B41FA5}">
                      <a16:colId xmlns:a16="http://schemas.microsoft.com/office/drawing/2014/main" val="20004"/>
                    </a:ext>
                  </a:extLst>
                </a:gridCol>
              </a:tblGrid>
              <a:tr h="381000">
                <a:tc>
                  <a:txBody>
                    <a:bodyPr/>
                    <a:lstStyle/>
                    <a:p>
                      <a:pPr algn="ctr">
                        <a:buNone/>
                      </a:pPr>
                      <a:r>
                        <a:rPr lang="en-US" sz="1200"/>
                        <a:t>Ref. No.</a:t>
                      </a:r>
                    </a:p>
                    <a:p>
                      <a:pPr algn="ctr">
                        <a:buNone/>
                      </a:pPr>
                      <a:endParaRPr lang="en-US" sz="1200"/>
                    </a:p>
                  </a:txBody>
                  <a:tcPr/>
                </a:tc>
                <a:tc>
                  <a:txBody>
                    <a:bodyPr/>
                    <a:lstStyle/>
                    <a:p>
                      <a:pPr algn="ctr">
                        <a:buNone/>
                      </a:pPr>
                      <a:r>
                        <a:rPr lang="en-US" sz="1200">
                          <a:sym typeface="+mn-ea"/>
                        </a:rPr>
                        <a:t>Title of the paper </a:t>
                      </a:r>
                    </a:p>
                  </a:txBody>
                  <a:tcPr/>
                </a:tc>
                <a:tc>
                  <a:txBody>
                    <a:bodyPr/>
                    <a:lstStyle/>
                    <a:p>
                      <a:pPr algn="ctr">
                        <a:buNone/>
                      </a:pPr>
                      <a:r>
                        <a:rPr lang="en-US" sz="1200"/>
                        <a:t>Methodology</a:t>
                      </a:r>
                    </a:p>
                  </a:txBody>
                  <a:tcPr/>
                </a:tc>
                <a:tc>
                  <a:txBody>
                    <a:bodyPr/>
                    <a:lstStyle/>
                    <a:p>
                      <a:pPr algn="ctr">
                        <a:buNone/>
                      </a:pPr>
                      <a:r>
                        <a:rPr lang="en-US" sz="1200"/>
                        <a:t>Pros</a:t>
                      </a:r>
                    </a:p>
                  </a:txBody>
                  <a:tcPr/>
                </a:tc>
                <a:tc>
                  <a:txBody>
                    <a:bodyPr/>
                    <a:lstStyle/>
                    <a:p>
                      <a:pPr algn="ctr">
                        <a:buNone/>
                      </a:pPr>
                      <a:r>
                        <a:rPr lang="en-US" sz="1200"/>
                        <a:t>Cons</a:t>
                      </a:r>
                    </a:p>
                  </a:txBody>
                  <a:tcPr/>
                </a:tc>
                <a:extLst>
                  <a:ext uri="{0D108BD9-81ED-4DB2-BD59-A6C34878D82A}">
                    <a16:rowId xmlns:a16="http://schemas.microsoft.com/office/drawing/2014/main" val="10000"/>
                  </a:ext>
                </a:extLst>
              </a:tr>
              <a:tr h="381000">
                <a:tc>
                  <a:txBody>
                    <a:bodyPr/>
                    <a:lstStyle/>
                    <a:p>
                      <a:pPr algn="just">
                        <a:buNone/>
                      </a:pPr>
                      <a:r>
                        <a:rPr lang="en-US" sz="1200"/>
                        <a:t>1</a:t>
                      </a:r>
                    </a:p>
                  </a:txBody>
                  <a:tcPr/>
                </a:tc>
                <a:tc>
                  <a:txBody>
                    <a:bodyPr/>
                    <a:lstStyle/>
                    <a:p>
                      <a:pPr algn="just">
                        <a:buNone/>
                      </a:pPr>
                      <a:r>
                        <a:rPr lang="en-US" sz="1200"/>
                        <a:t>Software Based Sign Language Converter</a:t>
                      </a:r>
                    </a:p>
                  </a:txBody>
                  <a:tcPr/>
                </a:tc>
                <a:tc>
                  <a:txBody>
                    <a:bodyPr/>
                    <a:lstStyle/>
                    <a:p>
                      <a:pPr algn="just">
                        <a:buNone/>
                      </a:pPr>
                      <a:r>
                        <a:rPr lang="en-US" sz="1200"/>
                        <a:t>The cue symbols (ASL Gestures) to</a:t>
                      </a:r>
                    </a:p>
                    <a:p>
                      <a:pPr algn="just">
                        <a:buNone/>
                      </a:pPr>
                      <a:r>
                        <a:rPr lang="en-US" sz="1200"/>
                        <a:t>speech using graphical programming</a:t>
                      </a:r>
                    </a:p>
                    <a:p>
                      <a:pPr algn="just">
                        <a:buNone/>
                      </a:pPr>
                      <a:r>
                        <a:rPr lang="en-US" sz="1200"/>
                        <a:t>(LabVIEW)</a:t>
                      </a:r>
                    </a:p>
                  </a:txBody>
                  <a:tcPr/>
                </a:tc>
                <a:tc>
                  <a:txBody>
                    <a:bodyPr/>
                    <a:lstStyle/>
                    <a:p>
                      <a:pPr algn="just">
                        <a:buNone/>
                      </a:pPr>
                      <a:r>
                        <a:rPr lang="en-US" sz="1200"/>
                        <a:t>Reducing the limitation of the existing system, thereby eliminating the need for a translator. This software-based approach allows real-time translation with easy-to-use controls for the user.</a:t>
                      </a:r>
                    </a:p>
                  </a:txBody>
                  <a:tcPr/>
                </a:tc>
                <a:tc>
                  <a:txBody>
                    <a:bodyPr/>
                    <a:lstStyle/>
                    <a:p>
                      <a:pPr algn="just">
                        <a:buNone/>
                      </a:pPr>
                      <a:r>
                        <a:rPr lang="en-US" sz="1200"/>
                        <a:t>There are several Hardware and Software constraints which decreases the portability of the program.</a:t>
                      </a:r>
                    </a:p>
                  </a:txBody>
                  <a:tcPr/>
                </a:tc>
                <a:extLst>
                  <a:ext uri="{0D108BD9-81ED-4DB2-BD59-A6C34878D82A}">
                    <a16:rowId xmlns:a16="http://schemas.microsoft.com/office/drawing/2014/main" val="10001"/>
                  </a:ext>
                </a:extLst>
              </a:tr>
              <a:tr h="381000">
                <a:tc>
                  <a:txBody>
                    <a:bodyPr/>
                    <a:lstStyle/>
                    <a:p>
                      <a:pPr algn="just">
                        <a:buNone/>
                      </a:pPr>
                      <a:r>
                        <a:rPr lang="en-US" sz="1200"/>
                        <a:t>2</a:t>
                      </a:r>
                    </a:p>
                  </a:txBody>
                  <a:tcPr/>
                </a:tc>
                <a:tc>
                  <a:txBody>
                    <a:bodyPr/>
                    <a:lstStyle/>
                    <a:p>
                      <a:pPr algn="just">
                        <a:buNone/>
                      </a:pPr>
                      <a:r>
                        <a:rPr lang="en-US" sz="1200"/>
                        <a:t>Double Handed</a:t>
                      </a:r>
                    </a:p>
                    <a:p>
                      <a:pPr algn="just">
                        <a:buNone/>
                      </a:pPr>
                      <a:r>
                        <a:rPr lang="en-US" sz="1200"/>
                        <a:t>Indian Sign Language to Speech and Text</a:t>
                      </a:r>
                    </a:p>
                  </a:txBody>
                  <a:tcPr/>
                </a:tc>
                <a:tc>
                  <a:txBody>
                    <a:bodyPr/>
                    <a:lstStyle/>
                    <a:p>
                      <a:pPr algn="just">
                        <a:buNone/>
                      </a:pPr>
                      <a:r>
                        <a:rPr lang="en-US" sz="1200"/>
                        <a:t>The double handed Indian Sign Language is captured as a series of images and it's processed with the help of MATLAB and then it's converted to</a:t>
                      </a:r>
                    </a:p>
                    <a:p>
                      <a:pPr algn="just">
                        <a:buNone/>
                      </a:pPr>
                      <a:r>
                        <a:rPr lang="en-US" sz="1200"/>
                        <a:t>speech and text.</a:t>
                      </a:r>
                    </a:p>
                  </a:txBody>
                  <a:tcPr/>
                </a:tc>
                <a:tc>
                  <a:txBody>
                    <a:bodyPr/>
                    <a:lstStyle/>
                    <a:p>
                      <a:pPr algn="just">
                        <a:buNone/>
                      </a:pPr>
                      <a:r>
                        <a:rPr lang="en-US" sz="1200"/>
                        <a:t>The experiment was carried</a:t>
                      </a:r>
                    </a:p>
                    <a:p>
                      <a:pPr algn="just">
                        <a:buNone/>
                      </a:pPr>
                      <a:r>
                        <a:rPr lang="en-US" sz="1200"/>
                        <a:t>out with bare hands, thus</a:t>
                      </a:r>
                    </a:p>
                    <a:p>
                      <a:pPr algn="just">
                        <a:buNone/>
                      </a:pPr>
                      <a:r>
                        <a:rPr lang="en-US" sz="1200"/>
                        <a:t>limitations by using data</a:t>
                      </a:r>
                    </a:p>
                    <a:p>
                      <a:pPr algn="just">
                        <a:buNone/>
                      </a:pPr>
                      <a:r>
                        <a:rPr lang="en-US" sz="1200"/>
                        <a:t>gloves is overcome.</a:t>
                      </a:r>
                    </a:p>
                  </a:txBody>
                  <a:tcPr/>
                </a:tc>
                <a:tc>
                  <a:txBody>
                    <a:bodyPr/>
                    <a:lstStyle/>
                    <a:p>
                      <a:pPr algn="just">
                        <a:buNone/>
                      </a:pPr>
                      <a:r>
                        <a:rPr lang="en-US" sz="1200"/>
                        <a:t>Min Eigen value theorem is</a:t>
                      </a:r>
                    </a:p>
                    <a:p>
                      <a:pPr algn="just">
                        <a:buNone/>
                      </a:pPr>
                      <a:r>
                        <a:rPr lang="en-US" sz="1200"/>
                        <a:t>difficult to implement in</a:t>
                      </a:r>
                    </a:p>
                    <a:p>
                      <a:pPr algn="just">
                        <a:buNone/>
                      </a:pPr>
                      <a:r>
                        <a:rPr lang="en-US" sz="1200"/>
                        <a:t>matlab.</a:t>
                      </a:r>
                    </a:p>
                  </a:txBody>
                  <a:tcPr/>
                </a:tc>
                <a:extLst>
                  <a:ext uri="{0D108BD9-81ED-4DB2-BD59-A6C34878D82A}">
                    <a16:rowId xmlns:a16="http://schemas.microsoft.com/office/drawing/2014/main" val="10002"/>
                  </a:ext>
                </a:extLst>
              </a:tr>
              <a:tr h="381000">
                <a:tc>
                  <a:txBody>
                    <a:bodyPr/>
                    <a:lstStyle/>
                    <a:p>
                      <a:pPr algn="just">
                        <a:buNone/>
                      </a:pPr>
                      <a:r>
                        <a:rPr lang="en-US" sz="1200"/>
                        <a:t>3</a:t>
                      </a:r>
                    </a:p>
                  </a:txBody>
                  <a:tcPr/>
                </a:tc>
                <a:tc>
                  <a:txBody>
                    <a:bodyPr/>
                    <a:lstStyle/>
                    <a:p>
                      <a:pPr algn="just">
                        <a:buNone/>
                      </a:pPr>
                      <a:r>
                        <a:rPr lang="en-US" sz="1200"/>
                        <a:t>The Text Analysis</a:t>
                      </a:r>
                    </a:p>
                    <a:p>
                      <a:pPr algn="just">
                        <a:buNone/>
                      </a:pPr>
                      <a:r>
                        <a:rPr lang="en-US" sz="1200"/>
                        <a:t>and Processing of</a:t>
                      </a:r>
                    </a:p>
                    <a:p>
                      <a:pPr algn="just">
                        <a:buNone/>
                      </a:pPr>
                      <a:r>
                        <a:rPr lang="en-US" sz="1200"/>
                        <a:t>Thai Language Text</a:t>
                      </a:r>
                    </a:p>
                    <a:p>
                      <a:pPr algn="just">
                        <a:buNone/>
                      </a:pPr>
                      <a:r>
                        <a:rPr lang="en-US" sz="1200"/>
                        <a:t>to Speech</a:t>
                      </a:r>
                    </a:p>
                    <a:p>
                      <a:pPr algn="just">
                        <a:buNone/>
                      </a:pPr>
                      <a:r>
                        <a:rPr lang="en-US" sz="1200"/>
                        <a:t>Conversion System</a:t>
                      </a:r>
                    </a:p>
                  </a:txBody>
                  <a:tcPr/>
                </a:tc>
                <a:tc>
                  <a:txBody>
                    <a:bodyPr/>
                    <a:lstStyle/>
                    <a:p>
                      <a:pPr algn="just">
                        <a:buNone/>
                      </a:pPr>
                      <a:r>
                        <a:rPr lang="en-US" sz="1200"/>
                        <a:t>system is divided into</a:t>
                      </a:r>
                    </a:p>
                    <a:p>
                      <a:pPr algn="just">
                        <a:buNone/>
                      </a:pPr>
                      <a:r>
                        <a:rPr lang="en-US" sz="1200"/>
                        <a:t>front-end and back-end</a:t>
                      </a:r>
                    </a:p>
                    <a:p>
                      <a:pPr algn="just">
                        <a:buNone/>
                      </a:pPr>
                      <a:r>
                        <a:rPr lang="en-US" sz="1200"/>
                        <a:t>analysis module</a:t>
                      </a:r>
                    </a:p>
                    <a:p>
                      <a:pPr algn="just">
                        <a:buNone/>
                      </a:pPr>
                      <a:r>
                        <a:rPr lang="en-US" sz="1200"/>
                        <a:t>speech synthesis</a:t>
                      </a:r>
                    </a:p>
                    <a:p>
                      <a:pPr algn="just">
                        <a:buNone/>
                      </a:pPr>
                      <a:r>
                        <a:rPr lang="en-US" sz="1200"/>
                        <a:t>module</a:t>
                      </a:r>
                    </a:p>
                  </a:txBody>
                  <a:tcPr/>
                </a:tc>
                <a:tc>
                  <a:txBody>
                    <a:bodyPr/>
                    <a:lstStyle/>
                    <a:p>
                      <a:pPr algn="just">
                        <a:buNone/>
                      </a:pPr>
                      <a:r>
                        <a:rPr lang="en-US" sz="1200"/>
                        <a:t>accuracy rate is 97.83%, the</a:t>
                      </a:r>
                    </a:p>
                    <a:p>
                      <a:pPr algn="just">
                        <a:buNone/>
                      </a:pPr>
                      <a:r>
                        <a:rPr lang="en-US" sz="1200"/>
                        <a:t>outside set’s test accuracy</a:t>
                      </a:r>
                    </a:p>
                    <a:p>
                      <a:pPr algn="just">
                        <a:buNone/>
                      </a:pPr>
                      <a:r>
                        <a:rPr lang="en-US" sz="1200"/>
                        <a:t>rate is 97.61%.</a:t>
                      </a:r>
                    </a:p>
                  </a:txBody>
                  <a:tcPr/>
                </a:tc>
                <a:tc>
                  <a:txBody>
                    <a:bodyPr/>
                    <a:lstStyle/>
                    <a:p>
                      <a:pPr algn="just">
                        <a:buNone/>
                      </a:pPr>
                      <a:r>
                        <a:rPr lang="en-US" sz="1200"/>
                        <a:t>Thai text normalization</a:t>
                      </a:r>
                    </a:p>
                    <a:p>
                      <a:pPr algn="just">
                        <a:buNone/>
                      </a:pPr>
                      <a:r>
                        <a:rPr lang="en-US" sz="1200"/>
                        <a:t>difficulties expressed mainly for two indexes: the first is the judgment of non-standard word recognition; the second</a:t>
                      </a:r>
                    </a:p>
                    <a:p>
                      <a:pPr algn="just">
                        <a:buNone/>
                      </a:pPr>
                      <a:r>
                        <a:rPr lang="en-US" sz="1200"/>
                        <a:t>is the ambiguity of the disambiguation carried out by non-standard word processing</a:t>
                      </a:r>
                    </a:p>
                  </a:txBody>
                  <a:tcPr/>
                </a:tc>
                <a:extLst>
                  <a:ext uri="{0D108BD9-81ED-4DB2-BD59-A6C34878D82A}">
                    <a16:rowId xmlns:a16="http://schemas.microsoft.com/office/drawing/2014/main" val="10003"/>
                  </a:ext>
                </a:extLst>
              </a:tr>
              <a:tr h="381000">
                <a:tc>
                  <a:txBody>
                    <a:bodyPr/>
                    <a:lstStyle/>
                    <a:p>
                      <a:pPr algn="just">
                        <a:buNone/>
                      </a:pPr>
                      <a:r>
                        <a:rPr lang="en-US" sz="1200"/>
                        <a:t>4</a:t>
                      </a:r>
                    </a:p>
                  </a:txBody>
                  <a:tcPr/>
                </a:tc>
                <a:tc>
                  <a:txBody>
                    <a:bodyPr/>
                    <a:lstStyle/>
                    <a:p>
                      <a:pPr algn="just">
                        <a:buNone/>
                      </a:pPr>
                      <a:r>
                        <a:rPr lang="en-US" sz="1200"/>
                        <a:t>Sign Language</a:t>
                      </a:r>
                    </a:p>
                    <a:p>
                      <a:pPr algn="just">
                        <a:buNone/>
                      </a:pPr>
                      <a:r>
                        <a:rPr lang="en-US" sz="1200"/>
                        <a:t>Recognition Using</a:t>
                      </a:r>
                    </a:p>
                    <a:p>
                      <a:pPr algn="just">
                        <a:buNone/>
                      </a:pPr>
                      <a:r>
                        <a:rPr lang="en-US" sz="1200"/>
                        <a:t>Modified</a:t>
                      </a:r>
                    </a:p>
                    <a:p>
                      <a:pPr algn="just">
                        <a:buNone/>
                      </a:pPr>
                      <a:r>
                        <a:rPr lang="en-US" sz="1200"/>
                        <a:t>Convolutional</a:t>
                      </a:r>
                    </a:p>
                    <a:p>
                      <a:pPr algn="just">
                        <a:buNone/>
                      </a:pPr>
                      <a:r>
                        <a:rPr lang="en-US" sz="1200"/>
                        <a:t>Neural Network</a:t>
                      </a:r>
                    </a:p>
                    <a:p>
                      <a:pPr algn="just">
                        <a:buNone/>
                      </a:pPr>
                      <a:r>
                        <a:rPr lang="en-US" sz="1200"/>
                        <a:t>Model</a:t>
                      </a:r>
                    </a:p>
                  </a:txBody>
                  <a:tcPr/>
                </a:tc>
                <a:tc>
                  <a:txBody>
                    <a:bodyPr/>
                    <a:lstStyle/>
                    <a:p>
                      <a:pPr algn="just">
                        <a:buNone/>
                      </a:pPr>
                      <a:r>
                        <a:rPr lang="en-US" sz="1200"/>
                        <a:t>top-tier models in</a:t>
                      </a:r>
                    </a:p>
                    <a:p>
                      <a:pPr algn="just">
                        <a:buNone/>
                      </a:pPr>
                      <a:r>
                        <a:rPr lang="en-US" sz="1200"/>
                        <a:t>Action Recognition</a:t>
                      </a:r>
                    </a:p>
                    <a:p>
                      <a:pPr algn="just">
                        <a:buNone/>
                      </a:pPr>
                      <a:r>
                        <a:rPr lang="en-US" sz="1200"/>
                        <a:t>which is i3d inception</a:t>
                      </a:r>
                    </a:p>
                    <a:p>
                      <a:pPr algn="just">
                        <a:buNone/>
                      </a:pPr>
                      <a:r>
                        <a:rPr lang="en-US" sz="1200"/>
                        <a:t>this model is also a</a:t>
                      </a:r>
                    </a:p>
                    <a:p>
                      <a:pPr algn="just">
                        <a:buNone/>
                      </a:pPr>
                      <a:r>
                        <a:rPr lang="en-US" sz="1200"/>
                        <a:t>new Action</a:t>
                      </a:r>
                    </a:p>
                    <a:p>
                      <a:pPr algn="just">
                        <a:buNone/>
                      </a:pPr>
                      <a:r>
                        <a:rPr lang="en-US" sz="1200"/>
                        <a:t>Recognition model</a:t>
                      </a:r>
                    </a:p>
                    <a:p>
                      <a:pPr algn="just">
                        <a:buNone/>
                      </a:pPr>
                      <a:r>
                        <a:rPr lang="en-US" sz="1200"/>
                        <a:t>with very high</a:t>
                      </a:r>
                    </a:p>
                    <a:p>
                      <a:pPr algn="just">
                        <a:buNone/>
                      </a:pPr>
                      <a:r>
                        <a:rPr lang="en-US" sz="1200"/>
                        <a:t>accuracy</a:t>
                      </a:r>
                    </a:p>
                  </a:txBody>
                  <a:tcPr/>
                </a:tc>
                <a:tc>
                  <a:txBody>
                    <a:bodyPr/>
                    <a:lstStyle/>
                    <a:p>
                      <a:pPr algn="just">
                        <a:buNone/>
                      </a:pPr>
                      <a:r>
                        <a:rPr lang="en-US" sz="1200"/>
                        <a:t>Good training accuracy </a:t>
                      </a:r>
                    </a:p>
                  </a:txBody>
                  <a:tcPr/>
                </a:tc>
                <a:tc>
                  <a:txBody>
                    <a:bodyPr/>
                    <a:lstStyle/>
                    <a:p>
                      <a:pPr algn="just">
                        <a:buNone/>
                      </a:pPr>
                      <a:r>
                        <a:rPr lang="en-US" sz="1200"/>
                        <a:t>Very low validation accuracy. Can do a lot more things with this model, like freeze the layers, remove some</a:t>
                      </a:r>
                    </a:p>
                    <a:p>
                      <a:pPr algn="just">
                        <a:buNone/>
                      </a:pPr>
                      <a:r>
                        <a:rPr lang="en-US" sz="1200"/>
                        <a:t>inception module, remove the transfer learning, and change the fully connected layer into another deep learning model.</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RESULTS AND INFERENCES</a:t>
            </a:r>
          </a:p>
        </p:txBody>
      </p:sp>
      <p:graphicFrame>
        <p:nvGraphicFramePr>
          <p:cNvPr id="5" name="Content Placeholder 4"/>
          <p:cNvGraphicFramePr>
            <a:graphicFrameLocks noGrp="1"/>
          </p:cNvGraphicFramePr>
          <p:nvPr>
            <p:ph idx="1"/>
          </p:nvPr>
        </p:nvGraphicFramePr>
        <p:xfrm>
          <a:off x="609600" y="1155700"/>
          <a:ext cx="10972800" cy="5562600"/>
        </p:xfrm>
        <a:graphic>
          <a:graphicData uri="http://schemas.openxmlformats.org/drawingml/2006/table">
            <a:tbl>
              <a:tblPr firstRow="1" bandRow="1">
                <a:tableStyleId>{5C22544A-7EE6-4342-B048-85BDC9FD1C3A}</a:tableStyleId>
              </a:tblPr>
              <a:tblGrid>
                <a:gridCol w="868045">
                  <a:extLst>
                    <a:ext uri="{9D8B030D-6E8A-4147-A177-3AD203B41FA5}">
                      <a16:colId xmlns:a16="http://schemas.microsoft.com/office/drawing/2014/main" val="20000"/>
                    </a:ext>
                  </a:extLst>
                </a:gridCol>
                <a:gridCol w="1837690">
                  <a:extLst>
                    <a:ext uri="{9D8B030D-6E8A-4147-A177-3AD203B41FA5}">
                      <a16:colId xmlns:a16="http://schemas.microsoft.com/office/drawing/2014/main" val="20001"/>
                    </a:ext>
                  </a:extLst>
                </a:gridCol>
                <a:gridCol w="2423795">
                  <a:extLst>
                    <a:ext uri="{9D8B030D-6E8A-4147-A177-3AD203B41FA5}">
                      <a16:colId xmlns:a16="http://schemas.microsoft.com/office/drawing/2014/main" val="20002"/>
                    </a:ext>
                  </a:extLst>
                </a:gridCol>
                <a:gridCol w="3088005">
                  <a:extLst>
                    <a:ext uri="{9D8B030D-6E8A-4147-A177-3AD203B41FA5}">
                      <a16:colId xmlns:a16="http://schemas.microsoft.com/office/drawing/2014/main" val="20003"/>
                    </a:ext>
                  </a:extLst>
                </a:gridCol>
                <a:gridCol w="2755265">
                  <a:extLst>
                    <a:ext uri="{9D8B030D-6E8A-4147-A177-3AD203B41FA5}">
                      <a16:colId xmlns:a16="http://schemas.microsoft.com/office/drawing/2014/main" val="20004"/>
                    </a:ext>
                  </a:extLst>
                </a:gridCol>
              </a:tblGrid>
              <a:tr h="381000">
                <a:tc>
                  <a:txBody>
                    <a:bodyPr/>
                    <a:lstStyle/>
                    <a:p>
                      <a:pPr algn="ctr">
                        <a:buNone/>
                      </a:pPr>
                      <a:r>
                        <a:rPr lang="en-US" sz="1400"/>
                        <a:t>Ref. No</a:t>
                      </a:r>
                    </a:p>
                  </a:txBody>
                  <a:tcPr/>
                </a:tc>
                <a:tc>
                  <a:txBody>
                    <a:bodyPr/>
                    <a:lstStyle/>
                    <a:p>
                      <a:pPr algn="ctr">
                        <a:buNone/>
                      </a:pPr>
                      <a:r>
                        <a:rPr lang="en-US" sz="1400"/>
                        <a:t>Title of the paper </a:t>
                      </a:r>
                    </a:p>
                  </a:txBody>
                  <a:tcPr/>
                </a:tc>
                <a:tc>
                  <a:txBody>
                    <a:bodyPr/>
                    <a:lstStyle/>
                    <a:p>
                      <a:pPr algn="ctr">
                        <a:buNone/>
                      </a:pPr>
                      <a:r>
                        <a:rPr lang="en-US" sz="1400"/>
                        <a:t>Methodology</a:t>
                      </a:r>
                    </a:p>
                  </a:txBody>
                  <a:tcPr/>
                </a:tc>
                <a:tc>
                  <a:txBody>
                    <a:bodyPr/>
                    <a:lstStyle/>
                    <a:p>
                      <a:pPr algn="ctr">
                        <a:buNone/>
                      </a:pPr>
                      <a:r>
                        <a:rPr lang="en-US" sz="1400"/>
                        <a:t>Pros</a:t>
                      </a:r>
                    </a:p>
                  </a:txBody>
                  <a:tcPr/>
                </a:tc>
                <a:tc>
                  <a:txBody>
                    <a:bodyPr/>
                    <a:lstStyle/>
                    <a:p>
                      <a:pPr algn="ctr">
                        <a:buNone/>
                      </a:pPr>
                      <a:r>
                        <a:rPr lang="en-US" sz="1400"/>
                        <a:t>Cons</a:t>
                      </a:r>
                    </a:p>
                  </a:txBody>
                  <a:tcPr/>
                </a:tc>
                <a:extLst>
                  <a:ext uri="{0D108BD9-81ED-4DB2-BD59-A6C34878D82A}">
                    <a16:rowId xmlns:a16="http://schemas.microsoft.com/office/drawing/2014/main" val="10000"/>
                  </a:ext>
                </a:extLst>
              </a:tr>
              <a:tr h="381000">
                <a:tc>
                  <a:txBody>
                    <a:bodyPr/>
                    <a:lstStyle/>
                    <a:p>
                      <a:pPr>
                        <a:buNone/>
                      </a:pPr>
                      <a:r>
                        <a:rPr lang="en-US" sz="1400"/>
                        <a:t>5</a:t>
                      </a:r>
                    </a:p>
                  </a:txBody>
                  <a:tcPr/>
                </a:tc>
                <a:tc>
                  <a:txBody>
                    <a:bodyPr/>
                    <a:lstStyle/>
                    <a:p>
                      <a:pPr>
                        <a:buNone/>
                      </a:pPr>
                      <a:r>
                        <a:rPr lang="en-US" sz="1400"/>
                        <a:t>A Translator for</a:t>
                      </a:r>
                    </a:p>
                    <a:p>
                      <a:pPr>
                        <a:buNone/>
                      </a:pPr>
                      <a:r>
                        <a:rPr lang="en-US" sz="1400"/>
                        <a:t>American Sign</a:t>
                      </a:r>
                    </a:p>
                    <a:p>
                      <a:pPr>
                        <a:buNone/>
                      </a:pPr>
                      <a:r>
                        <a:rPr lang="en-US" sz="1400"/>
                        <a:t>Language to Text</a:t>
                      </a:r>
                    </a:p>
                    <a:p>
                      <a:pPr>
                        <a:buNone/>
                      </a:pPr>
                      <a:r>
                        <a:rPr lang="en-US" sz="1400"/>
                        <a:t>and Speech</a:t>
                      </a:r>
                    </a:p>
                  </a:txBody>
                  <a:tcPr/>
                </a:tc>
                <a:tc>
                  <a:txBody>
                    <a:bodyPr/>
                    <a:lstStyle/>
                    <a:p>
                      <a:pPr>
                        <a:buNone/>
                      </a:pPr>
                      <a:r>
                        <a:rPr lang="en-US" sz="1400"/>
                        <a:t>AdaBoost and Haarlike classifiers This paper proposed a system</a:t>
                      </a:r>
                    </a:p>
                    <a:p>
                      <a:pPr>
                        <a:buNone/>
                      </a:pPr>
                      <a:r>
                        <a:rPr lang="en-US" sz="1400"/>
                        <a:t>that can automatically detect static hand signs</a:t>
                      </a:r>
                    </a:p>
                    <a:p>
                      <a:pPr>
                        <a:buNone/>
                      </a:pPr>
                      <a:r>
                        <a:rPr lang="en-US" sz="1400"/>
                        <a:t>of alphabets in American Sign Language (ASL).</a:t>
                      </a:r>
                    </a:p>
                  </a:txBody>
                  <a:tcPr/>
                </a:tc>
                <a:tc>
                  <a:txBody>
                    <a:bodyPr/>
                    <a:lstStyle/>
                    <a:p>
                      <a:pPr>
                        <a:buNone/>
                      </a:pPr>
                      <a:r>
                        <a:rPr lang="en-US" sz="1400"/>
                        <a:t>The overall success rate is</a:t>
                      </a:r>
                    </a:p>
                    <a:p>
                      <a:pPr>
                        <a:buNone/>
                      </a:pPr>
                      <a:r>
                        <a:rPr lang="en-US" sz="1400"/>
                        <a:t>98.7%. The expected result of this system is able to correctly recognizing hand signs, converting these recognized signs into letters, after that</a:t>
                      </a:r>
                    </a:p>
                    <a:p>
                      <a:pPr>
                        <a:buNone/>
                      </a:pPr>
                      <a:r>
                        <a:rPr lang="en-US" sz="1400"/>
                        <a:t>combining them into words,</a:t>
                      </a:r>
                    </a:p>
                    <a:p>
                      <a:pPr>
                        <a:buNone/>
                      </a:pPr>
                      <a:r>
                        <a:rPr lang="en-US" sz="1400"/>
                        <a:t>sentences in textual format and then translating to audio format.</a:t>
                      </a:r>
                    </a:p>
                  </a:txBody>
                  <a:tcPr/>
                </a:tc>
                <a:tc>
                  <a:txBody>
                    <a:bodyPr/>
                    <a:lstStyle/>
                    <a:p>
                      <a:pPr>
                        <a:buNone/>
                      </a:pPr>
                      <a:r>
                        <a:rPr lang="en-US" sz="1400"/>
                        <a:t>Lot of scope is  here in this field. A Universal  anguage</a:t>
                      </a:r>
                    </a:p>
                    <a:p>
                      <a:pPr>
                        <a:buNone/>
                      </a:pPr>
                      <a:r>
                        <a:rPr lang="en-US" sz="1400"/>
                        <a:t>Translator can be made with this much efficiency.</a:t>
                      </a:r>
                    </a:p>
                  </a:txBody>
                  <a:tcPr/>
                </a:tc>
                <a:extLst>
                  <a:ext uri="{0D108BD9-81ED-4DB2-BD59-A6C34878D82A}">
                    <a16:rowId xmlns:a16="http://schemas.microsoft.com/office/drawing/2014/main" val="10001"/>
                  </a:ext>
                </a:extLst>
              </a:tr>
              <a:tr h="1744980">
                <a:tc>
                  <a:txBody>
                    <a:bodyPr/>
                    <a:lstStyle/>
                    <a:p>
                      <a:pPr>
                        <a:buNone/>
                      </a:pPr>
                      <a:r>
                        <a:rPr lang="en-US" sz="1400"/>
                        <a:t>6</a:t>
                      </a:r>
                    </a:p>
                  </a:txBody>
                  <a:tcPr/>
                </a:tc>
                <a:tc>
                  <a:txBody>
                    <a:bodyPr/>
                    <a:lstStyle/>
                    <a:p>
                      <a:pPr>
                        <a:buNone/>
                      </a:pPr>
                      <a:r>
                        <a:rPr lang="en-US" sz="1400"/>
                        <a:t>Machine Learning</a:t>
                      </a:r>
                    </a:p>
                    <a:p>
                      <a:pPr>
                        <a:buNone/>
                      </a:pPr>
                      <a:r>
                        <a:rPr lang="en-US" sz="1400"/>
                        <a:t>Techniques for</a:t>
                      </a:r>
                    </a:p>
                    <a:p>
                      <a:pPr>
                        <a:buNone/>
                      </a:pPr>
                      <a:r>
                        <a:rPr lang="en-US" sz="1400"/>
                        <a:t>Indian Sign</a:t>
                      </a:r>
                    </a:p>
                    <a:p>
                      <a:pPr>
                        <a:buNone/>
                      </a:pPr>
                      <a:r>
                        <a:rPr lang="en-US" sz="1400"/>
                        <a:t>Language</a:t>
                      </a:r>
                    </a:p>
                    <a:p>
                      <a:pPr>
                        <a:buNone/>
                      </a:pPr>
                      <a:r>
                        <a:rPr lang="en-US" sz="1400"/>
                        <a:t>Recognition</a:t>
                      </a:r>
                    </a:p>
                  </a:txBody>
                  <a:tcPr/>
                </a:tc>
                <a:tc>
                  <a:txBody>
                    <a:bodyPr/>
                    <a:lstStyle/>
                    <a:p>
                      <a:pPr>
                        <a:buNone/>
                      </a:pPr>
                      <a:r>
                        <a:rPr lang="en-US" sz="1400"/>
                        <a:t>Indian sign language</a:t>
                      </a:r>
                    </a:p>
                    <a:p>
                      <a:pPr>
                        <a:buNone/>
                      </a:pPr>
                      <a:r>
                        <a:rPr lang="en-US" sz="1400"/>
                        <a:t>recognition using</a:t>
                      </a:r>
                    </a:p>
                    <a:p>
                      <a:pPr>
                        <a:buNone/>
                      </a:pPr>
                      <a:r>
                        <a:rPr lang="en-US" sz="1400"/>
                        <a:t>machine learning</a:t>
                      </a:r>
                    </a:p>
                    <a:p>
                      <a:pPr>
                        <a:buNone/>
                      </a:pPr>
                      <a:r>
                        <a:rPr lang="en-US" sz="1400"/>
                        <a:t>algorithm with the help</a:t>
                      </a:r>
                    </a:p>
                    <a:p>
                      <a:pPr>
                        <a:buNone/>
                      </a:pPr>
                      <a:r>
                        <a:rPr lang="en-US" sz="1400"/>
                        <a:t>of MATLAB.</a:t>
                      </a:r>
                    </a:p>
                  </a:txBody>
                  <a:tcPr/>
                </a:tc>
                <a:tc>
                  <a:txBody>
                    <a:bodyPr/>
                    <a:lstStyle/>
                    <a:p>
                      <a:pPr>
                        <a:buNone/>
                      </a:pPr>
                      <a:r>
                        <a:rPr lang="en-US" sz="1400"/>
                        <a:t>For K-NN techniques with</a:t>
                      </a:r>
                    </a:p>
                    <a:p>
                      <a:pPr>
                        <a:buNone/>
                      </a:pPr>
                      <a:r>
                        <a:rPr lang="en-US" sz="1400"/>
                        <a:t>K=1, achieved 100%</a:t>
                      </a:r>
                    </a:p>
                    <a:p>
                      <a:pPr>
                        <a:buNone/>
                      </a:pPr>
                      <a:r>
                        <a:rPr lang="en-US" sz="1400"/>
                        <a:t>recognition rate whereas</a:t>
                      </a:r>
                    </a:p>
                    <a:p>
                      <a:pPr>
                        <a:buNone/>
                      </a:pPr>
                      <a:r>
                        <a:rPr lang="en-US" sz="1400"/>
                        <a:t>using back propagation</a:t>
                      </a:r>
                    </a:p>
                    <a:p>
                      <a:pPr>
                        <a:buNone/>
                      </a:pPr>
                      <a:r>
                        <a:rPr lang="en-US" sz="1400"/>
                        <a:t>technique achieved 94-96%.</a:t>
                      </a:r>
                    </a:p>
                  </a:txBody>
                  <a:tcPr/>
                </a:tc>
                <a:tc>
                  <a:txBody>
                    <a:bodyPr/>
                    <a:lstStyle/>
                    <a:p>
                      <a:pPr>
                        <a:buNone/>
                      </a:pPr>
                      <a:r>
                        <a:rPr lang="en-US" sz="1400"/>
                        <a:t>The conjugate gradient</a:t>
                      </a:r>
                    </a:p>
                    <a:p>
                      <a:pPr>
                        <a:buNone/>
                      </a:pPr>
                      <a:r>
                        <a:rPr lang="en-US" sz="1400"/>
                        <a:t>approach is often used as an iterative algorithm, applicable to sparse</a:t>
                      </a:r>
                    </a:p>
                    <a:p>
                      <a:pPr>
                        <a:buNone/>
                      </a:pPr>
                      <a:r>
                        <a:rPr lang="en-US" sz="1400"/>
                        <a:t>structures that are too large</a:t>
                      </a:r>
                    </a:p>
                    <a:p>
                      <a:pPr>
                        <a:buNone/>
                      </a:pPr>
                      <a:r>
                        <a:rPr lang="en-US" sz="1400"/>
                        <a:t>for direct implementation or</a:t>
                      </a:r>
                    </a:p>
                    <a:p>
                      <a:pPr>
                        <a:buNone/>
                      </a:pPr>
                      <a:r>
                        <a:rPr lang="en-US" sz="1400"/>
                        <a:t>other similar methods, such</a:t>
                      </a:r>
                    </a:p>
                    <a:p>
                      <a:pPr>
                        <a:buNone/>
                      </a:pPr>
                      <a:r>
                        <a:rPr lang="en-US" sz="1400"/>
                        <a:t>as the decomposition.</a:t>
                      </a:r>
                    </a:p>
                  </a:txBody>
                  <a:tcPr/>
                </a:tc>
                <a:extLst>
                  <a:ext uri="{0D108BD9-81ED-4DB2-BD59-A6C34878D82A}">
                    <a16:rowId xmlns:a16="http://schemas.microsoft.com/office/drawing/2014/main" val="10002"/>
                  </a:ext>
                </a:extLst>
              </a:tr>
              <a:tr h="381000">
                <a:tc>
                  <a:txBody>
                    <a:bodyPr/>
                    <a:lstStyle/>
                    <a:p>
                      <a:pPr>
                        <a:buNone/>
                      </a:pPr>
                      <a:r>
                        <a:rPr lang="en-US" sz="1400"/>
                        <a:t>7</a:t>
                      </a:r>
                    </a:p>
                  </a:txBody>
                  <a:tcPr/>
                </a:tc>
                <a:tc>
                  <a:txBody>
                    <a:bodyPr/>
                    <a:lstStyle/>
                    <a:p>
                      <a:pPr>
                        <a:buNone/>
                      </a:pPr>
                      <a:r>
                        <a:rPr lang="en-US" sz="1400"/>
                        <a:t>Research on text</a:t>
                      </a:r>
                    </a:p>
                    <a:p>
                      <a:pPr>
                        <a:buNone/>
                      </a:pPr>
                      <a:r>
                        <a:rPr lang="en-US" sz="1400"/>
                        <a:t>sentiment</a:t>
                      </a:r>
                    </a:p>
                    <a:p>
                      <a:pPr>
                        <a:buNone/>
                      </a:pPr>
                      <a:r>
                        <a:rPr lang="en-US" sz="1400"/>
                        <a:t>analysis based on</a:t>
                      </a:r>
                    </a:p>
                    <a:p>
                      <a:pPr>
                        <a:buNone/>
                      </a:pPr>
                      <a:r>
                        <a:rPr lang="en-US" sz="1400"/>
                        <a:t>CNNs and SVM</a:t>
                      </a:r>
                    </a:p>
                  </a:txBody>
                  <a:tcPr/>
                </a:tc>
                <a:tc>
                  <a:txBody>
                    <a:bodyPr/>
                    <a:lstStyle/>
                    <a:p>
                      <a:pPr>
                        <a:buNone/>
                      </a:pPr>
                      <a:r>
                        <a:rPr lang="en-US" sz="1400"/>
                        <a:t>Convolutional Neural</a:t>
                      </a:r>
                    </a:p>
                    <a:p>
                      <a:pPr>
                        <a:buNone/>
                      </a:pPr>
                      <a:r>
                        <a:rPr lang="en-US" sz="1400"/>
                        <a:t>Networks (CNNs)</a:t>
                      </a:r>
                    </a:p>
                    <a:p>
                      <a:pPr>
                        <a:buNone/>
                      </a:pPr>
                      <a:r>
                        <a:rPr lang="en-US" sz="1400"/>
                        <a:t>model combined with</a:t>
                      </a:r>
                    </a:p>
                    <a:p>
                      <a:pPr>
                        <a:buNone/>
                      </a:pPr>
                      <a:r>
                        <a:rPr lang="en-US" sz="1400"/>
                        <a:t>SVM text sentiment</a:t>
                      </a:r>
                    </a:p>
                    <a:p>
                      <a:pPr>
                        <a:buNone/>
                      </a:pPr>
                      <a:r>
                        <a:rPr lang="en-US" sz="1400"/>
                        <a:t>analysis is used.</a:t>
                      </a:r>
                    </a:p>
                  </a:txBody>
                  <a:tcPr/>
                </a:tc>
                <a:tc>
                  <a:txBody>
                    <a:bodyPr/>
                    <a:lstStyle/>
                    <a:p>
                      <a:pPr>
                        <a:buNone/>
                      </a:pPr>
                      <a:r>
                        <a:rPr lang="en-US" sz="1400"/>
                        <a:t>The text effective analysis</a:t>
                      </a:r>
                    </a:p>
                    <a:p>
                      <a:pPr>
                        <a:buNone/>
                      </a:pPr>
                      <a:r>
                        <a:rPr lang="en-US" sz="1400"/>
                        <a:t>model proposed in this</a:t>
                      </a:r>
                    </a:p>
                    <a:p>
                      <a:pPr>
                        <a:buNone/>
                      </a:pPr>
                      <a:r>
                        <a:rPr lang="en-US" sz="1400"/>
                        <a:t>paper based on CNNs and</a:t>
                      </a:r>
                    </a:p>
                    <a:p>
                      <a:pPr>
                        <a:buNone/>
                      </a:pPr>
                      <a:r>
                        <a:rPr lang="en-US" sz="1400"/>
                        <a:t>SVM will effectively</a:t>
                      </a:r>
                    </a:p>
                    <a:p>
                      <a:pPr>
                        <a:buNone/>
                      </a:pPr>
                      <a:r>
                        <a:rPr lang="en-US" sz="1400"/>
                        <a:t>improve the performance of</a:t>
                      </a:r>
                    </a:p>
                    <a:p>
                      <a:pPr>
                        <a:buNone/>
                      </a:pPr>
                      <a:r>
                        <a:rPr lang="en-US" sz="1400"/>
                        <a:t>classifying text.</a:t>
                      </a:r>
                    </a:p>
                  </a:txBody>
                  <a:tcPr/>
                </a:tc>
                <a:tc>
                  <a:txBody>
                    <a:bodyPr/>
                    <a:lstStyle/>
                    <a:p>
                      <a:pPr>
                        <a:buNone/>
                      </a:pPr>
                      <a:r>
                        <a:rPr lang="en-US" sz="1400"/>
                        <a:t>classification capability of</a:t>
                      </a:r>
                    </a:p>
                    <a:p>
                      <a:pPr>
                        <a:buNone/>
                      </a:pPr>
                      <a:r>
                        <a:rPr lang="en-US" sz="1400"/>
                        <a:t>fully connected classification</a:t>
                      </a:r>
                    </a:p>
                    <a:p>
                      <a:pPr>
                        <a:buNone/>
                      </a:pPr>
                      <a:r>
                        <a:rPr lang="en-US" sz="1400"/>
                        <a:t>layer is weak for nonlinear</a:t>
                      </a:r>
                    </a:p>
                    <a:p>
                      <a:pPr>
                        <a:buNone/>
                      </a:pPr>
                      <a:r>
                        <a:rPr lang="en-US" sz="1400"/>
                        <a:t>separable data.</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PROPOSED SOLUTION</a:t>
            </a:r>
          </a:p>
        </p:txBody>
      </p:sp>
      <p:sp>
        <p:nvSpPr>
          <p:cNvPr id="3" name="Content Placeholder 2"/>
          <p:cNvSpPr>
            <a:spLocks noGrp="1"/>
          </p:cNvSpPr>
          <p:nvPr>
            <p:ph idx="1"/>
          </p:nvPr>
        </p:nvSpPr>
        <p:spPr/>
        <p:txBody>
          <a:bodyPr/>
          <a:lstStyle/>
          <a:p>
            <a:pPr marL="0" indent="0">
              <a:buNone/>
            </a:pPr>
            <a:r>
              <a:rPr lang="en-US"/>
              <a:t>Sign language is a visual language that is used by deaf people as their mother tongue. Unlike acoustically conveyed sound patterns, sign language uses body language and manual communication to fluidly convey the thoughts of a person. Due to considerable time required in learning the Sign Language, people find it difficult to communicate with these specially abled people, creating a communication gap. Thus, we propose an application which takes in live speech or audio recording as input, converts it into text and displays the relevant Indian Sign Language images or GIFs.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PROPOSED SOLUTION</a:t>
            </a:r>
          </a:p>
        </p:txBody>
      </p:sp>
      <p:sp>
        <p:nvSpPr>
          <p:cNvPr id="3" name="Content Placeholder 2"/>
          <p:cNvSpPr>
            <a:spLocks noGrp="1"/>
          </p:cNvSpPr>
          <p:nvPr>
            <p:ph idx="1"/>
          </p:nvPr>
        </p:nvSpPr>
        <p:spPr/>
        <p:txBody>
          <a:bodyPr/>
          <a:lstStyle/>
          <a:p>
            <a:pPr marL="0" indent="0">
              <a:buNone/>
            </a:pPr>
            <a:r>
              <a:rPr lang="en-US" sz="2000"/>
              <a:t>Phases of the Project</a:t>
            </a:r>
          </a:p>
          <a:p>
            <a:r>
              <a:rPr lang="en-US" sz="2000"/>
              <a:t>Obtain audio from the Microphone and perform Speech Recognition using sphinx.</a:t>
            </a:r>
          </a:p>
          <a:p>
            <a:r>
              <a:rPr lang="en-US" sz="2000"/>
              <a:t>Convert the speech recognized to text.</a:t>
            </a:r>
          </a:p>
          <a:p>
            <a:r>
              <a:rPr lang="en-US" sz="2000"/>
              <a:t>Display relevant images or GIFs as applicable.</a:t>
            </a:r>
          </a:p>
          <a:p>
            <a:pPr marL="0" indent="0">
              <a:buNone/>
            </a:pPr>
            <a:endParaRPr lang="en-US" sz="2000"/>
          </a:p>
          <a:p>
            <a:pPr marL="0" indent="0">
              <a:buNone/>
            </a:pPr>
            <a:r>
              <a:rPr lang="en-US" sz="2000"/>
              <a:t>Tools/Skillset required:</a:t>
            </a:r>
          </a:p>
          <a:p>
            <a:pPr marL="0" indent="0">
              <a:buNone/>
            </a:pPr>
            <a:r>
              <a:rPr lang="en-US" sz="2000"/>
              <a:t>Front-end using EasyGui.</a:t>
            </a:r>
          </a:p>
          <a:p>
            <a:pPr marL="0" indent="0">
              <a:buNone/>
            </a:pPr>
            <a:r>
              <a:rPr lang="en-US" sz="2000"/>
              <a:t>Speech as input through microphone using PyAudio.</a:t>
            </a:r>
          </a:p>
          <a:p>
            <a:pPr marL="0" indent="0">
              <a:buNone/>
            </a:pPr>
            <a:r>
              <a:rPr lang="en-US" sz="2000"/>
              <a:t>Speech recognition using Google Speech API.</a:t>
            </a:r>
          </a:p>
          <a:p>
            <a:pPr marL="0" indent="0">
              <a:buNone/>
            </a:pPr>
            <a:r>
              <a:rPr lang="en-US" sz="2000"/>
              <a:t>Text Pre-processing using NLP.</a:t>
            </a:r>
          </a:p>
          <a:p>
            <a:pPr marL="0" indent="0">
              <a:buNone/>
            </a:pPr>
            <a:r>
              <a:rPr lang="en-US" sz="2000"/>
              <a:t>Dictionary based Machine Translation.</a:t>
            </a:r>
            <a:endParaRPr lang="en-US"/>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PROPOSED SOLUTION</a:t>
            </a:r>
          </a:p>
        </p:txBody>
      </p:sp>
      <p:sp>
        <p:nvSpPr>
          <p:cNvPr id="3" name="Content Placeholder 2"/>
          <p:cNvSpPr>
            <a:spLocks noGrp="1"/>
          </p:cNvSpPr>
          <p:nvPr>
            <p:ph idx="1"/>
          </p:nvPr>
        </p:nvSpPr>
        <p:spPr>
          <a:xfrm>
            <a:off x="609600" y="952500"/>
            <a:ext cx="10972800" cy="4953000"/>
          </a:xfrm>
        </p:spPr>
        <p:txBody>
          <a:bodyPr/>
          <a:lstStyle/>
          <a:p>
            <a:pPr marL="0" indent="0">
              <a:buNone/>
            </a:pPr>
            <a:r>
              <a:rPr lang="en-US" sz="1600" b="1"/>
              <a:t>Audio to Sign Language Translator</a:t>
            </a:r>
            <a:endParaRPr lang="en-US" sz="1600"/>
          </a:p>
          <a:p>
            <a:pPr marL="0" indent="0">
              <a:buNone/>
            </a:pPr>
            <a:r>
              <a:rPr lang="en-US" sz="1600"/>
              <a:t>1. Start</a:t>
            </a:r>
          </a:p>
          <a:p>
            <a:pPr marL="0" indent="0">
              <a:buNone/>
            </a:pPr>
            <a:r>
              <a:rPr lang="en-US" sz="1600"/>
              <a:t>2. Getting the Speech.</a:t>
            </a:r>
          </a:p>
          <a:p>
            <a:pPr marL="0" indent="0">
              <a:buNone/>
            </a:pPr>
            <a:r>
              <a:rPr lang="en-US" sz="1600"/>
              <a:t>2.1. Listen for 1 second and calibrate the energy threshold for ambient noise</a:t>
            </a:r>
          </a:p>
          <a:p>
            <a:pPr marL="0" indent="0">
              <a:buNone/>
            </a:pPr>
            <a:r>
              <a:rPr lang="en-US" sz="1600"/>
              <a:t>levels.</a:t>
            </a:r>
          </a:p>
          <a:p>
            <a:pPr marL="0" indent="0">
              <a:buNone/>
            </a:pPr>
            <a:r>
              <a:rPr lang="en-US" sz="1600"/>
              <a:t>2.2. Listen the Speech using Microphone.</a:t>
            </a:r>
          </a:p>
          <a:p>
            <a:pPr marL="0" indent="0">
              <a:buNone/>
            </a:pPr>
            <a:r>
              <a:rPr lang="en-US" sz="1600"/>
              <a:t>Now the energy threshold is already set to a good value, and we can</a:t>
            </a:r>
          </a:p>
          <a:p>
            <a:pPr marL="0" indent="0">
              <a:buNone/>
            </a:pPr>
            <a:r>
              <a:rPr lang="en-US" sz="1600"/>
              <a:t>reliably catch speech right away.</a:t>
            </a:r>
          </a:p>
          <a:p>
            <a:pPr marL="0" indent="0">
              <a:buNone/>
            </a:pPr>
            <a:r>
              <a:rPr lang="en-US" sz="1600"/>
              <a:t>3. Recognise the Speech.</a:t>
            </a:r>
          </a:p>
          <a:p>
            <a:pPr marL="0" indent="0">
              <a:buNone/>
            </a:pPr>
            <a:r>
              <a:rPr lang="en-US" sz="1600"/>
              <a:t>4. Convert Speech to Text.</a:t>
            </a:r>
          </a:p>
          <a:p>
            <a:pPr marL="0" indent="0">
              <a:buNone/>
            </a:pPr>
            <a:r>
              <a:rPr lang="en-US" sz="1600"/>
              <a:t>4.1. Make the Text to lowercase for further manipulation.</a:t>
            </a:r>
          </a:p>
          <a:p>
            <a:pPr marL="0" indent="0">
              <a:buNone/>
            </a:pPr>
            <a:r>
              <a:rPr lang="en-US" sz="1600"/>
              <a:t>5. Detected Text</a:t>
            </a:r>
          </a:p>
          <a:p>
            <a:pPr marL="0" indent="0">
              <a:buNone/>
            </a:pPr>
            <a:r>
              <a:rPr lang="en-US" sz="1600"/>
              <a:t>5.1. If “goodbye” then exit.</a:t>
            </a:r>
          </a:p>
          <a:p>
            <a:pPr marL="0" indent="0">
              <a:buNone/>
            </a:pPr>
            <a:r>
              <a:rPr lang="en-US" sz="1600"/>
              <a:t>5.2.Else if Detected Text in predefined Dictionary Words. Display</a:t>
            </a:r>
          </a:p>
          <a:p>
            <a:pPr marL="0" indent="0">
              <a:buNone/>
            </a:pPr>
            <a:r>
              <a:rPr lang="en-US" sz="1600"/>
              <a:t>respective GIFs of the Phrase.</a:t>
            </a:r>
          </a:p>
          <a:p>
            <a:pPr marL="0" indent="0">
              <a:buNone/>
            </a:pPr>
            <a:r>
              <a:rPr lang="en-US" sz="1600"/>
              <a:t>5.3. Else Count the Letters of the Word/Phrase.</a:t>
            </a:r>
          </a:p>
          <a:p>
            <a:pPr marL="0" indent="0">
              <a:buNone/>
            </a:pPr>
            <a:r>
              <a:rPr lang="en-US" sz="1600"/>
              <a:t>5.3.1. Display the Visual of the phrase with some delay of Actions.</a:t>
            </a:r>
          </a:p>
          <a:p>
            <a:pPr marL="0" indent="0">
              <a:buNone/>
            </a:pPr>
            <a:r>
              <a:rPr lang="en-US" sz="1600"/>
              <a:t>5.4. Continue all the steps from Step 3, and continue till the Speech Ends.</a:t>
            </a:r>
          </a:p>
          <a:p>
            <a:pPr marL="0" indent="0">
              <a:buNone/>
            </a:pPr>
            <a:r>
              <a:rPr lang="en-US" sz="1600"/>
              <a:t>6. If Error in Step 2, That is if no Speech Detected then display error message</a:t>
            </a:r>
          </a:p>
          <a:p>
            <a:pPr marL="0" indent="0">
              <a:buNone/>
            </a:pPr>
            <a:r>
              <a:rPr lang="en-US" sz="1600"/>
              <a:t>“Could not listen”.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PROPOSED SOLUTION- FLOWCHART</a:t>
            </a:r>
          </a:p>
        </p:txBody>
      </p:sp>
      <p:pic>
        <p:nvPicPr>
          <p:cNvPr id="4" name="Content Placeholder 3"/>
          <p:cNvPicPr>
            <a:picLocks noGrp="1" noChangeAspect="1"/>
          </p:cNvPicPr>
          <p:nvPr>
            <p:ph idx="1"/>
          </p:nvPr>
        </p:nvPicPr>
        <p:blipFill>
          <a:blip r:embed="rId2"/>
          <a:stretch>
            <a:fillRect/>
          </a:stretch>
        </p:blipFill>
        <p:spPr>
          <a:xfrm>
            <a:off x="3391535" y="920750"/>
            <a:ext cx="5408930" cy="5805170"/>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1350</Words>
  <Application>Microsoft Macintosh PowerPoint</Application>
  <PresentationFormat>Widescreen</PresentationFormat>
  <Paragraphs>181</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Communications and Dialogues</vt:lpstr>
      <vt:lpstr>Audio to Indian Sign Language Converter using Machine Translation and NLP Techniques.</vt:lpstr>
      <vt:lpstr>PROBLEM STATEMENT </vt:lpstr>
      <vt:lpstr>Objectives</vt:lpstr>
      <vt:lpstr>LITERATURE REVIEW</vt:lpstr>
      <vt:lpstr>RESULTS AND INFERENCES</vt:lpstr>
      <vt:lpstr>PROPOSED SOLUTION</vt:lpstr>
      <vt:lpstr>PROPOSED SOLUTION</vt:lpstr>
      <vt:lpstr>PROPOSED SOLUTION</vt:lpstr>
      <vt:lpstr>PROPOSED SOLUTION- FLOWCHART</vt:lpstr>
      <vt:lpstr>INNOVATION AND NOVELITY</vt:lpstr>
      <vt:lpstr>INNOVATION AND NOVELITY</vt:lpstr>
      <vt:lpstr>RESULTS AND INFERENCES</vt:lpstr>
      <vt:lpstr>RESULTS AND INFERENCES</vt:lpstr>
      <vt:lpstr>RESULTS AND INFERENCES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to Indian Sign Language Converter using Machine Translation and NLP Techniques.</dc:title>
  <dc:creator>RAJEEV</dc:creator>
  <cp:lastModifiedBy>YASH MISHRA</cp:lastModifiedBy>
  <cp:revision>4</cp:revision>
  <dcterms:created xsi:type="dcterms:W3CDTF">2020-02-23T19:00:00Z</dcterms:created>
  <dcterms:modified xsi:type="dcterms:W3CDTF">2023-02-20T07:39:58Z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