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4595"/>
  </p:normalViewPr>
  <p:slideViewPr>
    <p:cSldViewPr snapToGrid="0">
      <p:cViewPr varScale="1">
        <p:scale>
          <a:sx n="102" d="100"/>
          <a:sy n="102" d="100"/>
        </p:scale>
        <p:origin x="1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EAD692-AB12-4E47-86A6-E714DB958E6B}"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F31683F6-6867-4A43-8402-8CA0B506AD18}">
      <dgm:prSet/>
      <dgm:spPr/>
      <dgm:t>
        <a:bodyPr/>
        <a:lstStyle/>
        <a:p>
          <a:r>
            <a:rPr lang="en-GB"/>
            <a:t>This presentation outlines a customized investment strategy for Ms. Alexandra Kolishnyick, a young and aspiring philanthropist. As the daughter of a successful business tycoon, Alexandra has a strong financial foundation but seeks to independently establish an NGO, reflecting her passion for social change.</a:t>
          </a:r>
          <a:endParaRPr lang="en-US"/>
        </a:p>
      </dgm:t>
    </dgm:pt>
    <dgm:pt modelId="{A30E93F8-02D0-4D2E-8054-72692DF05B4B}" type="parTrans" cxnId="{33055534-F5EB-46BB-B44A-38F357C48260}">
      <dgm:prSet/>
      <dgm:spPr/>
      <dgm:t>
        <a:bodyPr/>
        <a:lstStyle/>
        <a:p>
          <a:endParaRPr lang="en-US"/>
        </a:p>
      </dgm:t>
    </dgm:pt>
    <dgm:pt modelId="{55CF11B8-1482-4D64-BF8A-F6863581ACA8}" type="sibTrans" cxnId="{33055534-F5EB-46BB-B44A-38F357C48260}">
      <dgm:prSet/>
      <dgm:spPr/>
      <dgm:t>
        <a:bodyPr/>
        <a:lstStyle/>
        <a:p>
          <a:endParaRPr lang="en-US"/>
        </a:p>
      </dgm:t>
    </dgm:pt>
    <dgm:pt modelId="{6A09B196-D541-4F27-A5D4-C2EBB94ACF1E}">
      <dgm:prSet/>
      <dgm:spPr/>
      <dgm:t>
        <a:bodyPr/>
        <a:lstStyle/>
        <a:p>
          <a:r>
            <a:rPr lang="en-GB"/>
            <a:t>With aspirations to attend an Ivy League university, Alexandra’s financial goals extend beyond traditional investment returns; she is focused on long-term stability and the careful growth of her assets. Her conservative investment persona aligns with her desire to invest in stable, promising stocks that ensure capital preservation while providing reasonable growth.</a:t>
          </a:r>
          <a:endParaRPr lang="en-US"/>
        </a:p>
      </dgm:t>
    </dgm:pt>
    <dgm:pt modelId="{B706784E-989C-4B60-8584-BD26BC90D736}" type="parTrans" cxnId="{C8D40008-48F4-4006-BCD0-60247473ACA4}">
      <dgm:prSet/>
      <dgm:spPr/>
      <dgm:t>
        <a:bodyPr/>
        <a:lstStyle/>
        <a:p>
          <a:endParaRPr lang="en-US"/>
        </a:p>
      </dgm:t>
    </dgm:pt>
    <dgm:pt modelId="{CD6BC1FD-6BAE-44F4-8F9A-A818446C0645}" type="sibTrans" cxnId="{C8D40008-48F4-4006-BCD0-60247473ACA4}">
      <dgm:prSet/>
      <dgm:spPr/>
      <dgm:t>
        <a:bodyPr/>
        <a:lstStyle/>
        <a:p>
          <a:endParaRPr lang="en-US"/>
        </a:p>
      </dgm:t>
    </dgm:pt>
    <dgm:pt modelId="{642951F5-95E5-4763-9C47-CAC61B450B1D}">
      <dgm:prSet/>
      <dgm:spPr/>
      <dgm:t>
        <a:bodyPr/>
        <a:lstStyle/>
        <a:p>
          <a:r>
            <a:rPr lang="en-GB"/>
            <a:t>This strategy has been tailored to align with Alexandra's values, financial independence, and her goal to create a positive social impact through her NGO. The subsequent analysis and recommendations are designed to help her achieve these ambitions with confidence.</a:t>
          </a:r>
          <a:endParaRPr lang="en-US"/>
        </a:p>
      </dgm:t>
    </dgm:pt>
    <dgm:pt modelId="{E34F3E78-7FEB-4EF9-ADD8-5D09D1D3AD81}" type="parTrans" cxnId="{666A6532-B041-485C-99EC-254BE9A9FC88}">
      <dgm:prSet/>
      <dgm:spPr/>
      <dgm:t>
        <a:bodyPr/>
        <a:lstStyle/>
        <a:p>
          <a:endParaRPr lang="en-US"/>
        </a:p>
      </dgm:t>
    </dgm:pt>
    <dgm:pt modelId="{5359469A-4114-4547-BCE0-5FEF11A1F9D2}" type="sibTrans" cxnId="{666A6532-B041-485C-99EC-254BE9A9FC88}">
      <dgm:prSet/>
      <dgm:spPr/>
      <dgm:t>
        <a:bodyPr/>
        <a:lstStyle/>
        <a:p>
          <a:endParaRPr lang="en-US"/>
        </a:p>
      </dgm:t>
    </dgm:pt>
    <dgm:pt modelId="{BFAE64C4-605A-914A-80D5-A6A221DF1202}" type="pres">
      <dgm:prSet presAssocID="{22EAD692-AB12-4E47-86A6-E714DB958E6B}" presName="outerComposite" presStyleCnt="0">
        <dgm:presLayoutVars>
          <dgm:chMax val="5"/>
          <dgm:dir/>
          <dgm:resizeHandles val="exact"/>
        </dgm:presLayoutVars>
      </dgm:prSet>
      <dgm:spPr/>
    </dgm:pt>
    <dgm:pt modelId="{0EFA3FD0-78F8-A247-9887-3003E44361AC}" type="pres">
      <dgm:prSet presAssocID="{22EAD692-AB12-4E47-86A6-E714DB958E6B}" presName="dummyMaxCanvas" presStyleCnt="0">
        <dgm:presLayoutVars/>
      </dgm:prSet>
      <dgm:spPr/>
    </dgm:pt>
    <dgm:pt modelId="{80E74AB0-AFAB-724A-ADBC-A25C4DC780D7}" type="pres">
      <dgm:prSet presAssocID="{22EAD692-AB12-4E47-86A6-E714DB958E6B}" presName="ThreeNodes_1" presStyleLbl="node1" presStyleIdx="0" presStyleCnt="3">
        <dgm:presLayoutVars>
          <dgm:bulletEnabled val="1"/>
        </dgm:presLayoutVars>
      </dgm:prSet>
      <dgm:spPr/>
    </dgm:pt>
    <dgm:pt modelId="{C96E60FD-03DA-D94A-8CBA-2BEB507600D1}" type="pres">
      <dgm:prSet presAssocID="{22EAD692-AB12-4E47-86A6-E714DB958E6B}" presName="ThreeNodes_2" presStyleLbl="node1" presStyleIdx="1" presStyleCnt="3">
        <dgm:presLayoutVars>
          <dgm:bulletEnabled val="1"/>
        </dgm:presLayoutVars>
      </dgm:prSet>
      <dgm:spPr/>
    </dgm:pt>
    <dgm:pt modelId="{1D6F08FF-9F3F-5143-8211-B7484F789209}" type="pres">
      <dgm:prSet presAssocID="{22EAD692-AB12-4E47-86A6-E714DB958E6B}" presName="ThreeNodes_3" presStyleLbl="node1" presStyleIdx="2" presStyleCnt="3">
        <dgm:presLayoutVars>
          <dgm:bulletEnabled val="1"/>
        </dgm:presLayoutVars>
      </dgm:prSet>
      <dgm:spPr/>
    </dgm:pt>
    <dgm:pt modelId="{779F0B6E-FBCC-6844-A2B6-37B10D073D30}" type="pres">
      <dgm:prSet presAssocID="{22EAD692-AB12-4E47-86A6-E714DB958E6B}" presName="ThreeConn_1-2" presStyleLbl="fgAccFollowNode1" presStyleIdx="0" presStyleCnt="2">
        <dgm:presLayoutVars>
          <dgm:bulletEnabled val="1"/>
        </dgm:presLayoutVars>
      </dgm:prSet>
      <dgm:spPr/>
    </dgm:pt>
    <dgm:pt modelId="{4E78628E-ACF7-C24B-9545-ECF7B0F98D50}" type="pres">
      <dgm:prSet presAssocID="{22EAD692-AB12-4E47-86A6-E714DB958E6B}" presName="ThreeConn_2-3" presStyleLbl="fgAccFollowNode1" presStyleIdx="1" presStyleCnt="2">
        <dgm:presLayoutVars>
          <dgm:bulletEnabled val="1"/>
        </dgm:presLayoutVars>
      </dgm:prSet>
      <dgm:spPr/>
    </dgm:pt>
    <dgm:pt modelId="{F98BD5F5-EAEC-974E-B8D9-8FFD17E9D35F}" type="pres">
      <dgm:prSet presAssocID="{22EAD692-AB12-4E47-86A6-E714DB958E6B}" presName="ThreeNodes_1_text" presStyleLbl="node1" presStyleIdx="2" presStyleCnt="3">
        <dgm:presLayoutVars>
          <dgm:bulletEnabled val="1"/>
        </dgm:presLayoutVars>
      </dgm:prSet>
      <dgm:spPr/>
    </dgm:pt>
    <dgm:pt modelId="{19490F5B-95DE-344B-82AC-736FC4BB9343}" type="pres">
      <dgm:prSet presAssocID="{22EAD692-AB12-4E47-86A6-E714DB958E6B}" presName="ThreeNodes_2_text" presStyleLbl="node1" presStyleIdx="2" presStyleCnt="3">
        <dgm:presLayoutVars>
          <dgm:bulletEnabled val="1"/>
        </dgm:presLayoutVars>
      </dgm:prSet>
      <dgm:spPr/>
    </dgm:pt>
    <dgm:pt modelId="{3BD17A18-8F65-BD42-9253-F8A770080C9B}" type="pres">
      <dgm:prSet presAssocID="{22EAD692-AB12-4E47-86A6-E714DB958E6B}" presName="ThreeNodes_3_text" presStyleLbl="node1" presStyleIdx="2" presStyleCnt="3">
        <dgm:presLayoutVars>
          <dgm:bulletEnabled val="1"/>
        </dgm:presLayoutVars>
      </dgm:prSet>
      <dgm:spPr/>
    </dgm:pt>
  </dgm:ptLst>
  <dgm:cxnLst>
    <dgm:cxn modelId="{87DC5005-24B7-0448-90F0-ECB01F62F8DF}" type="presOf" srcId="{CD6BC1FD-6BAE-44F4-8F9A-A818446C0645}" destId="{4E78628E-ACF7-C24B-9545-ECF7B0F98D50}" srcOrd="0" destOrd="0" presId="urn:microsoft.com/office/officeart/2005/8/layout/vProcess5"/>
    <dgm:cxn modelId="{C8D40008-48F4-4006-BCD0-60247473ACA4}" srcId="{22EAD692-AB12-4E47-86A6-E714DB958E6B}" destId="{6A09B196-D541-4F27-A5D4-C2EBB94ACF1E}" srcOrd="1" destOrd="0" parTransId="{B706784E-989C-4B60-8584-BD26BC90D736}" sibTransId="{CD6BC1FD-6BAE-44F4-8F9A-A818446C0645}"/>
    <dgm:cxn modelId="{2720A12C-7327-994B-B5D0-8F830E609081}" type="presOf" srcId="{F31683F6-6867-4A43-8402-8CA0B506AD18}" destId="{F98BD5F5-EAEC-974E-B8D9-8FFD17E9D35F}" srcOrd="1" destOrd="0" presId="urn:microsoft.com/office/officeart/2005/8/layout/vProcess5"/>
    <dgm:cxn modelId="{666A6532-B041-485C-99EC-254BE9A9FC88}" srcId="{22EAD692-AB12-4E47-86A6-E714DB958E6B}" destId="{642951F5-95E5-4763-9C47-CAC61B450B1D}" srcOrd="2" destOrd="0" parTransId="{E34F3E78-7FEB-4EF9-ADD8-5D09D1D3AD81}" sibTransId="{5359469A-4114-4547-BCE0-5FEF11A1F9D2}"/>
    <dgm:cxn modelId="{33055534-F5EB-46BB-B44A-38F357C48260}" srcId="{22EAD692-AB12-4E47-86A6-E714DB958E6B}" destId="{F31683F6-6867-4A43-8402-8CA0B506AD18}" srcOrd="0" destOrd="0" parTransId="{A30E93F8-02D0-4D2E-8054-72692DF05B4B}" sibTransId="{55CF11B8-1482-4D64-BF8A-F6863581ACA8}"/>
    <dgm:cxn modelId="{625ED142-7EF0-5842-9995-FD5E6A18953F}" type="presOf" srcId="{F31683F6-6867-4A43-8402-8CA0B506AD18}" destId="{80E74AB0-AFAB-724A-ADBC-A25C4DC780D7}" srcOrd="0" destOrd="0" presId="urn:microsoft.com/office/officeart/2005/8/layout/vProcess5"/>
    <dgm:cxn modelId="{85BE685B-89A6-D74D-9579-B11DBBE4F08C}" type="presOf" srcId="{55CF11B8-1482-4D64-BF8A-F6863581ACA8}" destId="{779F0B6E-FBCC-6844-A2B6-37B10D073D30}" srcOrd="0" destOrd="0" presId="urn:microsoft.com/office/officeart/2005/8/layout/vProcess5"/>
    <dgm:cxn modelId="{B127B164-1CF7-8241-8C63-1C3A31D47BD1}" type="presOf" srcId="{642951F5-95E5-4763-9C47-CAC61B450B1D}" destId="{3BD17A18-8F65-BD42-9253-F8A770080C9B}" srcOrd="1" destOrd="0" presId="urn:microsoft.com/office/officeart/2005/8/layout/vProcess5"/>
    <dgm:cxn modelId="{A436BF95-5E63-1349-B8FC-DEF2F6F74A89}" type="presOf" srcId="{642951F5-95E5-4763-9C47-CAC61B450B1D}" destId="{1D6F08FF-9F3F-5143-8211-B7484F789209}" srcOrd="0" destOrd="0" presId="urn:microsoft.com/office/officeart/2005/8/layout/vProcess5"/>
    <dgm:cxn modelId="{4FCBF5AD-00A4-7344-8D2A-AF63E9866146}" type="presOf" srcId="{22EAD692-AB12-4E47-86A6-E714DB958E6B}" destId="{BFAE64C4-605A-914A-80D5-A6A221DF1202}" srcOrd="0" destOrd="0" presId="urn:microsoft.com/office/officeart/2005/8/layout/vProcess5"/>
    <dgm:cxn modelId="{6DDF8CBD-7C4D-BE41-9A26-F4232EFC044A}" type="presOf" srcId="{6A09B196-D541-4F27-A5D4-C2EBB94ACF1E}" destId="{19490F5B-95DE-344B-82AC-736FC4BB9343}" srcOrd="1" destOrd="0" presId="urn:microsoft.com/office/officeart/2005/8/layout/vProcess5"/>
    <dgm:cxn modelId="{8DD31CF7-60B3-E747-B395-4FB401E194DF}" type="presOf" srcId="{6A09B196-D541-4F27-A5D4-C2EBB94ACF1E}" destId="{C96E60FD-03DA-D94A-8CBA-2BEB507600D1}" srcOrd="0" destOrd="0" presId="urn:microsoft.com/office/officeart/2005/8/layout/vProcess5"/>
    <dgm:cxn modelId="{039D44B8-73F3-4B45-86C6-5E03346D7B02}" type="presParOf" srcId="{BFAE64C4-605A-914A-80D5-A6A221DF1202}" destId="{0EFA3FD0-78F8-A247-9887-3003E44361AC}" srcOrd="0" destOrd="0" presId="urn:microsoft.com/office/officeart/2005/8/layout/vProcess5"/>
    <dgm:cxn modelId="{738BBDDD-1DA0-094D-AF40-2368A3A8A035}" type="presParOf" srcId="{BFAE64C4-605A-914A-80D5-A6A221DF1202}" destId="{80E74AB0-AFAB-724A-ADBC-A25C4DC780D7}" srcOrd="1" destOrd="0" presId="urn:microsoft.com/office/officeart/2005/8/layout/vProcess5"/>
    <dgm:cxn modelId="{FE4451E5-C29F-D944-9249-8352FF2F42AF}" type="presParOf" srcId="{BFAE64C4-605A-914A-80D5-A6A221DF1202}" destId="{C96E60FD-03DA-D94A-8CBA-2BEB507600D1}" srcOrd="2" destOrd="0" presId="urn:microsoft.com/office/officeart/2005/8/layout/vProcess5"/>
    <dgm:cxn modelId="{F1CB9728-3387-DE4E-96D7-9493A78622B2}" type="presParOf" srcId="{BFAE64C4-605A-914A-80D5-A6A221DF1202}" destId="{1D6F08FF-9F3F-5143-8211-B7484F789209}" srcOrd="3" destOrd="0" presId="urn:microsoft.com/office/officeart/2005/8/layout/vProcess5"/>
    <dgm:cxn modelId="{B025965F-909E-8044-B7BF-2ECCFFA3CB0A}" type="presParOf" srcId="{BFAE64C4-605A-914A-80D5-A6A221DF1202}" destId="{779F0B6E-FBCC-6844-A2B6-37B10D073D30}" srcOrd="4" destOrd="0" presId="urn:microsoft.com/office/officeart/2005/8/layout/vProcess5"/>
    <dgm:cxn modelId="{C3DAF49F-2B8B-4D40-AB95-7BAACBF0810B}" type="presParOf" srcId="{BFAE64C4-605A-914A-80D5-A6A221DF1202}" destId="{4E78628E-ACF7-C24B-9545-ECF7B0F98D50}" srcOrd="5" destOrd="0" presId="urn:microsoft.com/office/officeart/2005/8/layout/vProcess5"/>
    <dgm:cxn modelId="{F33A8B83-0F27-CB41-A175-A744AEB1B1F8}" type="presParOf" srcId="{BFAE64C4-605A-914A-80D5-A6A221DF1202}" destId="{F98BD5F5-EAEC-974E-B8D9-8FFD17E9D35F}" srcOrd="6" destOrd="0" presId="urn:microsoft.com/office/officeart/2005/8/layout/vProcess5"/>
    <dgm:cxn modelId="{9DB51223-63AE-C343-BFE2-D91769FE6BF7}" type="presParOf" srcId="{BFAE64C4-605A-914A-80D5-A6A221DF1202}" destId="{19490F5B-95DE-344B-82AC-736FC4BB9343}" srcOrd="7" destOrd="0" presId="urn:microsoft.com/office/officeart/2005/8/layout/vProcess5"/>
    <dgm:cxn modelId="{05241E3A-C53D-F44C-970D-7C8E1EB38905}" type="presParOf" srcId="{BFAE64C4-605A-914A-80D5-A6A221DF1202}" destId="{3BD17A18-8F65-BD42-9253-F8A770080C9B}"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E8CC20-1154-4FCA-80D9-26806CC339CD}"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1105CE1F-4A9B-4E77-9DA6-0BD6679CB75D}">
      <dgm:prSet/>
      <dgm:spPr/>
      <dgm:t>
        <a:bodyPr/>
        <a:lstStyle/>
        <a:p>
          <a:r>
            <a:rPr lang="en-GB" b="1"/>
            <a:t>Data Source:</a:t>
          </a:r>
          <a:endParaRPr lang="en-US"/>
        </a:p>
      </dgm:t>
    </dgm:pt>
    <dgm:pt modelId="{E43BDA73-CE22-40C9-BC43-95D2E6C5A0A6}" type="parTrans" cxnId="{CA9D08C2-9B2D-48B3-927A-F4F6552DC49A}">
      <dgm:prSet/>
      <dgm:spPr/>
      <dgm:t>
        <a:bodyPr/>
        <a:lstStyle/>
        <a:p>
          <a:endParaRPr lang="en-US"/>
        </a:p>
      </dgm:t>
    </dgm:pt>
    <dgm:pt modelId="{2AE449EE-18D4-4129-951F-69DC507CB2F3}" type="sibTrans" cxnId="{CA9D08C2-9B2D-48B3-927A-F4F6552DC49A}">
      <dgm:prSet/>
      <dgm:spPr/>
      <dgm:t>
        <a:bodyPr/>
        <a:lstStyle/>
        <a:p>
          <a:endParaRPr lang="en-US"/>
        </a:p>
      </dgm:t>
    </dgm:pt>
    <dgm:pt modelId="{C3BAC081-7BEA-4AA4-BEDA-A810326F57E8}">
      <dgm:prSet/>
      <dgm:spPr/>
      <dgm:t>
        <a:bodyPr/>
        <a:lstStyle/>
        <a:p>
          <a:r>
            <a:rPr lang="en-GB" b="1"/>
            <a:t>Historical Stock Data (2010 to 2020):</a:t>
          </a:r>
          <a:r>
            <a:rPr lang="en-GB"/>
            <a:t> Gathered a decade of historical data for 12 selected stocks and the S&amp;P 500 index to analyze past performance and predict future trends.</a:t>
          </a:r>
          <a:endParaRPr lang="en-US"/>
        </a:p>
      </dgm:t>
    </dgm:pt>
    <dgm:pt modelId="{60CEB7B0-416F-411D-B353-92C28FB68110}" type="parTrans" cxnId="{5955CD50-7B1A-4A8B-A933-FD68D3FA0A1E}">
      <dgm:prSet/>
      <dgm:spPr/>
      <dgm:t>
        <a:bodyPr/>
        <a:lstStyle/>
        <a:p>
          <a:endParaRPr lang="en-US"/>
        </a:p>
      </dgm:t>
    </dgm:pt>
    <dgm:pt modelId="{825EC045-183F-4883-9C00-638B2B6D3CEC}" type="sibTrans" cxnId="{5955CD50-7B1A-4A8B-A933-FD68D3FA0A1E}">
      <dgm:prSet/>
      <dgm:spPr/>
      <dgm:t>
        <a:bodyPr/>
        <a:lstStyle/>
        <a:p>
          <a:endParaRPr lang="en-US"/>
        </a:p>
      </dgm:t>
    </dgm:pt>
    <dgm:pt modelId="{7BA0BB66-99CC-4017-99A4-1274C3B9F2E3}">
      <dgm:prSet/>
      <dgm:spPr/>
      <dgm:t>
        <a:bodyPr/>
        <a:lstStyle/>
        <a:p>
          <a:r>
            <a:rPr lang="en-GB" b="1"/>
            <a:t>Data Cleaning:</a:t>
          </a:r>
          <a:endParaRPr lang="en-US"/>
        </a:p>
      </dgm:t>
    </dgm:pt>
    <dgm:pt modelId="{04922BA4-3636-4320-AA14-DD05D0D409DB}" type="parTrans" cxnId="{A1BE376D-6DD6-40B6-9194-5E26AF015FF1}">
      <dgm:prSet/>
      <dgm:spPr/>
      <dgm:t>
        <a:bodyPr/>
        <a:lstStyle/>
        <a:p>
          <a:endParaRPr lang="en-US"/>
        </a:p>
      </dgm:t>
    </dgm:pt>
    <dgm:pt modelId="{73BCF7BA-E787-474F-8083-69345B849EFA}" type="sibTrans" cxnId="{A1BE376D-6DD6-40B6-9194-5E26AF015FF1}">
      <dgm:prSet/>
      <dgm:spPr/>
      <dgm:t>
        <a:bodyPr/>
        <a:lstStyle/>
        <a:p>
          <a:endParaRPr lang="en-US"/>
        </a:p>
      </dgm:t>
    </dgm:pt>
    <dgm:pt modelId="{CEF6603E-59C6-435F-8D98-EC133A7E0854}">
      <dgm:prSet/>
      <dgm:spPr/>
      <dgm:t>
        <a:bodyPr/>
        <a:lstStyle/>
        <a:p>
          <a:r>
            <a:rPr lang="en-GB" b="1"/>
            <a:t>Handling Missing Values:</a:t>
          </a:r>
          <a:r>
            <a:rPr lang="en-GB"/>
            <a:t> Addressed any gaps in the data to ensure accuracy in the analysis.</a:t>
          </a:r>
          <a:endParaRPr lang="en-US"/>
        </a:p>
      </dgm:t>
    </dgm:pt>
    <dgm:pt modelId="{F23F46BB-9004-49C0-BB5D-37F91E25252A}" type="parTrans" cxnId="{B2EE1546-AB47-473D-AF49-B55FF9FE144E}">
      <dgm:prSet/>
      <dgm:spPr/>
      <dgm:t>
        <a:bodyPr/>
        <a:lstStyle/>
        <a:p>
          <a:endParaRPr lang="en-US"/>
        </a:p>
      </dgm:t>
    </dgm:pt>
    <dgm:pt modelId="{8203DC64-0F72-4D6E-947A-E626DD197B24}" type="sibTrans" cxnId="{B2EE1546-AB47-473D-AF49-B55FF9FE144E}">
      <dgm:prSet/>
      <dgm:spPr/>
      <dgm:t>
        <a:bodyPr/>
        <a:lstStyle/>
        <a:p>
          <a:endParaRPr lang="en-US"/>
        </a:p>
      </dgm:t>
    </dgm:pt>
    <dgm:pt modelId="{10B347E6-A931-4717-82E5-397C7A0D138E}">
      <dgm:prSet/>
      <dgm:spPr/>
      <dgm:t>
        <a:bodyPr/>
        <a:lstStyle/>
        <a:p>
          <a:r>
            <a:rPr lang="en-GB" b="1"/>
            <a:t>Standardized Date Formats:</a:t>
          </a:r>
          <a:r>
            <a:rPr lang="en-GB"/>
            <a:t> Ensured consistency across all datasets by standardizing the date formats, which is crucial for time-series analysis.</a:t>
          </a:r>
          <a:endParaRPr lang="en-US"/>
        </a:p>
      </dgm:t>
    </dgm:pt>
    <dgm:pt modelId="{B0886DCD-0B28-4D39-B6C1-EE26A37729D5}" type="parTrans" cxnId="{87EF9007-F63F-432B-9E4D-3FD092605EF1}">
      <dgm:prSet/>
      <dgm:spPr/>
      <dgm:t>
        <a:bodyPr/>
        <a:lstStyle/>
        <a:p>
          <a:endParaRPr lang="en-US"/>
        </a:p>
      </dgm:t>
    </dgm:pt>
    <dgm:pt modelId="{A815DBC4-0B76-409E-BE4A-59CA33D9812B}" type="sibTrans" cxnId="{87EF9007-F63F-432B-9E4D-3FD092605EF1}">
      <dgm:prSet/>
      <dgm:spPr/>
      <dgm:t>
        <a:bodyPr/>
        <a:lstStyle/>
        <a:p>
          <a:endParaRPr lang="en-US"/>
        </a:p>
      </dgm:t>
    </dgm:pt>
    <dgm:pt modelId="{630EB4AF-7AB3-4B08-8C63-B2BD2988CA76}">
      <dgm:prSet/>
      <dgm:spPr/>
      <dgm:t>
        <a:bodyPr/>
        <a:lstStyle/>
        <a:p>
          <a:r>
            <a:rPr lang="en-GB" b="1"/>
            <a:t>Calculated Daily Returns:</a:t>
          </a:r>
          <a:r>
            <a:rPr lang="en-GB"/>
            <a:t> Derived daily returns from the closing prices to assess the short-term performance and volatility of each stock.</a:t>
          </a:r>
          <a:endParaRPr lang="en-US"/>
        </a:p>
      </dgm:t>
    </dgm:pt>
    <dgm:pt modelId="{BE79B0EA-5E8C-41BD-855C-28B2379315BE}" type="parTrans" cxnId="{29124EDD-F77E-41C6-A7AB-ED65AD3BAD18}">
      <dgm:prSet/>
      <dgm:spPr/>
      <dgm:t>
        <a:bodyPr/>
        <a:lstStyle/>
        <a:p>
          <a:endParaRPr lang="en-US"/>
        </a:p>
      </dgm:t>
    </dgm:pt>
    <dgm:pt modelId="{DAB475DA-CF0D-43E6-912D-0D47C5B123F2}" type="sibTrans" cxnId="{29124EDD-F77E-41C6-A7AB-ED65AD3BAD18}">
      <dgm:prSet/>
      <dgm:spPr/>
      <dgm:t>
        <a:bodyPr/>
        <a:lstStyle/>
        <a:p>
          <a:endParaRPr lang="en-US"/>
        </a:p>
      </dgm:t>
    </dgm:pt>
    <dgm:pt modelId="{BED7956C-ECAF-4395-8D9A-771EDC25F2D0}">
      <dgm:prSet/>
      <dgm:spPr/>
      <dgm:t>
        <a:bodyPr/>
        <a:lstStyle/>
        <a:p>
          <a:r>
            <a:rPr lang="en-GB" b="1"/>
            <a:t>Final Dataset:</a:t>
          </a:r>
          <a:endParaRPr lang="en-US"/>
        </a:p>
      </dgm:t>
    </dgm:pt>
    <dgm:pt modelId="{53919103-4B69-4A8E-B3A1-D158ECA8DA92}" type="parTrans" cxnId="{B865B2D8-66AC-456C-ABC6-0643FBDF0A18}">
      <dgm:prSet/>
      <dgm:spPr/>
      <dgm:t>
        <a:bodyPr/>
        <a:lstStyle/>
        <a:p>
          <a:endParaRPr lang="en-US"/>
        </a:p>
      </dgm:t>
    </dgm:pt>
    <dgm:pt modelId="{7B7781DF-3889-4AAD-B36E-7906D5E28E4B}" type="sibTrans" cxnId="{B865B2D8-66AC-456C-ABC6-0643FBDF0A18}">
      <dgm:prSet/>
      <dgm:spPr/>
      <dgm:t>
        <a:bodyPr/>
        <a:lstStyle/>
        <a:p>
          <a:endParaRPr lang="en-US"/>
        </a:p>
      </dgm:t>
    </dgm:pt>
    <dgm:pt modelId="{3815D717-7713-4C8B-BDC5-0FE86A36B9AE}">
      <dgm:prSet custT="1"/>
      <dgm:spPr/>
      <dgm:t>
        <a:bodyPr/>
        <a:lstStyle/>
        <a:p>
          <a:r>
            <a:rPr lang="en-GB" sz="1100" b="1" dirty="0"/>
            <a:t>12 Stocks &amp; S&amp;P 500 Index:</a:t>
          </a:r>
          <a:r>
            <a:rPr lang="en-GB" sz="1100" dirty="0"/>
            <a:t> The cleaned and prepared dataset includes data for 12 carefully chosen stocks and the S&amp;P 500 index, </a:t>
          </a:r>
          <a:r>
            <a:rPr lang="en-GB" sz="1050" dirty="0"/>
            <a:t>forming</a:t>
          </a:r>
          <a:r>
            <a:rPr lang="en-GB" sz="1100" dirty="0"/>
            <a:t> the foundation for further analysis and portfolio construction.</a:t>
          </a:r>
          <a:endParaRPr lang="en-US" sz="1100" dirty="0"/>
        </a:p>
      </dgm:t>
    </dgm:pt>
    <dgm:pt modelId="{BA8BF943-99CD-4CB6-A9ED-82025634287D}" type="parTrans" cxnId="{620A6547-8E63-408D-974C-E764987F463E}">
      <dgm:prSet/>
      <dgm:spPr/>
      <dgm:t>
        <a:bodyPr/>
        <a:lstStyle/>
        <a:p>
          <a:endParaRPr lang="en-US"/>
        </a:p>
      </dgm:t>
    </dgm:pt>
    <dgm:pt modelId="{AA2A9235-9B37-4D63-B18D-0419E1FC271B}" type="sibTrans" cxnId="{620A6547-8E63-408D-974C-E764987F463E}">
      <dgm:prSet/>
      <dgm:spPr/>
      <dgm:t>
        <a:bodyPr/>
        <a:lstStyle/>
        <a:p>
          <a:endParaRPr lang="en-US"/>
        </a:p>
      </dgm:t>
    </dgm:pt>
    <dgm:pt modelId="{77546A08-D4EA-324D-A08D-75A2AD56CDDA}" type="pres">
      <dgm:prSet presAssocID="{0AE8CC20-1154-4FCA-80D9-26806CC339CD}" presName="Name0" presStyleCnt="0">
        <dgm:presLayoutVars>
          <dgm:dir/>
          <dgm:resizeHandles val="exact"/>
        </dgm:presLayoutVars>
      </dgm:prSet>
      <dgm:spPr/>
    </dgm:pt>
    <dgm:pt modelId="{8A80B918-2F16-3647-9C9C-363CB86F26BD}" type="pres">
      <dgm:prSet presAssocID="{1105CE1F-4A9B-4E77-9DA6-0BD6679CB75D}" presName="node" presStyleLbl="node1" presStyleIdx="0" presStyleCnt="8">
        <dgm:presLayoutVars>
          <dgm:bulletEnabled val="1"/>
        </dgm:presLayoutVars>
      </dgm:prSet>
      <dgm:spPr/>
    </dgm:pt>
    <dgm:pt modelId="{A371650C-C27D-B14B-A679-A54E9E3F3138}" type="pres">
      <dgm:prSet presAssocID="{2AE449EE-18D4-4129-951F-69DC507CB2F3}" presName="sibTrans" presStyleLbl="sibTrans1D1" presStyleIdx="0" presStyleCnt="7"/>
      <dgm:spPr/>
    </dgm:pt>
    <dgm:pt modelId="{72ADBB89-246A-C34A-83E1-0078E583E919}" type="pres">
      <dgm:prSet presAssocID="{2AE449EE-18D4-4129-951F-69DC507CB2F3}" presName="connectorText" presStyleLbl="sibTrans1D1" presStyleIdx="0" presStyleCnt="7"/>
      <dgm:spPr/>
    </dgm:pt>
    <dgm:pt modelId="{6D690440-5D60-3747-8E02-EB1100F839F8}" type="pres">
      <dgm:prSet presAssocID="{C3BAC081-7BEA-4AA4-BEDA-A810326F57E8}" presName="node" presStyleLbl="node1" presStyleIdx="1" presStyleCnt="8">
        <dgm:presLayoutVars>
          <dgm:bulletEnabled val="1"/>
        </dgm:presLayoutVars>
      </dgm:prSet>
      <dgm:spPr/>
    </dgm:pt>
    <dgm:pt modelId="{DB711634-46FB-1F40-8767-D218967E2491}" type="pres">
      <dgm:prSet presAssocID="{825EC045-183F-4883-9C00-638B2B6D3CEC}" presName="sibTrans" presStyleLbl="sibTrans1D1" presStyleIdx="1" presStyleCnt="7"/>
      <dgm:spPr/>
    </dgm:pt>
    <dgm:pt modelId="{9CC410A0-A4CA-6F4A-B0A7-F438612CAA1D}" type="pres">
      <dgm:prSet presAssocID="{825EC045-183F-4883-9C00-638B2B6D3CEC}" presName="connectorText" presStyleLbl="sibTrans1D1" presStyleIdx="1" presStyleCnt="7"/>
      <dgm:spPr/>
    </dgm:pt>
    <dgm:pt modelId="{03E6E444-6499-A34A-BE42-C4711FE04FEF}" type="pres">
      <dgm:prSet presAssocID="{7BA0BB66-99CC-4017-99A4-1274C3B9F2E3}" presName="node" presStyleLbl="node1" presStyleIdx="2" presStyleCnt="8">
        <dgm:presLayoutVars>
          <dgm:bulletEnabled val="1"/>
        </dgm:presLayoutVars>
      </dgm:prSet>
      <dgm:spPr/>
    </dgm:pt>
    <dgm:pt modelId="{1D5120F2-ED67-8E4D-AAAA-B46BB9340CAF}" type="pres">
      <dgm:prSet presAssocID="{73BCF7BA-E787-474F-8083-69345B849EFA}" presName="sibTrans" presStyleLbl="sibTrans1D1" presStyleIdx="2" presStyleCnt="7"/>
      <dgm:spPr/>
    </dgm:pt>
    <dgm:pt modelId="{88774ABF-FB57-3347-B6DF-75498372EEF7}" type="pres">
      <dgm:prSet presAssocID="{73BCF7BA-E787-474F-8083-69345B849EFA}" presName="connectorText" presStyleLbl="sibTrans1D1" presStyleIdx="2" presStyleCnt="7"/>
      <dgm:spPr/>
    </dgm:pt>
    <dgm:pt modelId="{A7761E7B-A901-3944-833D-560390740369}" type="pres">
      <dgm:prSet presAssocID="{CEF6603E-59C6-435F-8D98-EC133A7E0854}" presName="node" presStyleLbl="node1" presStyleIdx="3" presStyleCnt="8">
        <dgm:presLayoutVars>
          <dgm:bulletEnabled val="1"/>
        </dgm:presLayoutVars>
      </dgm:prSet>
      <dgm:spPr/>
    </dgm:pt>
    <dgm:pt modelId="{456476E3-778F-C344-A5DB-AC8F0D1890B0}" type="pres">
      <dgm:prSet presAssocID="{8203DC64-0F72-4D6E-947A-E626DD197B24}" presName="sibTrans" presStyleLbl="sibTrans1D1" presStyleIdx="3" presStyleCnt="7"/>
      <dgm:spPr/>
    </dgm:pt>
    <dgm:pt modelId="{556B33C7-7582-A64E-AD90-9C8E2ACA0C5A}" type="pres">
      <dgm:prSet presAssocID="{8203DC64-0F72-4D6E-947A-E626DD197B24}" presName="connectorText" presStyleLbl="sibTrans1D1" presStyleIdx="3" presStyleCnt="7"/>
      <dgm:spPr/>
    </dgm:pt>
    <dgm:pt modelId="{FB014A98-5D71-544F-B1CE-0D09EA3F255D}" type="pres">
      <dgm:prSet presAssocID="{10B347E6-A931-4717-82E5-397C7A0D138E}" presName="node" presStyleLbl="node1" presStyleIdx="4" presStyleCnt="8">
        <dgm:presLayoutVars>
          <dgm:bulletEnabled val="1"/>
        </dgm:presLayoutVars>
      </dgm:prSet>
      <dgm:spPr/>
    </dgm:pt>
    <dgm:pt modelId="{8F7E5913-534C-DE40-946B-49412E50FB9F}" type="pres">
      <dgm:prSet presAssocID="{A815DBC4-0B76-409E-BE4A-59CA33D9812B}" presName="sibTrans" presStyleLbl="sibTrans1D1" presStyleIdx="4" presStyleCnt="7"/>
      <dgm:spPr/>
    </dgm:pt>
    <dgm:pt modelId="{BC6DD8C7-F350-1E42-9252-35AEDB1A814F}" type="pres">
      <dgm:prSet presAssocID="{A815DBC4-0B76-409E-BE4A-59CA33D9812B}" presName="connectorText" presStyleLbl="sibTrans1D1" presStyleIdx="4" presStyleCnt="7"/>
      <dgm:spPr/>
    </dgm:pt>
    <dgm:pt modelId="{DA1ED783-90D6-6C42-8EC2-638F718E799B}" type="pres">
      <dgm:prSet presAssocID="{630EB4AF-7AB3-4B08-8C63-B2BD2988CA76}" presName="node" presStyleLbl="node1" presStyleIdx="5" presStyleCnt="8">
        <dgm:presLayoutVars>
          <dgm:bulletEnabled val="1"/>
        </dgm:presLayoutVars>
      </dgm:prSet>
      <dgm:spPr/>
    </dgm:pt>
    <dgm:pt modelId="{6348CBAB-A8D8-7744-B38D-207CE894D6FD}" type="pres">
      <dgm:prSet presAssocID="{DAB475DA-CF0D-43E6-912D-0D47C5B123F2}" presName="sibTrans" presStyleLbl="sibTrans1D1" presStyleIdx="5" presStyleCnt="7"/>
      <dgm:spPr/>
    </dgm:pt>
    <dgm:pt modelId="{0D8D6EEC-327F-AC49-929E-719E44AD4DFF}" type="pres">
      <dgm:prSet presAssocID="{DAB475DA-CF0D-43E6-912D-0D47C5B123F2}" presName="connectorText" presStyleLbl="sibTrans1D1" presStyleIdx="5" presStyleCnt="7"/>
      <dgm:spPr/>
    </dgm:pt>
    <dgm:pt modelId="{ADBCD0B8-4C01-6543-934A-DCF594989381}" type="pres">
      <dgm:prSet presAssocID="{BED7956C-ECAF-4395-8D9A-771EDC25F2D0}" presName="node" presStyleLbl="node1" presStyleIdx="6" presStyleCnt="8">
        <dgm:presLayoutVars>
          <dgm:bulletEnabled val="1"/>
        </dgm:presLayoutVars>
      </dgm:prSet>
      <dgm:spPr/>
    </dgm:pt>
    <dgm:pt modelId="{DFA44676-D67B-E847-9D04-ECCCB2E37FD5}" type="pres">
      <dgm:prSet presAssocID="{7B7781DF-3889-4AAD-B36E-7906D5E28E4B}" presName="sibTrans" presStyleLbl="sibTrans1D1" presStyleIdx="6" presStyleCnt="7"/>
      <dgm:spPr/>
    </dgm:pt>
    <dgm:pt modelId="{00EC3ABA-540C-854D-B53E-FB89CE0149FF}" type="pres">
      <dgm:prSet presAssocID="{7B7781DF-3889-4AAD-B36E-7906D5E28E4B}" presName="connectorText" presStyleLbl="sibTrans1D1" presStyleIdx="6" presStyleCnt="7"/>
      <dgm:spPr/>
    </dgm:pt>
    <dgm:pt modelId="{995FD8C9-6951-D64D-A5AA-0D0AB5AA2AC3}" type="pres">
      <dgm:prSet presAssocID="{3815D717-7713-4C8B-BDC5-0FE86A36B9AE}" presName="node" presStyleLbl="node1" presStyleIdx="7" presStyleCnt="8">
        <dgm:presLayoutVars>
          <dgm:bulletEnabled val="1"/>
        </dgm:presLayoutVars>
      </dgm:prSet>
      <dgm:spPr/>
    </dgm:pt>
  </dgm:ptLst>
  <dgm:cxnLst>
    <dgm:cxn modelId="{24AFAC02-DA6B-C14A-8844-1BAFA1374D32}" type="presOf" srcId="{2AE449EE-18D4-4129-951F-69DC507CB2F3}" destId="{A371650C-C27D-B14B-A679-A54E9E3F3138}" srcOrd="0" destOrd="0" presId="urn:microsoft.com/office/officeart/2016/7/layout/RepeatingBendingProcessNew"/>
    <dgm:cxn modelId="{87EF9007-F63F-432B-9E4D-3FD092605EF1}" srcId="{0AE8CC20-1154-4FCA-80D9-26806CC339CD}" destId="{10B347E6-A931-4717-82E5-397C7A0D138E}" srcOrd="4" destOrd="0" parTransId="{B0886DCD-0B28-4D39-B6C1-EE26A37729D5}" sibTransId="{A815DBC4-0B76-409E-BE4A-59CA33D9812B}"/>
    <dgm:cxn modelId="{776EE60B-4EA4-6944-9DA2-BF1779029618}" type="presOf" srcId="{10B347E6-A931-4717-82E5-397C7A0D138E}" destId="{FB014A98-5D71-544F-B1CE-0D09EA3F255D}" srcOrd="0" destOrd="0" presId="urn:microsoft.com/office/officeart/2016/7/layout/RepeatingBendingProcessNew"/>
    <dgm:cxn modelId="{092ECB10-7370-A948-AE9F-433471209DB4}" type="presOf" srcId="{630EB4AF-7AB3-4B08-8C63-B2BD2988CA76}" destId="{DA1ED783-90D6-6C42-8EC2-638F718E799B}" srcOrd="0" destOrd="0" presId="urn:microsoft.com/office/officeart/2016/7/layout/RepeatingBendingProcessNew"/>
    <dgm:cxn modelId="{B87DCD11-47F1-0646-B97C-11060B5B2C58}" type="presOf" srcId="{BED7956C-ECAF-4395-8D9A-771EDC25F2D0}" destId="{ADBCD0B8-4C01-6543-934A-DCF594989381}" srcOrd="0" destOrd="0" presId="urn:microsoft.com/office/officeart/2016/7/layout/RepeatingBendingProcessNew"/>
    <dgm:cxn modelId="{EC73BF16-74D3-5345-8CD0-C5F8986E40FB}" type="presOf" srcId="{A815DBC4-0B76-409E-BE4A-59CA33D9812B}" destId="{8F7E5913-534C-DE40-946B-49412E50FB9F}" srcOrd="0" destOrd="0" presId="urn:microsoft.com/office/officeart/2016/7/layout/RepeatingBendingProcessNew"/>
    <dgm:cxn modelId="{B2EE1546-AB47-473D-AF49-B55FF9FE144E}" srcId="{0AE8CC20-1154-4FCA-80D9-26806CC339CD}" destId="{CEF6603E-59C6-435F-8D98-EC133A7E0854}" srcOrd="3" destOrd="0" parTransId="{F23F46BB-9004-49C0-BB5D-37F91E25252A}" sibTransId="{8203DC64-0F72-4D6E-947A-E626DD197B24}"/>
    <dgm:cxn modelId="{620A6547-8E63-408D-974C-E764987F463E}" srcId="{0AE8CC20-1154-4FCA-80D9-26806CC339CD}" destId="{3815D717-7713-4C8B-BDC5-0FE86A36B9AE}" srcOrd="7" destOrd="0" parTransId="{BA8BF943-99CD-4CB6-A9ED-82025634287D}" sibTransId="{AA2A9235-9B37-4D63-B18D-0419E1FC271B}"/>
    <dgm:cxn modelId="{9BAA4A4A-96D4-B248-AA50-B3B012B4B20B}" type="presOf" srcId="{7B7781DF-3889-4AAD-B36E-7906D5E28E4B}" destId="{00EC3ABA-540C-854D-B53E-FB89CE0149FF}" srcOrd="1" destOrd="0" presId="urn:microsoft.com/office/officeart/2016/7/layout/RepeatingBendingProcessNew"/>
    <dgm:cxn modelId="{D9CC8A50-1EC8-6A4E-BEA4-4C877BBFE6EB}" type="presOf" srcId="{7B7781DF-3889-4AAD-B36E-7906D5E28E4B}" destId="{DFA44676-D67B-E847-9D04-ECCCB2E37FD5}" srcOrd="0" destOrd="0" presId="urn:microsoft.com/office/officeart/2016/7/layout/RepeatingBendingProcessNew"/>
    <dgm:cxn modelId="{5955CD50-7B1A-4A8B-A933-FD68D3FA0A1E}" srcId="{0AE8CC20-1154-4FCA-80D9-26806CC339CD}" destId="{C3BAC081-7BEA-4AA4-BEDA-A810326F57E8}" srcOrd="1" destOrd="0" parTransId="{60CEB7B0-416F-411D-B353-92C28FB68110}" sibTransId="{825EC045-183F-4883-9C00-638B2B6D3CEC}"/>
    <dgm:cxn modelId="{EDA5E65A-13B3-D44B-9814-D5B36BC09404}" type="presOf" srcId="{C3BAC081-7BEA-4AA4-BEDA-A810326F57E8}" destId="{6D690440-5D60-3747-8E02-EB1100F839F8}" srcOrd="0" destOrd="0" presId="urn:microsoft.com/office/officeart/2016/7/layout/RepeatingBendingProcessNew"/>
    <dgm:cxn modelId="{90D68360-3A1C-7D45-8A7F-1583E9461F36}" type="presOf" srcId="{8203DC64-0F72-4D6E-947A-E626DD197B24}" destId="{556B33C7-7582-A64E-AD90-9C8E2ACA0C5A}" srcOrd="1" destOrd="0" presId="urn:microsoft.com/office/officeart/2016/7/layout/RepeatingBendingProcessNew"/>
    <dgm:cxn modelId="{E572B168-714C-BC4B-9C8B-8DEE09F4DCAF}" type="presOf" srcId="{3815D717-7713-4C8B-BDC5-0FE86A36B9AE}" destId="{995FD8C9-6951-D64D-A5AA-0D0AB5AA2AC3}" srcOrd="0" destOrd="0" presId="urn:microsoft.com/office/officeart/2016/7/layout/RepeatingBendingProcessNew"/>
    <dgm:cxn modelId="{A1BE376D-6DD6-40B6-9194-5E26AF015FF1}" srcId="{0AE8CC20-1154-4FCA-80D9-26806CC339CD}" destId="{7BA0BB66-99CC-4017-99A4-1274C3B9F2E3}" srcOrd="2" destOrd="0" parTransId="{04922BA4-3636-4320-AA14-DD05D0D409DB}" sibTransId="{73BCF7BA-E787-474F-8083-69345B849EFA}"/>
    <dgm:cxn modelId="{BD4EB98F-87AD-9244-94FF-6B38E2EA9450}" type="presOf" srcId="{825EC045-183F-4883-9C00-638B2B6D3CEC}" destId="{DB711634-46FB-1F40-8767-D218967E2491}" srcOrd="0" destOrd="0" presId="urn:microsoft.com/office/officeart/2016/7/layout/RepeatingBendingProcessNew"/>
    <dgm:cxn modelId="{A07A1990-2953-014F-B719-5C70102B9641}" type="presOf" srcId="{73BCF7BA-E787-474F-8083-69345B849EFA}" destId="{1D5120F2-ED67-8E4D-AAAA-B46BB9340CAF}" srcOrd="0" destOrd="0" presId="urn:microsoft.com/office/officeart/2016/7/layout/RepeatingBendingProcessNew"/>
    <dgm:cxn modelId="{69E93094-1C86-9F47-B275-02CE7E3EC6BF}" type="presOf" srcId="{73BCF7BA-E787-474F-8083-69345B849EFA}" destId="{88774ABF-FB57-3347-B6DF-75498372EEF7}" srcOrd="1" destOrd="0" presId="urn:microsoft.com/office/officeart/2016/7/layout/RepeatingBendingProcessNew"/>
    <dgm:cxn modelId="{E19F0096-B334-BC47-B984-D6B10181BCD4}" type="presOf" srcId="{A815DBC4-0B76-409E-BE4A-59CA33D9812B}" destId="{BC6DD8C7-F350-1E42-9252-35AEDB1A814F}" srcOrd="1" destOrd="0" presId="urn:microsoft.com/office/officeart/2016/7/layout/RepeatingBendingProcessNew"/>
    <dgm:cxn modelId="{C7C5D497-8E7F-FC4A-A558-42ECEF052D8B}" type="presOf" srcId="{DAB475DA-CF0D-43E6-912D-0D47C5B123F2}" destId="{6348CBAB-A8D8-7744-B38D-207CE894D6FD}" srcOrd="0" destOrd="0" presId="urn:microsoft.com/office/officeart/2016/7/layout/RepeatingBendingProcessNew"/>
    <dgm:cxn modelId="{43D2EEA2-440F-4D4A-B4E6-67F7D8BA3B60}" type="presOf" srcId="{7BA0BB66-99CC-4017-99A4-1274C3B9F2E3}" destId="{03E6E444-6499-A34A-BE42-C4711FE04FEF}" srcOrd="0" destOrd="0" presId="urn:microsoft.com/office/officeart/2016/7/layout/RepeatingBendingProcessNew"/>
    <dgm:cxn modelId="{12F3C1B2-8185-1D4D-97FB-7E5511B08AB9}" type="presOf" srcId="{DAB475DA-CF0D-43E6-912D-0D47C5B123F2}" destId="{0D8D6EEC-327F-AC49-929E-719E44AD4DFF}" srcOrd="1" destOrd="0" presId="urn:microsoft.com/office/officeart/2016/7/layout/RepeatingBendingProcessNew"/>
    <dgm:cxn modelId="{CA9D08C2-9B2D-48B3-927A-F4F6552DC49A}" srcId="{0AE8CC20-1154-4FCA-80D9-26806CC339CD}" destId="{1105CE1F-4A9B-4E77-9DA6-0BD6679CB75D}" srcOrd="0" destOrd="0" parTransId="{E43BDA73-CE22-40C9-BC43-95D2E6C5A0A6}" sibTransId="{2AE449EE-18D4-4129-951F-69DC507CB2F3}"/>
    <dgm:cxn modelId="{DEBCBDC9-12AE-4E43-BD3C-BBC66D537422}" type="presOf" srcId="{2AE449EE-18D4-4129-951F-69DC507CB2F3}" destId="{72ADBB89-246A-C34A-83E1-0078E583E919}" srcOrd="1" destOrd="0" presId="urn:microsoft.com/office/officeart/2016/7/layout/RepeatingBendingProcessNew"/>
    <dgm:cxn modelId="{594CC3CB-EE81-BF46-8E1D-1D774F16221F}" type="presOf" srcId="{825EC045-183F-4883-9C00-638B2B6D3CEC}" destId="{9CC410A0-A4CA-6F4A-B0A7-F438612CAA1D}" srcOrd="1" destOrd="0" presId="urn:microsoft.com/office/officeart/2016/7/layout/RepeatingBendingProcessNew"/>
    <dgm:cxn modelId="{B865B2D8-66AC-456C-ABC6-0643FBDF0A18}" srcId="{0AE8CC20-1154-4FCA-80D9-26806CC339CD}" destId="{BED7956C-ECAF-4395-8D9A-771EDC25F2D0}" srcOrd="6" destOrd="0" parTransId="{53919103-4B69-4A8E-B3A1-D158ECA8DA92}" sibTransId="{7B7781DF-3889-4AAD-B36E-7906D5E28E4B}"/>
    <dgm:cxn modelId="{4B40ACD9-21E1-D14A-9859-2E8958A0B5AF}" type="presOf" srcId="{1105CE1F-4A9B-4E77-9DA6-0BD6679CB75D}" destId="{8A80B918-2F16-3647-9C9C-363CB86F26BD}" srcOrd="0" destOrd="0" presId="urn:microsoft.com/office/officeart/2016/7/layout/RepeatingBendingProcessNew"/>
    <dgm:cxn modelId="{500A65DB-2A09-E84E-BADA-90B3E0D05E29}" type="presOf" srcId="{8203DC64-0F72-4D6E-947A-E626DD197B24}" destId="{456476E3-778F-C344-A5DB-AC8F0D1890B0}" srcOrd="0" destOrd="0" presId="urn:microsoft.com/office/officeart/2016/7/layout/RepeatingBendingProcessNew"/>
    <dgm:cxn modelId="{29124EDD-F77E-41C6-A7AB-ED65AD3BAD18}" srcId="{0AE8CC20-1154-4FCA-80D9-26806CC339CD}" destId="{630EB4AF-7AB3-4B08-8C63-B2BD2988CA76}" srcOrd="5" destOrd="0" parTransId="{BE79B0EA-5E8C-41BD-855C-28B2379315BE}" sibTransId="{DAB475DA-CF0D-43E6-912D-0D47C5B123F2}"/>
    <dgm:cxn modelId="{6822DBF9-78F6-8A4E-A952-950BB6DAA3FD}" type="presOf" srcId="{0AE8CC20-1154-4FCA-80D9-26806CC339CD}" destId="{77546A08-D4EA-324D-A08D-75A2AD56CDDA}" srcOrd="0" destOrd="0" presId="urn:microsoft.com/office/officeart/2016/7/layout/RepeatingBendingProcessNew"/>
    <dgm:cxn modelId="{03D633FB-FA29-FA46-AA56-066BA37754FE}" type="presOf" srcId="{CEF6603E-59C6-435F-8D98-EC133A7E0854}" destId="{A7761E7B-A901-3944-833D-560390740369}" srcOrd="0" destOrd="0" presId="urn:microsoft.com/office/officeart/2016/7/layout/RepeatingBendingProcessNew"/>
    <dgm:cxn modelId="{DD65E7A6-4F6B-AF49-A46F-A03E03E6436D}" type="presParOf" srcId="{77546A08-D4EA-324D-A08D-75A2AD56CDDA}" destId="{8A80B918-2F16-3647-9C9C-363CB86F26BD}" srcOrd="0" destOrd="0" presId="urn:microsoft.com/office/officeart/2016/7/layout/RepeatingBendingProcessNew"/>
    <dgm:cxn modelId="{FD85188E-F4A6-6D40-B91A-8308EF3AE1BF}" type="presParOf" srcId="{77546A08-D4EA-324D-A08D-75A2AD56CDDA}" destId="{A371650C-C27D-B14B-A679-A54E9E3F3138}" srcOrd="1" destOrd="0" presId="urn:microsoft.com/office/officeart/2016/7/layout/RepeatingBendingProcessNew"/>
    <dgm:cxn modelId="{BE679516-5D9E-9A49-9D03-E7E00FD15BCD}" type="presParOf" srcId="{A371650C-C27D-B14B-A679-A54E9E3F3138}" destId="{72ADBB89-246A-C34A-83E1-0078E583E919}" srcOrd="0" destOrd="0" presId="urn:microsoft.com/office/officeart/2016/7/layout/RepeatingBendingProcessNew"/>
    <dgm:cxn modelId="{746F518B-D660-7D43-904C-BA9ADF4A83E0}" type="presParOf" srcId="{77546A08-D4EA-324D-A08D-75A2AD56CDDA}" destId="{6D690440-5D60-3747-8E02-EB1100F839F8}" srcOrd="2" destOrd="0" presId="urn:microsoft.com/office/officeart/2016/7/layout/RepeatingBendingProcessNew"/>
    <dgm:cxn modelId="{C58A3B66-F1FB-944D-A9ED-33C9E8C95E8F}" type="presParOf" srcId="{77546A08-D4EA-324D-A08D-75A2AD56CDDA}" destId="{DB711634-46FB-1F40-8767-D218967E2491}" srcOrd="3" destOrd="0" presId="urn:microsoft.com/office/officeart/2016/7/layout/RepeatingBendingProcessNew"/>
    <dgm:cxn modelId="{B8CE4C1B-0EA9-1E43-95AF-ABFFE7B701AA}" type="presParOf" srcId="{DB711634-46FB-1F40-8767-D218967E2491}" destId="{9CC410A0-A4CA-6F4A-B0A7-F438612CAA1D}" srcOrd="0" destOrd="0" presId="urn:microsoft.com/office/officeart/2016/7/layout/RepeatingBendingProcessNew"/>
    <dgm:cxn modelId="{9AC50FB1-F082-AA40-8208-0C6227C5B390}" type="presParOf" srcId="{77546A08-D4EA-324D-A08D-75A2AD56CDDA}" destId="{03E6E444-6499-A34A-BE42-C4711FE04FEF}" srcOrd="4" destOrd="0" presId="urn:microsoft.com/office/officeart/2016/7/layout/RepeatingBendingProcessNew"/>
    <dgm:cxn modelId="{E32219FE-76BB-704C-9EE3-EC7EF192C252}" type="presParOf" srcId="{77546A08-D4EA-324D-A08D-75A2AD56CDDA}" destId="{1D5120F2-ED67-8E4D-AAAA-B46BB9340CAF}" srcOrd="5" destOrd="0" presId="urn:microsoft.com/office/officeart/2016/7/layout/RepeatingBendingProcessNew"/>
    <dgm:cxn modelId="{3A8445A3-8952-9E48-AD6E-8A8EC12A0154}" type="presParOf" srcId="{1D5120F2-ED67-8E4D-AAAA-B46BB9340CAF}" destId="{88774ABF-FB57-3347-B6DF-75498372EEF7}" srcOrd="0" destOrd="0" presId="urn:microsoft.com/office/officeart/2016/7/layout/RepeatingBendingProcessNew"/>
    <dgm:cxn modelId="{B2C92792-C64F-C544-A63C-848A94A62610}" type="presParOf" srcId="{77546A08-D4EA-324D-A08D-75A2AD56CDDA}" destId="{A7761E7B-A901-3944-833D-560390740369}" srcOrd="6" destOrd="0" presId="urn:microsoft.com/office/officeart/2016/7/layout/RepeatingBendingProcessNew"/>
    <dgm:cxn modelId="{A6893069-341A-9B41-BFA4-87C97EE47E8D}" type="presParOf" srcId="{77546A08-D4EA-324D-A08D-75A2AD56CDDA}" destId="{456476E3-778F-C344-A5DB-AC8F0D1890B0}" srcOrd="7" destOrd="0" presId="urn:microsoft.com/office/officeart/2016/7/layout/RepeatingBendingProcessNew"/>
    <dgm:cxn modelId="{E9F053F9-F534-774F-988D-BEF1A2007667}" type="presParOf" srcId="{456476E3-778F-C344-A5DB-AC8F0D1890B0}" destId="{556B33C7-7582-A64E-AD90-9C8E2ACA0C5A}" srcOrd="0" destOrd="0" presId="urn:microsoft.com/office/officeart/2016/7/layout/RepeatingBendingProcessNew"/>
    <dgm:cxn modelId="{11C8E74E-AA1C-3B43-BF54-50BD0D7E106C}" type="presParOf" srcId="{77546A08-D4EA-324D-A08D-75A2AD56CDDA}" destId="{FB014A98-5D71-544F-B1CE-0D09EA3F255D}" srcOrd="8" destOrd="0" presId="urn:microsoft.com/office/officeart/2016/7/layout/RepeatingBendingProcessNew"/>
    <dgm:cxn modelId="{E6CBF4BD-3C63-994A-850B-ADA46093FD69}" type="presParOf" srcId="{77546A08-D4EA-324D-A08D-75A2AD56CDDA}" destId="{8F7E5913-534C-DE40-946B-49412E50FB9F}" srcOrd="9" destOrd="0" presId="urn:microsoft.com/office/officeart/2016/7/layout/RepeatingBendingProcessNew"/>
    <dgm:cxn modelId="{0CCBFDCF-D4DF-A542-9DA3-FB8A6E18A00B}" type="presParOf" srcId="{8F7E5913-534C-DE40-946B-49412E50FB9F}" destId="{BC6DD8C7-F350-1E42-9252-35AEDB1A814F}" srcOrd="0" destOrd="0" presId="urn:microsoft.com/office/officeart/2016/7/layout/RepeatingBendingProcessNew"/>
    <dgm:cxn modelId="{BC3DBD56-3308-B04C-8258-576673661269}" type="presParOf" srcId="{77546A08-D4EA-324D-A08D-75A2AD56CDDA}" destId="{DA1ED783-90D6-6C42-8EC2-638F718E799B}" srcOrd="10" destOrd="0" presId="urn:microsoft.com/office/officeart/2016/7/layout/RepeatingBendingProcessNew"/>
    <dgm:cxn modelId="{035CDA33-A7D6-3F4D-9E24-6AB5E3D8DEA8}" type="presParOf" srcId="{77546A08-D4EA-324D-A08D-75A2AD56CDDA}" destId="{6348CBAB-A8D8-7744-B38D-207CE894D6FD}" srcOrd="11" destOrd="0" presId="urn:microsoft.com/office/officeart/2016/7/layout/RepeatingBendingProcessNew"/>
    <dgm:cxn modelId="{E1C4A6F1-971C-2C42-B7D9-D4DEC6404411}" type="presParOf" srcId="{6348CBAB-A8D8-7744-B38D-207CE894D6FD}" destId="{0D8D6EEC-327F-AC49-929E-719E44AD4DFF}" srcOrd="0" destOrd="0" presId="urn:microsoft.com/office/officeart/2016/7/layout/RepeatingBendingProcessNew"/>
    <dgm:cxn modelId="{531AAEBF-A0EB-2C47-870B-3B51E2FFCC4C}" type="presParOf" srcId="{77546A08-D4EA-324D-A08D-75A2AD56CDDA}" destId="{ADBCD0B8-4C01-6543-934A-DCF594989381}" srcOrd="12" destOrd="0" presId="urn:microsoft.com/office/officeart/2016/7/layout/RepeatingBendingProcessNew"/>
    <dgm:cxn modelId="{1E6A8D42-6B46-B046-88A4-33C770AAD6AC}" type="presParOf" srcId="{77546A08-D4EA-324D-A08D-75A2AD56CDDA}" destId="{DFA44676-D67B-E847-9D04-ECCCB2E37FD5}" srcOrd="13" destOrd="0" presId="urn:microsoft.com/office/officeart/2016/7/layout/RepeatingBendingProcessNew"/>
    <dgm:cxn modelId="{F1FE0200-7D5F-FC42-B2B0-F97C5B33EE28}" type="presParOf" srcId="{DFA44676-D67B-E847-9D04-ECCCB2E37FD5}" destId="{00EC3ABA-540C-854D-B53E-FB89CE0149FF}" srcOrd="0" destOrd="0" presId="urn:microsoft.com/office/officeart/2016/7/layout/RepeatingBendingProcessNew"/>
    <dgm:cxn modelId="{16DDBC2A-075F-744F-B934-2CFAA538F95C}" type="presParOf" srcId="{77546A08-D4EA-324D-A08D-75A2AD56CDDA}" destId="{995FD8C9-6951-D64D-A5AA-0D0AB5AA2AC3}"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89C5B1-6F4D-4839-9E60-F9998EAB934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47FA3D4-0AAB-49BF-B392-079A285F7EB4}">
      <dgm:prSet/>
      <dgm:spPr/>
      <dgm:t>
        <a:bodyPr/>
        <a:lstStyle/>
        <a:p>
          <a:pPr>
            <a:lnSpc>
              <a:spcPct val="100000"/>
            </a:lnSpc>
          </a:pPr>
          <a:r>
            <a:rPr lang="en-GB" b="1"/>
            <a:t>RSI (Relative Strength Index):</a:t>
          </a:r>
          <a:r>
            <a:rPr lang="en-GB"/>
            <a:t> Used to identify overbought or oversold conditions in the market, helping to determine potential reversal points.</a:t>
          </a:r>
          <a:endParaRPr lang="en-US"/>
        </a:p>
      </dgm:t>
    </dgm:pt>
    <dgm:pt modelId="{5814EC0E-D26B-4A73-B16D-B8770BAD7B31}" type="parTrans" cxnId="{5BC856FB-6628-4E04-BFE1-7F2793A27BAB}">
      <dgm:prSet/>
      <dgm:spPr/>
      <dgm:t>
        <a:bodyPr/>
        <a:lstStyle/>
        <a:p>
          <a:endParaRPr lang="en-US"/>
        </a:p>
      </dgm:t>
    </dgm:pt>
    <dgm:pt modelId="{13F1303B-BF5A-4F4F-A497-5EC350C33B13}" type="sibTrans" cxnId="{5BC856FB-6628-4E04-BFE1-7F2793A27BAB}">
      <dgm:prSet/>
      <dgm:spPr/>
      <dgm:t>
        <a:bodyPr/>
        <a:lstStyle/>
        <a:p>
          <a:endParaRPr lang="en-US"/>
        </a:p>
      </dgm:t>
    </dgm:pt>
    <dgm:pt modelId="{D32A9611-2AC4-439F-9EBB-7DE30A267E3A}">
      <dgm:prSet/>
      <dgm:spPr/>
      <dgm:t>
        <a:bodyPr/>
        <a:lstStyle/>
        <a:p>
          <a:pPr>
            <a:lnSpc>
              <a:spcPct val="100000"/>
            </a:lnSpc>
          </a:pPr>
          <a:r>
            <a:rPr lang="en-GB" b="1"/>
            <a:t>MACD (Moving Average Convergence Divergence):</a:t>
          </a:r>
          <a:r>
            <a:rPr lang="en-GB"/>
            <a:t> A momentum indicator that shows the relationship between two moving averages of a stock's price, used to identify bullish or bearish trends.</a:t>
          </a:r>
          <a:endParaRPr lang="en-US"/>
        </a:p>
      </dgm:t>
    </dgm:pt>
    <dgm:pt modelId="{5956E414-BDED-4B63-972C-63F741D1787F}" type="parTrans" cxnId="{BC1C91E7-9880-48B8-B6DC-E80A925E2DE1}">
      <dgm:prSet/>
      <dgm:spPr/>
      <dgm:t>
        <a:bodyPr/>
        <a:lstStyle/>
        <a:p>
          <a:endParaRPr lang="en-US"/>
        </a:p>
      </dgm:t>
    </dgm:pt>
    <dgm:pt modelId="{E5AD1866-55C3-49C3-B27A-1190EAEA5FDA}" type="sibTrans" cxnId="{BC1C91E7-9880-48B8-B6DC-E80A925E2DE1}">
      <dgm:prSet/>
      <dgm:spPr/>
      <dgm:t>
        <a:bodyPr/>
        <a:lstStyle/>
        <a:p>
          <a:endParaRPr lang="en-US"/>
        </a:p>
      </dgm:t>
    </dgm:pt>
    <dgm:pt modelId="{25625C80-EF9A-4833-830A-03BE1477E08C}">
      <dgm:prSet/>
      <dgm:spPr/>
      <dgm:t>
        <a:bodyPr/>
        <a:lstStyle/>
        <a:p>
          <a:pPr>
            <a:lnSpc>
              <a:spcPct val="100000"/>
            </a:lnSpc>
          </a:pPr>
          <a:r>
            <a:rPr lang="en-GB" b="1"/>
            <a:t>Bollinger Bands:</a:t>
          </a:r>
          <a:r>
            <a:rPr lang="en-GB"/>
            <a:t> A volatility indicator that consists of a middle band (moving average) and two outer bands (standard deviations), used to assess the relative high or low price levels of a stock.</a:t>
          </a:r>
          <a:endParaRPr lang="en-US"/>
        </a:p>
      </dgm:t>
    </dgm:pt>
    <dgm:pt modelId="{58EF72BE-A449-4565-ADC9-CB76044BE266}" type="parTrans" cxnId="{C332E2F8-811C-4D29-A736-5B9E8B0B4AC3}">
      <dgm:prSet/>
      <dgm:spPr/>
      <dgm:t>
        <a:bodyPr/>
        <a:lstStyle/>
        <a:p>
          <a:endParaRPr lang="en-US"/>
        </a:p>
      </dgm:t>
    </dgm:pt>
    <dgm:pt modelId="{C7985247-1A81-442D-AD21-A3C638B3A365}" type="sibTrans" cxnId="{C332E2F8-811C-4D29-A736-5B9E8B0B4AC3}">
      <dgm:prSet/>
      <dgm:spPr/>
      <dgm:t>
        <a:bodyPr/>
        <a:lstStyle/>
        <a:p>
          <a:endParaRPr lang="en-US"/>
        </a:p>
      </dgm:t>
    </dgm:pt>
    <dgm:pt modelId="{3C1A266F-D00A-4508-9031-A9E90B5120EC}" type="pres">
      <dgm:prSet presAssocID="{4689C5B1-6F4D-4839-9E60-F9998EAB9346}" presName="root" presStyleCnt="0">
        <dgm:presLayoutVars>
          <dgm:dir/>
          <dgm:resizeHandles val="exact"/>
        </dgm:presLayoutVars>
      </dgm:prSet>
      <dgm:spPr/>
    </dgm:pt>
    <dgm:pt modelId="{6FB9CE3F-5346-4811-9A8B-5BD5003EEFC5}" type="pres">
      <dgm:prSet presAssocID="{547FA3D4-0AAB-49BF-B392-079A285F7EB4}" presName="compNode" presStyleCnt="0"/>
      <dgm:spPr/>
    </dgm:pt>
    <dgm:pt modelId="{91A59189-92D4-4C8C-BBC0-16A90EFB4C58}" type="pres">
      <dgm:prSet presAssocID="{547FA3D4-0AAB-49BF-B392-079A285F7E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ce"/>
        </a:ext>
      </dgm:extLst>
    </dgm:pt>
    <dgm:pt modelId="{4EBF89A3-80CE-40A5-9F64-A8931CE238B1}" type="pres">
      <dgm:prSet presAssocID="{547FA3D4-0AAB-49BF-B392-079A285F7EB4}" presName="spaceRect" presStyleCnt="0"/>
      <dgm:spPr/>
    </dgm:pt>
    <dgm:pt modelId="{CBE96650-944B-4B3B-BEE0-F1B1C6EBC9B6}" type="pres">
      <dgm:prSet presAssocID="{547FA3D4-0AAB-49BF-B392-079A285F7EB4}" presName="textRect" presStyleLbl="revTx" presStyleIdx="0" presStyleCnt="3">
        <dgm:presLayoutVars>
          <dgm:chMax val="1"/>
          <dgm:chPref val="1"/>
        </dgm:presLayoutVars>
      </dgm:prSet>
      <dgm:spPr/>
    </dgm:pt>
    <dgm:pt modelId="{356F3B60-1F50-4933-9BC5-164C630EAE62}" type="pres">
      <dgm:prSet presAssocID="{13F1303B-BF5A-4F4F-A497-5EC350C33B13}" presName="sibTrans" presStyleCnt="0"/>
      <dgm:spPr/>
    </dgm:pt>
    <dgm:pt modelId="{DAEAB280-A763-4737-B01C-930A6373B31C}" type="pres">
      <dgm:prSet presAssocID="{D32A9611-2AC4-439F-9EBB-7DE30A267E3A}" presName="compNode" presStyleCnt="0"/>
      <dgm:spPr/>
    </dgm:pt>
    <dgm:pt modelId="{E979B59A-AA1B-4933-85FE-D2798042F92A}" type="pres">
      <dgm:prSet presAssocID="{D32A9611-2AC4-439F-9EBB-7DE30A267E3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Downward Trend"/>
        </a:ext>
      </dgm:extLst>
    </dgm:pt>
    <dgm:pt modelId="{A02272C7-61D0-4821-B969-45AA71D6DE21}" type="pres">
      <dgm:prSet presAssocID="{D32A9611-2AC4-439F-9EBB-7DE30A267E3A}" presName="spaceRect" presStyleCnt="0"/>
      <dgm:spPr/>
    </dgm:pt>
    <dgm:pt modelId="{37715821-C757-4888-9555-71C1ACB9D31E}" type="pres">
      <dgm:prSet presAssocID="{D32A9611-2AC4-439F-9EBB-7DE30A267E3A}" presName="textRect" presStyleLbl="revTx" presStyleIdx="1" presStyleCnt="3">
        <dgm:presLayoutVars>
          <dgm:chMax val="1"/>
          <dgm:chPref val="1"/>
        </dgm:presLayoutVars>
      </dgm:prSet>
      <dgm:spPr/>
    </dgm:pt>
    <dgm:pt modelId="{E9CD4F07-2666-48B2-B526-47C8FC1A356F}" type="pres">
      <dgm:prSet presAssocID="{E5AD1866-55C3-49C3-B27A-1190EAEA5FDA}" presName="sibTrans" presStyleCnt="0"/>
      <dgm:spPr/>
    </dgm:pt>
    <dgm:pt modelId="{A655D8E7-CD54-4DF0-913D-2A2E4FB288E0}" type="pres">
      <dgm:prSet presAssocID="{25625C80-EF9A-4833-830A-03BE1477E08C}" presName="compNode" presStyleCnt="0"/>
      <dgm:spPr/>
    </dgm:pt>
    <dgm:pt modelId="{D60413D3-3201-4B55-BC53-289BB8E5D1C0}" type="pres">
      <dgm:prSet presAssocID="{25625C80-EF9A-4833-830A-03BE1477E0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vron Arrows"/>
        </a:ext>
      </dgm:extLst>
    </dgm:pt>
    <dgm:pt modelId="{1984379C-E958-4033-A922-C24E11C9A77F}" type="pres">
      <dgm:prSet presAssocID="{25625C80-EF9A-4833-830A-03BE1477E08C}" presName="spaceRect" presStyleCnt="0"/>
      <dgm:spPr/>
    </dgm:pt>
    <dgm:pt modelId="{D1722CC7-EDB4-45CD-B628-A73D10567F68}" type="pres">
      <dgm:prSet presAssocID="{25625C80-EF9A-4833-830A-03BE1477E08C}" presName="textRect" presStyleLbl="revTx" presStyleIdx="2" presStyleCnt="3">
        <dgm:presLayoutVars>
          <dgm:chMax val="1"/>
          <dgm:chPref val="1"/>
        </dgm:presLayoutVars>
      </dgm:prSet>
      <dgm:spPr/>
    </dgm:pt>
  </dgm:ptLst>
  <dgm:cxnLst>
    <dgm:cxn modelId="{52719E56-7B6D-4FF3-9B9B-8D83DE9452B9}" type="presOf" srcId="{4689C5B1-6F4D-4839-9E60-F9998EAB9346}" destId="{3C1A266F-D00A-4508-9031-A9E90B5120EC}" srcOrd="0" destOrd="0" presId="urn:microsoft.com/office/officeart/2018/2/layout/IconLabelList"/>
    <dgm:cxn modelId="{452467AC-5E44-4BA2-A25B-1E2D925661F2}" type="presOf" srcId="{25625C80-EF9A-4833-830A-03BE1477E08C}" destId="{D1722CC7-EDB4-45CD-B628-A73D10567F68}" srcOrd="0" destOrd="0" presId="urn:microsoft.com/office/officeart/2018/2/layout/IconLabelList"/>
    <dgm:cxn modelId="{D35C51D3-3DFA-4D7F-B64A-CEA9FEBC8829}" type="presOf" srcId="{D32A9611-2AC4-439F-9EBB-7DE30A267E3A}" destId="{37715821-C757-4888-9555-71C1ACB9D31E}" srcOrd="0" destOrd="0" presId="urn:microsoft.com/office/officeart/2018/2/layout/IconLabelList"/>
    <dgm:cxn modelId="{BC1C91E7-9880-48B8-B6DC-E80A925E2DE1}" srcId="{4689C5B1-6F4D-4839-9E60-F9998EAB9346}" destId="{D32A9611-2AC4-439F-9EBB-7DE30A267E3A}" srcOrd="1" destOrd="0" parTransId="{5956E414-BDED-4B63-972C-63F741D1787F}" sibTransId="{E5AD1866-55C3-49C3-B27A-1190EAEA5FDA}"/>
    <dgm:cxn modelId="{22BB34F8-1108-474E-BC41-B95FB6D7B8D3}" type="presOf" srcId="{547FA3D4-0AAB-49BF-B392-079A285F7EB4}" destId="{CBE96650-944B-4B3B-BEE0-F1B1C6EBC9B6}" srcOrd="0" destOrd="0" presId="urn:microsoft.com/office/officeart/2018/2/layout/IconLabelList"/>
    <dgm:cxn modelId="{C332E2F8-811C-4D29-A736-5B9E8B0B4AC3}" srcId="{4689C5B1-6F4D-4839-9E60-F9998EAB9346}" destId="{25625C80-EF9A-4833-830A-03BE1477E08C}" srcOrd="2" destOrd="0" parTransId="{58EF72BE-A449-4565-ADC9-CB76044BE266}" sibTransId="{C7985247-1A81-442D-AD21-A3C638B3A365}"/>
    <dgm:cxn modelId="{5BC856FB-6628-4E04-BFE1-7F2793A27BAB}" srcId="{4689C5B1-6F4D-4839-9E60-F9998EAB9346}" destId="{547FA3D4-0AAB-49BF-B392-079A285F7EB4}" srcOrd="0" destOrd="0" parTransId="{5814EC0E-D26B-4A73-B16D-B8770BAD7B31}" sibTransId="{13F1303B-BF5A-4F4F-A497-5EC350C33B13}"/>
    <dgm:cxn modelId="{96872CA7-75C1-401C-8067-FA6645FE190B}" type="presParOf" srcId="{3C1A266F-D00A-4508-9031-A9E90B5120EC}" destId="{6FB9CE3F-5346-4811-9A8B-5BD5003EEFC5}" srcOrd="0" destOrd="0" presId="urn:microsoft.com/office/officeart/2018/2/layout/IconLabelList"/>
    <dgm:cxn modelId="{CD2D6655-35D2-4016-B9B6-E501E78ECB51}" type="presParOf" srcId="{6FB9CE3F-5346-4811-9A8B-5BD5003EEFC5}" destId="{91A59189-92D4-4C8C-BBC0-16A90EFB4C58}" srcOrd="0" destOrd="0" presId="urn:microsoft.com/office/officeart/2018/2/layout/IconLabelList"/>
    <dgm:cxn modelId="{21FE16B3-2E52-4BA1-BDCC-280B04B52937}" type="presParOf" srcId="{6FB9CE3F-5346-4811-9A8B-5BD5003EEFC5}" destId="{4EBF89A3-80CE-40A5-9F64-A8931CE238B1}" srcOrd="1" destOrd="0" presId="urn:microsoft.com/office/officeart/2018/2/layout/IconLabelList"/>
    <dgm:cxn modelId="{2D6CABF5-AAD8-475A-8CEE-B948C8E44905}" type="presParOf" srcId="{6FB9CE3F-5346-4811-9A8B-5BD5003EEFC5}" destId="{CBE96650-944B-4B3B-BEE0-F1B1C6EBC9B6}" srcOrd="2" destOrd="0" presId="urn:microsoft.com/office/officeart/2018/2/layout/IconLabelList"/>
    <dgm:cxn modelId="{FEFE83BA-7FB6-496F-9553-B64206D203E6}" type="presParOf" srcId="{3C1A266F-D00A-4508-9031-A9E90B5120EC}" destId="{356F3B60-1F50-4933-9BC5-164C630EAE62}" srcOrd="1" destOrd="0" presId="urn:microsoft.com/office/officeart/2018/2/layout/IconLabelList"/>
    <dgm:cxn modelId="{D1DFED3F-E7FA-4D17-820D-D2499943E5F4}" type="presParOf" srcId="{3C1A266F-D00A-4508-9031-A9E90B5120EC}" destId="{DAEAB280-A763-4737-B01C-930A6373B31C}" srcOrd="2" destOrd="0" presId="urn:microsoft.com/office/officeart/2018/2/layout/IconLabelList"/>
    <dgm:cxn modelId="{9808EC86-4367-42AC-9A9D-D4738EDCFB07}" type="presParOf" srcId="{DAEAB280-A763-4737-B01C-930A6373B31C}" destId="{E979B59A-AA1B-4933-85FE-D2798042F92A}" srcOrd="0" destOrd="0" presId="urn:microsoft.com/office/officeart/2018/2/layout/IconLabelList"/>
    <dgm:cxn modelId="{A570B1F6-7917-4E50-B3B4-72404533D135}" type="presParOf" srcId="{DAEAB280-A763-4737-B01C-930A6373B31C}" destId="{A02272C7-61D0-4821-B969-45AA71D6DE21}" srcOrd="1" destOrd="0" presId="urn:microsoft.com/office/officeart/2018/2/layout/IconLabelList"/>
    <dgm:cxn modelId="{2A564013-29E6-4175-B47E-768D7206E923}" type="presParOf" srcId="{DAEAB280-A763-4737-B01C-930A6373B31C}" destId="{37715821-C757-4888-9555-71C1ACB9D31E}" srcOrd="2" destOrd="0" presId="urn:microsoft.com/office/officeart/2018/2/layout/IconLabelList"/>
    <dgm:cxn modelId="{68C4F563-9D5A-4F05-A34C-2ACF4EF45BB7}" type="presParOf" srcId="{3C1A266F-D00A-4508-9031-A9E90B5120EC}" destId="{E9CD4F07-2666-48B2-B526-47C8FC1A356F}" srcOrd="3" destOrd="0" presId="urn:microsoft.com/office/officeart/2018/2/layout/IconLabelList"/>
    <dgm:cxn modelId="{F4B83A19-C3F6-4A6B-8167-82926A8D553B}" type="presParOf" srcId="{3C1A266F-D00A-4508-9031-A9E90B5120EC}" destId="{A655D8E7-CD54-4DF0-913D-2A2E4FB288E0}" srcOrd="4" destOrd="0" presId="urn:microsoft.com/office/officeart/2018/2/layout/IconLabelList"/>
    <dgm:cxn modelId="{EC78B10F-5CA7-44CF-8276-35C02ADCA40D}" type="presParOf" srcId="{A655D8E7-CD54-4DF0-913D-2A2E4FB288E0}" destId="{D60413D3-3201-4B55-BC53-289BB8E5D1C0}" srcOrd="0" destOrd="0" presId="urn:microsoft.com/office/officeart/2018/2/layout/IconLabelList"/>
    <dgm:cxn modelId="{B96DDE2A-FE2E-4C42-9516-15FDE382B631}" type="presParOf" srcId="{A655D8E7-CD54-4DF0-913D-2A2E4FB288E0}" destId="{1984379C-E958-4033-A922-C24E11C9A77F}" srcOrd="1" destOrd="0" presId="urn:microsoft.com/office/officeart/2018/2/layout/IconLabelList"/>
    <dgm:cxn modelId="{DD1E7368-8518-40C4-8EAE-DCB1E75D8C91}" type="presParOf" srcId="{A655D8E7-CD54-4DF0-913D-2A2E4FB288E0}" destId="{D1722CC7-EDB4-45CD-B628-A73D10567F6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80C613-D57E-4B2B-A846-8F2691F35FA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D68CB55-DB4B-476E-AB49-7A69650C58C6}">
      <dgm:prSet/>
      <dgm:spPr/>
      <dgm:t>
        <a:bodyPr/>
        <a:lstStyle/>
        <a:p>
          <a:r>
            <a:rPr lang="en-GB" b="1"/>
            <a:t>Annualized Return:</a:t>
          </a:r>
          <a:r>
            <a:rPr lang="en-GB"/>
            <a:t> Measures the yearly profit earned by each stock, reflecting its performance over the entire period.</a:t>
          </a:r>
          <a:endParaRPr lang="en-US"/>
        </a:p>
      </dgm:t>
    </dgm:pt>
    <dgm:pt modelId="{F113B0FA-9807-410E-8487-B273266658E7}" type="parTrans" cxnId="{20321CEB-9942-4EFB-889C-A86C4A4B1DFA}">
      <dgm:prSet/>
      <dgm:spPr/>
      <dgm:t>
        <a:bodyPr/>
        <a:lstStyle/>
        <a:p>
          <a:endParaRPr lang="en-US"/>
        </a:p>
      </dgm:t>
    </dgm:pt>
    <dgm:pt modelId="{75BE8B51-1DCF-4BFB-A663-402B0DF90F5D}" type="sibTrans" cxnId="{20321CEB-9942-4EFB-889C-A86C4A4B1DFA}">
      <dgm:prSet/>
      <dgm:spPr/>
      <dgm:t>
        <a:bodyPr/>
        <a:lstStyle/>
        <a:p>
          <a:endParaRPr lang="en-US"/>
        </a:p>
      </dgm:t>
    </dgm:pt>
    <dgm:pt modelId="{E01D5A39-9E3E-49AE-9C6D-F8A105397B01}">
      <dgm:prSet/>
      <dgm:spPr/>
      <dgm:t>
        <a:bodyPr/>
        <a:lstStyle/>
        <a:p>
          <a:r>
            <a:rPr lang="en-GB" b="1"/>
            <a:t>Volatility:</a:t>
          </a:r>
          <a:r>
            <a:rPr lang="en-GB"/>
            <a:t> Indicates the degree of variation in stock prices over time, with lower volatility preferred for conservative investments.</a:t>
          </a:r>
          <a:endParaRPr lang="en-US"/>
        </a:p>
      </dgm:t>
    </dgm:pt>
    <dgm:pt modelId="{E5F3BC69-5A27-4002-B3DB-F6B93EDCC60F}" type="parTrans" cxnId="{2FDB2DBD-C460-4944-B819-384B45605CCB}">
      <dgm:prSet/>
      <dgm:spPr/>
      <dgm:t>
        <a:bodyPr/>
        <a:lstStyle/>
        <a:p>
          <a:endParaRPr lang="en-US"/>
        </a:p>
      </dgm:t>
    </dgm:pt>
    <dgm:pt modelId="{858BF3EE-8DFA-4490-B887-25AD5CE06D66}" type="sibTrans" cxnId="{2FDB2DBD-C460-4944-B819-384B45605CCB}">
      <dgm:prSet/>
      <dgm:spPr/>
      <dgm:t>
        <a:bodyPr/>
        <a:lstStyle/>
        <a:p>
          <a:endParaRPr lang="en-US"/>
        </a:p>
      </dgm:t>
    </dgm:pt>
    <dgm:pt modelId="{64654BDA-9FA7-49FE-9E2C-9941C17A5AC2}">
      <dgm:prSet/>
      <dgm:spPr/>
      <dgm:t>
        <a:bodyPr/>
        <a:lstStyle/>
        <a:p>
          <a:r>
            <a:rPr lang="en-GB" b="1"/>
            <a:t>Sharpe Ratio:</a:t>
          </a:r>
          <a:r>
            <a:rPr lang="en-GB"/>
            <a:t> A risk-adjusted measure of return, calculated as the ratio of return above the risk-free rate to its volatility. It helps in understanding whether returns are due to smart investment decisions or excess risk.</a:t>
          </a:r>
          <a:endParaRPr lang="en-US"/>
        </a:p>
      </dgm:t>
    </dgm:pt>
    <dgm:pt modelId="{62791900-9F04-4A04-BB65-DC0085FA957D}" type="parTrans" cxnId="{93D0BC99-3614-466A-80D1-55D24B029BB8}">
      <dgm:prSet/>
      <dgm:spPr/>
      <dgm:t>
        <a:bodyPr/>
        <a:lstStyle/>
        <a:p>
          <a:endParaRPr lang="en-US"/>
        </a:p>
      </dgm:t>
    </dgm:pt>
    <dgm:pt modelId="{3D6BED4E-A327-4100-BB6E-C36A24174531}" type="sibTrans" cxnId="{93D0BC99-3614-466A-80D1-55D24B029BB8}">
      <dgm:prSet/>
      <dgm:spPr/>
      <dgm:t>
        <a:bodyPr/>
        <a:lstStyle/>
        <a:p>
          <a:endParaRPr lang="en-US"/>
        </a:p>
      </dgm:t>
    </dgm:pt>
    <dgm:pt modelId="{DE85149C-E054-4DD3-A6B6-0BA794F18F2D}">
      <dgm:prSet/>
      <dgm:spPr/>
      <dgm:t>
        <a:bodyPr/>
        <a:lstStyle/>
        <a:p>
          <a:r>
            <a:rPr lang="en-GB" b="1"/>
            <a:t>Beta:</a:t>
          </a:r>
          <a:r>
            <a:rPr lang="en-GB"/>
            <a:t> Assesses the stock's sensitivity to market movements. A beta less than 1 indicates that the stock is less volatile than the market, aligning with a conservative investment strategy.</a:t>
          </a:r>
          <a:endParaRPr lang="en-US"/>
        </a:p>
      </dgm:t>
    </dgm:pt>
    <dgm:pt modelId="{C7F5C8F1-D35E-474D-9CF0-442D37758668}" type="parTrans" cxnId="{63E389DD-A21B-4EFB-8133-F65097305FF5}">
      <dgm:prSet/>
      <dgm:spPr/>
      <dgm:t>
        <a:bodyPr/>
        <a:lstStyle/>
        <a:p>
          <a:endParaRPr lang="en-US"/>
        </a:p>
      </dgm:t>
    </dgm:pt>
    <dgm:pt modelId="{C243B6DC-3566-4FEB-9104-F9803BDE8ACD}" type="sibTrans" cxnId="{63E389DD-A21B-4EFB-8133-F65097305FF5}">
      <dgm:prSet/>
      <dgm:spPr/>
      <dgm:t>
        <a:bodyPr/>
        <a:lstStyle/>
        <a:p>
          <a:endParaRPr lang="en-US"/>
        </a:p>
      </dgm:t>
    </dgm:pt>
    <dgm:pt modelId="{F1A5F8AD-B1B8-438A-91E2-F7504DA24603}" type="pres">
      <dgm:prSet presAssocID="{4280C613-D57E-4B2B-A846-8F2691F35FA2}" presName="root" presStyleCnt="0">
        <dgm:presLayoutVars>
          <dgm:dir/>
          <dgm:resizeHandles val="exact"/>
        </dgm:presLayoutVars>
      </dgm:prSet>
      <dgm:spPr/>
    </dgm:pt>
    <dgm:pt modelId="{0783A453-5578-47EA-89CF-C6D769654CFB}" type="pres">
      <dgm:prSet presAssocID="{1D68CB55-DB4B-476E-AB49-7A69650C58C6}" presName="compNode" presStyleCnt="0"/>
      <dgm:spPr/>
    </dgm:pt>
    <dgm:pt modelId="{837353E3-D186-4139-940D-BF8C45D81F45}" type="pres">
      <dgm:prSet presAssocID="{1D68CB55-DB4B-476E-AB49-7A69650C58C6}" presName="bgRect" presStyleLbl="bgShp" presStyleIdx="0" presStyleCnt="4"/>
      <dgm:spPr/>
    </dgm:pt>
    <dgm:pt modelId="{8B935F81-B9B8-4748-9E6B-8D7D0A7517C3}" type="pres">
      <dgm:prSet presAssocID="{1D68CB55-DB4B-476E-AB49-7A69650C58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4B2ADCD-3F3A-4870-9EF6-C533699829FD}" type="pres">
      <dgm:prSet presAssocID="{1D68CB55-DB4B-476E-AB49-7A69650C58C6}" presName="spaceRect" presStyleCnt="0"/>
      <dgm:spPr/>
    </dgm:pt>
    <dgm:pt modelId="{726100EA-F487-44C8-829B-02E4D3419E40}" type="pres">
      <dgm:prSet presAssocID="{1D68CB55-DB4B-476E-AB49-7A69650C58C6}" presName="parTx" presStyleLbl="revTx" presStyleIdx="0" presStyleCnt="4">
        <dgm:presLayoutVars>
          <dgm:chMax val="0"/>
          <dgm:chPref val="0"/>
        </dgm:presLayoutVars>
      </dgm:prSet>
      <dgm:spPr/>
    </dgm:pt>
    <dgm:pt modelId="{2352B971-2D6D-4BEE-84D7-426DD4065D6B}" type="pres">
      <dgm:prSet presAssocID="{75BE8B51-1DCF-4BFB-A663-402B0DF90F5D}" presName="sibTrans" presStyleCnt="0"/>
      <dgm:spPr/>
    </dgm:pt>
    <dgm:pt modelId="{44379F4F-50D1-4FDE-A7DD-9D4EE28FFBB3}" type="pres">
      <dgm:prSet presAssocID="{E01D5A39-9E3E-49AE-9C6D-F8A105397B01}" presName="compNode" presStyleCnt="0"/>
      <dgm:spPr/>
    </dgm:pt>
    <dgm:pt modelId="{FB25C29A-5A67-48E1-A43A-13A535A364D4}" type="pres">
      <dgm:prSet presAssocID="{E01D5A39-9E3E-49AE-9C6D-F8A105397B01}" presName="bgRect" presStyleLbl="bgShp" presStyleIdx="1" presStyleCnt="4"/>
      <dgm:spPr/>
    </dgm:pt>
    <dgm:pt modelId="{E5BBE244-4B8D-480B-AF2E-CBA3CFAFAB13}" type="pres">
      <dgm:prSet presAssocID="{E01D5A39-9E3E-49AE-9C6D-F8A105397B0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C15F1A1C-D807-4818-867A-ABCF811E5078}" type="pres">
      <dgm:prSet presAssocID="{E01D5A39-9E3E-49AE-9C6D-F8A105397B01}" presName="spaceRect" presStyleCnt="0"/>
      <dgm:spPr/>
    </dgm:pt>
    <dgm:pt modelId="{779E6201-A671-4DC9-AA35-0EFC0C0398D6}" type="pres">
      <dgm:prSet presAssocID="{E01D5A39-9E3E-49AE-9C6D-F8A105397B01}" presName="parTx" presStyleLbl="revTx" presStyleIdx="1" presStyleCnt="4">
        <dgm:presLayoutVars>
          <dgm:chMax val="0"/>
          <dgm:chPref val="0"/>
        </dgm:presLayoutVars>
      </dgm:prSet>
      <dgm:spPr/>
    </dgm:pt>
    <dgm:pt modelId="{19CFFD79-46D0-4DFC-9FF6-DA76509862EA}" type="pres">
      <dgm:prSet presAssocID="{858BF3EE-8DFA-4490-B887-25AD5CE06D66}" presName="sibTrans" presStyleCnt="0"/>
      <dgm:spPr/>
    </dgm:pt>
    <dgm:pt modelId="{02F09ED7-D548-4D5F-A395-E83ECE376D2C}" type="pres">
      <dgm:prSet presAssocID="{64654BDA-9FA7-49FE-9E2C-9941C17A5AC2}" presName="compNode" presStyleCnt="0"/>
      <dgm:spPr/>
    </dgm:pt>
    <dgm:pt modelId="{0FF88737-E95A-45DE-8C0E-80D321F19D11}" type="pres">
      <dgm:prSet presAssocID="{64654BDA-9FA7-49FE-9E2C-9941C17A5AC2}" presName="bgRect" presStyleLbl="bgShp" presStyleIdx="2" presStyleCnt="4"/>
      <dgm:spPr/>
    </dgm:pt>
    <dgm:pt modelId="{87D71967-C179-4B26-904C-D612C83658A5}" type="pres">
      <dgm:prSet presAssocID="{64654BDA-9FA7-49FE-9E2C-9941C17A5A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BD2C20DB-E3E6-4826-B353-CFB35D797587}" type="pres">
      <dgm:prSet presAssocID="{64654BDA-9FA7-49FE-9E2C-9941C17A5AC2}" presName="spaceRect" presStyleCnt="0"/>
      <dgm:spPr/>
    </dgm:pt>
    <dgm:pt modelId="{0D72F19F-C498-436C-BB00-8ED110CA144D}" type="pres">
      <dgm:prSet presAssocID="{64654BDA-9FA7-49FE-9E2C-9941C17A5AC2}" presName="parTx" presStyleLbl="revTx" presStyleIdx="2" presStyleCnt="4">
        <dgm:presLayoutVars>
          <dgm:chMax val="0"/>
          <dgm:chPref val="0"/>
        </dgm:presLayoutVars>
      </dgm:prSet>
      <dgm:spPr/>
    </dgm:pt>
    <dgm:pt modelId="{FD3F5CE9-6724-4BEF-B641-19D7600E4E9A}" type="pres">
      <dgm:prSet presAssocID="{3D6BED4E-A327-4100-BB6E-C36A24174531}" presName="sibTrans" presStyleCnt="0"/>
      <dgm:spPr/>
    </dgm:pt>
    <dgm:pt modelId="{225D575F-2F31-4F8A-9651-5FC8CE59FAB1}" type="pres">
      <dgm:prSet presAssocID="{DE85149C-E054-4DD3-A6B6-0BA794F18F2D}" presName="compNode" presStyleCnt="0"/>
      <dgm:spPr/>
    </dgm:pt>
    <dgm:pt modelId="{2F5AE178-5503-4678-BE36-AE60F43B5B0A}" type="pres">
      <dgm:prSet presAssocID="{DE85149C-E054-4DD3-A6B6-0BA794F18F2D}" presName="bgRect" presStyleLbl="bgShp" presStyleIdx="3" presStyleCnt="4"/>
      <dgm:spPr/>
    </dgm:pt>
    <dgm:pt modelId="{12013BF6-504F-4D8A-A1D5-A77C124B2C5A}" type="pres">
      <dgm:prSet presAssocID="{DE85149C-E054-4DD3-A6B6-0BA794F18F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8B0B22EE-9A3B-42E5-8CD8-F42B52427334}" type="pres">
      <dgm:prSet presAssocID="{DE85149C-E054-4DD3-A6B6-0BA794F18F2D}" presName="spaceRect" presStyleCnt="0"/>
      <dgm:spPr/>
    </dgm:pt>
    <dgm:pt modelId="{8FF54978-50BF-4AF2-AC0A-823A75577954}" type="pres">
      <dgm:prSet presAssocID="{DE85149C-E054-4DD3-A6B6-0BA794F18F2D}" presName="parTx" presStyleLbl="revTx" presStyleIdx="3" presStyleCnt="4">
        <dgm:presLayoutVars>
          <dgm:chMax val="0"/>
          <dgm:chPref val="0"/>
        </dgm:presLayoutVars>
      </dgm:prSet>
      <dgm:spPr/>
    </dgm:pt>
  </dgm:ptLst>
  <dgm:cxnLst>
    <dgm:cxn modelId="{119D7F45-748A-4CB1-BA27-280AA8F0D527}" type="presOf" srcId="{64654BDA-9FA7-49FE-9E2C-9941C17A5AC2}" destId="{0D72F19F-C498-436C-BB00-8ED110CA144D}" srcOrd="0" destOrd="0" presId="urn:microsoft.com/office/officeart/2018/2/layout/IconVerticalSolidList"/>
    <dgm:cxn modelId="{B5D3585E-7C43-42E9-B9A7-27EF01B54C52}" type="presOf" srcId="{DE85149C-E054-4DD3-A6B6-0BA794F18F2D}" destId="{8FF54978-50BF-4AF2-AC0A-823A75577954}" srcOrd="0" destOrd="0" presId="urn:microsoft.com/office/officeart/2018/2/layout/IconVerticalSolidList"/>
    <dgm:cxn modelId="{618F817E-819B-45A7-A6B8-BA692F327CE4}" type="presOf" srcId="{1D68CB55-DB4B-476E-AB49-7A69650C58C6}" destId="{726100EA-F487-44C8-829B-02E4D3419E40}" srcOrd="0" destOrd="0" presId="urn:microsoft.com/office/officeart/2018/2/layout/IconVerticalSolidList"/>
    <dgm:cxn modelId="{93D0BC99-3614-466A-80D1-55D24B029BB8}" srcId="{4280C613-D57E-4B2B-A846-8F2691F35FA2}" destId="{64654BDA-9FA7-49FE-9E2C-9941C17A5AC2}" srcOrd="2" destOrd="0" parTransId="{62791900-9F04-4A04-BB65-DC0085FA957D}" sibTransId="{3D6BED4E-A327-4100-BB6E-C36A24174531}"/>
    <dgm:cxn modelId="{FC077C9D-0C6E-48A6-998E-6DDDFB5B7582}" type="presOf" srcId="{4280C613-D57E-4B2B-A846-8F2691F35FA2}" destId="{F1A5F8AD-B1B8-438A-91E2-F7504DA24603}" srcOrd="0" destOrd="0" presId="urn:microsoft.com/office/officeart/2018/2/layout/IconVerticalSolidList"/>
    <dgm:cxn modelId="{2FDB2DBD-C460-4944-B819-384B45605CCB}" srcId="{4280C613-D57E-4B2B-A846-8F2691F35FA2}" destId="{E01D5A39-9E3E-49AE-9C6D-F8A105397B01}" srcOrd="1" destOrd="0" parTransId="{E5F3BC69-5A27-4002-B3DB-F6B93EDCC60F}" sibTransId="{858BF3EE-8DFA-4490-B887-25AD5CE06D66}"/>
    <dgm:cxn modelId="{63E389DD-A21B-4EFB-8133-F65097305FF5}" srcId="{4280C613-D57E-4B2B-A846-8F2691F35FA2}" destId="{DE85149C-E054-4DD3-A6B6-0BA794F18F2D}" srcOrd="3" destOrd="0" parTransId="{C7F5C8F1-D35E-474D-9CF0-442D37758668}" sibTransId="{C243B6DC-3566-4FEB-9104-F9803BDE8ACD}"/>
    <dgm:cxn modelId="{20321CEB-9942-4EFB-889C-A86C4A4B1DFA}" srcId="{4280C613-D57E-4B2B-A846-8F2691F35FA2}" destId="{1D68CB55-DB4B-476E-AB49-7A69650C58C6}" srcOrd="0" destOrd="0" parTransId="{F113B0FA-9807-410E-8487-B273266658E7}" sibTransId="{75BE8B51-1DCF-4BFB-A663-402B0DF90F5D}"/>
    <dgm:cxn modelId="{5EB92DEF-4BF7-4BB1-99F1-DF0AE0C7AE3B}" type="presOf" srcId="{E01D5A39-9E3E-49AE-9C6D-F8A105397B01}" destId="{779E6201-A671-4DC9-AA35-0EFC0C0398D6}" srcOrd="0" destOrd="0" presId="urn:microsoft.com/office/officeart/2018/2/layout/IconVerticalSolidList"/>
    <dgm:cxn modelId="{26293F4F-61EA-4A62-8A74-54FA531BB192}" type="presParOf" srcId="{F1A5F8AD-B1B8-438A-91E2-F7504DA24603}" destId="{0783A453-5578-47EA-89CF-C6D769654CFB}" srcOrd="0" destOrd="0" presId="urn:microsoft.com/office/officeart/2018/2/layout/IconVerticalSolidList"/>
    <dgm:cxn modelId="{38B6639B-3EE4-4DE5-B8A1-136DED6A2740}" type="presParOf" srcId="{0783A453-5578-47EA-89CF-C6D769654CFB}" destId="{837353E3-D186-4139-940D-BF8C45D81F45}" srcOrd="0" destOrd="0" presId="urn:microsoft.com/office/officeart/2018/2/layout/IconVerticalSolidList"/>
    <dgm:cxn modelId="{8C410932-D589-4D29-918C-7DAE470A340D}" type="presParOf" srcId="{0783A453-5578-47EA-89CF-C6D769654CFB}" destId="{8B935F81-B9B8-4748-9E6B-8D7D0A7517C3}" srcOrd="1" destOrd="0" presId="urn:microsoft.com/office/officeart/2018/2/layout/IconVerticalSolidList"/>
    <dgm:cxn modelId="{6258AB44-62FA-4A2D-A24E-593C38E32A01}" type="presParOf" srcId="{0783A453-5578-47EA-89CF-C6D769654CFB}" destId="{04B2ADCD-3F3A-4870-9EF6-C533699829FD}" srcOrd="2" destOrd="0" presId="urn:microsoft.com/office/officeart/2018/2/layout/IconVerticalSolidList"/>
    <dgm:cxn modelId="{F36C319C-9425-4FC5-BF02-CC7CEE4A638B}" type="presParOf" srcId="{0783A453-5578-47EA-89CF-C6D769654CFB}" destId="{726100EA-F487-44C8-829B-02E4D3419E40}" srcOrd="3" destOrd="0" presId="urn:microsoft.com/office/officeart/2018/2/layout/IconVerticalSolidList"/>
    <dgm:cxn modelId="{1F42AA18-9185-486E-A4FE-DDC986B822E4}" type="presParOf" srcId="{F1A5F8AD-B1B8-438A-91E2-F7504DA24603}" destId="{2352B971-2D6D-4BEE-84D7-426DD4065D6B}" srcOrd="1" destOrd="0" presId="urn:microsoft.com/office/officeart/2018/2/layout/IconVerticalSolidList"/>
    <dgm:cxn modelId="{968C2BE0-9516-4245-84A2-EBAE9A177D0F}" type="presParOf" srcId="{F1A5F8AD-B1B8-438A-91E2-F7504DA24603}" destId="{44379F4F-50D1-4FDE-A7DD-9D4EE28FFBB3}" srcOrd="2" destOrd="0" presId="urn:microsoft.com/office/officeart/2018/2/layout/IconVerticalSolidList"/>
    <dgm:cxn modelId="{EE87BBA0-7D68-44BE-BA6E-E2A052D19C46}" type="presParOf" srcId="{44379F4F-50D1-4FDE-A7DD-9D4EE28FFBB3}" destId="{FB25C29A-5A67-48E1-A43A-13A535A364D4}" srcOrd="0" destOrd="0" presId="urn:microsoft.com/office/officeart/2018/2/layout/IconVerticalSolidList"/>
    <dgm:cxn modelId="{4BEF85EC-B115-4247-BAC0-22ED596B86F2}" type="presParOf" srcId="{44379F4F-50D1-4FDE-A7DD-9D4EE28FFBB3}" destId="{E5BBE244-4B8D-480B-AF2E-CBA3CFAFAB13}" srcOrd="1" destOrd="0" presId="urn:microsoft.com/office/officeart/2018/2/layout/IconVerticalSolidList"/>
    <dgm:cxn modelId="{45D22657-0276-4C80-8724-C25E65010403}" type="presParOf" srcId="{44379F4F-50D1-4FDE-A7DD-9D4EE28FFBB3}" destId="{C15F1A1C-D807-4818-867A-ABCF811E5078}" srcOrd="2" destOrd="0" presId="urn:microsoft.com/office/officeart/2018/2/layout/IconVerticalSolidList"/>
    <dgm:cxn modelId="{317BA7A6-6792-4F0E-BEEA-98ECD0A291E8}" type="presParOf" srcId="{44379F4F-50D1-4FDE-A7DD-9D4EE28FFBB3}" destId="{779E6201-A671-4DC9-AA35-0EFC0C0398D6}" srcOrd="3" destOrd="0" presId="urn:microsoft.com/office/officeart/2018/2/layout/IconVerticalSolidList"/>
    <dgm:cxn modelId="{DD39EBC6-7B10-4D88-A04C-22D41C54DC74}" type="presParOf" srcId="{F1A5F8AD-B1B8-438A-91E2-F7504DA24603}" destId="{19CFFD79-46D0-4DFC-9FF6-DA76509862EA}" srcOrd="3" destOrd="0" presId="urn:microsoft.com/office/officeart/2018/2/layout/IconVerticalSolidList"/>
    <dgm:cxn modelId="{E1FFBCF2-9EEF-4227-B56E-198E69A7F767}" type="presParOf" srcId="{F1A5F8AD-B1B8-438A-91E2-F7504DA24603}" destId="{02F09ED7-D548-4D5F-A395-E83ECE376D2C}" srcOrd="4" destOrd="0" presId="urn:microsoft.com/office/officeart/2018/2/layout/IconVerticalSolidList"/>
    <dgm:cxn modelId="{483FD8DD-E1CF-46D7-9500-07A2BD6D970E}" type="presParOf" srcId="{02F09ED7-D548-4D5F-A395-E83ECE376D2C}" destId="{0FF88737-E95A-45DE-8C0E-80D321F19D11}" srcOrd="0" destOrd="0" presId="urn:microsoft.com/office/officeart/2018/2/layout/IconVerticalSolidList"/>
    <dgm:cxn modelId="{ECD1BBAE-583A-40E8-B415-B4B0613FE084}" type="presParOf" srcId="{02F09ED7-D548-4D5F-A395-E83ECE376D2C}" destId="{87D71967-C179-4B26-904C-D612C83658A5}" srcOrd="1" destOrd="0" presId="urn:microsoft.com/office/officeart/2018/2/layout/IconVerticalSolidList"/>
    <dgm:cxn modelId="{022F926A-E5A6-4CF9-ADAE-6C8992FE0EC0}" type="presParOf" srcId="{02F09ED7-D548-4D5F-A395-E83ECE376D2C}" destId="{BD2C20DB-E3E6-4826-B353-CFB35D797587}" srcOrd="2" destOrd="0" presId="urn:microsoft.com/office/officeart/2018/2/layout/IconVerticalSolidList"/>
    <dgm:cxn modelId="{8DE512B2-04A0-4302-BF2D-5407868AFE1E}" type="presParOf" srcId="{02F09ED7-D548-4D5F-A395-E83ECE376D2C}" destId="{0D72F19F-C498-436C-BB00-8ED110CA144D}" srcOrd="3" destOrd="0" presId="urn:microsoft.com/office/officeart/2018/2/layout/IconVerticalSolidList"/>
    <dgm:cxn modelId="{F130A91C-F5D6-4BF7-BD8F-546A74458C35}" type="presParOf" srcId="{F1A5F8AD-B1B8-438A-91E2-F7504DA24603}" destId="{FD3F5CE9-6724-4BEF-B641-19D7600E4E9A}" srcOrd="5" destOrd="0" presId="urn:microsoft.com/office/officeart/2018/2/layout/IconVerticalSolidList"/>
    <dgm:cxn modelId="{7ECEEB4B-2E2F-4D8B-8886-FC1229687818}" type="presParOf" srcId="{F1A5F8AD-B1B8-438A-91E2-F7504DA24603}" destId="{225D575F-2F31-4F8A-9651-5FC8CE59FAB1}" srcOrd="6" destOrd="0" presId="urn:microsoft.com/office/officeart/2018/2/layout/IconVerticalSolidList"/>
    <dgm:cxn modelId="{3A511D4B-EF88-4989-A9FF-6DCE680F49B8}" type="presParOf" srcId="{225D575F-2F31-4F8A-9651-5FC8CE59FAB1}" destId="{2F5AE178-5503-4678-BE36-AE60F43B5B0A}" srcOrd="0" destOrd="0" presId="urn:microsoft.com/office/officeart/2018/2/layout/IconVerticalSolidList"/>
    <dgm:cxn modelId="{567EA100-A357-4A0C-9689-E65E6EE1855E}" type="presParOf" srcId="{225D575F-2F31-4F8A-9651-5FC8CE59FAB1}" destId="{12013BF6-504F-4D8A-A1D5-A77C124B2C5A}" srcOrd="1" destOrd="0" presId="urn:microsoft.com/office/officeart/2018/2/layout/IconVerticalSolidList"/>
    <dgm:cxn modelId="{D25588A8-2A7A-4F8B-BF08-E176DBFAA83E}" type="presParOf" srcId="{225D575F-2F31-4F8A-9651-5FC8CE59FAB1}" destId="{8B0B22EE-9A3B-42E5-8CD8-F42B52427334}" srcOrd="2" destOrd="0" presId="urn:microsoft.com/office/officeart/2018/2/layout/IconVerticalSolidList"/>
    <dgm:cxn modelId="{12FF4F6A-B7B8-47DF-B907-6E5908248A1C}" type="presParOf" srcId="{225D575F-2F31-4F8A-9651-5FC8CE59FAB1}" destId="{8FF54978-50BF-4AF2-AC0A-823A7557795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7074DD-DE96-4F33-930A-BEDE492CDF7C}"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14618DB6-052C-4186-A717-EBD4BD31130B}">
      <dgm:prSet/>
      <dgm:spPr/>
      <dgm:t>
        <a:bodyPr/>
        <a:lstStyle/>
        <a:p>
          <a:r>
            <a:rPr lang="en-GB" b="1"/>
            <a:t>Alignment with Profile:</a:t>
          </a:r>
          <a:endParaRPr lang="en-US"/>
        </a:p>
      </dgm:t>
    </dgm:pt>
    <dgm:pt modelId="{7BEDF05B-F0DB-4045-8338-BC18CD6EC5C0}" type="parTrans" cxnId="{B3131270-B858-41C2-BEAC-201B20D3B293}">
      <dgm:prSet/>
      <dgm:spPr/>
      <dgm:t>
        <a:bodyPr/>
        <a:lstStyle/>
        <a:p>
          <a:endParaRPr lang="en-US"/>
        </a:p>
      </dgm:t>
    </dgm:pt>
    <dgm:pt modelId="{8EF4FA2B-BDF3-46CD-973B-D4BC9EE7E8B4}" type="sibTrans" cxnId="{B3131270-B858-41C2-BEAC-201B20D3B293}">
      <dgm:prSet/>
      <dgm:spPr/>
      <dgm:t>
        <a:bodyPr/>
        <a:lstStyle/>
        <a:p>
          <a:endParaRPr lang="en-US"/>
        </a:p>
      </dgm:t>
    </dgm:pt>
    <dgm:pt modelId="{9EB29F1E-359A-47CE-9121-48FA311CFE0E}">
      <dgm:prSet/>
      <dgm:spPr/>
      <dgm:t>
        <a:bodyPr/>
        <a:lstStyle/>
        <a:p>
          <a:r>
            <a:rPr lang="en-GB"/>
            <a:t>The selected portfolio is tailored to Alexandra’s conservative investment profile, ensuring stability and low risk.</a:t>
          </a:r>
          <a:endParaRPr lang="en-US"/>
        </a:p>
      </dgm:t>
    </dgm:pt>
    <dgm:pt modelId="{62F1D6AB-1A3F-4EDE-BE7A-F36FCC880EBE}" type="parTrans" cxnId="{919C9997-E946-4064-AA84-5691ECE851B8}">
      <dgm:prSet/>
      <dgm:spPr/>
      <dgm:t>
        <a:bodyPr/>
        <a:lstStyle/>
        <a:p>
          <a:endParaRPr lang="en-US"/>
        </a:p>
      </dgm:t>
    </dgm:pt>
    <dgm:pt modelId="{601C7AA6-12EA-4B14-AA9B-FD2A29799AB7}" type="sibTrans" cxnId="{919C9997-E946-4064-AA84-5691ECE851B8}">
      <dgm:prSet/>
      <dgm:spPr/>
      <dgm:t>
        <a:bodyPr/>
        <a:lstStyle/>
        <a:p>
          <a:endParaRPr lang="en-US"/>
        </a:p>
      </dgm:t>
    </dgm:pt>
    <dgm:pt modelId="{10150CFD-736B-4AAF-B97A-C7AEBC1A39E0}">
      <dgm:prSet/>
      <dgm:spPr/>
      <dgm:t>
        <a:bodyPr/>
        <a:lstStyle/>
        <a:p>
          <a:r>
            <a:rPr lang="en-GB" b="1"/>
            <a:t>Historical Performance:</a:t>
          </a:r>
          <a:endParaRPr lang="en-US"/>
        </a:p>
      </dgm:t>
    </dgm:pt>
    <dgm:pt modelId="{1DEAF214-F1DF-4E25-A7FB-97ABF1D64C3B}" type="parTrans" cxnId="{48179CA3-45FA-428B-BC06-21BCF69F41F0}">
      <dgm:prSet/>
      <dgm:spPr/>
      <dgm:t>
        <a:bodyPr/>
        <a:lstStyle/>
        <a:p>
          <a:endParaRPr lang="en-US"/>
        </a:p>
      </dgm:t>
    </dgm:pt>
    <dgm:pt modelId="{594C71BD-699C-4F59-90DB-7D74AF80F498}" type="sibTrans" cxnId="{48179CA3-45FA-428B-BC06-21BCF69F41F0}">
      <dgm:prSet/>
      <dgm:spPr/>
      <dgm:t>
        <a:bodyPr/>
        <a:lstStyle/>
        <a:p>
          <a:endParaRPr lang="en-US"/>
        </a:p>
      </dgm:t>
    </dgm:pt>
    <dgm:pt modelId="{855C821E-2F7F-4870-8A21-68D9DA218093}">
      <dgm:prSet/>
      <dgm:spPr/>
      <dgm:t>
        <a:bodyPr/>
        <a:lstStyle/>
        <a:p>
          <a:r>
            <a:rPr lang="en-GB"/>
            <a:t>Backtesting over the 2010-2020 period demonstrates strong and consistent returns, outperforming the S&amp;P 500.</a:t>
          </a:r>
          <a:endParaRPr lang="en-US"/>
        </a:p>
      </dgm:t>
    </dgm:pt>
    <dgm:pt modelId="{0302F8CF-83D5-4700-97ED-54C771F5BFA3}" type="parTrans" cxnId="{D00D3A11-DC19-4A80-99EA-3D5C47BD540E}">
      <dgm:prSet/>
      <dgm:spPr/>
      <dgm:t>
        <a:bodyPr/>
        <a:lstStyle/>
        <a:p>
          <a:endParaRPr lang="en-US"/>
        </a:p>
      </dgm:t>
    </dgm:pt>
    <dgm:pt modelId="{C5D0ECCF-002D-46D0-87AD-A020C54D5A10}" type="sibTrans" cxnId="{D00D3A11-DC19-4A80-99EA-3D5C47BD540E}">
      <dgm:prSet/>
      <dgm:spPr/>
      <dgm:t>
        <a:bodyPr/>
        <a:lstStyle/>
        <a:p>
          <a:endParaRPr lang="en-US"/>
        </a:p>
      </dgm:t>
    </dgm:pt>
    <dgm:pt modelId="{59EF0B5B-D13D-47B5-BA39-DA3B8CE41033}">
      <dgm:prSet/>
      <dgm:spPr/>
      <dgm:t>
        <a:bodyPr/>
        <a:lstStyle/>
        <a:p>
          <a:r>
            <a:rPr lang="en-GB" b="1"/>
            <a:t>Future Growth Potential:</a:t>
          </a:r>
          <a:endParaRPr lang="en-US"/>
        </a:p>
      </dgm:t>
    </dgm:pt>
    <dgm:pt modelId="{344317BC-77EC-4DDC-B7C5-728A2C3C8180}" type="parTrans" cxnId="{F1E52EF5-71DB-4001-AD38-CAEC799A8A4C}">
      <dgm:prSet/>
      <dgm:spPr/>
      <dgm:t>
        <a:bodyPr/>
        <a:lstStyle/>
        <a:p>
          <a:endParaRPr lang="en-US"/>
        </a:p>
      </dgm:t>
    </dgm:pt>
    <dgm:pt modelId="{C28C6690-9EF4-4F9D-8D93-6E0BB72E9969}" type="sibTrans" cxnId="{F1E52EF5-71DB-4001-AD38-CAEC799A8A4C}">
      <dgm:prSet/>
      <dgm:spPr/>
      <dgm:t>
        <a:bodyPr/>
        <a:lstStyle/>
        <a:p>
          <a:endParaRPr lang="en-US"/>
        </a:p>
      </dgm:t>
    </dgm:pt>
    <dgm:pt modelId="{BAA3EB9B-B54D-44E9-B5DC-46EDCB86C958}">
      <dgm:prSet/>
      <dgm:spPr/>
      <dgm:t>
        <a:bodyPr/>
        <a:lstStyle/>
        <a:p>
          <a:r>
            <a:rPr lang="en-GB"/>
            <a:t>Predictive modeling with ARIMA supports the portfolio's potential for steady future growth, aligning with Alexandra’s long-term financial goals.</a:t>
          </a:r>
          <a:endParaRPr lang="en-US"/>
        </a:p>
      </dgm:t>
    </dgm:pt>
    <dgm:pt modelId="{F95A883F-C0A0-4277-B6AC-18C5304D1E21}" type="parTrans" cxnId="{0B98C931-8031-4D86-993F-CF461581CB29}">
      <dgm:prSet/>
      <dgm:spPr/>
      <dgm:t>
        <a:bodyPr/>
        <a:lstStyle/>
        <a:p>
          <a:endParaRPr lang="en-US"/>
        </a:p>
      </dgm:t>
    </dgm:pt>
    <dgm:pt modelId="{C721FC28-B020-4AE3-AA2E-BB775A259B7E}" type="sibTrans" cxnId="{0B98C931-8031-4D86-993F-CF461581CB29}">
      <dgm:prSet/>
      <dgm:spPr/>
      <dgm:t>
        <a:bodyPr/>
        <a:lstStyle/>
        <a:p>
          <a:endParaRPr lang="en-US"/>
        </a:p>
      </dgm:t>
    </dgm:pt>
    <dgm:pt modelId="{5D2368EF-A58A-CB46-BB2C-40E629043D21}" type="pres">
      <dgm:prSet presAssocID="{237074DD-DE96-4F33-930A-BEDE492CDF7C}" presName="Name0" presStyleCnt="0">
        <dgm:presLayoutVars>
          <dgm:dir/>
          <dgm:resizeHandles val="exact"/>
        </dgm:presLayoutVars>
      </dgm:prSet>
      <dgm:spPr/>
    </dgm:pt>
    <dgm:pt modelId="{2E57F2F3-E695-224E-B85A-50AD1BE72BB7}" type="pres">
      <dgm:prSet presAssocID="{14618DB6-052C-4186-A717-EBD4BD31130B}" presName="node" presStyleLbl="node1" presStyleIdx="0" presStyleCnt="6">
        <dgm:presLayoutVars>
          <dgm:bulletEnabled val="1"/>
        </dgm:presLayoutVars>
      </dgm:prSet>
      <dgm:spPr/>
    </dgm:pt>
    <dgm:pt modelId="{88CDB38C-3735-B14F-AF43-D8F1B4FD0719}" type="pres">
      <dgm:prSet presAssocID="{8EF4FA2B-BDF3-46CD-973B-D4BC9EE7E8B4}" presName="sibTrans" presStyleLbl="sibTrans1D1" presStyleIdx="0" presStyleCnt="5"/>
      <dgm:spPr/>
    </dgm:pt>
    <dgm:pt modelId="{93CFA63C-FAC0-7C46-B665-99FF050C7C46}" type="pres">
      <dgm:prSet presAssocID="{8EF4FA2B-BDF3-46CD-973B-D4BC9EE7E8B4}" presName="connectorText" presStyleLbl="sibTrans1D1" presStyleIdx="0" presStyleCnt="5"/>
      <dgm:spPr/>
    </dgm:pt>
    <dgm:pt modelId="{FA08D693-9CFD-634D-917B-12F075323B61}" type="pres">
      <dgm:prSet presAssocID="{9EB29F1E-359A-47CE-9121-48FA311CFE0E}" presName="node" presStyleLbl="node1" presStyleIdx="1" presStyleCnt="6">
        <dgm:presLayoutVars>
          <dgm:bulletEnabled val="1"/>
        </dgm:presLayoutVars>
      </dgm:prSet>
      <dgm:spPr/>
    </dgm:pt>
    <dgm:pt modelId="{1964BD28-A42C-4241-B9BA-7BCACFB101C3}" type="pres">
      <dgm:prSet presAssocID="{601C7AA6-12EA-4B14-AA9B-FD2A29799AB7}" presName="sibTrans" presStyleLbl="sibTrans1D1" presStyleIdx="1" presStyleCnt="5"/>
      <dgm:spPr/>
    </dgm:pt>
    <dgm:pt modelId="{7838B1B1-17BE-D54A-89D3-D24525D169D2}" type="pres">
      <dgm:prSet presAssocID="{601C7AA6-12EA-4B14-AA9B-FD2A29799AB7}" presName="connectorText" presStyleLbl="sibTrans1D1" presStyleIdx="1" presStyleCnt="5"/>
      <dgm:spPr/>
    </dgm:pt>
    <dgm:pt modelId="{952C81D7-605B-7445-9584-A41858D55902}" type="pres">
      <dgm:prSet presAssocID="{10150CFD-736B-4AAF-B97A-C7AEBC1A39E0}" presName="node" presStyleLbl="node1" presStyleIdx="2" presStyleCnt="6">
        <dgm:presLayoutVars>
          <dgm:bulletEnabled val="1"/>
        </dgm:presLayoutVars>
      </dgm:prSet>
      <dgm:spPr/>
    </dgm:pt>
    <dgm:pt modelId="{6D27FE4F-D317-F741-B5C6-E35AB01FF73A}" type="pres">
      <dgm:prSet presAssocID="{594C71BD-699C-4F59-90DB-7D74AF80F498}" presName="sibTrans" presStyleLbl="sibTrans1D1" presStyleIdx="2" presStyleCnt="5"/>
      <dgm:spPr/>
    </dgm:pt>
    <dgm:pt modelId="{A12FAB0C-7114-DA47-8C32-D182A33FCDF2}" type="pres">
      <dgm:prSet presAssocID="{594C71BD-699C-4F59-90DB-7D74AF80F498}" presName="connectorText" presStyleLbl="sibTrans1D1" presStyleIdx="2" presStyleCnt="5"/>
      <dgm:spPr/>
    </dgm:pt>
    <dgm:pt modelId="{BD037B87-CE0C-4E4C-9E5C-19C142C9D89D}" type="pres">
      <dgm:prSet presAssocID="{855C821E-2F7F-4870-8A21-68D9DA218093}" presName="node" presStyleLbl="node1" presStyleIdx="3" presStyleCnt="6">
        <dgm:presLayoutVars>
          <dgm:bulletEnabled val="1"/>
        </dgm:presLayoutVars>
      </dgm:prSet>
      <dgm:spPr/>
    </dgm:pt>
    <dgm:pt modelId="{46766CE6-391E-C94A-874C-99F91D632F12}" type="pres">
      <dgm:prSet presAssocID="{C5D0ECCF-002D-46D0-87AD-A020C54D5A10}" presName="sibTrans" presStyleLbl="sibTrans1D1" presStyleIdx="3" presStyleCnt="5"/>
      <dgm:spPr/>
    </dgm:pt>
    <dgm:pt modelId="{F291F632-97D7-EE42-8094-B55F70BF8FAE}" type="pres">
      <dgm:prSet presAssocID="{C5D0ECCF-002D-46D0-87AD-A020C54D5A10}" presName="connectorText" presStyleLbl="sibTrans1D1" presStyleIdx="3" presStyleCnt="5"/>
      <dgm:spPr/>
    </dgm:pt>
    <dgm:pt modelId="{8A3C6302-BC80-5645-951C-22B1E3254A5F}" type="pres">
      <dgm:prSet presAssocID="{59EF0B5B-D13D-47B5-BA39-DA3B8CE41033}" presName="node" presStyleLbl="node1" presStyleIdx="4" presStyleCnt="6">
        <dgm:presLayoutVars>
          <dgm:bulletEnabled val="1"/>
        </dgm:presLayoutVars>
      </dgm:prSet>
      <dgm:spPr/>
    </dgm:pt>
    <dgm:pt modelId="{3125F242-677B-D44E-BAF1-4A4C3D4D7171}" type="pres">
      <dgm:prSet presAssocID="{C28C6690-9EF4-4F9D-8D93-6E0BB72E9969}" presName="sibTrans" presStyleLbl="sibTrans1D1" presStyleIdx="4" presStyleCnt="5"/>
      <dgm:spPr/>
    </dgm:pt>
    <dgm:pt modelId="{92BFF379-CC3D-5948-83B7-E285749286B8}" type="pres">
      <dgm:prSet presAssocID="{C28C6690-9EF4-4F9D-8D93-6E0BB72E9969}" presName="connectorText" presStyleLbl="sibTrans1D1" presStyleIdx="4" presStyleCnt="5"/>
      <dgm:spPr/>
    </dgm:pt>
    <dgm:pt modelId="{D870B4BE-D7D4-4D46-A3F2-841C8A983266}" type="pres">
      <dgm:prSet presAssocID="{BAA3EB9B-B54D-44E9-B5DC-46EDCB86C958}" presName="node" presStyleLbl="node1" presStyleIdx="5" presStyleCnt="6">
        <dgm:presLayoutVars>
          <dgm:bulletEnabled val="1"/>
        </dgm:presLayoutVars>
      </dgm:prSet>
      <dgm:spPr/>
    </dgm:pt>
  </dgm:ptLst>
  <dgm:cxnLst>
    <dgm:cxn modelId="{C9A93E01-8351-D444-B260-BD33A02DABEC}" type="presOf" srcId="{10150CFD-736B-4AAF-B97A-C7AEBC1A39E0}" destId="{952C81D7-605B-7445-9584-A41858D55902}" srcOrd="0" destOrd="0" presId="urn:microsoft.com/office/officeart/2016/7/layout/RepeatingBendingProcessNew"/>
    <dgm:cxn modelId="{0CE8FD02-B3AE-A54A-A61F-FC62B5ED62F2}" type="presOf" srcId="{601C7AA6-12EA-4B14-AA9B-FD2A29799AB7}" destId="{1964BD28-A42C-4241-B9BA-7BCACFB101C3}" srcOrd="0" destOrd="0" presId="urn:microsoft.com/office/officeart/2016/7/layout/RepeatingBendingProcessNew"/>
    <dgm:cxn modelId="{D00D3A11-DC19-4A80-99EA-3D5C47BD540E}" srcId="{237074DD-DE96-4F33-930A-BEDE492CDF7C}" destId="{855C821E-2F7F-4870-8A21-68D9DA218093}" srcOrd="3" destOrd="0" parTransId="{0302F8CF-83D5-4700-97ED-54C771F5BFA3}" sibTransId="{C5D0ECCF-002D-46D0-87AD-A020C54D5A10}"/>
    <dgm:cxn modelId="{31AB0226-5423-DC42-9648-A5583E88B919}" type="presOf" srcId="{C28C6690-9EF4-4F9D-8D93-6E0BB72E9969}" destId="{3125F242-677B-D44E-BAF1-4A4C3D4D7171}" srcOrd="0" destOrd="0" presId="urn:microsoft.com/office/officeart/2016/7/layout/RepeatingBendingProcessNew"/>
    <dgm:cxn modelId="{8B7CBD2C-E64E-5E45-B597-111EBC1F8D46}" type="presOf" srcId="{237074DD-DE96-4F33-930A-BEDE492CDF7C}" destId="{5D2368EF-A58A-CB46-BB2C-40E629043D21}" srcOrd="0" destOrd="0" presId="urn:microsoft.com/office/officeart/2016/7/layout/RepeatingBendingProcessNew"/>
    <dgm:cxn modelId="{0B98C931-8031-4D86-993F-CF461581CB29}" srcId="{237074DD-DE96-4F33-930A-BEDE492CDF7C}" destId="{BAA3EB9B-B54D-44E9-B5DC-46EDCB86C958}" srcOrd="5" destOrd="0" parTransId="{F95A883F-C0A0-4277-B6AC-18C5304D1E21}" sibTransId="{C721FC28-B020-4AE3-AA2E-BB775A259B7E}"/>
    <dgm:cxn modelId="{EAAC8A50-5C95-E74B-91FC-ACF25A3EAC20}" type="presOf" srcId="{855C821E-2F7F-4870-8A21-68D9DA218093}" destId="{BD037B87-CE0C-4E4C-9E5C-19C142C9D89D}" srcOrd="0" destOrd="0" presId="urn:microsoft.com/office/officeart/2016/7/layout/RepeatingBendingProcessNew"/>
    <dgm:cxn modelId="{BAB68952-0D44-124A-BA82-DEEE263CF878}" type="presOf" srcId="{C5D0ECCF-002D-46D0-87AD-A020C54D5A10}" destId="{F291F632-97D7-EE42-8094-B55F70BF8FAE}" srcOrd="1" destOrd="0" presId="urn:microsoft.com/office/officeart/2016/7/layout/RepeatingBendingProcessNew"/>
    <dgm:cxn modelId="{749F9E5C-6189-2E4E-8FCC-585A6200EBC1}" type="presOf" srcId="{8EF4FA2B-BDF3-46CD-973B-D4BC9EE7E8B4}" destId="{93CFA63C-FAC0-7C46-B665-99FF050C7C46}" srcOrd="1" destOrd="0" presId="urn:microsoft.com/office/officeart/2016/7/layout/RepeatingBendingProcessNew"/>
    <dgm:cxn modelId="{B3131270-B858-41C2-BEAC-201B20D3B293}" srcId="{237074DD-DE96-4F33-930A-BEDE492CDF7C}" destId="{14618DB6-052C-4186-A717-EBD4BD31130B}" srcOrd="0" destOrd="0" parTransId="{7BEDF05B-F0DB-4045-8338-BC18CD6EC5C0}" sibTransId="{8EF4FA2B-BDF3-46CD-973B-D4BC9EE7E8B4}"/>
    <dgm:cxn modelId="{92375771-B82C-F74B-82EE-5D5DEE5C5C19}" type="presOf" srcId="{9EB29F1E-359A-47CE-9121-48FA311CFE0E}" destId="{FA08D693-9CFD-634D-917B-12F075323B61}" srcOrd="0" destOrd="0" presId="urn:microsoft.com/office/officeart/2016/7/layout/RepeatingBendingProcessNew"/>
    <dgm:cxn modelId="{C2E65B71-0C07-9C45-AAD1-DE60CC5E4F63}" type="presOf" srcId="{8EF4FA2B-BDF3-46CD-973B-D4BC9EE7E8B4}" destId="{88CDB38C-3735-B14F-AF43-D8F1B4FD0719}" srcOrd="0" destOrd="0" presId="urn:microsoft.com/office/officeart/2016/7/layout/RepeatingBendingProcessNew"/>
    <dgm:cxn modelId="{10D90E77-08B0-4048-A8AF-0269C2252E3D}" type="presOf" srcId="{C5D0ECCF-002D-46D0-87AD-A020C54D5A10}" destId="{46766CE6-391E-C94A-874C-99F91D632F12}" srcOrd="0" destOrd="0" presId="urn:microsoft.com/office/officeart/2016/7/layout/RepeatingBendingProcessNew"/>
    <dgm:cxn modelId="{5313D47B-4FF5-F14D-8EF3-E263AA526F1B}" type="presOf" srcId="{C28C6690-9EF4-4F9D-8D93-6E0BB72E9969}" destId="{92BFF379-CC3D-5948-83B7-E285749286B8}" srcOrd="1" destOrd="0" presId="urn:microsoft.com/office/officeart/2016/7/layout/RepeatingBendingProcessNew"/>
    <dgm:cxn modelId="{8977A67E-1B23-2C4A-94BB-5CA86182363B}" type="presOf" srcId="{594C71BD-699C-4F59-90DB-7D74AF80F498}" destId="{6D27FE4F-D317-F741-B5C6-E35AB01FF73A}" srcOrd="0" destOrd="0" presId="urn:microsoft.com/office/officeart/2016/7/layout/RepeatingBendingProcessNew"/>
    <dgm:cxn modelId="{CAD8BF80-5319-4D4B-A675-E33A0980A4F1}" type="presOf" srcId="{14618DB6-052C-4186-A717-EBD4BD31130B}" destId="{2E57F2F3-E695-224E-B85A-50AD1BE72BB7}" srcOrd="0" destOrd="0" presId="urn:microsoft.com/office/officeart/2016/7/layout/RepeatingBendingProcessNew"/>
    <dgm:cxn modelId="{4D87468F-257E-7849-8861-9F82860E1CD1}" type="presOf" srcId="{594C71BD-699C-4F59-90DB-7D74AF80F498}" destId="{A12FAB0C-7114-DA47-8C32-D182A33FCDF2}" srcOrd="1" destOrd="0" presId="urn:microsoft.com/office/officeart/2016/7/layout/RepeatingBendingProcessNew"/>
    <dgm:cxn modelId="{919C9997-E946-4064-AA84-5691ECE851B8}" srcId="{237074DD-DE96-4F33-930A-BEDE492CDF7C}" destId="{9EB29F1E-359A-47CE-9121-48FA311CFE0E}" srcOrd="1" destOrd="0" parTransId="{62F1D6AB-1A3F-4EDE-BE7A-F36FCC880EBE}" sibTransId="{601C7AA6-12EA-4B14-AA9B-FD2A29799AB7}"/>
    <dgm:cxn modelId="{48179CA3-45FA-428B-BC06-21BCF69F41F0}" srcId="{237074DD-DE96-4F33-930A-BEDE492CDF7C}" destId="{10150CFD-736B-4AAF-B97A-C7AEBC1A39E0}" srcOrd="2" destOrd="0" parTransId="{1DEAF214-F1DF-4E25-A7FB-97ABF1D64C3B}" sibTransId="{594C71BD-699C-4F59-90DB-7D74AF80F498}"/>
    <dgm:cxn modelId="{488D46DD-8144-CC43-926B-6BC4B0D48C48}" type="presOf" srcId="{601C7AA6-12EA-4B14-AA9B-FD2A29799AB7}" destId="{7838B1B1-17BE-D54A-89D3-D24525D169D2}" srcOrd="1" destOrd="0" presId="urn:microsoft.com/office/officeart/2016/7/layout/RepeatingBendingProcessNew"/>
    <dgm:cxn modelId="{C2A9B2E7-0EA1-574F-B41F-DB143B0146AA}" type="presOf" srcId="{59EF0B5B-D13D-47B5-BA39-DA3B8CE41033}" destId="{8A3C6302-BC80-5645-951C-22B1E3254A5F}" srcOrd="0" destOrd="0" presId="urn:microsoft.com/office/officeart/2016/7/layout/RepeatingBendingProcessNew"/>
    <dgm:cxn modelId="{F1E52EF5-71DB-4001-AD38-CAEC799A8A4C}" srcId="{237074DD-DE96-4F33-930A-BEDE492CDF7C}" destId="{59EF0B5B-D13D-47B5-BA39-DA3B8CE41033}" srcOrd="4" destOrd="0" parTransId="{344317BC-77EC-4DDC-B7C5-728A2C3C8180}" sibTransId="{C28C6690-9EF4-4F9D-8D93-6E0BB72E9969}"/>
    <dgm:cxn modelId="{362FE0F7-64B1-2346-B3B5-A4954AC38FDA}" type="presOf" srcId="{BAA3EB9B-B54D-44E9-B5DC-46EDCB86C958}" destId="{D870B4BE-D7D4-4D46-A3F2-841C8A983266}" srcOrd="0" destOrd="0" presId="urn:microsoft.com/office/officeart/2016/7/layout/RepeatingBendingProcessNew"/>
    <dgm:cxn modelId="{5E616DC3-0AAF-3349-94F5-BC9DFD6E1264}" type="presParOf" srcId="{5D2368EF-A58A-CB46-BB2C-40E629043D21}" destId="{2E57F2F3-E695-224E-B85A-50AD1BE72BB7}" srcOrd="0" destOrd="0" presId="urn:microsoft.com/office/officeart/2016/7/layout/RepeatingBendingProcessNew"/>
    <dgm:cxn modelId="{80689005-ABB3-184B-88D8-5AD1249FD323}" type="presParOf" srcId="{5D2368EF-A58A-CB46-BB2C-40E629043D21}" destId="{88CDB38C-3735-B14F-AF43-D8F1B4FD0719}" srcOrd="1" destOrd="0" presId="urn:microsoft.com/office/officeart/2016/7/layout/RepeatingBendingProcessNew"/>
    <dgm:cxn modelId="{6317CE73-7DD5-CC4B-B60D-6DFBDF53F666}" type="presParOf" srcId="{88CDB38C-3735-B14F-AF43-D8F1B4FD0719}" destId="{93CFA63C-FAC0-7C46-B665-99FF050C7C46}" srcOrd="0" destOrd="0" presId="urn:microsoft.com/office/officeart/2016/7/layout/RepeatingBendingProcessNew"/>
    <dgm:cxn modelId="{8F8C4F71-0E2C-E448-92FD-1CDFF3043C88}" type="presParOf" srcId="{5D2368EF-A58A-CB46-BB2C-40E629043D21}" destId="{FA08D693-9CFD-634D-917B-12F075323B61}" srcOrd="2" destOrd="0" presId="urn:microsoft.com/office/officeart/2016/7/layout/RepeatingBendingProcessNew"/>
    <dgm:cxn modelId="{EB7F39C6-4993-5F4C-9308-78254C46067A}" type="presParOf" srcId="{5D2368EF-A58A-CB46-BB2C-40E629043D21}" destId="{1964BD28-A42C-4241-B9BA-7BCACFB101C3}" srcOrd="3" destOrd="0" presId="urn:microsoft.com/office/officeart/2016/7/layout/RepeatingBendingProcessNew"/>
    <dgm:cxn modelId="{0E864AFC-47C5-8C48-AC34-7BE3C4054C0C}" type="presParOf" srcId="{1964BD28-A42C-4241-B9BA-7BCACFB101C3}" destId="{7838B1B1-17BE-D54A-89D3-D24525D169D2}" srcOrd="0" destOrd="0" presId="urn:microsoft.com/office/officeart/2016/7/layout/RepeatingBendingProcessNew"/>
    <dgm:cxn modelId="{943945A1-3024-A94E-9A06-8C71505B24A8}" type="presParOf" srcId="{5D2368EF-A58A-CB46-BB2C-40E629043D21}" destId="{952C81D7-605B-7445-9584-A41858D55902}" srcOrd="4" destOrd="0" presId="urn:microsoft.com/office/officeart/2016/7/layout/RepeatingBendingProcessNew"/>
    <dgm:cxn modelId="{2A055EE6-B430-854A-8BD1-9C2EADEA08E4}" type="presParOf" srcId="{5D2368EF-A58A-CB46-BB2C-40E629043D21}" destId="{6D27FE4F-D317-F741-B5C6-E35AB01FF73A}" srcOrd="5" destOrd="0" presId="urn:microsoft.com/office/officeart/2016/7/layout/RepeatingBendingProcessNew"/>
    <dgm:cxn modelId="{ECEA066D-E35B-0D46-9BCF-5AA69053B80F}" type="presParOf" srcId="{6D27FE4F-D317-F741-B5C6-E35AB01FF73A}" destId="{A12FAB0C-7114-DA47-8C32-D182A33FCDF2}" srcOrd="0" destOrd="0" presId="urn:microsoft.com/office/officeart/2016/7/layout/RepeatingBendingProcessNew"/>
    <dgm:cxn modelId="{4D78E35D-AE5D-6549-A081-262E331F811A}" type="presParOf" srcId="{5D2368EF-A58A-CB46-BB2C-40E629043D21}" destId="{BD037B87-CE0C-4E4C-9E5C-19C142C9D89D}" srcOrd="6" destOrd="0" presId="urn:microsoft.com/office/officeart/2016/7/layout/RepeatingBendingProcessNew"/>
    <dgm:cxn modelId="{6C791D4D-B302-3541-8313-4A8B84916EEB}" type="presParOf" srcId="{5D2368EF-A58A-CB46-BB2C-40E629043D21}" destId="{46766CE6-391E-C94A-874C-99F91D632F12}" srcOrd="7" destOrd="0" presId="urn:microsoft.com/office/officeart/2016/7/layout/RepeatingBendingProcessNew"/>
    <dgm:cxn modelId="{88DFF7DA-307E-CF4B-8DFD-8615E629EAF9}" type="presParOf" srcId="{46766CE6-391E-C94A-874C-99F91D632F12}" destId="{F291F632-97D7-EE42-8094-B55F70BF8FAE}" srcOrd="0" destOrd="0" presId="urn:microsoft.com/office/officeart/2016/7/layout/RepeatingBendingProcessNew"/>
    <dgm:cxn modelId="{0195B3F2-AE55-654D-8CD7-24E9F211E675}" type="presParOf" srcId="{5D2368EF-A58A-CB46-BB2C-40E629043D21}" destId="{8A3C6302-BC80-5645-951C-22B1E3254A5F}" srcOrd="8" destOrd="0" presId="urn:microsoft.com/office/officeart/2016/7/layout/RepeatingBendingProcessNew"/>
    <dgm:cxn modelId="{9FC808A8-4D59-F34F-80FD-ECC9971FAD7D}" type="presParOf" srcId="{5D2368EF-A58A-CB46-BB2C-40E629043D21}" destId="{3125F242-677B-D44E-BAF1-4A4C3D4D7171}" srcOrd="9" destOrd="0" presId="urn:microsoft.com/office/officeart/2016/7/layout/RepeatingBendingProcessNew"/>
    <dgm:cxn modelId="{FCAD6425-D860-8647-A261-E4239B089BB5}" type="presParOf" srcId="{3125F242-677B-D44E-BAF1-4A4C3D4D7171}" destId="{92BFF379-CC3D-5948-83B7-E285749286B8}" srcOrd="0" destOrd="0" presId="urn:microsoft.com/office/officeart/2016/7/layout/RepeatingBendingProcessNew"/>
    <dgm:cxn modelId="{CC1D100F-6DB0-D740-AE6C-25ACB5BC912E}" type="presParOf" srcId="{5D2368EF-A58A-CB46-BB2C-40E629043D21}" destId="{D870B4BE-D7D4-4D46-A3F2-841C8A983266}"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4AB0-AFAB-724A-ADBC-A25C4DC780D7}">
      <dsp:nvSpPr>
        <dsp:cNvPr id="0" name=""/>
        <dsp:cNvSpPr/>
      </dsp:nvSpPr>
      <dsp:spPr>
        <a:xfrm>
          <a:off x="0" y="0"/>
          <a:ext cx="9008427" cy="119133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This presentation outlines a customized investment strategy for Ms. Alexandra Kolishnyick, a young and aspiring philanthropist. As the daughter of a successful business tycoon, Alexandra has a strong financial foundation but seeks to independently establish an NGO, reflecting her passion for social change.</a:t>
          </a:r>
          <a:endParaRPr lang="en-US" sz="1400" kern="1200"/>
        </a:p>
      </dsp:txBody>
      <dsp:txXfrm>
        <a:off x="34893" y="34893"/>
        <a:ext cx="7722888" cy="1121544"/>
      </dsp:txXfrm>
    </dsp:sp>
    <dsp:sp modelId="{C96E60FD-03DA-D94A-8CBA-2BEB507600D1}">
      <dsp:nvSpPr>
        <dsp:cNvPr id="0" name=""/>
        <dsp:cNvSpPr/>
      </dsp:nvSpPr>
      <dsp:spPr>
        <a:xfrm>
          <a:off x="794861" y="1389885"/>
          <a:ext cx="9008427" cy="119133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With aspirations to attend an Ivy League university, Alexandra’s financial goals extend beyond traditional investment returns; she is focused on long-term stability and the careful growth of her assets. Her conservative investment persona aligns with her desire to invest in stable, promising stocks that ensure capital preservation while providing reasonable growth.</a:t>
          </a:r>
          <a:endParaRPr lang="en-US" sz="1400" kern="1200"/>
        </a:p>
      </dsp:txBody>
      <dsp:txXfrm>
        <a:off x="829754" y="1424778"/>
        <a:ext cx="7369415" cy="1121544"/>
      </dsp:txXfrm>
    </dsp:sp>
    <dsp:sp modelId="{1D6F08FF-9F3F-5143-8211-B7484F789209}">
      <dsp:nvSpPr>
        <dsp:cNvPr id="0" name=""/>
        <dsp:cNvSpPr/>
      </dsp:nvSpPr>
      <dsp:spPr>
        <a:xfrm>
          <a:off x="1589722" y="2779770"/>
          <a:ext cx="9008427" cy="119133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This strategy has been tailored to align with Alexandra's values, financial independence, and her goal to create a positive social impact through her NGO. The subsequent analysis and recommendations are designed to help her achieve these ambitions with confidence.</a:t>
          </a:r>
          <a:endParaRPr lang="en-US" sz="1400" kern="1200"/>
        </a:p>
      </dsp:txBody>
      <dsp:txXfrm>
        <a:off x="1624615" y="2814663"/>
        <a:ext cx="7369415" cy="1121544"/>
      </dsp:txXfrm>
    </dsp:sp>
    <dsp:sp modelId="{779F0B6E-FBCC-6844-A2B6-37B10D073D30}">
      <dsp:nvSpPr>
        <dsp:cNvPr id="0" name=""/>
        <dsp:cNvSpPr/>
      </dsp:nvSpPr>
      <dsp:spPr>
        <a:xfrm>
          <a:off x="8234062" y="903425"/>
          <a:ext cx="774364" cy="77436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408294" y="903425"/>
        <a:ext cx="425900" cy="582709"/>
      </dsp:txXfrm>
    </dsp:sp>
    <dsp:sp modelId="{4E78628E-ACF7-C24B-9545-ECF7B0F98D50}">
      <dsp:nvSpPr>
        <dsp:cNvPr id="0" name=""/>
        <dsp:cNvSpPr/>
      </dsp:nvSpPr>
      <dsp:spPr>
        <a:xfrm>
          <a:off x="9028924" y="2285368"/>
          <a:ext cx="774364" cy="77436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9203156" y="2285368"/>
        <a:ext cx="425900" cy="582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1650C-C27D-B14B-A679-A54E9E3F3138}">
      <dsp:nvSpPr>
        <dsp:cNvPr id="0" name=""/>
        <dsp:cNvSpPr/>
      </dsp:nvSpPr>
      <dsp:spPr>
        <a:xfrm>
          <a:off x="2210739" y="1096430"/>
          <a:ext cx="476647" cy="91440"/>
        </a:xfrm>
        <a:custGeom>
          <a:avLst/>
          <a:gdLst/>
          <a:ahLst/>
          <a:cxnLst/>
          <a:rect l="0" t="0" r="0" b="0"/>
          <a:pathLst>
            <a:path>
              <a:moveTo>
                <a:pt x="0" y="45720"/>
              </a:moveTo>
              <a:lnTo>
                <a:pt x="47664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6381" y="1139611"/>
        <a:ext cx="25362" cy="5077"/>
      </dsp:txXfrm>
    </dsp:sp>
    <dsp:sp modelId="{8A80B918-2F16-3647-9C9C-363CB86F26BD}">
      <dsp:nvSpPr>
        <dsp:cNvPr id="0" name=""/>
        <dsp:cNvSpPr/>
      </dsp:nvSpPr>
      <dsp:spPr>
        <a:xfrm>
          <a:off x="7116" y="480523"/>
          <a:ext cx="2205422" cy="1323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68" tIns="113436" rIns="108068" bIns="113436" numCol="1" spcCol="1270" anchor="ctr" anchorCtr="0">
          <a:noAutofit/>
        </a:bodyPr>
        <a:lstStyle/>
        <a:p>
          <a:pPr marL="0" lvl="0" indent="0" algn="ctr" defTabSz="533400">
            <a:lnSpc>
              <a:spcPct val="90000"/>
            </a:lnSpc>
            <a:spcBef>
              <a:spcPct val="0"/>
            </a:spcBef>
            <a:spcAft>
              <a:spcPct val="35000"/>
            </a:spcAft>
            <a:buNone/>
          </a:pPr>
          <a:r>
            <a:rPr lang="en-GB" sz="1200" b="1" kern="1200"/>
            <a:t>Data Source:</a:t>
          </a:r>
          <a:endParaRPr lang="en-US" sz="1200" kern="1200"/>
        </a:p>
      </dsp:txBody>
      <dsp:txXfrm>
        <a:off x="7116" y="480523"/>
        <a:ext cx="2205422" cy="1323253"/>
      </dsp:txXfrm>
    </dsp:sp>
    <dsp:sp modelId="{DB711634-46FB-1F40-8767-D218967E2491}">
      <dsp:nvSpPr>
        <dsp:cNvPr id="0" name=""/>
        <dsp:cNvSpPr/>
      </dsp:nvSpPr>
      <dsp:spPr>
        <a:xfrm>
          <a:off x="4923409" y="1096430"/>
          <a:ext cx="476647" cy="91440"/>
        </a:xfrm>
        <a:custGeom>
          <a:avLst/>
          <a:gdLst/>
          <a:ahLst/>
          <a:cxnLst/>
          <a:rect l="0" t="0" r="0" b="0"/>
          <a:pathLst>
            <a:path>
              <a:moveTo>
                <a:pt x="0" y="45720"/>
              </a:moveTo>
              <a:lnTo>
                <a:pt x="47664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49051" y="1139611"/>
        <a:ext cx="25362" cy="5077"/>
      </dsp:txXfrm>
    </dsp:sp>
    <dsp:sp modelId="{6D690440-5D60-3747-8E02-EB1100F839F8}">
      <dsp:nvSpPr>
        <dsp:cNvPr id="0" name=""/>
        <dsp:cNvSpPr/>
      </dsp:nvSpPr>
      <dsp:spPr>
        <a:xfrm>
          <a:off x="2719786" y="480523"/>
          <a:ext cx="2205422" cy="1323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68" tIns="113436" rIns="108068" bIns="113436" numCol="1" spcCol="1270" anchor="ctr" anchorCtr="0">
          <a:noAutofit/>
        </a:bodyPr>
        <a:lstStyle/>
        <a:p>
          <a:pPr marL="0" lvl="0" indent="0" algn="ctr" defTabSz="533400">
            <a:lnSpc>
              <a:spcPct val="90000"/>
            </a:lnSpc>
            <a:spcBef>
              <a:spcPct val="0"/>
            </a:spcBef>
            <a:spcAft>
              <a:spcPct val="35000"/>
            </a:spcAft>
            <a:buNone/>
          </a:pPr>
          <a:r>
            <a:rPr lang="en-GB" sz="1200" b="1" kern="1200"/>
            <a:t>Historical Stock Data (2010 to 2020):</a:t>
          </a:r>
          <a:r>
            <a:rPr lang="en-GB" sz="1200" kern="1200"/>
            <a:t> Gathered a decade of historical data for 12 selected stocks and the S&amp;P 500 index to analyze past performance and predict future trends.</a:t>
          </a:r>
          <a:endParaRPr lang="en-US" sz="1200" kern="1200"/>
        </a:p>
      </dsp:txBody>
      <dsp:txXfrm>
        <a:off x="2719786" y="480523"/>
        <a:ext cx="2205422" cy="1323253"/>
      </dsp:txXfrm>
    </dsp:sp>
    <dsp:sp modelId="{1D5120F2-ED67-8E4D-AAAA-B46BB9340CAF}">
      <dsp:nvSpPr>
        <dsp:cNvPr id="0" name=""/>
        <dsp:cNvSpPr/>
      </dsp:nvSpPr>
      <dsp:spPr>
        <a:xfrm>
          <a:off x="7636079" y="1096430"/>
          <a:ext cx="476647" cy="91440"/>
        </a:xfrm>
        <a:custGeom>
          <a:avLst/>
          <a:gdLst/>
          <a:ahLst/>
          <a:cxnLst/>
          <a:rect l="0" t="0" r="0" b="0"/>
          <a:pathLst>
            <a:path>
              <a:moveTo>
                <a:pt x="0" y="45720"/>
              </a:moveTo>
              <a:lnTo>
                <a:pt x="47664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61721" y="1139611"/>
        <a:ext cx="25362" cy="5077"/>
      </dsp:txXfrm>
    </dsp:sp>
    <dsp:sp modelId="{03E6E444-6499-A34A-BE42-C4711FE04FEF}">
      <dsp:nvSpPr>
        <dsp:cNvPr id="0" name=""/>
        <dsp:cNvSpPr/>
      </dsp:nvSpPr>
      <dsp:spPr>
        <a:xfrm>
          <a:off x="5432456" y="480523"/>
          <a:ext cx="2205422" cy="1323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68" tIns="113436" rIns="108068" bIns="113436" numCol="1" spcCol="1270" anchor="ctr" anchorCtr="0">
          <a:noAutofit/>
        </a:bodyPr>
        <a:lstStyle/>
        <a:p>
          <a:pPr marL="0" lvl="0" indent="0" algn="ctr" defTabSz="533400">
            <a:lnSpc>
              <a:spcPct val="90000"/>
            </a:lnSpc>
            <a:spcBef>
              <a:spcPct val="0"/>
            </a:spcBef>
            <a:spcAft>
              <a:spcPct val="35000"/>
            </a:spcAft>
            <a:buNone/>
          </a:pPr>
          <a:r>
            <a:rPr lang="en-GB" sz="1200" b="1" kern="1200"/>
            <a:t>Data Cleaning:</a:t>
          </a:r>
          <a:endParaRPr lang="en-US" sz="1200" kern="1200"/>
        </a:p>
      </dsp:txBody>
      <dsp:txXfrm>
        <a:off x="5432456" y="480523"/>
        <a:ext cx="2205422" cy="1323253"/>
      </dsp:txXfrm>
    </dsp:sp>
    <dsp:sp modelId="{456476E3-778F-C344-A5DB-AC8F0D1890B0}">
      <dsp:nvSpPr>
        <dsp:cNvPr id="0" name=""/>
        <dsp:cNvSpPr/>
      </dsp:nvSpPr>
      <dsp:spPr>
        <a:xfrm>
          <a:off x="1109827" y="1801976"/>
          <a:ext cx="8138010" cy="476647"/>
        </a:xfrm>
        <a:custGeom>
          <a:avLst/>
          <a:gdLst/>
          <a:ahLst/>
          <a:cxnLst/>
          <a:rect l="0" t="0" r="0" b="0"/>
          <a:pathLst>
            <a:path>
              <a:moveTo>
                <a:pt x="8138010" y="0"/>
              </a:moveTo>
              <a:lnTo>
                <a:pt x="8138010" y="255423"/>
              </a:lnTo>
              <a:lnTo>
                <a:pt x="0" y="255423"/>
              </a:lnTo>
              <a:lnTo>
                <a:pt x="0" y="476647"/>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74987" y="2037761"/>
        <a:ext cx="407690" cy="5077"/>
      </dsp:txXfrm>
    </dsp:sp>
    <dsp:sp modelId="{A7761E7B-A901-3944-833D-560390740369}">
      <dsp:nvSpPr>
        <dsp:cNvPr id="0" name=""/>
        <dsp:cNvSpPr/>
      </dsp:nvSpPr>
      <dsp:spPr>
        <a:xfrm>
          <a:off x="8145126" y="480523"/>
          <a:ext cx="2205422" cy="1323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68" tIns="113436" rIns="108068" bIns="113436" numCol="1" spcCol="1270" anchor="ctr" anchorCtr="0">
          <a:noAutofit/>
        </a:bodyPr>
        <a:lstStyle/>
        <a:p>
          <a:pPr marL="0" lvl="0" indent="0" algn="ctr" defTabSz="533400">
            <a:lnSpc>
              <a:spcPct val="90000"/>
            </a:lnSpc>
            <a:spcBef>
              <a:spcPct val="0"/>
            </a:spcBef>
            <a:spcAft>
              <a:spcPct val="35000"/>
            </a:spcAft>
            <a:buNone/>
          </a:pPr>
          <a:r>
            <a:rPr lang="en-GB" sz="1200" b="1" kern="1200"/>
            <a:t>Handling Missing Values:</a:t>
          </a:r>
          <a:r>
            <a:rPr lang="en-GB" sz="1200" kern="1200"/>
            <a:t> Addressed any gaps in the data to ensure accuracy in the analysis.</a:t>
          </a:r>
          <a:endParaRPr lang="en-US" sz="1200" kern="1200"/>
        </a:p>
      </dsp:txBody>
      <dsp:txXfrm>
        <a:off x="8145126" y="480523"/>
        <a:ext cx="2205422" cy="1323253"/>
      </dsp:txXfrm>
    </dsp:sp>
    <dsp:sp modelId="{8F7E5913-534C-DE40-946B-49412E50FB9F}">
      <dsp:nvSpPr>
        <dsp:cNvPr id="0" name=""/>
        <dsp:cNvSpPr/>
      </dsp:nvSpPr>
      <dsp:spPr>
        <a:xfrm>
          <a:off x="2210739" y="2926930"/>
          <a:ext cx="476647" cy="91440"/>
        </a:xfrm>
        <a:custGeom>
          <a:avLst/>
          <a:gdLst/>
          <a:ahLst/>
          <a:cxnLst/>
          <a:rect l="0" t="0" r="0" b="0"/>
          <a:pathLst>
            <a:path>
              <a:moveTo>
                <a:pt x="0" y="45720"/>
              </a:moveTo>
              <a:lnTo>
                <a:pt x="47664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6381" y="2970112"/>
        <a:ext cx="25362" cy="5077"/>
      </dsp:txXfrm>
    </dsp:sp>
    <dsp:sp modelId="{FB014A98-5D71-544F-B1CE-0D09EA3F255D}">
      <dsp:nvSpPr>
        <dsp:cNvPr id="0" name=""/>
        <dsp:cNvSpPr/>
      </dsp:nvSpPr>
      <dsp:spPr>
        <a:xfrm>
          <a:off x="7116" y="2311024"/>
          <a:ext cx="2205422" cy="1323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68" tIns="113436" rIns="108068" bIns="113436" numCol="1" spcCol="1270" anchor="ctr" anchorCtr="0">
          <a:noAutofit/>
        </a:bodyPr>
        <a:lstStyle/>
        <a:p>
          <a:pPr marL="0" lvl="0" indent="0" algn="ctr" defTabSz="533400">
            <a:lnSpc>
              <a:spcPct val="90000"/>
            </a:lnSpc>
            <a:spcBef>
              <a:spcPct val="0"/>
            </a:spcBef>
            <a:spcAft>
              <a:spcPct val="35000"/>
            </a:spcAft>
            <a:buNone/>
          </a:pPr>
          <a:r>
            <a:rPr lang="en-GB" sz="1200" b="1" kern="1200"/>
            <a:t>Standardized Date Formats:</a:t>
          </a:r>
          <a:r>
            <a:rPr lang="en-GB" sz="1200" kern="1200"/>
            <a:t> Ensured consistency across all datasets by standardizing the date formats, which is crucial for time-series analysis.</a:t>
          </a:r>
          <a:endParaRPr lang="en-US" sz="1200" kern="1200"/>
        </a:p>
      </dsp:txBody>
      <dsp:txXfrm>
        <a:off x="7116" y="2311024"/>
        <a:ext cx="2205422" cy="1323253"/>
      </dsp:txXfrm>
    </dsp:sp>
    <dsp:sp modelId="{6348CBAB-A8D8-7744-B38D-207CE894D6FD}">
      <dsp:nvSpPr>
        <dsp:cNvPr id="0" name=""/>
        <dsp:cNvSpPr/>
      </dsp:nvSpPr>
      <dsp:spPr>
        <a:xfrm>
          <a:off x="4923409" y="2926930"/>
          <a:ext cx="476647" cy="91440"/>
        </a:xfrm>
        <a:custGeom>
          <a:avLst/>
          <a:gdLst/>
          <a:ahLst/>
          <a:cxnLst/>
          <a:rect l="0" t="0" r="0" b="0"/>
          <a:pathLst>
            <a:path>
              <a:moveTo>
                <a:pt x="0" y="45720"/>
              </a:moveTo>
              <a:lnTo>
                <a:pt x="47664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49051" y="2970112"/>
        <a:ext cx="25362" cy="5077"/>
      </dsp:txXfrm>
    </dsp:sp>
    <dsp:sp modelId="{DA1ED783-90D6-6C42-8EC2-638F718E799B}">
      <dsp:nvSpPr>
        <dsp:cNvPr id="0" name=""/>
        <dsp:cNvSpPr/>
      </dsp:nvSpPr>
      <dsp:spPr>
        <a:xfrm>
          <a:off x="2719786" y="2311024"/>
          <a:ext cx="2205422" cy="1323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68" tIns="113436" rIns="108068" bIns="113436" numCol="1" spcCol="1270" anchor="ctr" anchorCtr="0">
          <a:noAutofit/>
        </a:bodyPr>
        <a:lstStyle/>
        <a:p>
          <a:pPr marL="0" lvl="0" indent="0" algn="ctr" defTabSz="533400">
            <a:lnSpc>
              <a:spcPct val="90000"/>
            </a:lnSpc>
            <a:spcBef>
              <a:spcPct val="0"/>
            </a:spcBef>
            <a:spcAft>
              <a:spcPct val="35000"/>
            </a:spcAft>
            <a:buNone/>
          </a:pPr>
          <a:r>
            <a:rPr lang="en-GB" sz="1200" b="1" kern="1200"/>
            <a:t>Calculated Daily Returns:</a:t>
          </a:r>
          <a:r>
            <a:rPr lang="en-GB" sz="1200" kern="1200"/>
            <a:t> Derived daily returns from the closing prices to assess the short-term performance and volatility of each stock.</a:t>
          </a:r>
          <a:endParaRPr lang="en-US" sz="1200" kern="1200"/>
        </a:p>
      </dsp:txBody>
      <dsp:txXfrm>
        <a:off x="2719786" y="2311024"/>
        <a:ext cx="2205422" cy="1323253"/>
      </dsp:txXfrm>
    </dsp:sp>
    <dsp:sp modelId="{DFA44676-D67B-E847-9D04-ECCCB2E37FD5}">
      <dsp:nvSpPr>
        <dsp:cNvPr id="0" name=""/>
        <dsp:cNvSpPr/>
      </dsp:nvSpPr>
      <dsp:spPr>
        <a:xfrm>
          <a:off x="7636079" y="2926930"/>
          <a:ext cx="476647" cy="91440"/>
        </a:xfrm>
        <a:custGeom>
          <a:avLst/>
          <a:gdLst/>
          <a:ahLst/>
          <a:cxnLst/>
          <a:rect l="0" t="0" r="0" b="0"/>
          <a:pathLst>
            <a:path>
              <a:moveTo>
                <a:pt x="0" y="45720"/>
              </a:moveTo>
              <a:lnTo>
                <a:pt x="476647"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61721" y="2970112"/>
        <a:ext cx="25362" cy="5077"/>
      </dsp:txXfrm>
    </dsp:sp>
    <dsp:sp modelId="{ADBCD0B8-4C01-6543-934A-DCF594989381}">
      <dsp:nvSpPr>
        <dsp:cNvPr id="0" name=""/>
        <dsp:cNvSpPr/>
      </dsp:nvSpPr>
      <dsp:spPr>
        <a:xfrm>
          <a:off x="5432456" y="2311024"/>
          <a:ext cx="2205422" cy="1323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68" tIns="113436" rIns="108068" bIns="113436" numCol="1" spcCol="1270" anchor="ctr" anchorCtr="0">
          <a:noAutofit/>
        </a:bodyPr>
        <a:lstStyle/>
        <a:p>
          <a:pPr marL="0" lvl="0" indent="0" algn="ctr" defTabSz="533400">
            <a:lnSpc>
              <a:spcPct val="90000"/>
            </a:lnSpc>
            <a:spcBef>
              <a:spcPct val="0"/>
            </a:spcBef>
            <a:spcAft>
              <a:spcPct val="35000"/>
            </a:spcAft>
            <a:buNone/>
          </a:pPr>
          <a:r>
            <a:rPr lang="en-GB" sz="1200" b="1" kern="1200"/>
            <a:t>Final Dataset:</a:t>
          </a:r>
          <a:endParaRPr lang="en-US" sz="1200" kern="1200"/>
        </a:p>
      </dsp:txBody>
      <dsp:txXfrm>
        <a:off x="5432456" y="2311024"/>
        <a:ext cx="2205422" cy="1323253"/>
      </dsp:txXfrm>
    </dsp:sp>
    <dsp:sp modelId="{995FD8C9-6951-D64D-A5AA-0D0AB5AA2AC3}">
      <dsp:nvSpPr>
        <dsp:cNvPr id="0" name=""/>
        <dsp:cNvSpPr/>
      </dsp:nvSpPr>
      <dsp:spPr>
        <a:xfrm>
          <a:off x="8145126" y="2311024"/>
          <a:ext cx="2205422" cy="13232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68" tIns="113436" rIns="108068" bIns="113436" numCol="1" spcCol="1270" anchor="ctr" anchorCtr="0">
          <a:noAutofit/>
        </a:bodyPr>
        <a:lstStyle/>
        <a:p>
          <a:pPr marL="0" lvl="0" indent="0" algn="ctr" defTabSz="488950">
            <a:lnSpc>
              <a:spcPct val="90000"/>
            </a:lnSpc>
            <a:spcBef>
              <a:spcPct val="0"/>
            </a:spcBef>
            <a:spcAft>
              <a:spcPct val="35000"/>
            </a:spcAft>
            <a:buNone/>
          </a:pPr>
          <a:r>
            <a:rPr lang="en-GB" sz="1100" b="1" kern="1200" dirty="0"/>
            <a:t>12 Stocks &amp; S&amp;P 500 Index:</a:t>
          </a:r>
          <a:r>
            <a:rPr lang="en-GB" sz="1100" kern="1200" dirty="0"/>
            <a:t> The cleaned and prepared dataset includes data for 12 carefully chosen stocks and the S&amp;P 500 index, </a:t>
          </a:r>
          <a:r>
            <a:rPr lang="en-GB" sz="1050" kern="1200" dirty="0"/>
            <a:t>forming</a:t>
          </a:r>
          <a:r>
            <a:rPr lang="en-GB" sz="1100" kern="1200" dirty="0"/>
            <a:t> the foundation for further analysis and portfolio construction.</a:t>
          </a:r>
          <a:endParaRPr lang="en-US" sz="1100" kern="1200" dirty="0"/>
        </a:p>
      </dsp:txBody>
      <dsp:txXfrm>
        <a:off x="8145126" y="2311024"/>
        <a:ext cx="2205422" cy="13232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59189-92D4-4C8C-BBC0-16A90EFB4C58}">
      <dsp:nvSpPr>
        <dsp:cNvPr id="0" name=""/>
        <dsp:cNvSpPr/>
      </dsp:nvSpPr>
      <dsp:spPr>
        <a:xfrm>
          <a:off x="1161241" y="794737"/>
          <a:ext cx="1291368" cy="12913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E96650-944B-4B3B-BEE0-F1B1C6EBC9B6}">
      <dsp:nvSpPr>
        <dsp:cNvPr id="0" name=""/>
        <dsp:cNvSpPr/>
      </dsp:nvSpPr>
      <dsp:spPr>
        <a:xfrm>
          <a:off x="372071" y="2465063"/>
          <a:ext cx="2869708"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a:t>RSI (Relative Strength Index):</a:t>
          </a:r>
          <a:r>
            <a:rPr lang="en-GB" sz="1100" kern="1200"/>
            <a:t> Used to identify overbought or oversold conditions in the market, helping to determine potential reversal points.</a:t>
          </a:r>
          <a:endParaRPr lang="en-US" sz="1100" kern="1200"/>
        </a:p>
      </dsp:txBody>
      <dsp:txXfrm>
        <a:off x="372071" y="2465063"/>
        <a:ext cx="2869708" cy="855000"/>
      </dsp:txXfrm>
    </dsp:sp>
    <dsp:sp modelId="{E979B59A-AA1B-4933-85FE-D2798042F92A}">
      <dsp:nvSpPr>
        <dsp:cNvPr id="0" name=""/>
        <dsp:cNvSpPr/>
      </dsp:nvSpPr>
      <dsp:spPr>
        <a:xfrm>
          <a:off x="4533148" y="794737"/>
          <a:ext cx="1291368" cy="12913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715821-C757-4888-9555-71C1ACB9D31E}">
      <dsp:nvSpPr>
        <dsp:cNvPr id="0" name=""/>
        <dsp:cNvSpPr/>
      </dsp:nvSpPr>
      <dsp:spPr>
        <a:xfrm>
          <a:off x="3743978" y="2465063"/>
          <a:ext cx="2869708"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a:t>MACD (Moving Average Convergence Divergence):</a:t>
          </a:r>
          <a:r>
            <a:rPr lang="en-GB" sz="1100" kern="1200"/>
            <a:t> A momentum indicator that shows the relationship between two moving averages of a stock's price, used to identify bullish or bearish trends.</a:t>
          </a:r>
          <a:endParaRPr lang="en-US" sz="1100" kern="1200"/>
        </a:p>
      </dsp:txBody>
      <dsp:txXfrm>
        <a:off x="3743978" y="2465063"/>
        <a:ext cx="2869708" cy="855000"/>
      </dsp:txXfrm>
    </dsp:sp>
    <dsp:sp modelId="{D60413D3-3201-4B55-BC53-289BB8E5D1C0}">
      <dsp:nvSpPr>
        <dsp:cNvPr id="0" name=""/>
        <dsp:cNvSpPr/>
      </dsp:nvSpPr>
      <dsp:spPr>
        <a:xfrm>
          <a:off x="7905055" y="794737"/>
          <a:ext cx="1291368" cy="12913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22CC7-EDB4-45CD-B628-A73D10567F68}">
      <dsp:nvSpPr>
        <dsp:cNvPr id="0" name=""/>
        <dsp:cNvSpPr/>
      </dsp:nvSpPr>
      <dsp:spPr>
        <a:xfrm>
          <a:off x="7115886" y="2465063"/>
          <a:ext cx="2869708"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a:t>Bollinger Bands:</a:t>
          </a:r>
          <a:r>
            <a:rPr lang="en-GB" sz="1100" kern="1200"/>
            <a:t> A volatility indicator that consists of a middle band (moving average) and two outer bands (standard deviations), used to assess the relative high or low price levels of a stock.</a:t>
          </a:r>
          <a:endParaRPr lang="en-US" sz="1100" kern="1200"/>
        </a:p>
      </dsp:txBody>
      <dsp:txXfrm>
        <a:off x="7115886" y="2465063"/>
        <a:ext cx="2869708" cy="85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353E3-D186-4139-940D-BF8C45D81F45}">
      <dsp:nvSpPr>
        <dsp:cNvPr id="0" name=""/>
        <dsp:cNvSpPr/>
      </dsp:nvSpPr>
      <dsp:spPr>
        <a:xfrm>
          <a:off x="0" y="1648"/>
          <a:ext cx="10598150" cy="8353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935F81-B9B8-4748-9E6B-8D7D0A7517C3}">
      <dsp:nvSpPr>
        <dsp:cNvPr id="0" name=""/>
        <dsp:cNvSpPr/>
      </dsp:nvSpPr>
      <dsp:spPr>
        <a:xfrm>
          <a:off x="252686" y="189596"/>
          <a:ext cx="459430" cy="4594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6100EA-F487-44C8-829B-02E4D3419E40}">
      <dsp:nvSpPr>
        <dsp:cNvPr id="0" name=""/>
        <dsp:cNvSpPr/>
      </dsp:nvSpPr>
      <dsp:spPr>
        <a:xfrm>
          <a:off x="964803" y="1648"/>
          <a:ext cx="9633346" cy="83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05" tIns="88405" rIns="88405" bIns="88405" numCol="1" spcCol="1270" anchor="ctr" anchorCtr="0">
          <a:noAutofit/>
        </a:bodyPr>
        <a:lstStyle/>
        <a:p>
          <a:pPr marL="0" lvl="0" indent="0" algn="l" defTabSz="666750">
            <a:lnSpc>
              <a:spcPct val="90000"/>
            </a:lnSpc>
            <a:spcBef>
              <a:spcPct val="0"/>
            </a:spcBef>
            <a:spcAft>
              <a:spcPct val="35000"/>
            </a:spcAft>
            <a:buNone/>
          </a:pPr>
          <a:r>
            <a:rPr lang="en-GB" sz="1500" b="1" kern="1200"/>
            <a:t>Annualized Return:</a:t>
          </a:r>
          <a:r>
            <a:rPr lang="en-GB" sz="1500" kern="1200"/>
            <a:t> Measures the yearly profit earned by each stock, reflecting its performance over the entire period.</a:t>
          </a:r>
          <a:endParaRPr lang="en-US" sz="1500" kern="1200"/>
        </a:p>
      </dsp:txBody>
      <dsp:txXfrm>
        <a:off x="964803" y="1648"/>
        <a:ext cx="9633346" cy="835327"/>
      </dsp:txXfrm>
    </dsp:sp>
    <dsp:sp modelId="{FB25C29A-5A67-48E1-A43A-13A535A364D4}">
      <dsp:nvSpPr>
        <dsp:cNvPr id="0" name=""/>
        <dsp:cNvSpPr/>
      </dsp:nvSpPr>
      <dsp:spPr>
        <a:xfrm>
          <a:off x="0" y="1045807"/>
          <a:ext cx="10598150" cy="8353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BBE244-4B8D-480B-AF2E-CBA3CFAFAB13}">
      <dsp:nvSpPr>
        <dsp:cNvPr id="0" name=""/>
        <dsp:cNvSpPr/>
      </dsp:nvSpPr>
      <dsp:spPr>
        <a:xfrm>
          <a:off x="252686" y="1233755"/>
          <a:ext cx="459430" cy="4594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9E6201-A671-4DC9-AA35-0EFC0C0398D6}">
      <dsp:nvSpPr>
        <dsp:cNvPr id="0" name=""/>
        <dsp:cNvSpPr/>
      </dsp:nvSpPr>
      <dsp:spPr>
        <a:xfrm>
          <a:off x="964803" y="1045807"/>
          <a:ext cx="9633346" cy="83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05" tIns="88405" rIns="88405" bIns="88405" numCol="1" spcCol="1270" anchor="ctr" anchorCtr="0">
          <a:noAutofit/>
        </a:bodyPr>
        <a:lstStyle/>
        <a:p>
          <a:pPr marL="0" lvl="0" indent="0" algn="l" defTabSz="666750">
            <a:lnSpc>
              <a:spcPct val="90000"/>
            </a:lnSpc>
            <a:spcBef>
              <a:spcPct val="0"/>
            </a:spcBef>
            <a:spcAft>
              <a:spcPct val="35000"/>
            </a:spcAft>
            <a:buNone/>
          </a:pPr>
          <a:r>
            <a:rPr lang="en-GB" sz="1500" b="1" kern="1200"/>
            <a:t>Volatility:</a:t>
          </a:r>
          <a:r>
            <a:rPr lang="en-GB" sz="1500" kern="1200"/>
            <a:t> Indicates the degree of variation in stock prices over time, with lower volatility preferred for conservative investments.</a:t>
          </a:r>
          <a:endParaRPr lang="en-US" sz="1500" kern="1200"/>
        </a:p>
      </dsp:txBody>
      <dsp:txXfrm>
        <a:off x="964803" y="1045807"/>
        <a:ext cx="9633346" cy="835327"/>
      </dsp:txXfrm>
    </dsp:sp>
    <dsp:sp modelId="{0FF88737-E95A-45DE-8C0E-80D321F19D11}">
      <dsp:nvSpPr>
        <dsp:cNvPr id="0" name=""/>
        <dsp:cNvSpPr/>
      </dsp:nvSpPr>
      <dsp:spPr>
        <a:xfrm>
          <a:off x="0" y="2089966"/>
          <a:ext cx="10598150" cy="8353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71967-C179-4B26-904C-D612C83658A5}">
      <dsp:nvSpPr>
        <dsp:cNvPr id="0" name=""/>
        <dsp:cNvSpPr/>
      </dsp:nvSpPr>
      <dsp:spPr>
        <a:xfrm>
          <a:off x="252686" y="2277915"/>
          <a:ext cx="459430" cy="4594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72F19F-C498-436C-BB00-8ED110CA144D}">
      <dsp:nvSpPr>
        <dsp:cNvPr id="0" name=""/>
        <dsp:cNvSpPr/>
      </dsp:nvSpPr>
      <dsp:spPr>
        <a:xfrm>
          <a:off x="964803" y="2089966"/>
          <a:ext cx="9633346" cy="83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05" tIns="88405" rIns="88405" bIns="88405" numCol="1" spcCol="1270" anchor="ctr" anchorCtr="0">
          <a:noAutofit/>
        </a:bodyPr>
        <a:lstStyle/>
        <a:p>
          <a:pPr marL="0" lvl="0" indent="0" algn="l" defTabSz="666750">
            <a:lnSpc>
              <a:spcPct val="90000"/>
            </a:lnSpc>
            <a:spcBef>
              <a:spcPct val="0"/>
            </a:spcBef>
            <a:spcAft>
              <a:spcPct val="35000"/>
            </a:spcAft>
            <a:buNone/>
          </a:pPr>
          <a:r>
            <a:rPr lang="en-GB" sz="1500" b="1" kern="1200"/>
            <a:t>Sharpe Ratio:</a:t>
          </a:r>
          <a:r>
            <a:rPr lang="en-GB" sz="1500" kern="1200"/>
            <a:t> A risk-adjusted measure of return, calculated as the ratio of return above the risk-free rate to its volatility. It helps in understanding whether returns are due to smart investment decisions or excess risk.</a:t>
          </a:r>
          <a:endParaRPr lang="en-US" sz="1500" kern="1200"/>
        </a:p>
      </dsp:txBody>
      <dsp:txXfrm>
        <a:off x="964803" y="2089966"/>
        <a:ext cx="9633346" cy="835327"/>
      </dsp:txXfrm>
    </dsp:sp>
    <dsp:sp modelId="{2F5AE178-5503-4678-BE36-AE60F43B5B0A}">
      <dsp:nvSpPr>
        <dsp:cNvPr id="0" name=""/>
        <dsp:cNvSpPr/>
      </dsp:nvSpPr>
      <dsp:spPr>
        <a:xfrm>
          <a:off x="0" y="3134125"/>
          <a:ext cx="10598150" cy="8353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013BF6-504F-4D8A-A1D5-A77C124B2C5A}">
      <dsp:nvSpPr>
        <dsp:cNvPr id="0" name=""/>
        <dsp:cNvSpPr/>
      </dsp:nvSpPr>
      <dsp:spPr>
        <a:xfrm>
          <a:off x="252686" y="3322074"/>
          <a:ext cx="459430" cy="4594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F54978-50BF-4AF2-AC0A-823A75577954}">
      <dsp:nvSpPr>
        <dsp:cNvPr id="0" name=""/>
        <dsp:cNvSpPr/>
      </dsp:nvSpPr>
      <dsp:spPr>
        <a:xfrm>
          <a:off x="964803" y="3134125"/>
          <a:ext cx="9633346" cy="835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05" tIns="88405" rIns="88405" bIns="88405" numCol="1" spcCol="1270" anchor="ctr" anchorCtr="0">
          <a:noAutofit/>
        </a:bodyPr>
        <a:lstStyle/>
        <a:p>
          <a:pPr marL="0" lvl="0" indent="0" algn="l" defTabSz="666750">
            <a:lnSpc>
              <a:spcPct val="90000"/>
            </a:lnSpc>
            <a:spcBef>
              <a:spcPct val="0"/>
            </a:spcBef>
            <a:spcAft>
              <a:spcPct val="35000"/>
            </a:spcAft>
            <a:buNone/>
          </a:pPr>
          <a:r>
            <a:rPr lang="en-GB" sz="1500" b="1" kern="1200"/>
            <a:t>Beta:</a:t>
          </a:r>
          <a:r>
            <a:rPr lang="en-GB" sz="1500" kern="1200"/>
            <a:t> Assesses the stock's sensitivity to market movements. A beta less than 1 indicates that the stock is less volatile than the market, aligning with a conservative investment strategy.</a:t>
          </a:r>
          <a:endParaRPr lang="en-US" sz="1500" kern="1200"/>
        </a:p>
      </dsp:txBody>
      <dsp:txXfrm>
        <a:off x="964803" y="3134125"/>
        <a:ext cx="9633346" cy="8353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DB38C-3735-B14F-AF43-D8F1B4FD0719}">
      <dsp:nvSpPr>
        <dsp:cNvPr id="0" name=""/>
        <dsp:cNvSpPr/>
      </dsp:nvSpPr>
      <dsp:spPr>
        <a:xfrm>
          <a:off x="3272448" y="788730"/>
          <a:ext cx="607358" cy="91440"/>
        </a:xfrm>
        <a:custGeom>
          <a:avLst/>
          <a:gdLst/>
          <a:ahLst/>
          <a:cxnLst/>
          <a:rect l="0" t="0" r="0" b="0"/>
          <a:pathLst>
            <a:path>
              <a:moveTo>
                <a:pt x="0" y="45720"/>
              </a:moveTo>
              <a:lnTo>
                <a:pt x="60735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60179" y="831260"/>
        <a:ext cx="31897" cy="6379"/>
      </dsp:txXfrm>
    </dsp:sp>
    <dsp:sp modelId="{2E57F2F3-E695-224E-B85A-50AD1BE72BB7}">
      <dsp:nvSpPr>
        <dsp:cNvPr id="0" name=""/>
        <dsp:cNvSpPr/>
      </dsp:nvSpPr>
      <dsp:spPr>
        <a:xfrm>
          <a:off x="500514" y="2330"/>
          <a:ext cx="2773734" cy="16642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915" tIns="142667" rIns="135915" bIns="142667" numCol="1" spcCol="1270" anchor="ctr" anchorCtr="0">
          <a:noAutofit/>
        </a:bodyPr>
        <a:lstStyle/>
        <a:p>
          <a:pPr marL="0" lvl="0" indent="0" algn="ctr" defTabSz="711200">
            <a:lnSpc>
              <a:spcPct val="90000"/>
            </a:lnSpc>
            <a:spcBef>
              <a:spcPct val="0"/>
            </a:spcBef>
            <a:spcAft>
              <a:spcPct val="35000"/>
            </a:spcAft>
            <a:buNone/>
          </a:pPr>
          <a:r>
            <a:rPr lang="en-GB" sz="1600" b="1" kern="1200"/>
            <a:t>Alignment with Profile:</a:t>
          </a:r>
          <a:endParaRPr lang="en-US" sz="1600" kern="1200"/>
        </a:p>
      </dsp:txBody>
      <dsp:txXfrm>
        <a:off x="500514" y="2330"/>
        <a:ext cx="2773734" cy="1664240"/>
      </dsp:txXfrm>
    </dsp:sp>
    <dsp:sp modelId="{1964BD28-A42C-4241-B9BA-7BCACFB101C3}">
      <dsp:nvSpPr>
        <dsp:cNvPr id="0" name=""/>
        <dsp:cNvSpPr/>
      </dsp:nvSpPr>
      <dsp:spPr>
        <a:xfrm>
          <a:off x="6684142" y="788730"/>
          <a:ext cx="607358" cy="91440"/>
        </a:xfrm>
        <a:custGeom>
          <a:avLst/>
          <a:gdLst/>
          <a:ahLst/>
          <a:cxnLst/>
          <a:rect l="0" t="0" r="0" b="0"/>
          <a:pathLst>
            <a:path>
              <a:moveTo>
                <a:pt x="0" y="45720"/>
              </a:moveTo>
              <a:lnTo>
                <a:pt x="607358"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71872" y="831260"/>
        <a:ext cx="31897" cy="6379"/>
      </dsp:txXfrm>
    </dsp:sp>
    <dsp:sp modelId="{FA08D693-9CFD-634D-917B-12F075323B61}">
      <dsp:nvSpPr>
        <dsp:cNvPr id="0" name=""/>
        <dsp:cNvSpPr/>
      </dsp:nvSpPr>
      <dsp:spPr>
        <a:xfrm>
          <a:off x="3912207" y="2330"/>
          <a:ext cx="2773734" cy="166424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915" tIns="142667" rIns="135915" bIns="142667" numCol="1" spcCol="1270" anchor="ctr" anchorCtr="0">
          <a:noAutofit/>
        </a:bodyPr>
        <a:lstStyle/>
        <a:p>
          <a:pPr marL="0" lvl="0" indent="0" algn="ctr" defTabSz="711200">
            <a:lnSpc>
              <a:spcPct val="90000"/>
            </a:lnSpc>
            <a:spcBef>
              <a:spcPct val="0"/>
            </a:spcBef>
            <a:spcAft>
              <a:spcPct val="35000"/>
            </a:spcAft>
            <a:buNone/>
          </a:pPr>
          <a:r>
            <a:rPr lang="en-GB" sz="1600" kern="1200"/>
            <a:t>The selected portfolio is tailored to Alexandra’s conservative investment profile, ensuring stability and low risk.</a:t>
          </a:r>
          <a:endParaRPr lang="en-US" sz="1600" kern="1200"/>
        </a:p>
      </dsp:txBody>
      <dsp:txXfrm>
        <a:off x="3912207" y="2330"/>
        <a:ext cx="2773734" cy="1664240"/>
      </dsp:txXfrm>
    </dsp:sp>
    <dsp:sp modelId="{6D27FE4F-D317-F741-B5C6-E35AB01FF73A}">
      <dsp:nvSpPr>
        <dsp:cNvPr id="0" name=""/>
        <dsp:cNvSpPr/>
      </dsp:nvSpPr>
      <dsp:spPr>
        <a:xfrm>
          <a:off x="1887381" y="1664771"/>
          <a:ext cx="6823387" cy="607358"/>
        </a:xfrm>
        <a:custGeom>
          <a:avLst/>
          <a:gdLst/>
          <a:ahLst/>
          <a:cxnLst/>
          <a:rect l="0" t="0" r="0" b="0"/>
          <a:pathLst>
            <a:path>
              <a:moveTo>
                <a:pt x="6823387" y="0"/>
              </a:moveTo>
              <a:lnTo>
                <a:pt x="6823387" y="320779"/>
              </a:lnTo>
              <a:lnTo>
                <a:pt x="0" y="320779"/>
              </a:lnTo>
              <a:lnTo>
                <a:pt x="0" y="607358"/>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27746" y="1965260"/>
        <a:ext cx="342657" cy="6379"/>
      </dsp:txXfrm>
    </dsp:sp>
    <dsp:sp modelId="{952C81D7-605B-7445-9584-A41858D55902}">
      <dsp:nvSpPr>
        <dsp:cNvPr id="0" name=""/>
        <dsp:cNvSpPr/>
      </dsp:nvSpPr>
      <dsp:spPr>
        <a:xfrm>
          <a:off x="7323901" y="2330"/>
          <a:ext cx="2773734" cy="16642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915" tIns="142667" rIns="135915" bIns="142667" numCol="1" spcCol="1270" anchor="ctr" anchorCtr="0">
          <a:noAutofit/>
        </a:bodyPr>
        <a:lstStyle/>
        <a:p>
          <a:pPr marL="0" lvl="0" indent="0" algn="ctr" defTabSz="711200">
            <a:lnSpc>
              <a:spcPct val="90000"/>
            </a:lnSpc>
            <a:spcBef>
              <a:spcPct val="0"/>
            </a:spcBef>
            <a:spcAft>
              <a:spcPct val="35000"/>
            </a:spcAft>
            <a:buNone/>
          </a:pPr>
          <a:r>
            <a:rPr lang="en-GB" sz="1600" b="1" kern="1200"/>
            <a:t>Historical Performance:</a:t>
          </a:r>
          <a:endParaRPr lang="en-US" sz="1600" kern="1200"/>
        </a:p>
      </dsp:txBody>
      <dsp:txXfrm>
        <a:off x="7323901" y="2330"/>
        <a:ext cx="2773734" cy="1664240"/>
      </dsp:txXfrm>
    </dsp:sp>
    <dsp:sp modelId="{46766CE6-391E-C94A-874C-99F91D632F12}">
      <dsp:nvSpPr>
        <dsp:cNvPr id="0" name=""/>
        <dsp:cNvSpPr/>
      </dsp:nvSpPr>
      <dsp:spPr>
        <a:xfrm>
          <a:off x="3272448" y="3090930"/>
          <a:ext cx="607358" cy="91440"/>
        </a:xfrm>
        <a:custGeom>
          <a:avLst/>
          <a:gdLst/>
          <a:ahLst/>
          <a:cxnLst/>
          <a:rect l="0" t="0" r="0" b="0"/>
          <a:pathLst>
            <a:path>
              <a:moveTo>
                <a:pt x="0" y="45720"/>
              </a:moveTo>
              <a:lnTo>
                <a:pt x="60735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60179" y="3133460"/>
        <a:ext cx="31897" cy="6379"/>
      </dsp:txXfrm>
    </dsp:sp>
    <dsp:sp modelId="{BD037B87-CE0C-4E4C-9E5C-19C142C9D89D}">
      <dsp:nvSpPr>
        <dsp:cNvPr id="0" name=""/>
        <dsp:cNvSpPr/>
      </dsp:nvSpPr>
      <dsp:spPr>
        <a:xfrm>
          <a:off x="500514" y="2304529"/>
          <a:ext cx="2773734" cy="16642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915" tIns="142667" rIns="135915" bIns="142667" numCol="1" spcCol="1270" anchor="ctr" anchorCtr="0">
          <a:noAutofit/>
        </a:bodyPr>
        <a:lstStyle/>
        <a:p>
          <a:pPr marL="0" lvl="0" indent="0" algn="ctr" defTabSz="711200">
            <a:lnSpc>
              <a:spcPct val="90000"/>
            </a:lnSpc>
            <a:spcBef>
              <a:spcPct val="0"/>
            </a:spcBef>
            <a:spcAft>
              <a:spcPct val="35000"/>
            </a:spcAft>
            <a:buNone/>
          </a:pPr>
          <a:r>
            <a:rPr lang="en-GB" sz="1600" kern="1200"/>
            <a:t>Backtesting over the 2010-2020 period demonstrates strong and consistent returns, outperforming the S&amp;P 500.</a:t>
          </a:r>
          <a:endParaRPr lang="en-US" sz="1600" kern="1200"/>
        </a:p>
      </dsp:txBody>
      <dsp:txXfrm>
        <a:off x="500514" y="2304529"/>
        <a:ext cx="2773734" cy="1664240"/>
      </dsp:txXfrm>
    </dsp:sp>
    <dsp:sp modelId="{3125F242-677B-D44E-BAF1-4A4C3D4D7171}">
      <dsp:nvSpPr>
        <dsp:cNvPr id="0" name=""/>
        <dsp:cNvSpPr/>
      </dsp:nvSpPr>
      <dsp:spPr>
        <a:xfrm>
          <a:off x="6684142" y="3090930"/>
          <a:ext cx="607358" cy="91440"/>
        </a:xfrm>
        <a:custGeom>
          <a:avLst/>
          <a:gdLst/>
          <a:ahLst/>
          <a:cxnLst/>
          <a:rect l="0" t="0" r="0" b="0"/>
          <a:pathLst>
            <a:path>
              <a:moveTo>
                <a:pt x="0" y="45720"/>
              </a:moveTo>
              <a:lnTo>
                <a:pt x="607358"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71872" y="3133460"/>
        <a:ext cx="31897" cy="6379"/>
      </dsp:txXfrm>
    </dsp:sp>
    <dsp:sp modelId="{8A3C6302-BC80-5645-951C-22B1E3254A5F}">
      <dsp:nvSpPr>
        <dsp:cNvPr id="0" name=""/>
        <dsp:cNvSpPr/>
      </dsp:nvSpPr>
      <dsp:spPr>
        <a:xfrm>
          <a:off x="3912207" y="2304529"/>
          <a:ext cx="2773734" cy="166424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915" tIns="142667" rIns="135915" bIns="142667" numCol="1" spcCol="1270" anchor="ctr" anchorCtr="0">
          <a:noAutofit/>
        </a:bodyPr>
        <a:lstStyle/>
        <a:p>
          <a:pPr marL="0" lvl="0" indent="0" algn="ctr" defTabSz="711200">
            <a:lnSpc>
              <a:spcPct val="90000"/>
            </a:lnSpc>
            <a:spcBef>
              <a:spcPct val="0"/>
            </a:spcBef>
            <a:spcAft>
              <a:spcPct val="35000"/>
            </a:spcAft>
            <a:buNone/>
          </a:pPr>
          <a:r>
            <a:rPr lang="en-GB" sz="1600" b="1" kern="1200"/>
            <a:t>Future Growth Potential:</a:t>
          </a:r>
          <a:endParaRPr lang="en-US" sz="1600" kern="1200"/>
        </a:p>
      </dsp:txBody>
      <dsp:txXfrm>
        <a:off x="3912207" y="2304529"/>
        <a:ext cx="2773734" cy="1664240"/>
      </dsp:txXfrm>
    </dsp:sp>
    <dsp:sp modelId="{D870B4BE-D7D4-4D46-A3F2-841C8A983266}">
      <dsp:nvSpPr>
        <dsp:cNvPr id="0" name=""/>
        <dsp:cNvSpPr/>
      </dsp:nvSpPr>
      <dsp:spPr>
        <a:xfrm>
          <a:off x="7323901" y="2304529"/>
          <a:ext cx="2773734" cy="166424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915" tIns="142667" rIns="135915" bIns="142667" numCol="1" spcCol="1270" anchor="ctr" anchorCtr="0">
          <a:noAutofit/>
        </a:bodyPr>
        <a:lstStyle/>
        <a:p>
          <a:pPr marL="0" lvl="0" indent="0" algn="ctr" defTabSz="711200">
            <a:lnSpc>
              <a:spcPct val="90000"/>
            </a:lnSpc>
            <a:spcBef>
              <a:spcPct val="0"/>
            </a:spcBef>
            <a:spcAft>
              <a:spcPct val="35000"/>
            </a:spcAft>
            <a:buNone/>
          </a:pPr>
          <a:r>
            <a:rPr lang="en-GB" sz="1600" kern="1200"/>
            <a:t>Predictive modeling with ARIMA supports the portfolio's potential for steady future growth, aligning with Alexandra’s long-term financial goals.</a:t>
          </a:r>
          <a:endParaRPr lang="en-US" sz="1600" kern="1200"/>
        </a:p>
      </dsp:txBody>
      <dsp:txXfrm>
        <a:off x="7323901" y="2304529"/>
        <a:ext cx="2773734" cy="166424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8/13/24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569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8/13/24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775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8/13/24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958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8/13/24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5017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8/13/24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51374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8/13/24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7631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8/13/24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66344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8/13/24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0390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8/13/24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0553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8/13/24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0488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8/13/24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19003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8/13/24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9501102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27" r:id="rId7"/>
    <p:sldLayoutId id="2147483728" r:id="rId8"/>
    <p:sldLayoutId id="2147483729" r:id="rId9"/>
    <p:sldLayoutId id="2147483730" r:id="rId10"/>
    <p:sldLayoutId id="2147483737"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sv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sv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triangle pattern&#10;&#10;Description automatically generated">
            <a:extLst>
              <a:ext uri="{FF2B5EF4-FFF2-40B4-BE49-F238E27FC236}">
                <a16:creationId xmlns:a16="http://schemas.microsoft.com/office/drawing/2014/main" id="{78CD1C25-61A7-C1F4-A8F1-A80FF72B8856}"/>
              </a:ext>
            </a:extLst>
          </p:cNvPr>
          <p:cNvPicPr>
            <a:picLocks noChangeAspect="1"/>
          </p:cNvPicPr>
          <p:nvPr/>
        </p:nvPicPr>
        <p:blipFill>
          <a:blip r:embed="rId2">
            <a:alphaModFix amt="50000"/>
          </a:blip>
          <a:srcRect t="8307" b="7423"/>
          <a:stretch/>
        </p:blipFill>
        <p:spPr>
          <a:xfrm>
            <a:off x="20" y="10"/>
            <a:ext cx="12191979" cy="6857989"/>
          </a:xfrm>
          <a:prstGeom prst="rect">
            <a:avLst/>
          </a:prstGeom>
        </p:spPr>
      </p:pic>
      <p:sp>
        <p:nvSpPr>
          <p:cNvPr id="2" name="Title 1">
            <a:extLst>
              <a:ext uri="{FF2B5EF4-FFF2-40B4-BE49-F238E27FC236}">
                <a16:creationId xmlns:a16="http://schemas.microsoft.com/office/drawing/2014/main" id="{03C86262-0852-AF08-4CE4-DB2FE425ECED}"/>
              </a:ext>
            </a:extLst>
          </p:cNvPr>
          <p:cNvSpPr>
            <a:spLocks noGrp="1"/>
          </p:cNvSpPr>
          <p:nvPr>
            <p:ph type="ctrTitle"/>
          </p:nvPr>
        </p:nvSpPr>
        <p:spPr>
          <a:xfrm>
            <a:off x="1600200" y="1261872"/>
            <a:ext cx="7142018" cy="2852928"/>
          </a:xfrm>
        </p:spPr>
        <p:txBody>
          <a:bodyPr>
            <a:normAutofit/>
          </a:bodyPr>
          <a:lstStyle/>
          <a:p>
            <a:pPr>
              <a:lnSpc>
                <a:spcPct val="120000"/>
              </a:lnSpc>
            </a:pPr>
            <a:r>
              <a:rPr lang="en-GB" sz="2800">
                <a:solidFill>
                  <a:srgbClr val="FFFFFF"/>
                </a:solidFill>
              </a:rPr>
              <a:t>Investment Portfolio Optimization for Alexandra Kolishnyick</a:t>
            </a:r>
            <a:endParaRPr lang="en-PL" sz="2800">
              <a:solidFill>
                <a:srgbClr val="FFFFFF"/>
              </a:solidFill>
            </a:endParaRPr>
          </a:p>
        </p:txBody>
      </p:sp>
      <p:sp>
        <p:nvSpPr>
          <p:cNvPr id="3" name="Subtitle 2">
            <a:extLst>
              <a:ext uri="{FF2B5EF4-FFF2-40B4-BE49-F238E27FC236}">
                <a16:creationId xmlns:a16="http://schemas.microsoft.com/office/drawing/2014/main" id="{1801517C-9FFE-5F9D-6DD6-717FCDDCA195}"/>
              </a:ext>
            </a:extLst>
          </p:cNvPr>
          <p:cNvSpPr>
            <a:spLocks noGrp="1"/>
          </p:cNvSpPr>
          <p:nvPr>
            <p:ph type="subTitle" idx="1"/>
          </p:nvPr>
        </p:nvSpPr>
        <p:spPr>
          <a:xfrm>
            <a:off x="1600200" y="4681728"/>
            <a:ext cx="7142018" cy="929296"/>
          </a:xfrm>
        </p:spPr>
        <p:txBody>
          <a:bodyPr>
            <a:normAutofit/>
          </a:bodyPr>
          <a:lstStyle/>
          <a:p>
            <a:r>
              <a:rPr lang="en-GB">
                <a:solidFill>
                  <a:srgbClr val="FFFFFF"/>
                </a:solidFill>
              </a:rPr>
              <a:t>A Comprehensive Analysis and Strategy</a:t>
            </a:r>
            <a:endParaRPr lang="en-PL">
              <a:solidFill>
                <a:srgbClr val="FFFFFF"/>
              </a:solidFill>
            </a:endParaRPr>
          </a:p>
        </p:txBody>
      </p:sp>
      <p:sp>
        <p:nvSpPr>
          <p:cNvPr id="14" name="Rectangle 13">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71E8C85-D3A9-F97F-6735-7D27FB6BF4BF}"/>
              </a:ext>
            </a:extLst>
          </p:cNvPr>
          <p:cNvSpPr txBox="1"/>
          <p:nvPr/>
        </p:nvSpPr>
        <p:spPr>
          <a:xfrm>
            <a:off x="9780100" y="4718472"/>
            <a:ext cx="2045112" cy="1431161"/>
          </a:xfrm>
          <a:prstGeom prst="rect">
            <a:avLst/>
          </a:prstGeom>
          <a:noFill/>
        </p:spPr>
        <p:txBody>
          <a:bodyPr wrap="none" rtlCol="0">
            <a:spAutoFit/>
          </a:bodyPr>
          <a:lstStyle/>
          <a:p>
            <a:pPr>
              <a:spcAft>
                <a:spcPts val="600"/>
              </a:spcAft>
            </a:pPr>
            <a:r>
              <a:rPr lang="en-GB" b="1" dirty="0">
                <a:solidFill>
                  <a:schemeClr val="bg1"/>
                </a:solidFill>
              </a:rPr>
              <a:t>Presented by:</a:t>
            </a:r>
            <a:r>
              <a:rPr lang="en-GB" dirty="0">
                <a:solidFill>
                  <a:schemeClr val="bg1"/>
                </a:solidFill>
              </a:rPr>
              <a:t> </a:t>
            </a:r>
          </a:p>
          <a:p>
            <a:pPr>
              <a:spcAft>
                <a:spcPts val="600"/>
              </a:spcAft>
            </a:pPr>
            <a:r>
              <a:rPr lang="en-GB" dirty="0">
                <a:solidFill>
                  <a:schemeClr val="bg1"/>
                </a:solidFill>
              </a:rPr>
              <a:t>Bhagabati Mishra</a:t>
            </a:r>
          </a:p>
          <a:p>
            <a:pPr>
              <a:spcAft>
                <a:spcPts val="600"/>
              </a:spcAft>
            </a:pPr>
            <a:r>
              <a:rPr lang="en-PL" dirty="0">
                <a:solidFill>
                  <a:schemeClr val="bg1"/>
                </a:solidFill>
              </a:rPr>
              <a:t> </a:t>
            </a:r>
            <a:endParaRPr lang="en-GB" dirty="0">
              <a:solidFill>
                <a:schemeClr val="bg1"/>
              </a:solidFill>
            </a:endParaRPr>
          </a:p>
          <a:p>
            <a:pPr>
              <a:spcAft>
                <a:spcPts val="600"/>
              </a:spcAft>
            </a:pPr>
            <a:r>
              <a:rPr lang="en-GB" b="1" dirty="0">
                <a:solidFill>
                  <a:schemeClr val="bg1"/>
                </a:solidFill>
              </a:rPr>
              <a:t>Date:</a:t>
            </a:r>
            <a:r>
              <a:rPr lang="en-GB" dirty="0">
                <a:solidFill>
                  <a:schemeClr val="bg1"/>
                </a:solidFill>
              </a:rPr>
              <a:t> 12.08.2024</a:t>
            </a:r>
            <a:endParaRPr lang="en-PL" dirty="0">
              <a:solidFill>
                <a:schemeClr val="bg1"/>
              </a:solidFill>
            </a:endParaRPr>
          </a:p>
        </p:txBody>
      </p:sp>
    </p:spTree>
    <p:extLst>
      <p:ext uri="{BB962C8B-B14F-4D97-AF65-F5344CB8AC3E}">
        <p14:creationId xmlns:p14="http://schemas.microsoft.com/office/powerpoint/2010/main" val="2069311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328B01-1DC9-9191-9414-A501C85FFB2C}"/>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GB">
                <a:solidFill>
                  <a:srgbClr val="000000"/>
                </a:solidFill>
              </a:rPr>
              <a:t>ARIMA Modeling</a:t>
            </a:r>
            <a:endParaRPr lang="en-PL">
              <a:solidFill>
                <a:srgbClr val="000000"/>
              </a:solidFill>
            </a:endParaRPr>
          </a:p>
        </p:txBody>
      </p:sp>
      <p:sp>
        <p:nvSpPr>
          <p:cNvPr id="3" name="Content Placeholder 2">
            <a:extLst>
              <a:ext uri="{FF2B5EF4-FFF2-40B4-BE49-F238E27FC236}">
                <a16:creationId xmlns:a16="http://schemas.microsoft.com/office/drawing/2014/main" id="{87EC6648-FB89-36AF-8593-EB19EB8203A5}"/>
              </a:ext>
            </a:extLst>
          </p:cNvPr>
          <p:cNvSpPr>
            <a:spLocks noGrp="1"/>
          </p:cNvSpPr>
          <p:nvPr>
            <p:ph idx="1"/>
          </p:nvPr>
        </p:nvSpPr>
        <p:spPr>
          <a:xfrm>
            <a:off x="930349" y="2488161"/>
            <a:ext cx="7952282" cy="3680887"/>
          </a:xfrm>
        </p:spPr>
        <p:txBody>
          <a:bodyPr>
            <a:normAutofit/>
          </a:bodyPr>
          <a:lstStyle/>
          <a:p>
            <a:pPr marL="0" indent="0">
              <a:lnSpc>
                <a:spcPct val="120000"/>
              </a:lnSpc>
              <a:buNone/>
            </a:pPr>
            <a:r>
              <a:rPr lang="en-GB" sz="1700" b="1" dirty="0"/>
              <a:t>Model:</a:t>
            </a:r>
            <a:r>
              <a:rPr lang="en-GB" sz="1700" dirty="0"/>
              <a:t> ARIMA (</a:t>
            </a:r>
            <a:r>
              <a:rPr lang="en-GB" sz="1700" dirty="0" err="1"/>
              <a:t>AutoRegressive</a:t>
            </a:r>
            <a:r>
              <a:rPr lang="en-GB" sz="1700" dirty="0"/>
              <a:t> Integrated Moving Average)</a:t>
            </a:r>
          </a:p>
          <a:p>
            <a:pPr>
              <a:lnSpc>
                <a:spcPct val="120000"/>
              </a:lnSpc>
              <a:buFont typeface="Arial" panose="020B0604020202020204" pitchFamily="34" charset="0"/>
              <a:buChar char="•"/>
            </a:pPr>
            <a:r>
              <a:rPr lang="en-GB" sz="1700" b="1" dirty="0"/>
              <a:t>Purpose:</a:t>
            </a:r>
            <a:r>
              <a:rPr lang="en-GB" sz="1700" dirty="0"/>
              <a:t> To forecast future returns based on historical data patterns.</a:t>
            </a:r>
          </a:p>
          <a:p>
            <a:pPr marL="0" indent="0">
              <a:lnSpc>
                <a:spcPct val="120000"/>
              </a:lnSpc>
              <a:buNone/>
            </a:pPr>
            <a:r>
              <a:rPr lang="en-GB" sz="1700" b="1" dirty="0"/>
              <a:t>Objective:</a:t>
            </a:r>
            <a:endParaRPr lang="en-GB" sz="1700" dirty="0"/>
          </a:p>
          <a:p>
            <a:pPr>
              <a:lnSpc>
                <a:spcPct val="120000"/>
              </a:lnSpc>
              <a:buFont typeface="Arial" panose="020B0604020202020204" pitchFamily="34" charset="0"/>
              <a:buChar char="•"/>
            </a:pPr>
            <a:r>
              <a:rPr lang="en-GB" sz="1700" dirty="0"/>
              <a:t>Estimate potential future performance of the selected stocks.</a:t>
            </a:r>
          </a:p>
          <a:p>
            <a:pPr>
              <a:lnSpc>
                <a:spcPct val="120000"/>
              </a:lnSpc>
              <a:buFont typeface="Arial" panose="020B0604020202020204" pitchFamily="34" charset="0"/>
              <a:buChar char="•"/>
            </a:pPr>
            <a:r>
              <a:rPr lang="en-GB" sz="1700" dirty="0"/>
              <a:t>Aid in making informed investment decisions by projecting likely trends.</a:t>
            </a:r>
          </a:p>
          <a:p>
            <a:pPr marL="0" indent="0">
              <a:lnSpc>
                <a:spcPct val="120000"/>
              </a:lnSpc>
              <a:buNone/>
            </a:pPr>
            <a:r>
              <a:rPr lang="en-GB" sz="1700" b="1" dirty="0"/>
              <a:t>Key Takeaway:</a:t>
            </a:r>
            <a:endParaRPr lang="en-GB" sz="1700" dirty="0"/>
          </a:p>
          <a:p>
            <a:pPr>
              <a:lnSpc>
                <a:spcPct val="120000"/>
              </a:lnSpc>
              <a:buFont typeface="Arial" panose="020B0604020202020204" pitchFamily="34" charset="0"/>
              <a:buChar char="•"/>
            </a:pPr>
            <a:r>
              <a:rPr lang="en-GB" sz="1700" dirty="0"/>
              <a:t>ARIMA </a:t>
            </a:r>
            <a:r>
              <a:rPr lang="en-GB" sz="1700" dirty="0" err="1"/>
              <a:t>modeling</a:t>
            </a:r>
            <a:r>
              <a:rPr lang="en-GB" sz="1700" dirty="0"/>
              <a:t> provided insights into expected future returns, supporting the decision-making process for a conservative investment strategy.</a:t>
            </a:r>
          </a:p>
          <a:p>
            <a:pPr>
              <a:lnSpc>
                <a:spcPct val="120000"/>
              </a:lnSpc>
            </a:pPr>
            <a:endParaRPr lang="en-PL" sz="1700" dirty="0"/>
          </a:p>
        </p:txBody>
      </p:sp>
    </p:spTree>
    <p:extLst>
      <p:ext uri="{BB962C8B-B14F-4D97-AF65-F5344CB8AC3E}">
        <p14:creationId xmlns:p14="http://schemas.microsoft.com/office/powerpoint/2010/main" val="314478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748A-26B8-6C8C-790E-6498CF5FE96D}"/>
              </a:ext>
            </a:extLst>
          </p:cNvPr>
          <p:cNvSpPr>
            <a:spLocks noGrp="1"/>
          </p:cNvSpPr>
          <p:nvPr>
            <p:ph type="title"/>
          </p:nvPr>
        </p:nvSpPr>
        <p:spPr/>
        <p:txBody>
          <a:bodyPr/>
          <a:lstStyle/>
          <a:p>
            <a:r>
              <a:rPr lang="en-GB" dirty="0"/>
              <a:t>Portfolio Optimization</a:t>
            </a:r>
            <a:endParaRPr lang="en-PL" dirty="0"/>
          </a:p>
        </p:txBody>
      </p:sp>
      <p:sp>
        <p:nvSpPr>
          <p:cNvPr id="3" name="Content Placeholder 2">
            <a:extLst>
              <a:ext uri="{FF2B5EF4-FFF2-40B4-BE49-F238E27FC236}">
                <a16:creationId xmlns:a16="http://schemas.microsoft.com/office/drawing/2014/main" id="{05E4B168-5CBA-7F2C-1E30-130F09514174}"/>
              </a:ext>
            </a:extLst>
          </p:cNvPr>
          <p:cNvSpPr>
            <a:spLocks noGrp="1"/>
          </p:cNvSpPr>
          <p:nvPr>
            <p:ph idx="1"/>
          </p:nvPr>
        </p:nvSpPr>
        <p:spPr/>
        <p:txBody>
          <a:bodyPr>
            <a:normAutofit fontScale="92500" lnSpcReduction="20000"/>
          </a:bodyPr>
          <a:lstStyle/>
          <a:p>
            <a:pPr marL="0" indent="0">
              <a:buNone/>
            </a:pPr>
            <a:r>
              <a:rPr lang="en-GB" b="1" dirty="0"/>
              <a:t>Technique:</a:t>
            </a:r>
            <a:endParaRPr lang="en-GB" dirty="0"/>
          </a:p>
          <a:p>
            <a:pPr>
              <a:buFont typeface="Arial" panose="020B0604020202020204" pitchFamily="34" charset="0"/>
              <a:buChar char="•"/>
            </a:pPr>
            <a:r>
              <a:rPr lang="en-GB" dirty="0"/>
              <a:t>Mean-Variance Optimization</a:t>
            </a:r>
          </a:p>
          <a:p>
            <a:pPr marL="742950" lvl="1" indent="-285750">
              <a:buFont typeface="Arial" panose="020B0604020202020204" pitchFamily="34" charset="0"/>
              <a:buChar char="•"/>
            </a:pPr>
            <a:r>
              <a:rPr lang="en-GB" dirty="0"/>
              <a:t>Used to maximize returns for a given level of risk.</a:t>
            </a:r>
          </a:p>
          <a:p>
            <a:pPr marL="0" indent="0">
              <a:buNone/>
            </a:pPr>
            <a:r>
              <a:rPr lang="en-GB" b="1" dirty="0"/>
              <a:t>Optimal Portfolio Weights:</a:t>
            </a:r>
            <a:endParaRPr lang="en-GB" dirty="0"/>
          </a:p>
          <a:p>
            <a:pPr>
              <a:buFont typeface="Arial" panose="020B0604020202020204" pitchFamily="34" charset="0"/>
              <a:buChar char="•"/>
            </a:pPr>
            <a:r>
              <a:rPr lang="en-GB" b="1" dirty="0"/>
              <a:t>Emphasis on:</a:t>
            </a:r>
            <a:endParaRPr lang="en-GB" dirty="0"/>
          </a:p>
          <a:p>
            <a:pPr marL="742950" lvl="1" indent="-285750">
              <a:buFont typeface="Arial" panose="020B0604020202020204" pitchFamily="34" charset="0"/>
              <a:buChar char="•"/>
            </a:pPr>
            <a:r>
              <a:rPr lang="en-GB" b="1" dirty="0"/>
              <a:t>JNJ:</a:t>
            </a:r>
            <a:r>
              <a:rPr lang="en-GB" dirty="0"/>
              <a:t> Stability and consistent returns.</a:t>
            </a:r>
          </a:p>
          <a:p>
            <a:pPr marL="742950" lvl="1" indent="-285750">
              <a:buFont typeface="Arial" panose="020B0604020202020204" pitchFamily="34" charset="0"/>
              <a:buChar char="•"/>
            </a:pPr>
            <a:r>
              <a:rPr lang="en-GB" b="1" dirty="0"/>
              <a:t>MRK:</a:t>
            </a:r>
            <a:r>
              <a:rPr lang="en-GB" dirty="0"/>
              <a:t> Strong performance with moderate risk.</a:t>
            </a:r>
          </a:p>
          <a:p>
            <a:pPr marL="742950" lvl="1" indent="-285750">
              <a:buFont typeface="Arial" panose="020B0604020202020204" pitchFamily="34" charset="0"/>
              <a:buChar char="•"/>
            </a:pPr>
            <a:r>
              <a:rPr lang="en-GB" b="1" dirty="0"/>
              <a:t>AMZN:</a:t>
            </a:r>
            <a:r>
              <a:rPr lang="en-GB" dirty="0"/>
              <a:t> High growth potential despite higher volatility.</a:t>
            </a:r>
          </a:p>
          <a:p>
            <a:pPr marL="0" indent="0">
              <a:buNone/>
            </a:pPr>
            <a:r>
              <a:rPr lang="en-GB" b="1" dirty="0"/>
              <a:t>Objective:</a:t>
            </a:r>
            <a:endParaRPr lang="en-GB" dirty="0"/>
          </a:p>
          <a:p>
            <a:pPr>
              <a:buFont typeface="Arial" panose="020B0604020202020204" pitchFamily="34" charset="0"/>
              <a:buChar char="•"/>
            </a:pPr>
            <a:r>
              <a:rPr lang="en-GB" dirty="0"/>
              <a:t>Balance between risk and return, aligning with Alexandra's conservative investment profile.</a:t>
            </a:r>
          </a:p>
          <a:p>
            <a:endParaRPr lang="en-PL" dirty="0"/>
          </a:p>
        </p:txBody>
      </p:sp>
    </p:spTree>
    <p:extLst>
      <p:ext uri="{BB962C8B-B14F-4D97-AF65-F5344CB8AC3E}">
        <p14:creationId xmlns:p14="http://schemas.microsoft.com/office/powerpoint/2010/main" val="372532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3506250"/>
            <a:ext cx="6096000" cy="3351749"/>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685" y="791772"/>
            <a:ext cx="6610507" cy="5228536"/>
          </a:xfrm>
          <a:prstGeom prst="rect">
            <a:avLst/>
          </a:prstGeom>
          <a:solidFill>
            <a:schemeClr val="accent1">
              <a:lumMod val="20000"/>
              <a:lumOff val="80000"/>
            </a:schemeClr>
          </a:solidFill>
          <a:ln w="38100">
            <a:noFill/>
          </a:ln>
          <a:effectLst>
            <a:outerShdw dist="190500" dir="816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EFF83-632D-043D-6899-3F08B804C0A1}"/>
              </a:ext>
            </a:extLst>
          </p:cNvPr>
          <p:cNvSpPr>
            <a:spLocks noGrp="1"/>
          </p:cNvSpPr>
          <p:nvPr>
            <p:ph type="title"/>
          </p:nvPr>
        </p:nvSpPr>
        <p:spPr>
          <a:xfrm>
            <a:off x="1507184" y="1229711"/>
            <a:ext cx="5348046" cy="1513490"/>
          </a:xfrm>
        </p:spPr>
        <p:txBody>
          <a:bodyPr vert="horz" lIns="91440" tIns="45720" rIns="91440" bIns="45720" rtlCol="0" anchor="t">
            <a:normAutofit/>
          </a:bodyPr>
          <a:lstStyle/>
          <a:p>
            <a:r>
              <a:rPr lang="en-US">
                <a:solidFill>
                  <a:srgbClr val="000000"/>
                </a:solidFill>
              </a:rPr>
              <a:t>Backtesting Results</a:t>
            </a:r>
          </a:p>
        </p:txBody>
      </p:sp>
      <p:sp>
        <p:nvSpPr>
          <p:cNvPr id="8" name="TextBox 7">
            <a:extLst>
              <a:ext uri="{FF2B5EF4-FFF2-40B4-BE49-F238E27FC236}">
                <a16:creationId xmlns:a16="http://schemas.microsoft.com/office/drawing/2014/main" id="{66F46E82-CF6F-04A2-7350-062C089A9793}"/>
              </a:ext>
            </a:extLst>
          </p:cNvPr>
          <p:cNvSpPr txBox="1"/>
          <p:nvPr/>
        </p:nvSpPr>
        <p:spPr>
          <a:xfrm>
            <a:off x="1507184" y="2743202"/>
            <a:ext cx="5276002" cy="2714478"/>
          </a:xfrm>
          <a:prstGeom prst="rect">
            <a:avLst/>
          </a:prstGeom>
        </p:spPr>
        <p:txBody>
          <a:bodyPr vert="horz" lIns="91440" tIns="45720" rIns="91440" bIns="45720" rtlCol="0">
            <a:normAutofit/>
          </a:bodyPr>
          <a:lstStyle/>
          <a:p>
            <a:pPr indent="-228600">
              <a:lnSpc>
                <a:spcPct val="130000"/>
              </a:lnSpc>
              <a:spcAft>
                <a:spcPts val="600"/>
              </a:spcAft>
            </a:pPr>
            <a:r>
              <a:rPr lang="en-US" sz="2000" b="1" dirty="0">
                <a:solidFill>
                  <a:srgbClr val="000000"/>
                </a:solidFill>
                <a:latin typeface="+mj-lt"/>
              </a:rPr>
              <a:t>Timeframe: </a:t>
            </a:r>
            <a:r>
              <a:rPr lang="en-US" sz="2000" dirty="0">
                <a:solidFill>
                  <a:srgbClr val="000000"/>
                </a:solidFill>
                <a:latin typeface="+mj-lt"/>
              </a:rPr>
              <a:t>2010-2020</a:t>
            </a:r>
          </a:p>
          <a:p>
            <a:pPr indent="-228600">
              <a:lnSpc>
                <a:spcPct val="130000"/>
              </a:lnSpc>
              <a:spcAft>
                <a:spcPts val="600"/>
              </a:spcAft>
            </a:pPr>
            <a:endParaRPr lang="en-US" sz="2000" dirty="0">
              <a:solidFill>
                <a:srgbClr val="000000"/>
              </a:solidFill>
              <a:latin typeface="+mj-lt"/>
            </a:endParaRPr>
          </a:p>
          <a:p>
            <a:pPr indent="-228600">
              <a:lnSpc>
                <a:spcPct val="130000"/>
              </a:lnSpc>
              <a:spcAft>
                <a:spcPts val="600"/>
              </a:spcAft>
            </a:pPr>
            <a:r>
              <a:rPr lang="en-US" sz="2000" b="1" dirty="0">
                <a:solidFill>
                  <a:srgbClr val="000000"/>
                </a:solidFill>
                <a:latin typeface="+mj-lt"/>
              </a:rPr>
              <a:t>Conclusion: </a:t>
            </a:r>
            <a:r>
              <a:rPr lang="en-US" sz="2000" dirty="0">
                <a:solidFill>
                  <a:srgbClr val="000000"/>
                </a:solidFill>
                <a:latin typeface="+mj-lt"/>
              </a:rPr>
              <a:t>The portfolio consistently outperformed the S&amp;P 500, demonstrating strong performance and alignment with Alexandra's conservative investment goals.</a:t>
            </a:r>
          </a:p>
        </p:txBody>
      </p:sp>
      <p:pic>
        <p:nvPicPr>
          <p:cNvPr id="6" name="Content Placeholder 5" descr="A graph showing a growth&#10;&#10;Description automatically generated with medium confidence">
            <a:extLst>
              <a:ext uri="{FF2B5EF4-FFF2-40B4-BE49-F238E27FC236}">
                <a16:creationId xmlns:a16="http://schemas.microsoft.com/office/drawing/2014/main" id="{0AE45980-C006-D74E-E1BD-3486F05BD8DE}"/>
              </a:ext>
            </a:extLst>
          </p:cNvPr>
          <p:cNvPicPr>
            <a:picLocks noGrp="1" noChangeAspect="1"/>
          </p:cNvPicPr>
          <p:nvPr>
            <p:ph idx="1"/>
          </p:nvPr>
        </p:nvPicPr>
        <p:blipFill>
          <a:blip r:embed="rId4"/>
          <a:stretch>
            <a:fillRect/>
          </a:stretch>
        </p:blipFill>
        <p:spPr>
          <a:xfrm>
            <a:off x="8064782" y="1428895"/>
            <a:ext cx="3484251" cy="1742125"/>
          </a:xfrm>
          <a:prstGeom prst="rect">
            <a:avLst/>
          </a:prstGeom>
        </p:spPr>
      </p:pic>
      <p:pic>
        <p:nvPicPr>
          <p:cNvPr id="4" name="Picture 3">
            <a:extLst>
              <a:ext uri="{FF2B5EF4-FFF2-40B4-BE49-F238E27FC236}">
                <a16:creationId xmlns:a16="http://schemas.microsoft.com/office/drawing/2014/main" id="{E78385FF-4719-20D0-FC07-72ED308C1CF8}"/>
              </a:ext>
            </a:extLst>
          </p:cNvPr>
          <p:cNvPicPr>
            <a:picLocks noChangeAspect="1"/>
          </p:cNvPicPr>
          <p:nvPr/>
        </p:nvPicPr>
        <p:blipFill>
          <a:blip r:embed="rId5"/>
          <a:stretch>
            <a:fillRect/>
          </a:stretch>
        </p:blipFill>
        <p:spPr>
          <a:xfrm>
            <a:off x="8064782" y="3613493"/>
            <a:ext cx="3470128" cy="1830492"/>
          </a:xfrm>
          <a:prstGeom prst="rect">
            <a:avLst/>
          </a:prstGeom>
        </p:spPr>
      </p:pic>
    </p:spTree>
    <p:extLst>
      <p:ext uri="{BB962C8B-B14F-4D97-AF65-F5344CB8AC3E}">
        <p14:creationId xmlns:p14="http://schemas.microsoft.com/office/powerpoint/2010/main" val="2703838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3891" y="-5553891"/>
            <a:ext cx="1084217"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5CF0DF-FD3F-B4AC-3179-14EF60240D30}"/>
              </a:ext>
            </a:extLst>
          </p:cNvPr>
          <p:cNvSpPr>
            <a:spLocks noGrp="1"/>
          </p:cNvSpPr>
          <p:nvPr>
            <p:ph type="title"/>
          </p:nvPr>
        </p:nvSpPr>
        <p:spPr>
          <a:xfrm>
            <a:off x="930349" y="838459"/>
            <a:ext cx="9507106" cy="1281181"/>
          </a:xfrm>
          <a:solidFill>
            <a:schemeClr val="accent1">
              <a:lumMod val="20000"/>
              <a:lumOff val="80000"/>
            </a:schemeClr>
          </a:solidFill>
          <a:effectLst>
            <a:outerShdw dist="190500" dir="18960000" algn="tr" rotWithShape="0">
              <a:schemeClr val="tx1"/>
            </a:outerShdw>
          </a:effectLst>
        </p:spPr>
        <p:txBody>
          <a:bodyPr anchor="ctr">
            <a:normAutofit/>
          </a:bodyPr>
          <a:lstStyle/>
          <a:p>
            <a:r>
              <a:rPr lang="en-GB">
                <a:solidFill>
                  <a:srgbClr val="000000"/>
                </a:solidFill>
              </a:rPr>
              <a:t>Financial Goal Alignment</a:t>
            </a:r>
            <a:endParaRPr lang="en-PL">
              <a:solidFill>
                <a:srgbClr val="000000"/>
              </a:solidFill>
            </a:endParaRPr>
          </a:p>
        </p:txBody>
      </p:sp>
      <p:sp>
        <p:nvSpPr>
          <p:cNvPr id="3" name="Content Placeholder 2">
            <a:extLst>
              <a:ext uri="{FF2B5EF4-FFF2-40B4-BE49-F238E27FC236}">
                <a16:creationId xmlns:a16="http://schemas.microsoft.com/office/drawing/2014/main" id="{3245DAD0-E9E7-5406-C2D4-963BE17ADF90}"/>
              </a:ext>
            </a:extLst>
          </p:cNvPr>
          <p:cNvSpPr>
            <a:spLocks noGrp="1"/>
          </p:cNvSpPr>
          <p:nvPr>
            <p:ph idx="1"/>
          </p:nvPr>
        </p:nvSpPr>
        <p:spPr>
          <a:xfrm>
            <a:off x="2473377" y="2507411"/>
            <a:ext cx="7952282" cy="3680887"/>
          </a:xfrm>
        </p:spPr>
        <p:txBody>
          <a:bodyPr>
            <a:normAutofit/>
          </a:bodyPr>
          <a:lstStyle/>
          <a:p>
            <a:pPr>
              <a:buFont typeface="Arial" panose="020B0604020202020204" pitchFamily="34" charset="0"/>
              <a:buChar char="•"/>
            </a:pPr>
            <a:r>
              <a:rPr lang="en-GB" b="1" dirty="0"/>
              <a:t>Capital Preservation: </a:t>
            </a:r>
            <a:r>
              <a:rPr lang="en-GB" dirty="0"/>
              <a:t>Selection of low-risk stocks like JNJ and MRK ensures stability and minimal risk.</a:t>
            </a:r>
          </a:p>
          <a:p>
            <a:pPr>
              <a:buFont typeface="Arial" panose="020B0604020202020204" pitchFamily="34" charset="0"/>
              <a:buChar char="•"/>
            </a:pPr>
            <a:r>
              <a:rPr lang="en-GB" b="1" dirty="0"/>
              <a:t>Growth: </a:t>
            </a:r>
            <a:r>
              <a:rPr lang="en-GB" dirty="0"/>
              <a:t>Inclusion of AMZN provides high return potential, balancing the portfolio's risk profile.</a:t>
            </a:r>
          </a:p>
          <a:p>
            <a:pPr>
              <a:buFont typeface="Arial" panose="020B0604020202020204" pitchFamily="34" charset="0"/>
              <a:buChar char="•"/>
            </a:pPr>
            <a:r>
              <a:rPr lang="en-GB" b="1" dirty="0"/>
              <a:t>Overall: </a:t>
            </a:r>
            <a:r>
              <a:rPr lang="en-GB" dirty="0"/>
              <a:t>The constructed portfolio offers a balanced approach, effectively meeting Alexandra's conservative financial goals of capital preservation with steady growth.</a:t>
            </a:r>
          </a:p>
        </p:txBody>
      </p:sp>
    </p:spTree>
    <p:extLst>
      <p:ext uri="{BB962C8B-B14F-4D97-AF65-F5344CB8AC3E}">
        <p14:creationId xmlns:p14="http://schemas.microsoft.com/office/powerpoint/2010/main" val="10124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1AADF2-6B93-1388-4AC5-797C9A50A8E0}"/>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GB">
                <a:solidFill>
                  <a:srgbClr val="000000"/>
                </a:solidFill>
              </a:rPr>
              <a:t>Conclusion</a:t>
            </a:r>
            <a:endParaRPr lang="en-PL">
              <a:solidFill>
                <a:srgbClr val="000000"/>
              </a:solidFill>
            </a:endParaRPr>
          </a:p>
        </p:txBody>
      </p:sp>
      <p:graphicFrame>
        <p:nvGraphicFramePr>
          <p:cNvPr id="5" name="Content Placeholder 2">
            <a:extLst>
              <a:ext uri="{FF2B5EF4-FFF2-40B4-BE49-F238E27FC236}">
                <a16:creationId xmlns:a16="http://schemas.microsoft.com/office/drawing/2014/main" id="{62F7B78C-5D73-B994-0E9D-61B8614D3D6B}"/>
              </a:ext>
            </a:extLst>
          </p:cNvPr>
          <p:cNvGraphicFramePr>
            <a:graphicFrameLocks noGrp="1"/>
          </p:cNvGraphicFramePr>
          <p:nvPr>
            <p:ph idx="1"/>
            <p:extLst>
              <p:ext uri="{D42A27DB-BD31-4B8C-83A1-F6EECF244321}">
                <p14:modId xmlns:p14="http://schemas.microsoft.com/office/powerpoint/2010/main" val="445006946"/>
              </p:ext>
            </p:extLst>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362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2E717C-1DC5-EA0D-6862-69AC1C41649A}"/>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GB">
                <a:solidFill>
                  <a:srgbClr val="000000"/>
                </a:solidFill>
              </a:rPr>
              <a:t>Introduction</a:t>
            </a:r>
            <a:endParaRPr lang="en-PL">
              <a:solidFill>
                <a:srgbClr val="000000"/>
              </a:solidFill>
            </a:endParaRPr>
          </a:p>
        </p:txBody>
      </p:sp>
      <p:graphicFrame>
        <p:nvGraphicFramePr>
          <p:cNvPr id="5" name="Content Placeholder 2">
            <a:extLst>
              <a:ext uri="{FF2B5EF4-FFF2-40B4-BE49-F238E27FC236}">
                <a16:creationId xmlns:a16="http://schemas.microsoft.com/office/drawing/2014/main" id="{9F40A771-E305-5061-3D33-8BE24673C669}"/>
              </a:ext>
            </a:extLst>
          </p:cNvPr>
          <p:cNvGraphicFramePr>
            <a:graphicFrameLocks noGrp="1"/>
          </p:cNvGraphicFramePr>
          <p:nvPr>
            <p:ph idx="1"/>
            <p:extLst>
              <p:ext uri="{D42A27DB-BD31-4B8C-83A1-F6EECF244321}">
                <p14:modId xmlns:p14="http://schemas.microsoft.com/office/powerpoint/2010/main" val="968137231"/>
              </p:ext>
            </p:extLst>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855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024122-C80E-4076-B618-426FF2225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138729-3E0A-4619-774B-4A6A011A4DE6}"/>
              </a:ext>
            </a:extLst>
          </p:cNvPr>
          <p:cNvSpPr>
            <a:spLocks noGrp="1"/>
          </p:cNvSpPr>
          <p:nvPr>
            <p:ph type="title"/>
          </p:nvPr>
        </p:nvSpPr>
        <p:spPr>
          <a:xfrm>
            <a:off x="1600203" y="290156"/>
            <a:ext cx="9791698" cy="1397004"/>
          </a:xfrm>
        </p:spPr>
        <p:txBody>
          <a:bodyPr anchor="b">
            <a:normAutofit/>
          </a:bodyPr>
          <a:lstStyle/>
          <a:p>
            <a:r>
              <a:rPr lang="en-GB" dirty="0"/>
              <a:t>Client Profile: Alexandra </a:t>
            </a:r>
            <a:r>
              <a:rPr lang="en-GB" dirty="0" err="1"/>
              <a:t>Kolishnyick</a:t>
            </a:r>
            <a:endParaRPr lang="en-PL" dirty="0"/>
          </a:p>
        </p:txBody>
      </p:sp>
      <p:grpSp>
        <p:nvGrpSpPr>
          <p:cNvPr id="12" name="Group 11">
            <a:extLst>
              <a:ext uri="{FF2B5EF4-FFF2-40B4-BE49-F238E27FC236}">
                <a16:creationId xmlns:a16="http://schemas.microsoft.com/office/drawing/2014/main" id="{829DAB2C-3574-4B22-939F-BB6C5D2637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81000" cy="3664635"/>
            <a:chOff x="5006254" y="-1431285"/>
            <a:chExt cx="581000" cy="3664635"/>
          </a:xfrm>
        </p:grpSpPr>
        <p:sp>
          <p:nvSpPr>
            <p:cNvPr id="13" name="Rectangle 12">
              <a:extLst>
                <a:ext uri="{FF2B5EF4-FFF2-40B4-BE49-F238E27FC236}">
                  <a16:creationId xmlns:a16="http://schemas.microsoft.com/office/drawing/2014/main" id="{96BD37F6-BAB4-4BBF-B3E2-4395EAB8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809A8D-5A7C-4A05-9F64-844C66F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384D088-B6F3-AD61-F1B0-6B314C414547}"/>
              </a:ext>
            </a:extLst>
          </p:cNvPr>
          <p:cNvSpPr>
            <a:spLocks noGrp="1"/>
          </p:cNvSpPr>
          <p:nvPr>
            <p:ph idx="1"/>
          </p:nvPr>
        </p:nvSpPr>
        <p:spPr>
          <a:xfrm>
            <a:off x="1600203" y="1994126"/>
            <a:ext cx="5888252" cy="3756660"/>
          </a:xfrm>
        </p:spPr>
        <p:txBody>
          <a:bodyPr>
            <a:noAutofit/>
          </a:bodyPr>
          <a:lstStyle/>
          <a:p>
            <a:pPr marL="0" indent="0">
              <a:lnSpc>
                <a:spcPct val="120000"/>
              </a:lnSpc>
              <a:buNone/>
            </a:pPr>
            <a:r>
              <a:rPr lang="en-GB" sz="900" b="1" dirty="0"/>
              <a:t>Who is Alexandra </a:t>
            </a:r>
            <a:r>
              <a:rPr lang="en-GB" sz="900" b="1" dirty="0" err="1"/>
              <a:t>Kolishnyick</a:t>
            </a:r>
            <a:r>
              <a:rPr lang="en-GB" sz="900" b="1" dirty="0"/>
              <a:t>?</a:t>
            </a:r>
            <a:endParaRPr lang="en-GB" sz="900" dirty="0"/>
          </a:p>
          <a:p>
            <a:pPr>
              <a:lnSpc>
                <a:spcPct val="120000"/>
              </a:lnSpc>
              <a:buFont typeface="Arial" panose="020B0604020202020204" pitchFamily="34" charset="0"/>
              <a:buChar char="•"/>
            </a:pPr>
            <a:r>
              <a:rPr lang="en-GB" sz="900" dirty="0"/>
              <a:t>Alexandra </a:t>
            </a:r>
            <a:r>
              <a:rPr lang="en-GB" sz="900" dirty="0" err="1"/>
              <a:t>Kolishnyick</a:t>
            </a:r>
            <a:r>
              <a:rPr lang="en-GB" sz="900" dirty="0"/>
              <a:t> is the daughter of a prominent business tycoon with aspirations to forge her own path in the world. Despite her family’s wealth, she is determined to achieve her goals independently. She is preparing to pursue a Bachelor’s degree at an Ivy League college and has a strong passion for social work, with plans to establish her own NGO.</a:t>
            </a:r>
          </a:p>
          <a:p>
            <a:pPr marL="0" indent="0">
              <a:lnSpc>
                <a:spcPct val="120000"/>
              </a:lnSpc>
              <a:buNone/>
            </a:pPr>
            <a:r>
              <a:rPr lang="en-GB" sz="900" b="1" dirty="0"/>
              <a:t>Risk Tolerance: Conservative</a:t>
            </a:r>
            <a:endParaRPr lang="en-GB" sz="900" dirty="0"/>
          </a:p>
          <a:p>
            <a:pPr>
              <a:lnSpc>
                <a:spcPct val="120000"/>
              </a:lnSpc>
              <a:buFont typeface="Arial" panose="020B0604020202020204" pitchFamily="34" charset="0"/>
              <a:buChar char="•"/>
            </a:pPr>
            <a:r>
              <a:rPr lang="en-GB" sz="900" dirty="0"/>
              <a:t>Alexandra values stability and is risk-averse in her investment approach. Her focus is on securing steady growth with minimal risk, ensuring that her investments align with her cautious financial outlook.</a:t>
            </a:r>
          </a:p>
          <a:p>
            <a:pPr marL="0" indent="0">
              <a:lnSpc>
                <a:spcPct val="120000"/>
              </a:lnSpc>
              <a:buNone/>
            </a:pPr>
            <a:r>
              <a:rPr lang="en-GB" sz="900" b="1" dirty="0"/>
              <a:t>Investment Horizon: Long-term</a:t>
            </a:r>
            <a:endParaRPr lang="en-GB" sz="900" dirty="0"/>
          </a:p>
          <a:p>
            <a:pPr>
              <a:lnSpc>
                <a:spcPct val="120000"/>
              </a:lnSpc>
              <a:buFont typeface="Arial" panose="020B0604020202020204" pitchFamily="34" charset="0"/>
              <a:buChar char="•"/>
            </a:pPr>
            <a:r>
              <a:rPr lang="en-GB" sz="900" dirty="0"/>
              <a:t>With a long-term investment horizon, Alexandra seeks to build a portfolio that will not only preserve her capital but also generate sufficient returns over time to support her academic and philanthropic ambitions.</a:t>
            </a:r>
          </a:p>
          <a:p>
            <a:pPr marL="0" indent="0">
              <a:lnSpc>
                <a:spcPct val="120000"/>
              </a:lnSpc>
              <a:buNone/>
            </a:pPr>
            <a:r>
              <a:rPr lang="en-GB" sz="900" b="1" dirty="0"/>
              <a:t>Financial Goals</a:t>
            </a:r>
            <a:endParaRPr lang="en-GB" sz="900" dirty="0"/>
          </a:p>
          <a:p>
            <a:pPr>
              <a:lnSpc>
                <a:spcPct val="120000"/>
              </a:lnSpc>
              <a:buFont typeface="Arial" panose="020B0604020202020204" pitchFamily="34" charset="0"/>
              <a:buChar char="•"/>
            </a:pPr>
            <a:r>
              <a:rPr lang="en-GB" sz="900" b="1" dirty="0"/>
              <a:t>Steady Growth:</a:t>
            </a:r>
            <a:r>
              <a:rPr lang="en-GB" sz="900" dirty="0"/>
              <a:t> Alexandra aims to achieve consistent, moderate returns on her investments, prioritizing security over high-risk, high-reward opportunities.</a:t>
            </a:r>
          </a:p>
          <a:p>
            <a:pPr>
              <a:lnSpc>
                <a:spcPct val="120000"/>
              </a:lnSpc>
              <a:buFont typeface="Arial" panose="020B0604020202020204" pitchFamily="34" charset="0"/>
              <a:buChar char="•"/>
            </a:pPr>
            <a:r>
              <a:rPr lang="en-GB" sz="900" b="1" dirty="0"/>
              <a:t>Minimal Risk:</a:t>
            </a:r>
            <a:r>
              <a:rPr lang="en-GB" sz="900" dirty="0"/>
              <a:t> Capital preservation is paramount. Alexandra prefers investments that offer stability and reliability, even if it means forgoing potentially higher returns.</a:t>
            </a:r>
          </a:p>
          <a:p>
            <a:pPr>
              <a:lnSpc>
                <a:spcPct val="120000"/>
              </a:lnSpc>
              <a:buFont typeface="Arial" panose="020B0604020202020204" pitchFamily="34" charset="0"/>
              <a:buChar char="•"/>
            </a:pPr>
            <a:r>
              <a:rPr lang="en-GB" sz="900" b="1" dirty="0"/>
              <a:t>Capital Preservation:</a:t>
            </a:r>
            <a:r>
              <a:rPr lang="en-GB" sz="900" dirty="0"/>
              <a:t> Maintaining the value of her principal investment is critical, as these funds will support her long-term goals, including her education and the establishment of her NGO.</a:t>
            </a:r>
          </a:p>
          <a:p>
            <a:pPr>
              <a:lnSpc>
                <a:spcPct val="120000"/>
              </a:lnSpc>
            </a:pPr>
            <a:endParaRPr lang="en-PL" sz="900" dirty="0"/>
          </a:p>
        </p:txBody>
      </p:sp>
      <p:pic>
        <p:nvPicPr>
          <p:cNvPr id="7" name="Graphic 6" descr="Family">
            <a:extLst>
              <a:ext uri="{FF2B5EF4-FFF2-40B4-BE49-F238E27FC236}">
                <a16:creationId xmlns:a16="http://schemas.microsoft.com/office/drawing/2014/main" id="{D6EAB440-7AF1-8C21-F470-A78A1E5AD8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67923" y="2673832"/>
            <a:ext cx="3460268" cy="3460268"/>
          </a:xfrm>
          <a:prstGeom prst="rect">
            <a:avLst/>
          </a:prstGeom>
        </p:spPr>
      </p:pic>
    </p:spTree>
    <p:extLst>
      <p:ext uri="{BB962C8B-B14F-4D97-AF65-F5344CB8AC3E}">
        <p14:creationId xmlns:p14="http://schemas.microsoft.com/office/powerpoint/2010/main" val="223974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024122-C80E-4076-B618-426FF2225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0263C-B726-FD1A-038C-17EEF89B42BA}"/>
              </a:ext>
            </a:extLst>
          </p:cNvPr>
          <p:cNvSpPr>
            <a:spLocks noGrp="1"/>
          </p:cNvSpPr>
          <p:nvPr>
            <p:ph type="title"/>
          </p:nvPr>
        </p:nvSpPr>
        <p:spPr>
          <a:xfrm>
            <a:off x="1600203" y="773723"/>
            <a:ext cx="5780312" cy="1397004"/>
          </a:xfrm>
        </p:spPr>
        <p:txBody>
          <a:bodyPr anchor="b">
            <a:normAutofit/>
          </a:bodyPr>
          <a:lstStyle/>
          <a:p>
            <a:r>
              <a:rPr lang="en-GB" dirty="0"/>
              <a:t>Investment Criteria</a:t>
            </a:r>
            <a:endParaRPr lang="en-PL" dirty="0"/>
          </a:p>
        </p:txBody>
      </p:sp>
      <p:grpSp>
        <p:nvGrpSpPr>
          <p:cNvPr id="12" name="Group 11">
            <a:extLst>
              <a:ext uri="{FF2B5EF4-FFF2-40B4-BE49-F238E27FC236}">
                <a16:creationId xmlns:a16="http://schemas.microsoft.com/office/drawing/2014/main" id="{829DAB2C-3574-4B22-939F-BB6C5D2637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81000" cy="3664635"/>
            <a:chOff x="5006254" y="-1431285"/>
            <a:chExt cx="581000" cy="3664635"/>
          </a:xfrm>
        </p:grpSpPr>
        <p:sp>
          <p:nvSpPr>
            <p:cNvPr id="13" name="Rectangle 12">
              <a:extLst>
                <a:ext uri="{FF2B5EF4-FFF2-40B4-BE49-F238E27FC236}">
                  <a16:creationId xmlns:a16="http://schemas.microsoft.com/office/drawing/2014/main" id="{96BD37F6-BAB4-4BBF-B3E2-4395EAB8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9809A8D-5A7C-4A05-9F64-844C66F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E7414D0-03F8-8D5C-F7A7-A9DCAFB2A1FB}"/>
              </a:ext>
            </a:extLst>
          </p:cNvPr>
          <p:cNvSpPr>
            <a:spLocks noGrp="1"/>
          </p:cNvSpPr>
          <p:nvPr>
            <p:ph idx="1"/>
          </p:nvPr>
        </p:nvSpPr>
        <p:spPr>
          <a:xfrm>
            <a:off x="1600201" y="2411060"/>
            <a:ext cx="5780313" cy="3756660"/>
          </a:xfrm>
        </p:spPr>
        <p:txBody>
          <a:bodyPr>
            <a:normAutofit/>
          </a:bodyPr>
          <a:lstStyle/>
          <a:p>
            <a:pPr marL="0" indent="0">
              <a:lnSpc>
                <a:spcPct val="120000"/>
              </a:lnSpc>
              <a:buNone/>
            </a:pPr>
            <a:r>
              <a:rPr lang="en-GB" sz="1000" b="1" dirty="0"/>
              <a:t>Risk &amp; Return Metrics:</a:t>
            </a:r>
            <a:endParaRPr lang="en-GB" sz="1000" dirty="0"/>
          </a:p>
          <a:p>
            <a:pPr>
              <a:lnSpc>
                <a:spcPct val="120000"/>
              </a:lnSpc>
              <a:buFont typeface="Arial" panose="020B0604020202020204" pitchFamily="34" charset="0"/>
              <a:buChar char="•"/>
            </a:pPr>
            <a:r>
              <a:rPr lang="en-GB" sz="1000" b="1" dirty="0"/>
              <a:t>Focus on Low Volatility:</a:t>
            </a:r>
            <a:r>
              <a:rPr lang="en-GB" sz="1000" dirty="0"/>
              <a:t> Prioritized stocks with lower volatility to minimize risk, ensuring that the portfolio remains stable even during market fluctuations.</a:t>
            </a:r>
          </a:p>
          <a:p>
            <a:pPr>
              <a:lnSpc>
                <a:spcPct val="120000"/>
              </a:lnSpc>
              <a:buFont typeface="Arial" panose="020B0604020202020204" pitchFamily="34" charset="0"/>
              <a:buChar char="•"/>
            </a:pPr>
            <a:r>
              <a:rPr lang="en-GB" sz="1000" b="1" dirty="0"/>
              <a:t>Stable Returns:</a:t>
            </a:r>
            <a:r>
              <a:rPr lang="en-GB" sz="1000" dirty="0"/>
              <a:t> Selected investments that have historically provided consistent and reliable returns, aligning with Alexandra's preference for steady growth.</a:t>
            </a:r>
          </a:p>
          <a:p>
            <a:pPr marL="0" indent="0">
              <a:lnSpc>
                <a:spcPct val="120000"/>
              </a:lnSpc>
              <a:buNone/>
            </a:pPr>
            <a:r>
              <a:rPr lang="en-GB" sz="1000" b="1" dirty="0"/>
              <a:t>CAPM Validation:</a:t>
            </a:r>
            <a:endParaRPr lang="en-GB" sz="1000" dirty="0"/>
          </a:p>
          <a:p>
            <a:pPr>
              <a:lnSpc>
                <a:spcPct val="120000"/>
              </a:lnSpc>
              <a:buFont typeface="Arial" panose="020B0604020202020204" pitchFamily="34" charset="0"/>
              <a:buChar char="•"/>
            </a:pPr>
            <a:r>
              <a:rPr lang="en-GB" sz="1000" b="1" dirty="0"/>
              <a:t>Market Alignment:</a:t>
            </a:r>
            <a:r>
              <a:rPr lang="en-GB" sz="1000" dirty="0"/>
              <a:t> Utilized the Capital Asset Pricing Model (CAPM) to ensure that the selected stocks' expected returns were in line with market expectations. This step was crucial in confirming that the portfolio would meet Alexandra's conservative investment goals.</a:t>
            </a:r>
          </a:p>
          <a:p>
            <a:pPr marL="0" indent="0">
              <a:lnSpc>
                <a:spcPct val="120000"/>
              </a:lnSpc>
              <a:buNone/>
            </a:pPr>
            <a:r>
              <a:rPr lang="en-GB" sz="1000" b="1" dirty="0"/>
              <a:t>Beta:</a:t>
            </a:r>
            <a:endParaRPr lang="en-GB" sz="1000" dirty="0"/>
          </a:p>
          <a:p>
            <a:pPr>
              <a:lnSpc>
                <a:spcPct val="120000"/>
              </a:lnSpc>
              <a:buFont typeface="Arial" panose="020B0604020202020204" pitchFamily="34" charset="0"/>
              <a:buChar char="•"/>
            </a:pPr>
            <a:r>
              <a:rPr lang="en-GB" sz="1000" b="1" dirty="0"/>
              <a:t>Preference for Beta &lt; 1:</a:t>
            </a:r>
            <a:r>
              <a:rPr lang="en-GB" sz="1000" dirty="0"/>
              <a:t> Chose stocks with a beta coefficient of less than 1, indicating that these investments are less volatile than the overall market. This aligns with Alexandra’s risk tolerance, as lower beta stocks are less likely to experience significant swings in value.</a:t>
            </a:r>
          </a:p>
          <a:p>
            <a:pPr>
              <a:lnSpc>
                <a:spcPct val="120000"/>
              </a:lnSpc>
            </a:pPr>
            <a:endParaRPr lang="en-PL" sz="1000" dirty="0"/>
          </a:p>
        </p:txBody>
      </p:sp>
      <p:pic>
        <p:nvPicPr>
          <p:cNvPr id="7" name="Graphic 6" descr="Upward trend">
            <a:extLst>
              <a:ext uri="{FF2B5EF4-FFF2-40B4-BE49-F238E27FC236}">
                <a16:creationId xmlns:a16="http://schemas.microsoft.com/office/drawing/2014/main" id="{2929754D-5C48-6896-3066-FA95F42A83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66761" y="1950207"/>
            <a:ext cx="3074962" cy="3074962"/>
          </a:xfrm>
          <a:prstGeom prst="rect">
            <a:avLst/>
          </a:prstGeom>
        </p:spPr>
      </p:pic>
    </p:spTree>
    <p:extLst>
      <p:ext uri="{BB962C8B-B14F-4D97-AF65-F5344CB8AC3E}">
        <p14:creationId xmlns:p14="http://schemas.microsoft.com/office/powerpoint/2010/main" val="38364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26E3-FC2D-6AEA-B582-DBE882640DF0}"/>
              </a:ext>
            </a:extLst>
          </p:cNvPr>
          <p:cNvSpPr>
            <a:spLocks noGrp="1"/>
          </p:cNvSpPr>
          <p:nvPr>
            <p:ph type="title"/>
          </p:nvPr>
        </p:nvSpPr>
        <p:spPr/>
        <p:txBody>
          <a:bodyPr/>
          <a:lstStyle/>
          <a:p>
            <a:r>
              <a:rPr lang="en-GB" dirty="0"/>
              <a:t>Data Collection and Preparation</a:t>
            </a:r>
            <a:endParaRPr lang="en-PL" dirty="0"/>
          </a:p>
        </p:txBody>
      </p:sp>
      <p:graphicFrame>
        <p:nvGraphicFramePr>
          <p:cNvPr id="5" name="Content Placeholder 2">
            <a:extLst>
              <a:ext uri="{FF2B5EF4-FFF2-40B4-BE49-F238E27FC236}">
                <a16:creationId xmlns:a16="http://schemas.microsoft.com/office/drawing/2014/main" id="{64313D5E-98A7-BBD0-215C-949FCFDEAEE0}"/>
              </a:ext>
            </a:extLst>
          </p:cNvPr>
          <p:cNvGraphicFramePr>
            <a:graphicFrameLocks noGrp="1"/>
          </p:cNvGraphicFramePr>
          <p:nvPr>
            <p:ph idx="1"/>
            <p:extLst>
              <p:ext uri="{D42A27DB-BD31-4B8C-83A1-F6EECF244321}">
                <p14:modId xmlns:p14="http://schemas.microsoft.com/office/powerpoint/2010/main" val="1752946869"/>
              </p:ext>
            </p:extLst>
          </p:nvPr>
        </p:nvGraphicFramePr>
        <p:xfrm>
          <a:off x="808662" y="2019299"/>
          <a:ext cx="10357666" cy="411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37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9664-D590-3097-D476-2857738CB18C}"/>
              </a:ext>
            </a:extLst>
          </p:cNvPr>
          <p:cNvSpPr>
            <a:spLocks noGrp="1"/>
          </p:cNvSpPr>
          <p:nvPr>
            <p:ph type="title"/>
          </p:nvPr>
        </p:nvSpPr>
        <p:spPr/>
        <p:txBody>
          <a:bodyPr/>
          <a:lstStyle/>
          <a:p>
            <a:r>
              <a:rPr lang="en-GB" b="1"/>
              <a:t>Technical Analysis</a:t>
            </a:r>
            <a:endParaRPr lang="en-PL" dirty="0"/>
          </a:p>
        </p:txBody>
      </p:sp>
      <p:graphicFrame>
        <p:nvGraphicFramePr>
          <p:cNvPr id="17" name="Content Placeholder 2">
            <a:extLst>
              <a:ext uri="{FF2B5EF4-FFF2-40B4-BE49-F238E27FC236}">
                <a16:creationId xmlns:a16="http://schemas.microsoft.com/office/drawing/2014/main" id="{59517E2A-922C-A37D-69B5-37C510073A24}"/>
              </a:ext>
            </a:extLst>
          </p:cNvPr>
          <p:cNvGraphicFramePr>
            <a:graphicFrameLocks noGrp="1"/>
          </p:cNvGraphicFramePr>
          <p:nvPr>
            <p:ph idx="1"/>
          </p:nvPr>
        </p:nvGraphicFramePr>
        <p:xfrm>
          <a:off x="808662" y="2019299"/>
          <a:ext cx="10357666" cy="411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861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28492A-DDDF-4C12-AE60-3EA02D8D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63DF58-06E6-4ED6-947D-1490C2F71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04030" y="-5378272"/>
            <a:ext cx="1409700" cy="12192003"/>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190623-8EDB-FF23-9985-1274F9913560}"/>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GB">
                <a:solidFill>
                  <a:srgbClr val="000000"/>
                </a:solidFill>
              </a:rPr>
              <a:t>Risk and Return Analysis</a:t>
            </a:r>
            <a:endParaRPr lang="en-PL">
              <a:solidFill>
                <a:srgbClr val="000000"/>
              </a:solidFill>
            </a:endParaRPr>
          </a:p>
        </p:txBody>
      </p:sp>
      <p:graphicFrame>
        <p:nvGraphicFramePr>
          <p:cNvPr id="5" name="Content Placeholder 2">
            <a:extLst>
              <a:ext uri="{FF2B5EF4-FFF2-40B4-BE49-F238E27FC236}">
                <a16:creationId xmlns:a16="http://schemas.microsoft.com/office/drawing/2014/main" id="{CDD463F3-FDC6-CC69-CB9D-0FEB542FAE98}"/>
              </a:ext>
            </a:extLst>
          </p:cNvPr>
          <p:cNvGraphicFramePr>
            <a:graphicFrameLocks noGrp="1"/>
          </p:cNvGraphicFramePr>
          <p:nvPr>
            <p:ph idx="1"/>
            <p:extLst>
              <p:ext uri="{D42A27DB-BD31-4B8C-83A1-F6EECF244321}">
                <p14:modId xmlns:p14="http://schemas.microsoft.com/office/powerpoint/2010/main" val="841344620"/>
              </p:ext>
            </p:extLst>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49410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2AFA5F-EB7F-4280-BAAD-A7641CA3F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52100-78F2-A3AD-7B69-F46C21B2D215}"/>
              </a:ext>
            </a:extLst>
          </p:cNvPr>
          <p:cNvSpPr>
            <a:spLocks noGrp="1"/>
          </p:cNvSpPr>
          <p:nvPr>
            <p:ph type="title"/>
          </p:nvPr>
        </p:nvSpPr>
        <p:spPr>
          <a:xfrm>
            <a:off x="1537187" y="54419"/>
            <a:ext cx="7638168" cy="1470404"/>
          </a:xfrm>
        </p:spPr>
        <p:txBody>
          <a:bodyPr anchor="b">
            <a:normAutofit/>
          </a:bodyPr>
          <a:lstStyle/>
          <a:p>
            <a:r>
              <a:rPr lang="en-GB" dirty="0"/>
              <a:t>Selected Stocks</a:t>
            </a:r>
            <a:endParaRPr lang="en-PL" dirty="0"/>
          </a:p>
        </p:txBody>
      </p:sp>
      <p:sp>
        <p:nvSpPr>
          <p:cNvPr id="16" name="Rectangle 15">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045F0D-0938-C891-0DC5-2FE02A014F09}"/>
              </a:ext>
            </a:extLst>
          </p:cNvPr>
          <p:cNvSpPr>
            <a:spLocks noGrp="1"/>
          </p:cNvSpPr>
          <p:nvPr>
            <p:ph idx="1"/>
          </p:nvPr>
        </p:nvSpPr>
        <p:spPr>
          <a:xfrm>
            <a:off x="1640491" y="1757602"/>
            <a:ext cx="7638168" cy="3614813"/>
          </a:xfrm>
        </p:spPr>
        <p:txBody>
          <a:bodyPr>
            <a:noAutofit/>
          </a:bodyPr>
          <a:lstStyle/>
          <a:p>
            <a:pPr marL="0" indent="0">
              <a:lnSpc>
                <a:spcPct val="120000"/>
              </a:lnSpc>
              <a:buNone/>
            </a:pPr>
            <a:r>
              <a:rPr lang="en-GB" sz="800" b="1" dirty="0"/>
              <a:t>Johnson &amp; Johnson (JNJ):</a:t>
            </a:r>
            <a:endParaRPr lang="en-GB" sz="800" dirty="0"/>
          </a:p>
          <a:p>
            <a:pPr>
              <a:lnSpc>
                <a:spcPct val="120000"/>
              </a:lnSpc>
              <a:buFont typeface="Arial" panose="020B0604020202020204" pitchFamily="34" charset="0"/>
              <a:buChar char="•"/>
            </a:pPr>
            <a:r>
              <a:rPr lang="en-GB" sz="800" b="1" dirty="0"/>
              <a:t>Annualized Return:</a:t>
            </a:r>
            <a:r>
              <a:rPr lang="en-GB" sz="800" dirty="0"/>
              <a:t> 10.85%</a:t>
            </a:r>
          </a:p>
          <a:p>
            <a:pPr>
              <a:lnSpc>
                <a:spcPct val="120000"/>
              </a:lnSpc>
              <a:buFont typeface="Arial" panose="020B0604020202020204" pitchFamily="34" charset="0"/>
              <a:buChar char="•"/>
            </a:pPr>
            <a:r>
              <a:rPr lang="en-GB" sz="800" b="1" dirty="0"/>
              <a:t>Volatility:</a:t>
            </a:r>
            <a:r>
              <a:rPr lang="en-GB" sz="800" dirty="0"/>
              <a:t> 17.22%</a:t>
            </a:r>
          </a:p>
          <a:p>
            <a:pPr>
              <a:lnSpc>
                <a:spcPct val="120000"/>
              </a:lnSpc>
              <a:buFont typeface="Arial" panose="020B0604020202020204" pitchFamily="34" charset="0"/>
              <a:buChar char="•"/>
            </a:pPr>
            <a:r>
              <a:rPr lang="en-GB" sz="800" b="1" dirty="0"/>
              <a:t>Beta:</a:t>
            </a:r>
            <a:r>
              <a:rPr lang="en-GB" sz="800" dirty="0"/>
              <a:t> 0.6622</a:t>
            </a:r>
          </a:p>
          <a:p>
            <a:pPr>
              <a:lnSpc>
                <a:spcPct val="120000"/>
              </a:lnSpc>
              <a:buFont typeface="Arial" panose="020B0604020202020204" pitchFamily="34" charset="0"/>
              <a:buChar char="•"/>
            </a:pPr>
            <a:r>
              <a:rPr lang="en-GB" sz="800" b="1" dirty="0"/>
              <a:t>Rationale:</a:t>
            </a:r>
            <a:r>
              <a:rPr lang="en-GB" sz="800" dirty="0"/>
              <a:t> Chosen for its strong and consistent performance, low volatility, and resilience in market downturns, making it ideal for a conservative portfolio.</a:t>
            </a:r>
          </a:p>
          <a:p>
            <a:pPr marL="0" indent="0">
              <a:lnSpc>
                <a:spcPct val="120000"/>
              </a:lnSpc>
              <a:buNone/>
            </a:pPr>
            <a:r>
              <a:rPr lang="en-GB" sz="800" b="1" dirty="0"/>
              <a:t>Merck &amp; Co. (MRK):</a:t>
            </a:r>
            <a:endParaRPr lang="en-GB" sz="800" dirty="0"/>
          </a:p>
          <a:p>
            <a:pPr>
              <a:lnSpc>
                <a:spcPct val="120000"/>
              </a:lnSpc>
              <a:buFont typeface="Arial" panose="020B0604020202020204" pitchFamily="34" charset="0"/>
              <a:buChar char="•"/>
            </a:pPr>
            <a:r>
              <a:rPr lang="en-GB" sz="800" b="1" dirty="0"/>
              <a:t>Annualized Return:</a:t>
            </a:r>
            <a:r>
              <a:rPr lang="en-GB" sz="800" dirty="0"/>
              <a:t> 10.89%</a:t>
            </a:r>
          </a:p>
          <a:p>
            <a:pPr>
              <a:lnSpc>
                <a:spcPct val="120000"/>
              </a:lnSpc>
              <a:buFont typeface="Arial" panose="020B0604020202020204" pitchFamily="34" charset="0"/>
              <a:buChar char="•"/>
            </a:pPr>
            <a:r>
              <a:rPr lang="en-GB" sz="800" b="1" dirty="0"/>
              <a:t>Volatility:</a:t>
            </a:r>
            <a:r>
              <a:rPr lang="en-GB" sz="800" dirty="0"/>
              <a:t> 20.71%</a:t>
            </a:r>
          </a:p>
          <a:p>
            <a:pPr>
              <a:lnSpc>
                <a:spcPct val="120000"/>
              </a:lnSpc>
              <a:buFont typeface="Arial" panose="020B0604020202020204" pitchFamily="34" charset="0"/>
              <a:buChar char="•"/>
            </a:pPr>
            <a:r>
              <a:rPr lang="en-GB" sz="800" b="1" dirty="0"/>
              <a:t>Beta:</a:t>
            </a:r>
            <a:r>
              <a:rPr lang="en-GB" sz="800" dirty="0"/>
              <a:t> 0.7335</a:t>
            </a:r>
          </a:p>
          <a:p>
            <a:pPr>
              <a:lnSpc>
                <a:spcPct val="120000"/>
              </a:lnSpc>
              <a:buFont typeface="Arial" panose="020B0604020202020204" pitchFamily="34" charset="0"/>
              <a:buChar char="•"/>
            </a:pPr>
            <a:r>
              <a:rPr lang="en-GB" sz="800" b="1" dirty="0"/>
              <a:t>Rationale:</a:t>
            </a:r>
            <a:r>
              <a:rPr lang="en-GB" sz="800" dirty="0"/>
              <a:t> Selected for its stable returns and slightly higher beta, providing a balance between risk and return while still aligning with conservative investment goals.</a:t>
            </a:r>
          </a:p>
          <a:p>
            <a:pPr marL="0" indent="0">
              <a:lnSpc>
                <a:spcPct val="120000"/>
              </a:lnSpc>
              <a:buNone/>
            </a:pPr>
            <a:r>
              <a:rPr lang="en-GB" sz="800" b="1" dirty="0"/>
              <a:t>Amazon (AMZN):</a:t>
            </a:r>
            <a:endParaRPr lang="en-GB" sz="800" dirty="0"/>
          </a:p>
          <a:p>
            <a:pPr>
              <a:lnSpc>
                <a:spcPct val="120000"/>
              </a:lnSpc>
              <a:buFont typeface="Arial" panose="020B0604020202020204" pitchFamily="34" charset="0"/>
              <a:buChar char="•"/>
            </a:pPr>
            <a:r>
              <a:rPr lang="en-GB" sz="800" b="1" dirty="0"/>
              <a:t>Annualized Return:</a:t>
            </a:r>
            <a:r>
              <a:rPr lang="en-GB" sz="800" dirty="0"/>
              <a:t> 42.18%</a:t>
            </a:r>
          </a:p>
          <a:p>
            <a:pPr>
              <a:lnSpc>
                <a:spcPct val="120000"/>
              </a:lnSpc>
              <a:buFont typeface="Arial" panose="020B0604020202020204" pitchFamily="34" charset="0"/>
              <a:buChar char="•"/>
            </a:pPr>
            <a:r>
              <a:rPr lang="en-GB" sz="800" b="1" dirty="0"/>
              <a:t>Volatility:</a:t>
            </a:r>
            <a:r>
              <a:rPr lang="en-GB" sz="800" dirty="0"/>
              <a:t> 31.57%</a:t>
            </a:r>
          </a:p>
          <a:p>
            <a:pPr>
              <a:lnSpc>
                <a:spcPct val="120000"/>
              </a:lnSpc>
              <a:buFont typeface="Arial" panose="020B0604020202020204" pitchFamily="34" charset="0"/>
              <a:buChar char="•"/>
            </a:pPr>
            <a:r>
              <a:rPr lang="en-GB" sz="800" b="1" dirty="0"/>
              <a:t>Beta:</a:t>
            </a:r>
            <a:r>
              <a:rPr lang="en-GB" sz="800" dirty="0"/>
              <a:t> 0.9988</a:t>
            </a:r>
          </a:p>
          <a:p>
            <a:pPr>
              <a:lnSpc>
                <a:spcPct val="120000"/>
              </a:lnSpc>
              <a:buFont typeface="Arial" panose="020B0604020202020204" pitchFamily="34" charset="0"/>
              <a:buChar char="•"/>
            </a:pPr>
            <a:r>
              <a:rPr lang="en-GB" sz="800" b="1" dirty="0"/>
              <a:t>Rationale:</a:t>
            </a:r>
            <a:r>
              <a:rPr lang="en-GB" sz="800" dirty="0"/>
              <a:t> Despite higher volatility, Amazon was included for its substantial return potential, offering diversification and growth within the conservative portfolio.</a:t>
            </a:r>
          </a:p>
          <a:p>
            <a:pPr>
              <a:lnSpc>
                <a:spcPct val="120000"/>
              </a:lnSpc>
            </a:pPr>
            <a:endParaRPr lang="en-PL" sz="800" dirty="0"/>
          </a:p>
        </p:txBody>
      </p:sp>
      <p:sp>
        <p:nvSpPr>
          <p:cNvPr id="17" name="Rectangle 16">
            <a:extLst>
              <a:ext uri="{FF2B5EF4-FFF2-40B4-BE49-F238E27FC236}">
                <a16:creationId xmlns:a16="http://schemas.microsoft.com/office/drawing/2014/main" id="{1B784CEF-F6B1-4D62-86B3-F2A7C4EFB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8316"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40216"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269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0910-E9DE-D7D8-C1A5-2F1874D6F660}"/>
              </a:ext>
            </a:extLst>
          </p:cNvPr>
          <p:cNvSpPr>
            <a:spLocks noGrp="1"/>
          </p:cNvSpPr>
          <p:nvPr>
            <p:ph type="title"/>
          </p:nvPr>
        </p:nvSpPr>
        <p:spPr/>
        <p:txBody>
          <a:bodyPr/>
          <a:lstStyle/>
          <a:p>
            <a:r>
              <a:rPr lang="en-GB" dirty="0"/>
              <a:t>CAPM Validation</a:t>
            </a:r>
            <a:endParaRPr lang="en-PL" dirty="0"/>
          </a:p>
        </p:txBody>
      </p:sp>
      <p:sp>
        <p:nvSpPr>
          <p:cNvPr id="3" name="Content Placeholder 2">
            <a:extLst>
              <a:ext uri="{FF2B5EF4-FFF2-40B4-BE49-F238E27FC236}">
                <a16:creationId xmlns:a16="http://schemas.microsoft.com/office/drawing/2014/main" id="{60B2D7E6-796A-A36F-D82E-82BD9D5BE11C}"/>
              </a:ext>
            </a:extLst>
          </p:cNvPr>
          <p:cNvSpPr>
            <a:spLocks noGrp="1"/>
          </p:cNvSpPr>
          <p:nvPr>
            <p:ph idx="1"/>
          </p:nvPr>
        </p:nvSpPr>
        <p:spPr>
          <a:xfrm>
            <a:off x="808662" y="2019300"/>
            <a:ext cx="6294782" cy="1438450"/>
          </a:xfrm>
        </p:spPr>
        <p:txBody>
          <a:bodyPr>
            <a:normAutofit/>
          </a:bodyPr>
          <a:lstStyle/>
          <a:p>
            <a:pPr marL="0" indent="0">
              <a:buNone/>
            </a:pPr>
            <a:r>
              <a:rPr lang="en-GB" sz="800" b="1" dirty="0"/>
              <a:t>Johnson &amp; Johnson (JNJ):</a:t>
            </a:r>
            <a:endParaRPr lang="en-GB" sz="800" dirty="0"/>
          </a:p>
          <a:p>
            <a:pPr marL="0" indent="0">
              <a:buNone/>
            </a:pPr>
            <a:r>
              <a:rPr lang="en-GB" sz="800" b="1" dirty="0"/>
              <a:t>Expected Return:</a:t>
            </a:r>
            <a:r>
              <a:rPr lang="en-GB" sz="800" dirty="0"/>
              <a:t> 8.40%</a:t>
            </a:r>
          </a:p>
          <a:p>
            <a:pPr marL="0" indent="0">
              <a:buNone/>
            </a:pPr>
            <a:r>
              <a:rPr lang="en-GB" sz="800" b="1" dirty="0"/>
              <a:t>Actual Return:</a:t>
            </a:r>
            <a:r>
              <a:rPr lang="en-GB" sz="800" dirty="0"/>
              <a:t> 10.85%</a:t>
            </a:r>
          </a:p>
          <a:p>
            <a:pPr marL="0" indent="0">
              <a:buNone/>
            </a:pPr>
            <a:r>
              <a:rPr lang="en-GB" sz="800" b="1" dirty="0"/>
              <a:t>Performance:</a:t>
            </a:r>
            <a:r>
              <a:rPr lang="en-GB" sz="800" dirty="0"/>
              <a:t> Outperformed expectations, indicating a strong, stable investment.</a:t>
            </a:r>
          </a:p>
          <a:p>
            <a:endParaRPr lang="en-PL" sz="800" dirty="0"/>
          </a:p>
        </p:txBody>
      </p:sp>
      <p:sp>
        <p:nvSpPr>
          <p:cNvPr id="5" name="TextBox 4">
            <a:extLst>
              <a:ext uri="{FF2B5EF4-FFF2-40B4-BE49-F238E27FC236}">
                <a16:creationId xmlns:a16="http://schemas.microsoft.com/office/drawing/2014/main" id="{551A06B7-FFB3-3F0C-AB3F-08378DDA7A04}"/>
              </a:ext>
            </a:extLst>
          </p:cNvPr>
          <p:cNvSpPr txBox="1"/>
          <p:nvPr/>
        </p:nvSpPr>
        <p:spPr>
          <a:xfrm>
            <a:off x="808660" y="3565612"/>
            <a:ext cx="6410287" cy="1553043"/>
          </a:xfrm>
          <a:prstGeom prst="rect">
            <a:avLst/>
          </a:prstGeom>
        </p:spPr>
        <p:txBody>
          <a:bodyPr vert="horz" lIns="91440" tIns="45720" rIns="91440" bIns="45720" rtlCol="0">
            <a:normAutofit/>
          </a:bodyPr>
          <a:lstStyle>
            <a:lvl1pPr indent="0">
              <a:lnSpc>
                <a:spcPct val="130000"/>
              </a:lnSpc>
              <a:spcBef>
                <a:spcPts val="1000"/>
              </a:spcBef>
              <a:buSzPct val="85000"/>
              <a:buFont typeface="Arial" panose="020B0604020202020204" pitchFamily="34" charset="0"/>
              <a:buNone/>
              <a:defRPr sz="2000" b="1">
                <a:latin typeface="+mj-lt"/>
              </a:defRPr>
            </a:lvl1pPr>
            <a:lvl2pPr indent="-228600">
              <a:lnSpc>
                <a:spcPct val="130000"/>
              </a:lnSpc>
              <a:spcBef>
                <a:spcPts val="500"/>
              </a:spcBef>
              <a:buSzPct val="100000"/>
              <a:buFont typeface="Avenir Next LT Pro Light" panose="020B0304020202020204" pitchFamily="34" charset="0"/>
              <a:buChar char="–"/>
              <a:defRPr>
                <a:latin typeface="+mj-lt"/>
              </a:defRPr>
            </a:lvl2pPr>
            <a:lvl3pPr marL="731520" indent="-228600">
              <a:lnSpc>
                <a:spcPct val="130000"/>
              </a:lnSpc>
              <a:spcBef>
                <a:spcPts val="500"/>
              </a:spcBef>
              <a:buSzPct val="85000"/>
              <a:buFont typeface="Arial" panose="020B0604020202020204" pitchFamily="34" charset="0"/>
              <a:buChar char="•"/>
              <a:defRPr sz="1600">
                <a:latin typeface="+mj-lt"/>
              </a:defRPr>
            </a:lvl3pPr>
            <a:lvl4pPr marL="1005840" indent="-228600">
              <a:lnSpc>
                <a:spcPct val="130000"/>
              </a:lnSpc>
              <a:spcBef>
                <a:spcPts val="500"/>
              </a:spcBef>
              <a:buSzPct val="100000"/>
              <a:buFont typeface="Avenir Next LT Pro Light" panose="020B0304020202020204" pitchFamily="34" charset="0"/>
              <a:buChar char="–"/>
              <a:defRPr sz="1400">
                <a:latin typeface="+mj-lt"/>
              </a:defRPr>
            </a:lvl4pPr>
            <a:lvl5pPr marL="1188720" indent="-228600">
              <a:lnSpc>
                <a:spcPct val="130000"/>
              </a:lnSpc>
              <a:spcBef>
                <a:spcPts val="500"/>
              </a:spcBef>
              <a:buSzPct val="85000"/>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r>
              <a:rPr lang="en-GB" sz="800" dirty="0"/>
              <a:t>Merck &amp; Co. (MRK):</a:t>
            </a:r>
          </a:p>
          <a:p>
            <a:r>
              <a:rPr lang="en-GB" sz="800" dirty="0"/>
              <a:t>Expected Return: </a:t>
            </a:r>
            <a:r>
              <a:rPr lang="en-GB" sz="800" b="0" dirty="0"/>
              <a:t>9.22%</a:t>
            </a:r>
          </a:p>
          <a:p>
            <a:r>
              <a:rPr lang="en-GB" sz="800" dirty="0"/>
              <a:t>Actual Return: </a:t>
            </a:r>
            <a:r>
              <a:rPr lang="en-GB" sz="800" b="0" dirty="0"/>
              <a:t>10.89%</a:t>
            </a:r>
          </a:p>
          <a:p>
            <a:r>
              <a:rPr lang="en-GB" sz="800" dirty="0"/>
              <a:t>Performance: </a:t>
            </a:r>
            <a:r>
              <a:rPr lang="en-GB" sz="800" b="0" dirty="0"/>
              <a:t>Slightly exceeded CAPM expectations, showing it is well-aligned with conservative risk tolerance.</a:t>
            </a:r>
          </a:p>
        </p:txBody>
      </p:sp>
      <p:sp>
        <p:nvSpPr>
          <p:cNvPr id="7" name="TextBox 6">
            <a:extLst>
              <a:ext uri="{FF2B5EF4-FFF2-40B4-BE49-F238E27FC236}">
                <a16:creationId xmlns:a16="http://schemas.microsoft.com/office/drawing/2014/main" id="{573DB040-ED60-EFFA-8C97-374607F5ACA8}"/>
              </a:ext>
            </a:extLst>
          </p:cNvPr>
          <p:cNvSpPr txBox="1"/>
          <p:nvPr/>
        </p:nvSpPr>
        <p:spPr>
          <a:xfrm>
            <a:off x="808660" y="5226518"/>
            <a:ext cx="5522495" cy="1096237"/>
          </a:xfrm>
          <a:prstGeom prst="rect">
            <a:avLst/>
          </a:prstGeom>
        </p:spPr>
        <p:txBody>
          <a:bodyPr vert="horz" lIns="91440" tIns="45720" rIns="91440" bIns="45720" rtlCol="0">
            <a:normAutofit/>
          </a:bodyPr>
          <a:lstStyle>
            <a:defPPr>
              <a:defRPr lang="en-PL"/>
            </a:defPPr>
            <a:lvl1pPr indent="0">
              <a:lnSpc>
                <a:spcPct val="130000"/>
              </a:lnSpc>
              <a:spcBef>
                <a:spcPts val="1000"/>
              </a:spcBef>
              <a:buSzPct val="85000"/>
              <a:buFont typeface="Arial" panose="020B0604020202020204" pitchFamily="34" charset="0"/>
              <a:buNone/>
              <a:defRPr sz="2000" b="1">
                <a:latin typeface="+mj-lt"/>
              </a:defRPr>
            </a:lvl1pPr>
            <a:lvl2pPr indent="-228600">
              <a:lnSpc>
                <a:spcPct val="130000"/>
              </a:lnSpc>
              <a:spcBef>
                <a:spcPts val="500"/>
              </a:spcBef>
              <a:buSzPct val="100000"/>
              <a:buFont typeface="Avenir Next LT Pro Light" panose="020B0304020202020204" pitchFamily="34" charset="0"/>
              <a:buChar char="–"/>
              <a:defRPr>
                <a:latin typeface="+mj-lt"/>
              </a:defRPr>
            </a:lvl2pPr>
            <a:lvl3pPr marL="731520" indent="-228600">
              <a:lnSpc>
                <a:spcPct val="130000"/>
              </a:lnSpc>
              <a:spcBef>
                <a:spcPts val="500"/>
              </a:spcBef>
              <a:buSzPct val="85000"/>
              <a:buFont typeface="Arial" panose="020B0604020202020204" pitchFamily="34" charset="0"/>
              <a:buChar char="•"/>
              <a:defRPr sz="1600">
                <a:latin typeface="+mj-lt"/>
              </a:defRPr>
            </a:lvl3pPr>
            <a:lvl4pPr marL="1005840" indent="-228600">
              <a:lnSpc>
                <a:spcPct val="130000"/>
              </a:lnSpc>
              <a:spcBef>
                <a:spcPts val="500"/>
              </a:spcBef>
              <a:buSzPct val="100000"/>
              <a:buFont typeface="Avenir Next LT Pro Light" panose="020B0304020202020204" pitchFamily="34" charset="0"/>
              <a:buChar char="–"/>
              <a:defRPr sz="1400">
                <a:latin typeface="+mj-lt"/>
              </a:defRPr>
            </a:lvl4pPr>
            <a:lvl5pPr marL="1188720" indent="-228600">
              <a:lnSpc>
                <a:spcPct val="130000"/>
              </a:lnSpc>
              <a:spcBef>
                <a:spcPts val="500"/>
              </a:spcBef>
              <a:buSzPct val="85000"/>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800" dirty="0"/>
              <a:t>Amazon (AMZN):</a:t>
            </a:r>
          </a:p>
          <a:p>
            <a:r>
              <a:rPr lang="en-GB" sz="800" dirty="0"/>
              <a:t>Expected Return: </a:t>
            </a:r>
            <a:r>
              <a:rPr lang="en-GB" sz="800" b="0" dirty="0"/>
              <a:t>12.28%</a:t>
            </a:r>
          </a:p>
          <a:p>
            <a:r>
              <a:rPr lang="en-GB" sz="800" dirty="0"/>
              <a:t>Actual Return: </a:t>
            </a:r>
            <a:r>
              <a:rPr lang="en-GB" sz="800" b="0" dirty="0"/>
              <a:t>42.18%</a:t>
            </a:r>
          </a:p>
          <a:p>
            <a:r>
              <a:rPr lang="en-GB" sz="800" dirty="0"/>
              <a:t>Performance: </a:t>
            </a:r>
            <a:r>
              <a:rPr lang="en-GB" sz="800" b="0" dirty="0"/>
              <a:t>Significantly outperformed, highlighting its high growth potential despite higher volatility</a:t>
            </a:r>
            <a:r>
              <a:rPr lang="en-GB" sz="800" dirty="0"/>
              <a:t>.</a:t>
            </a:r>
          </a:p>
        </p:txBody>
      </p:sp>
    </p:spTree>
    <p:extLst>
      <p:ext uri="{BB962C8B-B14F-4D97-AF65-F5344CB8AC3E}">
        <p14:creationId xmlns:p14="http://schemas.microsoft.com/office/powerpoint/2010/main" val="3859499102"/>
      </p:ext>
    </p:extLst>
  </p:cSld>
  <p:clrMapOvr>
    <a:masterClrMapping/>
  </p:clrMapOvr>
</p:sld>
</file>

<file path=ppt/theme/theme1.xml><?xml version="1.0" encoding="utf-8"?>
<a:theme xmlns:a="http://schemas.openxmlformats.org/drawingml/2006/main" name="VeniceBeachVTI">
  <a:themeElements>
    <a:clrScheme name="AnalogousFromLightSeedRightStep">
      <a:dk1>
        <a:srgbClr val="000000"/>
      </a:dk1>
      <a:lt1>
        <a:srgbClr val="FFFFFF"/>
      </a:lt1>
      <a:dk2>
        <a:srgbClr val="243241"/>
      </a:dk2>
      <a:lt2>
        <a:srgbClr val="E8E2E4"/>
      </a:lt2>
      <a:accent1>
        <a:srgbClr val="7BAC9A"/>
      </a:accent1>
      <a:accent2>
        <a:srgbClr val="6DAAAE"/>
      </a:accent2>
      <a:accent3>
        <a:srgbClr val="82A5C4"/>
      </a:accent3>
      <a:accent4>
        <a:srgbClr val="7981C0"/>
      </a:accent4>
      <a:accent5>
        <a:srgbClr val="A391CB"/>
      </a:accent5>
      <a:accent6>
        <a:srgbClr val="AC79C0"/>
      </a:accent6>
      <a:hlink>
        <a:srgbClr val="AE6983"/>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49</TotalTime>
  <Words>1422</Words>
  <Application>Microsoft Macintosh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Avenir Next LT Pro Light</vt:lpstr>
      <vt:lpstr>VeniceBeachVTI</vt:lpstr>
      <vt:lpstr>Investment Portfolio Optimization for Alexandra Kolishnyick</vt:lpstr>
      <vt:lpstr>Introduction</vt:lpstr>
      <vt:lpstr>Client Profile: Alexandra Kolishnyick</vt:lpstr>
      <vt:lpstr>Investment Criteria</vt:lpstr>
      <vt:lpstr>Data Collection and Preparation</vt:lpstr>
      <vt:lpstr>Technical Analysis</vt:lpstr>
      <vt:lpstr>Risk and Return Analysis</vt:lpstr>
      <vt:lpstr>Selected Stocks</vt:lpstr>
      <vt:lpstr>CAPM Validation</vt:lpstr>
      <vt:lpstr>ARIMA Modeling</vt:lpstr>
      <vt:lpstr>Portfolio Optimization</vt:lpstr>
      <vt:lpstr>Backtesting Results</vt:lpstr>
      <vt:lpstr>Financial Goal Alignment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Bhagabati Mishra</dc:creator>
  <cp:lastModifiedBy>Bhagabati Mishra</cp:lastModifiedBy>
  <cp:revision>15</cp:revision>
  <dcterms:created xsi:type="dcterms:W3CDTF">2024-08-10T12:49:42Z</dcterms:created>
  <dcterms:modified xsi:type="dcterms:W3CDTF">2024-08-13T18:02:43Z</dcterms:modified>
</cp:coreProperties>
</file>