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68" name="Shape 68"/>
          <p:cNvSpPr/>
          <p:nvPr>
            <p:ph type="sldImg"/>
          </p:nvPr>
        </p:nvSpPr>
        <p:spPr>
          <a:xfrm>
            <a:off x="1143000" y="685800"/>
            <a:ext cx="4572000" cy="3429000"/>
          </a:xfrm>
          <a:prstGeom prst="rect">
            <a:avLst/>
          </a:prstGeom>
        </p:spPr>
        <p:txBody>
          <a:bodyPr/>
          <a:lstStyle/>
          <a:p>
            <a:pPr/>
          </a:p>
        </p:txBody>
      </p:sp>
      <p:sp>
        <p:nvSpPr>
          <p:cNvPr id="69" name="Shape 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sp>
        <p:nvSpPr>
          <p:cNvPr id="20" name="Rectangle 11"/>
          <p:cNvSpPr/>
          <p:nvPr/>
        </p:nvSpPr>
        <p:spPr>
          <a:xfrm>
            <a:off x="0" y="0"/>
            <a:ext cx="9144000" cy="838200"/>
          </a:xfrm>
          <a:prstGeom prst="rect">
            <a:avLst/>
          </a:prstGeom>
          <a:solidFill>
            <a:srgbClr val="FF3300"/>
          </a:solidFill>
          <a:ln w="12700">
            <a:miter lim="400000"/>
          </a:ln>
        </p:spPr>
        <p:txBody>
          <a:bodyPr lIns="45719" rIns="45719" anchor="ctr"/>
          <a:lstStyle/>
          <a:p>
            <a:pPr/>
          </a:p>
        </p:txBody>
      </p:sp>
      <p:sp>
        <p:nvSpPr>
          <p:cNvPr id="21" name="Rectangle 11"/>
          <p:cNvSpPr/>
          <p:nvPr/>
        </p:nvSpPr>
        <p:spPr>
          <a:xfrm flipV="1">
            <a:off x="0" y="6705600"/>
            <a:ext cx="9144000" cy="198117"/>
          </a:xfrm>
          <a:prstGeom prst="rect">
            <a:avLst/>
          </a:prstGeom>
          <a:solidFill>
            <a:srgbClr val="FF0000"/>
          </a:solidFill>
          <a:ln w="12700">
            <a:miter lim="400000"/>
          </a:ln>
        </p:spPr>
        <p:txBody>
          <a:bodyPr lIns="45719" rIns="45719" anchor="ctr"/>
          <a:lstStyle/>
          <a:p>
            <a:pPr/>
          </a:p>
        </p:txBody>
      </p:sp>
      <p:pic>
        <p:nvPicPr>
          <p:cNvPr id="22" name="Picture 10" descr="Picture 10"/>
          <p:cNvPicPr>
            <a:picLocks noChangeAspect="1"/>
          </p:cNvPicPr>
          <p:nvPr/>
        </p:nvPicPr>
        <p:blipFill>
          <a:blip r:embed="rId2">
            <a:extLst/>
          </a:blip>
          <a:srcRect l="0" t="0" r="0" b="10713"/>
          <a:stretch>
            <a:fillRect/>
          </a:stretch>
        </p:blipFill>
        <p:spPr>
          <a:xfrm>
            <a:off x="6553200" y="228600"/>
            <a:ext cx="2057400" cy="635000"/>
          </a:xfrm>
          <a:prstGeom prst="rect">
            <a:avLst/>
          </a:prstGeom>
          <a:ln w="12700">
            <a:miter lim="400000"/>
          </a:ln>
        </p:spPr>
      </p:pic>
      <p:pic>
        <p:nvPicPr>
          <p:cNvPr id="23" name="Picture 10" descr="Picture 10"/>
          <p:cNvPicPr>
            <a:picLocks noChangeAspect="1"/>
          </p:cNvPicPr>
          <p:nvPr/>
        </p:nvPicPr>
        <p:blipFill>
          <a:blip r:embed="rId2">
            <a:extLst/>
          </a:blip>
          <a:srcRect l="0" t="0" r="0" b="10713"/>
          <a:stretch>
            <a:fillRect/>
          </a:stretch>
        </p:blipFill>
        <p:spPr>
          <a:xfrm>
            <a:off x="6553200" y="228600"/>
            <a:ext cx="2057400" cy="635000"/>
          </a:xfrm>
          <a:prstGeom prst="rect">
            <a:avLst/>
          </a:prstGeom>
          <a:ln w="12700">
            <a:miter lim="400000"/>
          </a:ln>
        </p:spPr>
      </p:pic>
      <p:grpSp>
        <p:nvGrpSpPr>
          <p:cNvPr id="27" name="Group 7"/>
          <p:cNvGrpSpPr/>
          <p:nvPr/>
        </p:nvGrpSpPr>
        <p:grpSpPr>
          <a:xfrm>
            <a:off x="6146800" y="-1"/>
            <a:ext cx="2997200" cy="876301"/>
            <a:chOff x="0" y="0"/>
            <a:chExt cx="2997200" cy="876300"/>
          </a:xfrm>
        </p:grpSpPr>
        <p:sp>
          <p:nvSpPr>
            <p:cNvPr id="24" name="Rectangle 11"/>
            <p:cNvSpPr/>
            <p:nvPr/>
          </p:nvSpPr>
          <p:spPr>
            <a:xfrm>
              <a:off x="0" y="-1"/>
              <a:ext cx="2997200" cy="838201"/>
            </a:xfrm>
            <a:prstGeom prst="rect">
              <a:avLst/>
            </a:prstGeom>
            <a:solidFill>
              <a:srgbClr val="FF3300"/>
            </a:solidFill>
            <a:ln w="12700" cap="flat">
              <a:noFill/>
              <a:miter lim="400000"/>
            </a:ln>
            <a:effectLst/>
          </p:spPr>
          <p:txBody>
            <a:bodyPr wrap="square" lIns="45719" tIns="45719" rIns="45719" bIns="45719" numCol="1" anchor="ctr">
              <a:noAutofit/>
            </a:bodyPr>
            <a:lstStyle/>
            <a:p>
              <a:pPr/>
            </a:p>
          </p:txBody>
        </p:sp>
        <p:pic>
          <p:nvPicPr>
            <p:cNvPr id="25" name="Picture 9" descr="Picture 9"/>
            <p:cNvPicPr>
              <a:picLocks noChangeAspect="1"/>
            </p:cNvPicPr>
            <p:nvPr/>
          </p:nvPicPr>
          <p:blipFill>
            <a:blip r:embed="rId2">
              <a:extLst/>
            </a:blip>
            <a:srcRect l="0" t="0" r="0" b="10713"/>
            <a:stretch>
              <a:fillRect/>
            </a:stretch>
          </p:blipFill>
          <p:spPr>
            <a:xfrm>
              <a:off x="406400" y="228600"/>
              <a:ext cx="2057400" cy="635000"/>
            </a:xfrm>
            <a:prstGeom prst="rect">
              <a:avLst/>
            </a:prstGeom>
            <a:ln w="12700" cap="flat">
              <a:noFill/>
              <a:miter lim="400000"/>
            </a:ln>
            <a:effectLst/>
          </p:spPr>
        </p:pic>
        <p:sp>
          <p:nvSpPr>
            <p:cNvPr id="26" name="Rectangle 18"/>
            <p:cNvSpPr/>
            <p:nvPr/>
          </p:nvSpPr>
          <p:spPr>
            <a:xfrm>
              <a:off x="381000" y="190500"/>
              <a:ext cx="2076450" cy="6858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pic>
        <p:nvPicPr>
          <p:cNvPr id="28" name="Picture 15" descr="Picture 15"/>
          <p:cNvPicPr>
            <a:picLocks noChangeAspect="1"/>
          </p:cNvPicPr>
          <p:nvPr/>
        </p:nvPicPr>
        <p:blipFill>
          <a:blip r:embed="rId3">
            <a:extLst/>
          </a:blip>
          <a:stretch>
            <a:fillRect/>
          </a:stretch>
        </p:blipFill>
        <p:spPr>
          <a:xfrm>
            <a:off x="6553200" y="228600"/>
            <a:ext cx="1920875" cy="609600"/>
          </a:xfrm>
          <a:prstGeom prst="rect">
            <a:avLst/>
          </a:prstGeom>
          <a:ln w="12700">
            <a:miter lim="400000"/>
          </a:ln>
        </p:spPr>
      </p:pic>
      <p:sp>
        <p:nvSpPr>
          <p:cNvPr id="29" name="Title Text"/>
          <p:cNvSpPr txBox="1"/>
          <p:nvPr>
            <p:ph type="title"/>
          </p:nvPr>
        </p:nvSpPr>
        <p:spPr>
          <a:xfrm>
            <a:off x="0" y="1"/>
            <a:ext cx="5486400" cy="914401"/>
          </a:xfrm>
          <a:prstGeom prst="rect">
            <a:avLst/>
          </a:prstGeom>
        </p:spPr>
        <p:txBody>
          <a:bodyPr>
            <a:normAutofit fontScale="100000" lnSpcReduction="0"/>
          </a:bodyPr>
          <a:lstStyle>
            <a:lvl1pPr>
              <a:defRPr b="1" sz="3200">
                <a:latin typeface="Times New Roman"/>
                <a:ea typeface="Times New Roman"/>
                <a:cs typeface="Times New Roman"/>
                <a:sym typeface="Times New Roman"/>
              </a:defRPr>
            </a:lvl1pPr>
          </a:lstStyle>
          <a:p>
            <a:pPr/>
            <a:r>
              <a:t>Title Text</a:t>
            </a:r>
          </a:p>
        </p:txBody>
      </p:sp>
      <p:sp>
        <p:nvSpPr>
          <p:cNvPr id="30" name="Body Level One…"/>
          <p:cNvSpPr txBox="1"/>
          <p:nvPr>
            <p:ph type="body" idx="1"/>
          </p:nvPr>
        </p:nvSpPr>
        <p:spPr>
          <a:xfrm>
            <a:off x="533400" y="1371600"/>
            <a:ext cx="8153400" cy="4724400"/>
          </a:xfrm>
          <a:prstGeom prst="rect">
            <a:avLst/>
          </a:prstGeom>
        </p:spPr>
        <p:txBody>
          <a:bodyPr>
            <a:normAutofit fontScale="100000" lnSpcReduction="0"/>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sp>
        <p:nvSpPr>
          <p:cNvPr id="38" name="Rectangle 11"/>
          <p:cNvSpPr/>
          <p:nvPr/>
        </p:nvSpPr>
        <p:spPr>
          <a:xfrm>
            <a:off x="0" y="0"/>
            <a:ext cx="9144000" cy="838200"/>
          </a:xfrm>
          <a:prstGeom prst="rect">
            <a:avLst/>
          </a:prstGeom>
          <a:solidFill>
            <a:srgbClr val="FF3300"/>
          </a:solidFill>
          <a:ln w="12700">
            <a:miter lim="400000"/>
          </a:ln>
        </p:spPr>
        <p:txBody>
          <a:bodyPr lIns="45719" rIns="45719" anchor="ctr"/>
          <a:lstStyle/>
          <a:p>
            <a:pPr/>
          </a:p>
        </p:txBody>
      </p:sp>
      <p:sp>
        <p:nvSpPr>
          <p:cNvPr id="39" name="Rectangle 11"/>
          <p:cNvSpPr/>
          <p:nvPr/>
        </p:nvSpPr>
        <p:spPr>
          <a:xfrm flipV="1">
            <a:off x="0" y="6705600"/>
            <a:ext cx="9144000" cy="198117"/>
          </a:xfrm>
          <a:prstGeom prst="rect">
            <a:avLst/>
          </a:prstGeom>
          <a:solidFill>
            <a:srgbClr val="FF0000"/>
          </a:solidFill>
          <a:ln w="12700">
            <a:miter lim="400000"/>
          </a:ln>
        </p:spPr>
        <p:txBody>
          <a:bodyPr lIns="45719" rIns="45719" anchor="ctr"/>
          <a:lstStyle/>
          <a:p>
            <a:pPr/>
          </a:p>
        </p:txBody>
      </p:sp>
      <p:pic>
        <p:nvPicPr>
          <p:cNvPr id="40" name="Picture 10" descr="Picture 10"/>
          <p:cNvPicPr>
            <a:picLocks noChangeAspect="1"/>
          </p:cNvPicPr>
          <p:nvPr/>
        </p:nvPicPr>
        <p:blipFill>
          <a:blip r:embed="rId2">
            <a:extLst/>
          </a:blip>
          <a:srcRect l="0" t="0" r="0" b="10713"/>
          <a:stretch>
            <a:fillRect/>
          </a:stretch>
        </p:blipFill>
        <p:spPr>
          <a:xfrm>
            <a:off x="6553200" y="228600"/>
            <a:ext cx="2057400" cy="635000"/>
          </a:xfrm>
          <a:prstGeom prst="rect">
            <a:avLst/>
          </a:prstGeom>
          <a:ln w="12700">
            <a:miter lim="400000"/>
          </a:ln>
        </p:spPr>
      </p:pic>
      <p:pic>
        <p:nvPicPr>
          <p:cNvPr id="41" name="Picture 10" descr="Picture 10"/>
          <p:cNvPicPr>
            <a:picLocks noChangeAspect="1"/>
          </p:cNvPicPr>
          <p:nvPr/>
        </p:nvPicPr>
        <p:blipFill>
          <a:blip r:embed="rId2">
            <a:extLst/>
          </a:blip>
          <a:srcRect l="0" t="0" r="0" b="10713"/>
          <a:stretch>
            <a:fillRect/>
          </a:stretch>
        </p:blipFill>
        <p:spPr>
          <a:xfrm>
            <a:off x="6553200" y="228600"/>
            <a:ext cx="2057400" cy="635000"/>
          </a:xfrm>
          <a:prstGeom prst="rect">
            <a:avLst/>
          </a:prstGeom>
          <a:ln w="12700">
            <a:miter lim="400000"/>
          </a:ln>
        </p:spPr>
      </p:pic>
      <p:grpSp>
        <p:nvGrpSpPr>
          <p:cNvPr id="45" name="Group 7"/>
          <p:cNvGrpSpPr/>
          <p:nvPr/>
        </p:nvGrpSpPr>
        <p:grpSpPr>
          <a:xfrm>
            <a:off x="6146800" y="-1"/>
            <a:ext cx="2997200" cy="876301"/>
            <a:chOff x="0" y="0"/>
            <a:chExt cx="2997200" cy="876300"/>
          </a:xfrm>
        </p:grpSpPr>
        <p:sp>
          <p:nvSpPr>
            <p:cNvPr id="42" name="Rectangle 11"/>
            <p:cNvSpPr/>
            <p:nvPr/>
          </p:nvSpPr>
          <p:spPr>
            <a:xfrm>
              <a:off x="0" y="-1"/>
              <a:ext cx="2997200" cy="838201"/>
            </a:xfrm>
            <a:prstGeom prst="rect">
              <a:avLst/>
            </a:prstGeom>
            <a:solidFill>
              <a:srgbClr val="FF3300"/>
            </a:solidFill>
            <a:ln w="12700" cap="flat">
              <a:noFill/>
              <a:miter lim="400000"/>
            </a:ln>
            <a:effectLst/>
          </p:spPr>
          <p:txBody>
            <a:bodyPr wrap="square" lIns="45719" tIns="45719" rIns="45719" bIns="45719" numCol="1" anchor="ctr">
              <a:noAutofit/>
            </a:bodyPr>
            <a:lstStyle/>
            <a:p>
              <a:pPr/>
            </a:p>
          </p:txBody>
        </p:sp>
        <p:pic>
          <p:nvPicPr>
            <p:cNvPr id="43" name="Picture 9" descr="Picture 9"/>
            <p:cNvPicPr>
              <a:picLocks noChangeAspect="1"/>
            </p:cNvPicPr>
            <p:nvPr/>
          </p:nvPicPr>
          <p:blipFill>
            <a:blip r:embed="rId2">
              <a:extLst/>
            </a:blip>
            <a:srcRect l="0" t="0" r="0" b="10713"/>
            <a:stretch>
              <a:fillRect/>
            </a:stretch>
          </p:blipFill>
          <p:spPr>
            <a:xfrm>
              <a:off x="406400" y="228600"/>
              <a:ext cx="2057400" cy="635000"/>
            </a:xfrm>
            <a:prstGeom prst="rect">
              <a:avLst/>
            </a:prstGeom>
            <a:ln w="12700" cap="flat">
              <a:noFill/>
              <a:miter lim="400000"/>
            </a:ln>
            <a:effectLst/>
          </p:spPr>
        </p:pic>
        <p:sp>
          <p:nvSpPr>
            <p:cNvPr id="44" name="Rectangle 18"/>
            <p:cNvSpPr/>
            <p:nvPr/>
          </p:nvSpPr>
          <p:spPr>
            <a:xfrm>
              <a:off x="381000" y="190500"/>
              <a:ext cx="2076450" cy="6858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pic>
        <p:nvPicPr>
          <p:cNvPr id="46" name="Picture 15" descr="Picture 15"/>
          <p:cNvPicPr>
            <a:picLocks noChangeAspect="1"/>
          </p:cNvPicPr>
          <p:nvPr/>
        </p:nvPicPr>
        <p:blipFill>
          <a:blip r:embed="rId3">
            <a:extLst/>
          </a:blip>
          <a:stretch>
            <a:fillRect/>
          </a:stretch>
        </p:blipFill>
        <p:spPr>
          <a:xfrm>
            <a:off x="6553200" y="228600"/>
            <a:ext cx="1920875" cy="609600"/>
          </a:xfrm>
          <a:prstGeom prst="rect">
            <a:avLst/>
          </a:prstGeom>
          <a:ln w="12700">
            <a:miter lim="400000"/>
          </a:ln>
        </p:spPr>
      </p:pic>
      <p:pic>
        <p:nvPicPr>
          <p:cNvPr id="47" name="Picture 10" descr="Picture 10"/>
          <p:cNvPicPr>
            <a:picLocks noChangeAspect="1"/>
          </p:cNvPicPr>
          <p:nvPr/>
        </p:nvPicPr>
        <p:blipFill>
          <a:blip r:embed="rId2">
            <a:extLst/>
          </a:blip>
          <a:srcRect l="0" t="0" r="0" b="10713"/>
          <a:stretch>
            <a:fillRect/>
          </a:stretch>
        </p:blipFill>
        <p:spPr>
          <a:xfrm>
            <a:off x="6553200" y="228600"/>
            <a:ext cx="2057400" cy="635000"/>
          </a:xfrm>
          <a:prstGeom prst="rect">
            <a:avLst/>
          </a:prstGeom>
          <a:ln w="12700">
            <a:miter lim="400000"/>
          </a:ln>
        </p:spPr>
      </p:pic>
      <p:grpSp>
        <p:nvGrpSpPr>
          <p:cNvPr id="51" name="Group 7"/>
          <p:cNvGrpSpPr/>
          <p:nvPr/>
        </p:nvGrpSpPr>
        <p:grpSpPr>
          <a:xfrm>
            <a:off x="6146800" y="-1"/>
            <a:ext cx="2997200" cy="876301"/>
            <a:chOff x="0" y="0"/>
            <a:chExt cx="2997200" cy="876300"/>
          </a:xfrm>
        </p:grpSpPr>
        <p:sp>
          <p:nvSpPr>
            <p:cNvPr id="48" name="Rectangle 11"/>
            <p:cNvSpPr/>
            <p:nvPr/>
          </p:nvSpPr>
          <p:spPr>
            <a:xfrm>
              <a:off x="0" y="-1"/>
              <a:ext cx="2997200" cy="838201"/>
            </a:xfrm>
            <a:prstGeom prst="rect">
              <a:avLst/>
            </a:prstGeom>
            <a:solidFill>
              <a:srgbClr val="FF3300"/>
            </a:solidFill>
            <a:ln w="12700" cap="flat">
              <a:noFill/>
              <a:miter lim="400000"/>
            </a:ln>
            <a:effectLst/>
          </p:spPr>
          <p:txBody>
            <a:bodyPr wrap="square" lIns="45719" tIns="45719" rIns="45719" bIns="45719" numCol="1" anchor="ctr">
              <a:noAutofit/>
            </a:bodyPr>
            <a:lstStyle/>
            <a:p>
              <a:pPr/>
            </a:p>
          </p:txBody>
        </p:sp>
        <p:pic>
          <p:nvPicPr>
            <p:cNvPr id="49" name="Picture 9" descr="Picture 9"/>
            <p:cNvPicPr>
              <a:picLocks noChangeAspect="1"/>
            </p:cNvPicPr>
            <p:nvPr/>
          </p:nvPicPr>
          <p:blipFill>
            <a:blip r:embed="rId2">
              <a:extLst/>
            </a:blip>
            <a:srcRect l="0" t="0" r="0" b="10713"/>
            <a:stretch>
              <a:fillRect/>
            </a:stretch>
          </p:blipFill>
          <p:spPr>
            <a:xfrm>
              <a:off x="406400" y="228600"/>
              <a:ext cx="2057400" cy="635000"/>
            </a:xfrm>
            <a:prstGeom prst="rect">
              <a:avLst/>
            </a:prstGeom>
            <a:ln w="12700" cap="flat">
              <a:noFill/>
              <a:miter lim="400000"/>
            </a:ln>
            <a:effectLst/>
          </p:spPr>
        </p:pic>
        <p:sp>
          <p:nvSpPr>
            <p:cNvPr id="50" name="Rectangle 7"/>
            <p:cNvSpPr/>
            <p:nvPr/>
          </p:nvSpPr>
          <p:spPr>
            <a:xfrm>
              <a:off x="381000" y="190500"/>
              <a:ext cx="2076450" cy="6858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pic>
        <p:nvPicPr>
          <p:cNvPr id="52" name="Picture 15" descr="Picture 15"/>
          <p:cNvPicPr>
            <a:picLocks noChangeAspect="1"/>
          </p:cNvPicPr>
          <p:nvPr/>
        </p:nvPicPr>
        <p:blipFill>
          <a:blip r:embed="rId3">
            <a:extLst/>
          </a:blip>
          <a:stretch>
            <a:fillRect/>
          </a:stretch>
        </p:blipFill>
        <p:spPr>
          <a:xfrm>
            <a:off x="6553200" y="228600"/>
            <a:ext cx="1920875" cy="609600"/>
          </a:xfrm>
          <a:prstGeom prst="rect">
            <a:avLst/>
          </a:prstGeom>
          <a:ln w="12700">
            <a:miter lim="400000"/>
          </a:ln>
        </p:spPr>
      </p:pic>
      <p:sp>
        <p:nvSpPr>
          <p:cNvPr id="53" name="Title Text"/>
          <p:cNvSpPr txBox="1"/>
          <p:nvPr>
            <p:ph type="title"/>
          </p:nvPr>
        </p:nvSpPr>
        <p:spPr>
          <a:xfrm>
            <a:off x="0" y="0"/>
            <a:ext cx="6477000" cy="838200"/>
          </a:xfrm>
          <a:prstGeom prst="rect">
            <a:avLst/>
          </a:prstGeom>
        </p:spPr>
        <p:txBody>
          <a:bodyPr>
            <a:normAutofit fontScale="100000" lnSpcReduction="0"/>
          </a:bodyPr>
          <a:lstStyle>
            <a:lvl1pPr>
              <a:defRPr sz="3200">
                <a:latin typeface="Times New Roman"/>
                <a:ea typeface="Times New Roman"/>
                <a:cs typeface="Times New Roman"/>
                <a:sym typeface="Times New Roman"/>
              </a:defRPr>
            </a:lvl1pPr>
          </a:lstStyle>
          <a:p>
            <a:pPr/>
            <a:r>
              <a:t>Title Text</a:t>
            </a:r>
          </a:p>
        </p:txBody>
      </p:sp>
      <p:sp>
        <p:nvSpPr>
          <p:cNvPr id="54" name="Body Level One…"/>
          <p:cNvSpPr txBox="1"/>
          <p:nvPr>
            <p:ph type="body" idx="1"/>
          </p:nvPr>
        </p:nvSpPr>
        <p:spPr>
          <a:xfrm>
            <a:off x="457200" y="1371600"/>
            <a:ext cx="8229600" cy="4525963"/>
          </a:xfrm>
          <a:prstGeom prst="rect">
            <a:avLst/>
          </a:prstGeom>
        </p:spPr>
        <p:txBody>
          <a:bodyPr>
            <a:normAutofit fontScale="100000" lnSpcReduction="0"/>
          </a:bodyPr>
          <a:lstStyle>
            <a:lvl1pPr>
              <a:spcBef>
                <a:spcPts val="500"/>
              </a:spcBef>
              <a:defRPr sz="2200">
                <a:latin typeface="Times New Roman"/>
                <a:ea typeface="Times New Roman"/>
                <a:cs typeface="Times New Roman"/>
                <a:sym typeface="Times New Roman"/>
              </a:defRPr>
            </a:lvl1pPr>
            <a:lvl2pPr marL="742950" indent="-285750">
              <a:spcBef>
                <a:spcPts val="500"/>
              </a:spcBef>
              <a:defRPr sz="2200">
                <a:latin typeface="Times New Roman"/>
                <a:ea typeface="Times New Roman"/>
                <a:cs typeface="Times New Roman"/>
                <a:sym typeface="Times New Roman"/>
              </a:defRPr>
            </a:lvl2pPr>
            <a:lvl3pPr marL="1143000" indent="-228600">
              <a:spcBef>
                <a:spcPts val="500"/>
              </a:spcBef>
              <a:defRPr sz="2200">
                <a:latin typeface="Times New Roman"/>
                <a:ea typeface="Times New Roman"/>
                <a:cs typeface="Times New Roman"/>
                <a:sym typeface="Times New Roman"/>
              </a:defRPr>
            </a:lvl3pPr>
            <a:lvl4pPr marL="1600200" indent="-228600">
              <a:spcBef>
                <a:spcPts val="500"/>
              </a:spcBef>
              <a:defRPr sz="2200">
                <a:latin typeface="Times New Roman"/>
                <a:ea typeface="Times New Roman"/>
                <a:cs typeface="Times New Roman"/>
                <a:sym typeface="Times New Roman"/>
              </a:defRPr>
            </a:lvl4pPr>
            <a:lvl5pPr marL="2057400" indent="-228600">
              <a:spcBef>
                <a:spcPts val="500"/>
              </a:spcBef>
              <a:defRPr sz="2200">
                <a:latin typeface="Times New Roman"/>
                <a:ea typeface="Times New Roman"/>
                <a:cs typeface="Times New Roman"/>
                <a:sym typeface="Times New Roman"/>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1.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11"/>
          <p:cNvSpPr/>
          <p:nvPr/>
        </p:nvSpPr>
        <p:spPr>
          <a:xfrm>
            <a:off x="0" y="0"/>
            <a:ext cx="9144000" cy="838200"/>
          </a:xfrm>
          <a:prstGeom prst="rect">
            <a:avLst/>
          </a:prstGeom>
          <a:solidFill>
            <a:srgbClr val="FF3300"/>
          </a:solidFill>
          <a:ln w="12700">
            <a:miter lim="400000"/>
          </a:ln>
        </p:spPr>
        <p:txBody>
          <a:bodyPr lIns="45719" rIns="45719" anchor="ctr"/>
          <a:lstStyle/>
          <a:p>
            <a:pPr/>
          </a:p>
        </p:txBody>
      </p:sp>
      <p:sp>
        <p:nvSpPr>
          <p:cNvPr id="3" name="Rectangle 11"/>
          <p:cNvSpPr/>
          <p:nvPr/>
        </p:nvSpPr>
        <p:spPr>
          <a:xfrm flipV="1">
            <a:off x="0" y="6705600"/>
            <a:ext cx="9144000" cy="198117"/>
          </a:xfrm>
          <a:prstGeom prst="rect">
            <a:avLst/>
          </a:prstGeom>
          <a:solidFill>
            <a:srgbClr val="FF0000"/>
          </a:solidFill>
          <a:ln w="12700">
            <a:miter lim="400000"/>
          </a:ln>
        </p:spPr>
        <p:txBody>
          <a:bodyPr lIns="45719" rIns="45719" anchor="ctr"/>
          <a:lstStyle/>
          <a:p>
            <a:pPr/>
          </a:p>
        </p:txBody>
      </p:sp>
      <p:pic>
        <p:nvPicPr>
          <p:cNvPr id="4" name="Picture 10" descr="Picture 10"/>
          <p:cNvPicPr>
            <a:picLocks noChangeAspect="1"/>
          </p:cNvPicPr>
          <p:nvPr/>
        </p:nvPicPr>
        <p:blipFill>
          <a:blip r:embed="rId2">
            <a:extLst/>
          </a:blip>
          <a:srcRect l="0" t="0" r="0" b="10713"/>
          <a:stretch>
            <a:fillRect/>
          </a:stretch>
        </p:blipFill>
        <p:spPr>
          <a:xfrm>
            <a:off x="6553200" y="228600"/>
            <a:ext cx="2057400" cy="635000"/>
          </a:xfrm>
          <a:prstGeom prst="rect">
            <a:avLst/>
          </a:prstGeom>
          <a:ln w="12700">
            <a:miter lim="400000"/>
          </a:ln>
        </p:spPr>
      </p:pic>
      <p:pic>
        <p:nvPicPr>
          <p:cNvPr id="5" name="Picture 10" descr="Picture 10"/>
          <p:cNvPicPr>
            <a:picLocks noChangeAspect="1"/>
          </p:cNvPicPr>
          <p:nvPr/>
        </p:nvPicPr>
        <p:blipFill>
          <a:blip r:embed="rId2">
            <a:extLst/>
          </a:blip>
          <a:srcRect l="0" t="0" r="0" b="10713"/>
          <a:stretch>
            <a:fillRect/>
          </a:stretch>
        </p:blipFill>
        <p:spPr>
          <a:xfrm>
            <a:off x="6553200" y="228600"/>
            <a:ext cx="2057400" cy="635000"/>
          </a:xfrm>
          <a:prstGeom prst="rect">
            <a:avLst/>
          </a:prstGeom>
          <a:ln w="12700">
            <a:miter lim="400000"/>
          </a:ln>
        </p:spPr>
      </p:pic>
      <p:grpSp>
        <p:nvGrpSpPr>
          <p:cNvPr id="9" name="Group 7"/>
          <p:cNvGrpSpPr/>
          <p:nvPr/>
        </p:nvGrpSpPr>
        <p:grpSpPr>
          <a:xfrm>
            <a:off x="6146800" y="-1"/>
            <a:ext cx="2997200" cy="876301"/>
            <a:chOff x="0" y="0"/>
            <a:chExt cx="2997200" cy="876300"/>
          </a:xfrm>
        </p:grpSpPr>
        <p:sp>
          <p:nvSpPr>
            <p:cNvPr id="6" name="Rectangle 11"/>
            <p:cNvSpPr/>
            <p:nvPr/>
          </p:nvSpPr>
          <p:spPr>
            <a:xfrm>
              <a:off x="0" y="-1"/>
              <a:ext cx="2997200" cy="838201"/>
            </a:xfrm>
            <a:prstGeom prst="rect">
              <a:avLst/>
            </a:prstGeom>
            <a:solidFill>
              <a:srgbClr val="FF3300"/>
            </a:solidFill>
            <a:ln w="12700" cap="flat">
              <a:noFill/>
              <a:miter lim="400000"/>
            </a:ln>
            <a:effectLst/>
          </p:spPr>
          <p:txBody>
            <a:bodyPr wrap="square" lIns="45719" tIns="45719" rIns="45719" bIns="45719" numCol="1" anchor="ctr">
              <a:noAutofit/>
            </a:bodyPr>
            <a:lstStyle/>
            <a:p>
              <a:pPr/>
            </a:p>
          </p:txBody>
        </p:sp>
        <p:pic>
          <p:nvPicPr>
            <p:cNvPr id="7" name="Picture 9" descr="Picture 9"/>
            <p:cNvPicPr>
              <a:picLocks noChangeAspect="1"/>
            </p:cNvPicPr>
            <p:nvPr/>
          </p:nvPicPr>
          <p:blipFill>
            <a:blip r:embed="rId2">
              <a:extLst/>
            </a:blip>
            <a:srcRect l="0" t="0" r="0" b="10713"/>
            <a:stretch>
              <a:fillRect/>
            </a:stretch>
          </p:blipFill>
          <p:spPr>
            <a:xfrm>
              <a:off x="406400" y="228600"/>
              <a:ext cx="2057400" cy="635000"/>
            </a:xfrm>
            <a:prstGeom prst="rect">
              <a:avLst/>
            </a:prstGeom>
            <a:ln w="12700" cap="flat">
              <a:noFill/>
              <a:miter lim="400000"/>
            </a:ln>
            <a:effectLst/>
          </p:spPr>
        </p:pic>
        <p:sp>
          <p:nvSpPr>
            <p:cNvPr id="8" name="Rectangle 18"/>
            <p:cNvSpPr/>
            <p:nvPr/>
          </p:nvSpPr>
          <p:spPr>
            <a:xfrm>
              <a:off x="381000" y="190500"/>
              <a:ext cx="2076450" cy="6858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pic>
        <p:nvPicPr>
          <p:cNvPr id="10" name="Picture 15" descr="Picture 15"/>
          <p:cNvPicPr>
            <a:picLocks noChangeAspect="1"/>
          </p:cNvPicPr>
          <p:nvPr/>
        </p:nvPicPr>
        <p:blipFill>
          <a:blip r:embed="rId3">
            <a:extLst/>
          </a:blip>
          <a:stretch>
            <a:fillRect/>
          </a:stretch>
        </p:blipFill>
        <p:spPr>
          <a:xfrm>
            <a:off x="6553200" y="228600"/>
            <a:ext cx="1920875" cy="609600"/>
          </a:xfrm>
          <a:prstGeom prst="rect">
            <a:avLst/>
          </a:prstGeom>
          <a:ln w="12700">
            <a:miter lim="400000"/>
          </a:ln>
        </p:spPr>
      </p:pic>
      <p:sp>
        <p:nvSpPr>
          <p:cNvPr id="11" name="Title Text"/>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12"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xfrm>
            <a:off x="8430260" y="6401179"/>
            <a:ext cx="256541" cy="275467"/>
          </a:xfrm>
          <a:prstGeom prst="rect">
            <a:avLst/>
          </a:prstGeom>
          <a:ln w="12700">
            <a:miter lim="400000"/>
          </a:ln>
        </p:spPr>
        <p:txBody>
          <a:bodyPr wrap="none" lIns="45719" rIns="45719" anchor="ctr">
            <a:spAutoFit/>
          </a:bodyPr>
          <a:lstStyle>
            <a:lvl1pPr algn="r">
              <a:defRPr b="1" sz="1200">
                <a:solidFill>
                  <a:srgbClr val="0070C0"/>
                </a:solidFill>
                <a:latin typeface="Times New Roman"/>
                <a:ea typeface="Times New Roman"/>
                <a:cs typeface="Times New Roman"/>
                <a:sym typeface="Times New Roman"/>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mn-lt"/>
          <a:ea typeface="+mn-ea"/>
          <a:cs typeface="+mn-cs"/>
          <a:sym typeface="Calibri"/>
        </a:defRPr>
      </a:lvl5pPr>
      <a:lvl6pPr marL="0" marR="0" indent="457200" algn="ctr" defTabSz="914400"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mn-lt"/>
          <a:ea typeface="+mn-ea"/>
          <a:cs typeface="+mn-cs"/>
          <a:sym typeface="Calibri"/>
        </a:defRPr>
      </a:lvl6pPr>
      <a:lvl7pPr marL="0" marR="0" indent="914400" algn="ctr" defTabSz="914400"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mn-lt"/>
          <a:ea typeface="+mn-ea"/>
          <a:cs typeface="+mn-cs"/>
          <a:sym typeface="Calibri"/>
        </a:defRPr>
      </a:lvl7pPr>
      <a:lvl8pPr marL="0" marR="0" indent="1371600" algn="ctr" defTabSz="914400"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mn-lt"/>
          <a:ea typeface="+mn-ea"/>
          <a:cs typeface="+mn-cs"/>
          <a:sym typeface="Calibri"/>
        </a:defRPr>
      </a:lvl8pPr>
      <a:lvl9pPr marL="0" marR="0" indent="1828800" algn="ctr" defTabSz="914400"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Times New Roman"/>
        </a:defRPr>
      </a:lvl1pPr>
      <a:lvl2pPr marL="0" marR="0" indent="4572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Times New Roman"/>
        </a:defRPr>
      </a:lvl2pPr>
      <a:lvl3pPr marL="0" marR="0" indent="9144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Times New Roman"/>
        </a:defRPr>
      </a:lvl3pPr>
      <a:lvl4pPr marL="0" marR="0" indent="13716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Times New Roman"/>
        </a:defRPr>
      </a:lvl4pPr>
      <a:lvl5pPr marL="0" marR="0" indent="18288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Times New Roman"/>
        </a:defRPr>
      </a:lvl5pPr>
      <a:lvl6pPr marL="0" marR="0" indent="22860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Times New Roman"/>
        </a:defRPr>
      </a:lvl6pPr>
      <a:lvl7pPr marL="0" marR="0" indent="27432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Times New Roman"/>
        </a:defRPr>
      </a:lvl7pPr>
      <a:lvl8pPr marL="0" marR="0" indent="32004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Times New Roman"/>
        </a:defRPr>
      </a:lvl8pPr>
      <a:lvl9pPr marL="0" marR="0" indent="36576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Times New Roman"/>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jpe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DataThinkers/Machine-Learning-Projects-Code/blob/main/Loan%20Status%20Prediction%20Using%20Machine%20Learning.ipynb" TargetMode="External"/><Relationship Id="rId3" Type="http://schemas.openxmlformats.org/officeDocument/2006/relationships/hyperlink" Target="https://youtu.be/vSBGCf5hqDE?feature=shared" TargetMode="External"/></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gif"/></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 name="TextBox 3"/>
          <p:cNvSpPr txBox="1"/>
          <p:nvPr/>
        </p:nvSpPr>
        <p:spPr>
          <a:xfrm>
            <a:off x="1197339" y="944820"/>
            <a:ext cx="6533297" cy="180344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lnSpc>
                <a:spcPct val="107000"/>
              </a:lnSpc>
              <a:spcBef>
                <a:spcPts val="1000"/>
              </a:spcBef>
              <a:defRPr b="1" sz="3400">
                <a:solidFill>
                  <a:srgbClr val="FF0000"/>
                </a:solidFill>
                <a:latin typeface="Times New Roman"/>
                <a:ea typeface="Times New Roman"/>
                <a:cs typeface="Times New Roman"/>
                <a:sym typeface="Times New Roman"/>
              </a:defRPr>
            </a:pPr>
            <a:r>
              <a:t>Artificial</a:t>
            </a:r>
            <a:r>
              <a:rPr>
                <a:latin typeface="Cambria"/>
                <a:ea typeface="Cambria"/>
                <a:cs typeface="Cambria"/>
                <a:sym typeface="Cambria"/>
              </a:rPr>
              <a:t> </a:t>
            </a:r>
            <a:r>
              <a:t>Intelligence and Machine Learning Project</a:t>
            </a:r>
          </a:p>
        </p:txBody>
      </p:sp>
      <p:sp>
        <p:nvSpPr>
          <p:cNvPr id="72" name="TextBox 4"/>
          <p:cNvSpPr txBox="1"/>
          <p:nvPr/>
        </p:nvSpPr>
        <p:spPr>
          <a:xfrm>
            <a:off x="3321575" y="4653136"/>
            <a:ext cx="174711" cy="9172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000">
                <a:latin typeface="Times New Roman"/>
                <a:ea typeface="Times New Roman"/>
                <a:cs typeface="Times New Roman"/>
                <a:sym typeface="Times New Roman"/>
              </a:defRPr>
            </a:pPr>
            <a:r>
              <a:t>:</a:t>
            </a:r>
          </a:p>
          <a:p>
            <a:pPr/>
          </a:p>
        </p:txBody>
      </p:sp>
      <p:sp>
        <p:nvSpPr>
          <p:cNvPr id="73" name="TextBox 5"/>
          <p:cNvSpPr txBox="1"/>
          <p:nvPr/>
        </p:nvSpPr>
        <p:spPr>
          <a:xfrm>
            <a:off x="1907703" y="2495574"/>
            <a:ext cx="5112570" cy="2911188"/>
          </a:xfrm>
          <a:prstGeom prst="rect">
            <a:avLst/>
          </a:prstGeom>
          <a:solidFill>
            <a:srgbClr val="FAC090"/>
          </a:solidFill>
          <a:ln w="12700">
            <a:miter lim="400000"/>
          </a:ln>
          <a:extLst>
            <a:ext uri="{C572A759-6A51-4108-AA02-DFA0A04FC94B}">
              <ma14:wrappingTextBoxFlag xmlns:ma14="http://schemas.microsoft.com/office/mac/drawingml/2011/main" val="1"/>
            </a:ext>
          </a:extLst>
        </p:spPr>
        <p:txBody>
          <a:bodyPr lIns="45719" rIns="45719">
            <a:spAutoFit/>
          </a:bodyPr>
          <a:lstStyle/>
          <a:p>
            <a:pPr>
              <a:defRPr b="1" sz="2000"/>
            </a:pPr>
            <a:r>
              <a:t>Team Details:</a:t>
            </a:r>
          </a:p>
          <a:p>
            <a:pPr>
              <a:defRPr b="1" sz="1000"/>
            </a:pPr>
          </a:p>
          <a:p>
            <a:pPr>
              <a:defRPr sz="2000"/>
            </a:pPr>
            <a:r>
              <a:t>	Mishty    (2210990579)</a:t>
            </a:r>
          </a:p>
          <a:p>
            <a:pPr>
              <a:defRPr sz="2000"/>
            </a:pPr>
            <a:r>
              <a:t>	Muskan  (2210990590)</a:t>
            </a:r>
          </a:p>
          <a:p>
            <a:pPr>
              <a:defRPr sz="2000"/>
            </a:pPr>
            <a:r>
              <a:t>                Navneet (2210990600)</a:t>
            </a:r>
          </a:p>
          <a:p>
            <a:pPr>
              <a:defRPr sz="2000"/>
            </a:pPr>
            <a:r>
              <a:t>                Malika    (2210990549)</a:t>
            </a:r>
          </a:p>
          <a:p>
            <a:pPr>
              <a:defRPr sz="2000"/>
            </a:pPr>
          </a:p>
          <a:p>
            <a:pPr>
              <a:defRPr>
                <a:solidFill>
                  <a:srgbClr val="FFFFFF"/>
                </a:solidFill>
              </a:defRPr>
            </a:pPr>
          </a:p>
          <a:p>
            <a:pPr>
              <a:defRPr b="1" sz="2000">
                <a:latin typeface="Times New Roman"/>
                <a:ea typeface="Times New Roman"/>
                <a:cs typeface="Times New Roman"/>
                <a:sym typeface="Times New Roman"/>
              </a:defRPr>
            </a:pPr>
            <a:r>
              <a:t>Faculty Coordinator: </a:t>
            </a:r>
            <a:r>
              <a:rPr b="0"/>
              <a:t>Ms Monica Dutta</a:t>
            </a:r>
            <a:endParaRPr>
              <a:solidFill>
                <a:srgbClr val="FFFFFF"/>
              </a:solidFill>
            </a:endParaRPr>
          </a:p>
        </p:txBody>
      </p:sp>
      <p:sp>
        <p:nvSpPr>
          <p:cNvPr id="74" name="TextBox 8"/>
          <p:cNvSpPr txBox="1"/>
          <p:nvPr/>
        </p:nvSpPr>
        <p:spPr>
          <a:xfrm>
            <a:off x="1305351" y="5989277"/>
            <a:ext cx="6807732" cy="66485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2000">
                <a:solidFill>
                  <a:srgbClr val="FF0000"/>
                </a:solidFill>
                <a:latin typeface="Times New Roman"/>
                <a:ea typeface="Times New Roman"/>
                <a:cs typeface="Times New Roman"/>
                <a:sym typeface="Times New Roman"/>
              </a:defRPr>
            </a:pPr>
            <a:r>
              <a:t>Chitkara University Institute of Engineering and Technology, </a:t>
            </a:r>
          </a:p>
          <a:p>
            <a:pPr algn="ctr">
              <a:defRPr b="1" sz="2000">
                <a:solidFill>
                  <a:srgbClr val="FF0000"/>
                </a:solidFill>
                <a:latin typeface="Times New Roman"/>
                <a:ea typeface="Times New Roman"/>
                <a:cs typeface="Times New Roman"/>
                <a:sym typeface="Times New Roman"/>
              </a:defRPr>
            </a:pPr>
            <a:r>
              <a:t>Chitkara University, Punjab</a:t>
            </a:r>
          </a:p>
        </p:txBody>
      </p:sp>
    </p:spTree>
  </p:cSld>
  <p:clrMapOvr>
    <a:masterClrMapping/>
  </p:clrMapOvr>
  <p:transition xmlns:p14="http://schemas.microsoft.com/office/powerpoint/2010/main" spd="med" advClick="0" advTm="4000"/>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Title 1"/>
          <p:cNvSpPr txBox="1"/>
          <p:nvPr>
            <p:ph type="ctrTitle"/>
          </p:nvPr>
        </p:nvSpPr>
        <p:spPr>
          <a:prstGeom prst="rect">
            <a:avLst/>
          </a:prstGeom>
        </p:spPr>
        <p:txBody>
          <a:bodyPr/>
          <a:lstStyle>
            <a:lvl1pPr>
              <a:defRPr b="0" sz="200"/>
            </a:lvl1pPr>
          </a:lstStyle>
          <a:p>
            <a:pPr/>
            <a:r>
              <a:t>.</a:t>
            </a:r>
          </a:p>
        </p:txBody>
      </p:sp>
      <p:sp>
        <p:nvSpPr>
          <p:cNvPr id="103" name="Subtitle 2"/>
          <p:cNvSpPr txBox="1"/>
          <p:nvPr>
            <p:ph type="subTitle" idx="1"/>
          </p:nvPr>
        </p:nvSpPr>
        <p:spPr>
          <a:xfrm>
            <a:off x="251519" y="1124744"/>
            <a:ext cx="8153401" cy="4724401"/>
          </a:xfrm>
          <a:prstGeom prst="rect">
            <a:avLst/>
          </a:prstGeom>
        </p:spPr>
        <p:txBody>
          <a:bodyPr/>
          <a:lstStyle>
            <a:lvl1pPr algn="l"/>
          </a:lstStyle>
          <a:p>
            <a:pPr/>
            <a:r>
              <a:t>This is how our dataset looks like :</a:t>
            </a:r>
          </a:p>
        </p:txBody>
      </p:sp>
      <p:pic>
        <p:nvPicPr>
          <p:cNvPr id="104" name="Picture 4" descr="Picture 4"/>
          <p:cNvPicPr>
            <a:picLocks noChangeAspect="1"/>
          </p:cNvPicPr>
          <p:nvPr/>
        </p:nvPicPr>
        <p:blipFill>
          <a:blip r:embed="rId2">
            <a:extLst/>
          </a:blip>
          <a:stretch>
            <a:fillRect/>
          </a:stretch>
        </p:blipFill>
        <p:spPr>
          <a:xfrm>
            <a:off x="0" y="1844824"/>
            <a:ext cx="9144000" cy="424847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0" advTm="4000" p14:dur="250">
        <p:fade/>
      </p:transition>
    </mc:Choice>
    <mc:Fallback>
      <p:transition spd="fast">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TextBox 1"/>
          <p:cNvSpPr txBox="1"/>
          <p:nvPr/>
        </p:nvSpPr>
        <p:spPr>
          <a:xfrm>
            <a:off x="369248" y="-1"/>
            <a:ext cx="5309160" cy="6921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00">
                <a:latin typeface="Times New Roman"/>
                <a:ea typeface="Times New Roman"/>
                <a:cs typeface="Times New Roman"/>
                <a:sym typeface="Times New Roman"/>
              </a:defRPr>
            </a:pPr>
            <a:r>
              <a:t>.</a:t>
            </a:r>
          </a:p>
          <a:p>
            <a:pPr>
              <a:defRPr b="1" sz="4000">
                <a:latin typeface="Times New Roman"/>
                <a:ea typeface="Times New Roman"/>
                <a:cs typeface="Times New Roman"/>
                <a:sym typeface="Times New Roman"/>
              </a:defRPr>
            </a:pPr>
            <a:r>
              <a:t>Flow Chart</a:t>
            </a:r>
          </a:p>
        </p:txBody>
      </p:sp>
      <p:pic>
        <p:nvPicPr>
          <p:cNvPr id="107" name="Picture 4" descr="Picture 4"/>
          <p:cNvPicPr>
            <a:picLocks noChangeAspect="1"/>
          </p:cNvPicPr>
          <p:nvPr/>
        </p:nvPicPr>
        <p:blipFill>
          <a:blip r:embed="rId2">
            <a:extLst/>
          </a:blip>
          <a:stretch>
            <a:fillRect/>
          </a:stretch>
        </p:blipFill>
        <p:spPr>
          <a:xfrm>
            <a:off x="395536" y="835879"/>
            <a:ext cx="8424937" cy="590548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0" advTm="4000" p14:dur="250">
        <p:fade/>
      </p:transition>
    </mc:Choice>
    <mc:Fallback>
      <p:transition spd="fast">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TextBox 1"/>
          <p:cNvSpPr txBox="1"/>
          <p:nvPr/>
        </p:nvSpPr>
        <p:spPr>
          <a:xfrm>
            <a:off x="297240" y="116632"/>
            <a:ext cx="5309160" cy="126366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4000">
                <a:latin typeface="Times New Roman"/>
                <a:ea typeface="Times New Roman"/>
                <a:cs typeface="Times New Roman"/>
                <a:sym typeface="Times New Roman"/>
              </a:defRPr>
            </a:lvl1pPr>
          </a:lstStyle>
          <a:p>
            <a:pPr/>
            <a:r>
              <a:t>Tools and technologies</a:t>
            </a:r>
          </a:p>
        </p:txBody>
      </p:sp>
      <p:sp>
        <p:nvSpPr>
          <p:cNvPr id="110" name="Rectangle 2"/>
          <p:cNvSpPr txBox="1"/>
          <p:nvPr/>
        </p:nvSpPr>
        <p:spPr>
          <a:xfrm>
            <a:off x="441255" y="1196751"/>
            <a:ext cx="8045465" cy="45129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Char char="❖"/>
              <a:defRPr b="1" sz="2000">
                <a:solidFill>
                  <a:srgbClr val="953735"/>
                </a:solidFill>
                <a:latin typeface="Times New Roman"/>
                <a:ea typeface="Times New Roman"/>
                <a:cs typeface="Times New Roman"/>
                <a:sym typeface="Times New Roman"/>
              </a:defRPr>
            </a:pPr>
            <a:r>
              <a:t>Programming Languages:</a:t>
            </a:r>
          </a:p>
          <a:p>
            <a:pPr>
              <a:defRPr b="1" sz="2000">
                <a:latin typeface="Times New Roman"/>
                <a:ea typeface="Times New Roman"/>
                <a:cs typeface="Times New Roman"/>
                <a:sym typeface="Times New Roman"/>
              </a:defRPr>
            </a:pPr>
            <a:r>
              <a:t>Python: </a:t>
            </a:r>
            <a:r>
              <a:rPr b="0"/>
              <a:t>Used for data preprocessing, model development, and implementation.</a:t>
            </a:r>
            <a:endParaRPr b="0"/>
          </a:p>
          <a:p>
            <a:pPr>
              <a:defRPr sz="800">
                <a:latin typeface="Times New Roman"/>
                <a:ea typeface="Times New Roman"/>
                <a:cs typeface="Times New Roman"/>
                <a:sym typeface="Times New Roman"/>
              </a:defRPr>
            </a:pPr>
          </a:p>
          <a:p>
            <a:pPr marL="342900" indent="-342900">
              <a:buSzPct val="100000"/>
              <a:buChar char="❖"/>
              <a:defRPr b="1" sz="2000">
                <a:solidFill>
                  <a:srgbClr val="953735"/>
                </a:solidFill>
                <a:latin typeface="Times New Roman"/>
                <a:ea typeface="Times New Roman"/>
                <a:cs typeface="Times New Roman"/>
                <a:sym typeface="Times New Roman"/>
              </a:defRPr>
            </a:pPr>
            <a:r>
              <a:t>Libraries and Frameworks:</a:t>
            </a:r>
          </a:p>
          <a:p>
            <a:pPr>
              <a:defRPr b="1" sz="2000">
                <a:latin typeface="Times New Roman"/>
                <a:ea typeface="Times New Roman"/>
                <a:cs typeface="Times New Roman"/>
                <a:sym typeface="Times New Roman"/>
              </a:defRPr>
            </a:pPr>
            <a:r>
              <a:t>Scikit-learn: </a:t>
            </a:r>
            <a:r>
              <a:rPr b="0"/>
              <a:t>Utilized for implementing machine learning algorithms and model evaluation.</a:t>
            </a:r>
            <a:endParaRPr b="0"/>
          </a:p>
          <a:p>
            <a:pPr>
              <a:defRPr b="1" sz="2000">
                <a:latin typeface="Times New Roman"/>
                <a:ea typeface="Times New Roman"/>
                <a:cs typeface="Times New Roman"/>
                <a:sym typeface="Times New Roman"/>
              </a:defRPr>
            </a:pPr>
            <a:r>
              <a:t>Pandas: </a:t>
            </a:r>
            <a:r>
              <a:rPr b="0"/>
              <a:t>Employed for data manipulation and analysis.</a:t>
            </a:r>
            <a:endParaRPr b="0"/>
          </a:p>
          <a:p>
            <a:pPr>
              <a:defRPr b="1" sz="2000">
                <a:latin typeface="Times New Roman"/>
                <a:ea typeface="Times New Roman"/>
                <a:cs typeface="Times New Roman"/>
                <a:sym typeface="Times New Roman"/>
              </a:defRPr>
            </a:pPr>
            <a:r>
              <a:t>NumPy: </a:t>
            </a:r>
            <a:r>
              <a:rPr b="0"/>
              <a:t>Used for numerical computations and array operations.</a:t>
            </a:r>
            <a:endParaRPr b="0"/>
          </a:p>
          <a:p>
            <a:pPr>
              <a:defRPr sz="800">
                <a:latin typeface="Times New Roman"/>
                <a:ea typeface="Times New Roman"/>
                <a:cs typeface="Times New Roman"/>
                <a:sym typeface="Times New Roman"/>
              </a:defRPr>
            </a:pPr>
          </a:p>
          <a:p>
            <a:pPr marL="342900" indent="-342900">
              <a:buSzPct val="100000"/>
              <a:buChar char="❖"/>
              <a:defRPr b="1" sz="2000">
                <a:solidFill>
                  <a:srgbClr val="953735"/>
                </a:solidFill>
                <a:latin typeface="Times New Roman"/>
                <a:ea typeface="Times New Roman"/>
                <a:cs typeface="Times New Roman"/>
                <a:sym typeface="Times New Roman"/>
              </a:defRPr>
            </a:pPr>
            <a:r>
              <a:t>Data Visualization:</a:t>
            </a:r>
          </a:p>
          <a:p>
            <a:pPr>
              <a:defRPr b="1" sz="2000">
                <a:latin typeface="Times New Roman"/>
                <a:ea typeface="Times New Roman"/>
                <a:cs typeface="Times New Roman"/>
                <a:sym typeface="Times New Roman"/>
              </a:defRPr>
            </a:pPr>
            <a:r>
              <a:t>Matplotlib: </a:t>
            </a:r>
            <a:r>
              <a:rPr b="0"/>
              <a:t>Used for creating static plots and visualizations.</a:t>
            </a:r>
            <a:endParaRPr b="0"/>
          </a:p>
          <a:p>
            <a:pPr>
              <a:defRPr b="1" sz="2000">
                <a:latin typeface="Times New Roman"/>
                <a:ea typeface="Times New Roman"/>
                <a:cs typeface="Times New Roman"/>
                <a:sym typeface="Times New Roman"/>
              </a:defRPr>
            </a:pPr>
            <a:r>
              <a:t>Seaborn: </a:t>
            </a:r>
            <a:r>
              <a:rPr b="0"/>
              <a:t>Employed for statistical data visualization.</a:t>
            </a:r>
            <a:endParaRPr b="0"/>
          </a:p>
          <a:p>
            <a:pPr>
              <a:defRPr sz="800">
                <a:latin typeface="Times New Roman"/>
                <a:ea typeface="Times New Roman"/>
                <a:cs typeface="Times New Roman"/>
                <a:sym typeface="Times New Roman"/>
              </a:defRPr>
            </a:pPr>
          </a:p>
          <a:p>
            <a:pPr marL="342900" indent="-342900">
              <a:buSzPct val="100000"/>
              <a:buChar char="❖"/>
              <a:defRPr b="1" sz="2000">
                <a:solidFill>
                  <a:srgbClr val="953735"/>
                </a:solidFill>
                <a:latin typeface="Times New Roman"/>
                <a:ea typeface="Times New Roman"/>
                <a:cs typeface="Times New Roman"/>
                <a:sym typeface="Times New Roman"/>
              </a:defRPr>
            </a:pPr>
            <a:r>
              <a:t>Development Environment:</a:t>
            </a:r>
          </a:p>
          <a:p>
            <a:pPr>
              <a:defRPr b="1" sz="2000">
                <a:latin typeface="Times New Roman"/>
                <a:ea typeface="Times New Roman"/>
                <a:cs typeface="Times New Roman"/>
                <a:sym typeface="Times New Roman"/>
              </a:defRPr>
            </a:pPr>
            <a:r>
              <a:t>Jupyter Notebook: </a:t>
            </a:r>
            <a:r>
              <a:rPr b="0"/>
              <a:t>Used for interactive data exploration, analysis, and model development.</a:t>
            </a:r>
          </a:p>
        </p:txBody>
      </p:sp>
    </p:spTree>
  </p:cSld>
  <p:clrMapOvr>
    <a:masterClrMapping/>
  </p:clrMapOvr>
  <mc:AlternateContent xmlns:mc="http://schemas.openxmlformats.org/markup-compatibility/2006">
    <mc:Choice xmlns:p14="http://schemas.microsoft.com/office/powerpoint/2010/main" Requires="p14">
      <p:transition spd="fast" advClick="0" advTm="4000" p14:dur="250">
        <p:fade/>
      </p:transition>
    </mc:Choice>
    <mc:Fallback>
      <p:transition spd="fast">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Title 1"/>
          <p:cNvSpPr txBox="1"/>
          <p:nvPr>
            <p:ph type="ctrTitle"/>
          </p:nvPr>
        </p:nvSpPr>
        <p:spPr>
          <a:prstGeom prst="rect">
            <a:avLst/>
          </a:prstGeom>
        </p:spPr>
        <p:txBody>
          <a:bodyPr/>
          <a:lstStyle>
            <a:lvl1pPr defTabSz="685800">
              <a:defRPr sz="3000"/>
            </a:lvl1pPr>
          </a:lstStyle>
          <a:p>
            <a:pPr/>
            <a:r>
              <a:t>TRAINING &amp; TESTING SPLIT </a:t>
            </a:r>
          </a:p>
        </p:txBody>
      </p:sp>
      <p:sp>
        <p:nvSpPr>
          <p:cNvPr id="113" name="Subtitle 2"/>
          <p:cNvSpPr txBox="1"/>
          <p:nvPr>
            <p:ph type="subTitle" idx="1"/>
          </p:nvPr>
        </p:nvSpPr>
        <p:spPr>
          <a:xfrm>
            <a:off x="158430" y="1187286"/>
            <a:ext cx="8153401" cy="4724401"/>
          </a:xfrm>
          <a:prstGeom prst="rect">
            <a:avLst/>
          </a:prstGeom>
        </p:spPr>
        <p:txBody>
          <a:bodyPr/>
          <a:lstStyle/>
          <a:p>
            <a:pPr/>
            <a:r>
              <a:t>.</a:t>
            </a:r>
          </a:p>
        </p:txBody>
      </p:sp>
      <p:pic>
        <p:nvPicPr>
          <p:cNvPr id="114" name="Image 14-05-24 at 12.16 AM.jpeg" descr="Image 14-05-24 at 12.16 AM.jpeg"/>
          <p:cNvPicPr>
            <a:picLocks noChangeAspect="1"/>
          </p:cNvPicPr>
          <p:nvPr/>
        </p:nvPicPr>
        <p:blipFill>
          <a:blip r:embed="rId2">
            <a:extLst/>
          </a:blip>
          <a:stretch>
            <a:fillRect/>
          </a:stretch>
        </p:blipFill>
        <p:spPr>
          <a:xfrm>
            <a:off x="186925" y="1711044"/>
            <a:ext cx="8469636" cy="367688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0" advTm="4000" p14:dur="250">
        <p:fade/>
      </p:transition>
    </mc:Choice>
    <mc:Fallback>
      <p:transition spd="fast">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Title 1"/>
          <p:cNvSpPr txBox="1"/>
          <p:nvPr>
            <p:ph type="title"/>
          </p:nvPr>
        </p:nvSpPr>
        <p:spPr>
          <a:prstGeom prst="rect">
            <a:avLst/>
          </a:prstGeom>
        </p:spPr>
        <p:txBody>
          <a:bodyPr/>
          <a:lstStyle>
            <a:lvl1pPr>
              <a:defRPr b="1" sz="4000"/>
            </a:lvl1pPr>
          </a:lstStyle>
          <a:p>
            <a:pPr/>
            <a:r>
              <a:t>Results</a:t>
            </a:r>
          </a:p>
        </p:txBody>
      </p:sp>
      <p:sp>
        <p:nvSpPr>
          <p:cNvPr id="117" name="Content Placeholder 3"/>
          <p:cNvSpPr txBox="1"/>
          <p:nvPr>
            <p:ph type="body" sz="half" idx="1"/>
          </p:nvPr>
        </p:nvSpPr>
        <p:spPr>
          <a:xfrm>
            <a:off x="457200" y="3212976"/>
            <a:ext cx="8229600" cy="2684587"/>
          </a:xfrm>
          <a:prstGeom prst="rect">
            <a:avLst/>
          </a:prstGeom>
        </p:spPr>
        <p:txBody>
          <a:bodyPr/>
          <a:lstStyle>
            <a:lvl1pPr marL="0" indent="0">
              <a:buSzTx/>
              <a:buNone/>
            </a:lvl1pPr>
          </a:lstStyle>
          <a:p>
            <a:pPr/>
            <a:r>
              <a:t>                                              </a:t>
            </a:r>
          </a:p>
        </p:txBody>
      </p:sp>
      <p:pic>
        <p:nvPicPr>
          <p:cNvPr id="118" name="Image 14-05-24 at 12.26 AM.jpeg" descr="Image 14-05-24 at 12.26 AM.jpeg"/>
          <p:cNvPicPr>
            <a:picLocks noChangeAspect="1"/>
          </p:cNvPicPr>
          <p:nvPr/>
        </p:nvPicPr>
        <p:blipFill>
          <a:blip r:embed="rId2">
            <a:extLst/>
          </a:blip>
          <a:stretch>
            <a:fillRect/>
          </a:stretch>
        </p:blipFill>
        <p:spPr>
          <a:xfrm>
            <a:off x="672008" y="1384889"/>
            <a:ext cx="6886198" cy="422706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0" advTm="4000" p14:dur="250">
        <p:fade/>
      </p:transition>
    </mc:Choice>
    <mc:Fallback>
      <p:transition spd="fast">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Title 1"/>
          <p:cNvSpPr txBox="1"/>
          <p:nvPr>
            <p:ph type="ctrTitle"/>
          </p:nvPr>
        </p:nvSpPr>
        <p:spPr>
          <a:xfrm>
            <a:off x="560083" y="-108969"/>
            <a:ext cx="5486401" cy="914401"/>
          </a:xfrm>
          <a:prstGeom prst="rect">
            <a:avLst/>
          </a:prstGeom>
        </p:spPr>
        <p:txBody>
          <a:bodyPr/>
          <a:lstStyle>
            <a:lvl1pPr>
              <a:defRPr sz="4000"/>
            </a:lvl1pPr>
          </a:lstStyle>
          <a:p>
            <a:pPr/>
            <a:r>
              <a:t>Results</a:t>
            </a:r>
          </a:p>
        </p:txBody>
      </p:sp>
      <p:sp>
        <p:nvSpPr>
          <p:cNvPr id="121" name="Subtitle 2"/>
          <p:cNvSpPr txBox="1"/>
          <p:nvPr>
            <p:ph type="subTitle" sz="half" idx="1"/>
          </p:nvPr>
        </p:nvSpPr>
        <p:spPr>
          <a:xfrm>
            <a:off x="611560" y="2852935"/>
            <a:ext cx="8153401" cy="1874912"/>
          </a:xfrm>
          <a:prstGeom prst="rect">
            <a:avLst/>
          </a:prstGeom>
        </p:spPr>
        <p:txBody>
          <a:bodyPr/>
          <a:lstStyle/>
          <a:p>
            <a:pPr/>
            <a:r>
              <a:t>.</a:t>
            </a:r>
          </a:p>
        </p:txBody>
      </p:sp>
      <p:pic>
        <p:nvPicPr>
          <p:cNvPr id="122" name="Image 14-05-24 at 12.30 AM.jpeg" descr="Image 14-05-24 at 12.30 AM.jpeg"/>
          <p:cNvPicPr>
            <a:picLocks noChangeAspect="1"/>
          </p:cNvPicPr>
          <p:nvPr/>
        </p:nvPicPr>
        <p:blipFill>
          <a:blip r:embed="rId2">
            <a:extLst/>
          </a:blip>
          <a:stretch>
            <a:fillRect/>
          </a:stretch>
        </p:blipFill>
        <p:spPr>
          <a:xfrm>
            <a:off x="432783" y="1181730"/>
            <a:ext cx="8278434" cy="497937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0" advTm="4000" p14:dur="250">
        <p:fade/>
      </p:transition>
    </mc:Choice>
    <mc:Fallback>
      <p:transition spd="fast">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Title 1"/>
          <p:cNvSpPr txBox="1"/>
          <p:nvPr>
            <p:ph type="ctrTitle"/>
          </p:nvPr>
        </p:nvSpPr>
        <p:spPr>
          <a:prstGeom prst="rect">
            <a:avLst/>
          </a:prstGeom>
        </p:spPr>
        <p:txBody>
          <a:bodyPr/>
          <a:lstStyle/>
          <a:p>
            <a:pPr/>
            <a:r>
              <a:t>Future Scope</a:t>
            </a:r>
          </a:p>
        </p:txBody>
      </p:sp>
      <p:sp>
        <p:nvSpPr>
          <p:cNvPr id="125" name="Subtitle 2"/>
          <p:cNvSpPr txBox="1"/>
          <p:nvPr>
            <p:ph type="subTitle" idx="1"/>
          </p:nvPr>
        </p:nvSpPr>
        <p:spPr>
          <a:xfrm>
            <a:off x="179511" y="1066800"/>
            <a:ext cx="8712970" cy="5386536"/>
          </a:xfrm>
          <a:prstGeom prst="rect">
            <a:avLst/>
          </a:prstGeom>
        </p:spPr>
        <p:txBody>
          <a:bodyPr/>
          <a:lstStyle/>
          <a:p>
            <a:pPr algn="l" defTabSz="905255">
              <a:spcBef>
                <a:spcPts val="400"/>
              </a:spcBef>
              <a:defRPr b="1" sz="1782">
                <a:solidFill>
                  <a:srgbClr val="000000"/>
                </a:solidFill>
              </a:defRPr>
            </a:pPr>
            <a:r>
              <a:t>Enhanced Financial Inclusion: </a:t>
            </a:r>
            <a:r>
              <a:rPr b="0"/>
              <a:t>Machine learning-powered loan prediction systems can expand access to credit by providing more accurate risk assessments, especially for underserved populations.</a:t>
            </a:r>
            <a:endParaRPr b="0"/>
          </a:p>
          <a:p>
            <a:pPr algn="l" defTabSz="905255">
              <a:defRPr sz="594">
                <a:solidFill>
                  <a:srgbClr val="000000"/>
                </a:solidFill>
              </a:defRPr>
            </a:pPr>
          </a:p>
          <a:p>
            <a:pPr algn="l" defTabSz="905255">
              <a:spcBef>
                <a:spcPts val="400"/>
              </a:spcBef>
              <a:defRPr b="1" sz="1782">
                <a:solidFill>
                  <a:srgbClr val="000000"/>
                </a:solidFill>
              </a:defRPr>
            </a:pPr>
            <a:r>
              <a:t>Lower Default Rates: </a:t>
            </a:r>
            <a:r>
              <a:rPr b="0"/>
              <a:t>Improved risk assessment leads to reduced defaults, lowering credit losses for lenders and improving portfolio performance.</a:t>
            </a:r>
            <a:endParaRPr b="0"/>
          </a:p>
          <a:p>
            <a:pPr algn="l" defTabSz="905255">
              <a:defRPr sz="594">
                <a:solidFill>
                  <a:srgbClr val="000000"/>
                </a:solidFill>
              </a:defRPr>
            </a:pPr>
          </a:p>
          <a:p>
            <a:pPr algn="l" defTabSz="905255">
              <a:spcBef>
                <a:spcPts val="400"/>
              </a:spcBef>
              <a:defRPr b="1" sz="1782">
                <a:solidFill>
                  <a:srgbClr val="000000"/>
                </a:solidFill>
              </a:defRPr>
            </a:pPr>
            <a:r>
              <a:t>Consideration of Various Factors: </a:t>
            </a:r>
            <a:r>
              <a:rPr b="0"/>
              <a:t>Incorporating multiple factors such as credit history, income, employment status, and debt-to-income ratio to make informed loan approval decisions, enhancing prediction accuracy and fairness.</a:t>
            </a:r>
            <a:endParaRPr b="0"/>
          </a:p>
          <a:p>
            <a:pPr algn="l" defTabSz="905255">
              <a:defRPr sz="594">
                <a:solidFill>
                  <a:srgbClr val="000000"/>
                </a:solidFill>
              </a:defRPr>
            </a:pPr>
          </a:p>
          <a:p>
            <a:pPr algn="l" defTabSz="905255">
              <a:spcBef>
                <a:spcPts val="400"/>
              </a:spcBef>
              <a:defRPr b="1" sz="1782">
                <a:solidFill>
                  <a:srgbClr val="000000"/>
                </a:solidFill>
              </a:defRPr>
            </a:pPr>
            <a:r>
              <a:t>Personalized Customer Experience: </a:t>
            </a:r>
            <a:r>
              <a:rPr b="0"/>
              <a:t>Tailored loan products and terms based on individual borrower profiles enhance customer satisfaction and retention.</a:t>
            </a:r>
            <a:endParaRPr b="0"/>
          </a:p>
          <a:p>
            <a:pPr algn="l" defTabSz="905255">
              <a:defRPr b="1" sz="594">
                <a:solidFill>
                  <a:srgbClr val="000000"/>
                </a:solidFill>
              </a:defRPr>
            </a:pPr>
          </a:p>
          <a:p>
            <a:pPr algn="l" defTabSz="905255">
              <a:spcBef>
                <a:spcPts val="400"/>
              </a:spcBef>
              <a:defRPr b="1" sz="1782">
                <a:solidFill>
                  <a:srgbClr val="000000"/>
                </a:solidFill>
              </a:defRPr>
            </a:pPr>
            <a:r>
              <a:t>Regulatory Compliance: </a:t>
            </a:r>
            <a:r>
              <a:rPr b="0"/>
              <a:t>Automated compliance checks and transparent decision-making ensure adherence to regulations and build trust with regulators and customers.</a:t>
            </a:r>
            <a:endParaRPr b="0"/>
          </a:p>
          <a:p>
            <a:pPr algn="l" defTabSz="905255">
              <a:defRPr sz="594">
                <a:solidFill>
                  <a:srgbClr val="000000"/>
                </a:solidFill>
              </a:defRPr>
            </a:pPr>
          </a:p>
          <a:p>
            <a:pPr algn="l" defTabSz="905255">
              <a:spcBef>
                <a:spcPts val="400"/>
              </a:spcBef>
              <a:defRPr b="1" sz="1782">
                <a:solidFill>
                  <a:srgbClr val="000000"/>
                </a:solidFill>
              </a:defRPr>
            </a:pPr>
            <a:r>
              <a:t>Continuous Improvement: </a:t>
            </a:r>
            <a:r>
              <a:rPr b="0"/>
              <a:t>Ongoing model refinement based on new data and feedback leads to better prediction accuracy and operational efficiency over time.</a:t>
            </a:r>
          </a:p>
        </p:txBody>
      </p:sp>
    </p:spTree>
  </p:cSld>
  <p:clrMapOvr>
    <a:masterClrMapping/>
  </p:clrMapOvr>
  <mc:AlternateContent xmlns:mc="http://schemas.openxmlformats.org/markup-compatibility/2006">
    <mc:Choice xmlns:p14="http://schemas.microsoft.com/office/powerpoint/2010/main" Requires="p14">
      <p:transition spd="fast" advClick="0" advTm="4000" p14:dur="250">
        <p:fade/>
      </p:transition>
    </mc:Choice>
    <mc:Fallback>
      <p:transition spd="fast">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Title 1"/>
          <p:cNvSpPr txBox="1"/>
          <p:nvPr>
            <p:ph type="ctrTitle"/>
          </p:nvPr>
        </p:nvSpPr>
        <p:spPr>
          <a:prstGeom prst="rect">
            <a:avLst/>
          </a:prstGeom>
        </p:spPr>
        <p:txBody>
          <a:bodyPr/>
          <a:lstStyle>
            <a:lvl1pPr>
              <a:defRPr sz="4000"/>
            </a:lvl1pPr>
          </a:lstStyle>
          <a:p>
            <a:pPr/>
            <a:r>
              <a:t>Conclusion</a:t>
            </a:r>
          </a:p>
        </p:txBody>
      </p:sp>
      <p:sp>
        <p:nvSpPr>
          <p:cNvPr id="128" name="Subtitle 2"/>
          <p:cNvSpPr txBox="1"/>
          <p:nvPr>
            <p:ph type="subTitle" idx="1"/>
          </p:nvPr>
        </p:nvSpPr>
        <p:spPr>
          <a:xfrm>
            <a:off x="323527" y="1196751"/>
            <a:ext cx="8153401" cy="4724401"/>
          </a:xfrm>
          <a:prstGeom prst="rect">
            <a:avLst/>
          </a:prstGeom>
        </p:spPr>
        <p:txBody>
          <a:bodyPr/>
          <a:lstStyle/>
          <a:p>
            <a:pPr marL="282892" indent="-282892" algn="l" defTabSz="905255">
              <a:spcBef>
                <a:spcPts val="400"/>
              </a:spcBef>
              <a:buSzPct val="100000"/>
              <a:buChar char="➢"/>
              <a:defRPr sz="1881">
                <a:solidFill>
                  <a:srgbClr val="000000"/>
                </a:solidFill>
              </a:defRPr>
            </a:pPr>
            <a:r>
              <a:t>Our Loan Prediction System marks a significant milestone in the realm of financial technology, harnessing the power of machine learning to transform the loan approval process.</a:t>
            </a:r>
          </a:p>
          <a:p>
            <a:pPr marL="282892" indent="-282892" algn="l" defTabSz="905255">
              <a:buSzPct val="100000"/>
              <a:buChar char="➢"/>
              <a:defRPr sz="1881">
                <a:solidFill>
                  <a:srgbClr val="000000"/>
                </a:solidFill>
              </a:defRPr>
            </a:pPr>
          </a:p>
          <a:p>
            <a:pPr marL="282892" indent="-282892" algn="l" defTabSz="905255">
              <a:spcBef>
                <a:spcPts val="400"/>
              </a:spcBef>
              <a:buSzPct val="100000"/>
              <a:buChar char="➢"/>
              <a:defRPr sz="1881">
                <a:solidFill>
                  <a:srgbClr val="000000"/>
                </a:solidFill>
              </a:defRPr>
            </a:pPr>
            <a:r>
              <a:t>By integrating various data sources and employing sophisticated algorithms, we've developed a system that accurately predicts loan approval outcomes while mitigating biases and ensuring transparency.</a:t>
            </a:r>
          </a:p>
          <a:p>
            <a:pPr marL="282892" indent="-282892" algn="l" defTabSz="905255">
              <a:buSzPct val="100000"/>
              <a:buChar char="➢"/>
              <a:defRPr sz="1881">
                <a:solidFill>
                  <a:srgbClr val="000000"/>
                </a:solidFill>
              </a:defRPr>
            </a:pPr>
          </a:p>
          <a:p>
            <a:pPr marL="282892" indent="-282892" algn="l" defTabSz="905255">
              <a:spcBef>
                <a:spcPts val="400"/>
              </a:spcBef>
              <a:buSzPct val="100000"/>
              <a:buChar char="➢"/>
              <a:defRPr sz="1881">
                <a:solidFill>
                  <a:srgbClr val="000000"/>
                </a:solidFill>
              </a:defRPr>
            </a:pPr>
            <a:r>
              <a:t>Throughout this project, we've emphasized the importance of fairness, efficiency, and customer-centricity, aiming to provide a seamless borrowing experience for all.</a:t>
            </a:r>
          </a:p>
          <a:p>
            <a:pPr marL="282892" indent="-282892" algn="l" defTabSz="905255">
              <a:buSzPct val="100000"/>
              <a:buChar char="➢"/>
              <a:defRPr sz="1881">
                <a:solidFill>
                  <a:srgbClr val="000000"/>
                </a:solidFill>
              </a:defRPr>
            </a:pPr>
          </a:p>
          <a:p>
            <a:pPr marL="282892" indent="-282892" algn="l" defTabSz="905255">
              <a:spcBef>
                <a:spcPts val="400"/>
              </a:spcBef>
              <a:buSzPct val="100000"/>
              <a:buChar char="➢"/>
              <a:defRPr sz="1881">
                <a:solidFill>
                  <a:srgbClr val="000000"/>
                </a:solidFill>
              </a:defRPr>
            </a:pPr>
            <a:r>
              <a:t>As we conclude this project, we reflect on the strides made in advancing financial inclusivity, reducing defaults, and fostering trust in lending institutions.</a:t>
            </a:r>
          </a:p>
        </p:txBody>
      </p:sp>
    </p:spTree>
  </p:cSld>
  <p:clrMapOvr>
    <a:masterClrMapping/>
  </p:clrMapOvr>
  <mc:AlternateContent xmlns:mc="http://schemas.openxmlformats.org/markup-compatibility/2006">
    <mc:Choice xmlns:p14="http://schemas.microsoft.com/office/powerpoint/2010/main" Requires="p14">
      <p:transition spd="fast" advClick="0" advTm="4000" p14:dur="250">
        <p:fade/>
      </p:transition>
    </mc:Choice>
    <mc:Fallback>
      <p:transition spd="fast">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Title 1"/>
          <p:cNvSpPr txBox="1"/>
          <p:nvPr>
            <p:ph type="ctrTitle"/>
          </p:nvPr>
        </p:nvSpPr>
        <p:spPr>
          <a:prstGeom prst="rect">
            <a:avLst/>
          </a:prstGeom>
        </p:spPr>
        <p:txBody>
          <a:bodyPr/>
          <a:lstStyle>
            <a:lvl1pPr>
              <a:defRPr sz="4000"/>
            </a:lvl1pPr>
          </a:lstStyle>
          <a:p>
            <a:pPr/>
            <a:r>
              <a:t>Reference</a:t>
            </a:r>
          </a:p>
        </p:txBody>
      </p:sp>
      <p:sp>
        <p:nvSpPr>
          <p:cNvPr id="131" name="Subtitle 2"/>
          <p:cNvSpPr txBox="1"/>
          <p:nvPr>
            <p:ph type="subTitle" idx="1"/>
          </p:nvPr>
        </p:nvSpPr>
        <p:spPr>
          <a:xfrm>
            <a:off x="323527" y="1556791"/>
            <a:ext cx="8153401" cy="4724401"/>
          </a:xfrm>
          <a:prstGeom prst="rect">
            <a:avLst/>
          </a:prstGeom>
        </p:spPr>
        <p:txBody>
          <a:bodyPr/>
          <a:lstStyle/>
          <a:p>
            <a:pPr indent="114300" algn="l">
              <a:spcBef>
                <a:spcPts val="500"/>
              </a:spcBef>
              <a:defRPr sz="2400">
                <a:latin typeface="Times New Roman"/>
                <a:ea typeface="Times New Roman"/>
                <a:cs typeface="Times New Roman"/>
                <a:sym typeface="Times New Roman"/>
              </a:defRPr>
            </a:pPr>
            <a:r>
              <a:rPr u="sng">
                <a:solidFill>
                  <a:srgbClr val="0000FF"/>
                </a:solidFill>
                <a:uFill>
                  <a:solidFill>
                    <a:srgbClr val="0000FF"/>
                  </a:solidFill>
                </a:uFill>
                <a:hlinkClick r:id="rId2" invalidUrl="" action="" tgtFrame="" tooltip="" history="1" highlightClick="0" endSnd="0"/>
              </a:rPr>
              <a:t>https://github.com/DataThinkers/Machine-Learning-Projects-Code/blob/main/Loan%20Status%20Prediction%20Using%20Machine%20Learning.ipynb</a:t>
            </a:r>
          </a:p>
          <a:p>
            <a:pPr indent="114300" algn="l">
              <a:defRPr sz="1000">
                <a:latin typeface="Times New Roman"/>
                <a:ea typeface="Times New Roman"/>
                <a:cs typeface="Times New Roman"/>
                <a:sym typeface="Times New Roman"/>
              </a:defRPr>
            </a:pPr>
          </a:p>
          <a:p>
            <a:pPr indent="114300" algn="l">
              <a:spcBef>
                <a:spcPts val="500"/>
              </a:spcBef>
              <a:defRPr sz="2400">
                <a:latin typeface="Times New Roman"/>
                <a:ea typeface="Times New Roman"/>
                <a:cs typeface="Times New Roman"/>
                <a:sym typeface="Times New Roman"/>
              </a:defRPr>
            </a:pPr>
            <a:r>
              <a:rPr u="sng">
                <a:solidFill>
                  <a:srgbClr val="0000FF"/>
                </a:solidFill>
                <a:uFill>
                  <a:solidFill>
                    <a:srgbClr val="0000FF"/>
                  </a:solidFill>
                </a:uFill>
                <a:hlinkClick r:id="rId3" invalidUrl="" action="" tgtFrame="" tooltip="" history="1" highlightClick="0" endSnd="0"/>
              </a:rPr>
              <a:t>https://youtu.be/vSBGCf5hqDE?feature=shared</a:t>
            </a:r>
          </a:p>
        </p:txBody>
      </p:sp>
    </p:spTree>
  </p:cSld>
  <p:clrMapOvr>
    <a:masterClrMapping/>
  </p:clrMapOvr>
  <mc:AlternateContent xmlns:mc="http://schemas.openxmlformats.org/markup-compatibility/2006">
    <mc:Choice xmlns:p14="http://schemas.microsoft.com/office/powerpoint/2010/main" Requires="p14">
      <p:transition spd="fast" advClick="0" advTm="4000" p14:dur="250">
        <p:fade/>
      </p:transition>
    </mc:Choice>
    <mc:Fallback>
      <p:transition spd="fast">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3" name="Picture 5" descr="Picture 5"/>
          <p:cNvPicPr>
            <a:picLocks noChangeAspect="1"/>
          </p:cNvPicPr>
          <p:nvPr/>
        </p:nvPicPr>
        <p:blipFill>
          <a:blip r:embed="rId2">
            <a:extLst/>
          </a:blip>
          <a:stretch>
            <a:fillRect/>
          </a:stretch>
        </p:blipFill>
        <p:spPr>
          <a:xfrm>
            <a:off x="611560" y="980728"/>
            <a:ext cx="7848873" cy="5616624"/>
          </a:xfrm>
          <a:prstGeom prst="rect">
            <a:avLst/>
          </a:prstGeom>
          <a:ln w="12700">
            <a:miter lim="400000"/>
          </a:ln>
          <a:effectLst>
            <a:outerShdw sx="100000" sy="100000" kx="0" ky="0" algn="b" rotWithShape="0" blurRad="152400" dist="250190" dir="8460000">
              <a:srgbClr val="000000">
                <a:alpha val="28000"/>
              </a:srgbClr>
            </a:outerShdw>
          </a:effectLst>
        </p:spPr>
      </p:pic>
    </p:spTree>
  </p:cSld>
  <p:clrMapOvr>
    <a:masterClrMapping/>
  </p:clrMapOvr>
  <mc:AlternateContent xmlns:mc="http://schemas.openxmlformats.org/markup-compatibility/2006">
    <mc:Choice xmlns:p14="http://schemas.microsoft.com/office/powerpoint/2010/main" Requires="p14">
      <p:transition spd="fast" advClick="1" p14:dur="250">
        <p:fade/>
      </p:transition>
    </mc:Choice>
    <mc:Fallback>
      <p:transition spd="fast">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 name="TextBox 1"/>
          <p:cNvSpPr txBox="1"/>
          <p:nvPr/>
        </p:nvSpPr>
        <p:spPr>
          <a:xfrm>
            <a:off x="464545" y="116632"/>
            <a:ext cx="5309160" cy="66676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4000">
                <a:latin typeface="Times New Roman"/>
                <a:ea typeface="Times New Roman"/>
                <a:cs typeface="Times New Roman"/>
                <a:sym typeface="Times New Roman"/>
              </a:defRPr>
            </a:lvl1pPr>
          </a:lstStyle>
          <a:p>
            <a:pPr/>
            <a:r>
              <a:t>Table of Contents</a:t>
            </a:r>
          </a:p>
        </p:txBody>
      </p:sp>
      <p:sp>
        <p:nvSpPr>
          <p:cNvPr id="77" name="TextBox 2"/>
          <p:cNvSpPr txBox="1"/>
          <p:nvPr/>
        </p:nvSpPr>
        <p:spPr>
          <a:xfrm>
            <a:off x="369248" y="1027576"/>
            <a:ext cx="6821328" cy="535953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buSzPct val="100000"/>
              <a:buFont typeface="Arial"/>
              <a:buChar char="•"/>
              <a:defRPr sz="2800">
                <a:latin typeface="Times New Roman"/>
                <a:ea typeface="Times New Roman"/>
                <a:cs typeface="Times New Roman"/>
                <a:sym typeface="Times New Roman"/>
              </a:defRPr>
            </a:pPr>
            <a:r>
              <a:t> Abstract</a:t>
            </a:r>
          </a:p>
          <a:p>
            <a:pPr>
              <a:buSzPct val="100000"/>
              <a:buFont typeface="Arial"/>
              <a:buChar char="•"/>
              <a:defRPr sz="2800">
                <a:latin typeface="Times New Roman"/>
                <a:ea typeface="Times New Roman"/>
                <a:cs typeface="Times New Roman"/>
                <a:sym typeface="Times New Roman"/>
              </a:defRPr>
            </a:pPr>
            <a:r>
              <a:t> Introduction</a:t>
            </a:r>
          </a:p>
          <a:p>
            <a:pPr>
              <a:buSzPct val="100000"/>
              <a:buFont typeface="Arial"/>
              <a:buChar char="•"/>
              <a:defRPr sz="2800">
                <a:latin typeface="Times New Roman"/>
                <a:ea typeface="Times New Roman"/>
                <a:cs typeface="Times New Roman"/>
                <a:sym typeface="Times New Roman"/>
              </a:defRPr>
            </a:pPr>
            <a:r>
              <a:t> Problem Statement</a:t>
            </a:r>
          </a:p>
          <a:p>
            <a:pPr>
              <a:buSzPct val="100000"/>
              <a:buFont typeface="Arial"/>
              <a:buChar char="•"/>
              <a:defRPr sz="2800">
                <a:latin typeface="Times New Roman"/>
                <a:ea typeface="Times New Roman"/>
                <a:cs typeface="Times New Roman"/>
                <a:sym typeface="Times New Roman"/>
              </a:defRPr>
            </a:pPr>
            <a:r>
              <a:t> Brief about Loan Prediction System</a:t>
            </a:r>
          </a:p>
          <a:p>
            <a:pPr>
              <a:buSzPct val="100000"/>
              <a:buFont typeface="Arial"/>
              <a:buChar char="•"/>
              <a:defRPr sz="2800">
                <a:latin typeface="Times New Roman"/>
                <a:ea typeface="Times New Roman"/>
                <a:cs typeface="Times New Roman"/>
                <a:sym typeface="Times New Roman"/>
              </a:defRPr>
            </a:pPr>
            <a:r>
              <a:t> Objectives</a:t>
            </a:r>
          </a:p>
          <a:p>
            <a:pPr>
              <a:buSzPct val="100000"/>
              <a:buFont typeface="Arial"/>
              <a:buChar char="•"/>
              <a:defRPr sz="2800">
                <a:latin typeface="Times New Roman"/>
                <a:ea typeface="Times New Roman"/>
                <a:cs typeface="Times New Roman"/>
                <a:sym typeface="Times New Roman"/>
              </a:defRPr>
            </a:pPr>
            <a:r>
              <a:t> Dataset Overview</a:t>
            </a:r>
          </a:p>
          <a:p>
            <a:pPr>
              <a:buSzPct val="100000"/>
              <a:buFont typeface="Arial"/>
              <a:buChar char="•"/>
              <a:defRPr sz="2800">
                <a:latin typeface="Times New Roman"/>
                <a:ea typeface="Times New Roman"/>
                <a:cs typeface="Times New Roman"/>
                <a:sym typeface="Times New Roman"/>
              </a:defRPr>
            </a:pPr>
            <a:r>
              <a:t> Flow Chart</a:t>
            </a:r>
          </a:p>
          <a:p>
            <a:pPr>
              <a:buSzPct val="100000"/>
              <a:buFont typeface="Arial"/>
              <a:buChar char="•"/>
              <a:defRPr sz="2800">
                <a:latin typeface="Times New Roman"/>
                <a:ea typeface="Times New Roman"/>
                <a:cs typeface="Times New Roman"/>
                <a:sym typeface="Times New Roman"/>
              </a:defRPr>
            </a:pPr>
            <a:r>
              <a:t> Tools and technologies</a:t>
            </a:r>
          </a:p>
          <a:p>
            <a:pPr>
              <a:buSzPct val="100000"/>
              <a:buFont typeface="Arial"/>
              <a:buChar char="•"/>
              <a:defRPr sz="2800">
                <a:latin typeface="Times New Roman"/>
                <a:ea typeface="Times New Roman"/>
                <a:cs typeface="Times New Roman"/>
                <a:sym typeface="Times New Roman"/>
              </a:defRPr>
            </a:pPr>
            <a:r>
              <a:t> Result</a:t>
            </a:r>
          </a:p>
          <a:p>
            <a:pPr>
              <a:buSzPct val="100000"/>
              <a:buFont typeface="Arial"/>
              <a:buChar char="•"/>
              <a:defRPr sz="2800">
                <a:latin typeface="Times New Roman"/>
                <a:ea typeface="Times New Roman"/>
                <a:cs typeface="Times New Roman"/>
                <a:sym typeface="Times New Roman"/>
              </a:defRPr>
            </a:pPr>
            <a:r>
              <a:t> Future scope</a:t>
            </a:r>
          </a:p>
          <a:p>
            <a:pPr>
              <a:buSzPct val="100000"/>
              <a:buFont typeface="Arial"/>
              <a:buChar char="•"/>
              <a:defRPr sz="2800">
                <a:latin typeface="Times New Roman"/>
                <a:ea typeface="Times New Roman"/>
                <a:cs typeface="Times New Roman"/>
                <a:sym typeface="Times New Roman"/>
              </a:defRPr>
            </a:pPr>
            <a:r>
              <a:t> Conclusion</a:t>
            </a:r>
          </a:p>
          <a:p>
            <a:pPr>
              <a:buSzPct val="100000"/>
              <a:buFont typeface="Arial"/>
              <a:buChar char="•"/>
              <a:defRPr sz="2800">
                <a:latin typeface="Times New Roman"/>
                <a:ea typeface="Times New Roman"/>
                <a:cs typeface="Times New Roman"/>
                <a:sym typeface="Times New Roman"/>
              </a:defRPr>
            </a:pPr>
            <a:r>
              <a:t> Reference</a:t>
            </a:r>
          </a:p>
        </p:txBody>
      </p:sp>
    </p:spTree>
  </p:cSld>
  <p:clrMapOvr>
    <a:masterClrMapping/>
  </p:clrMapOvr>
  <mc:AlternateContent xmlns:mc="http://schemas.openxmlformats.org/markup-compatibility/2006">
    <mc:Choice xmlns:p14="http://schemas.microsoft.com/office/powerpoint/2010/main" Requires="p14">
      <p:transition spd="fast" advClick="0" advTm="4000" p14:dur="250">
        <p:fade/>
      </p:transition>
    </mc:Choice>
    <mc:Fallback>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 name="TextBox 1"/>
          <p:cNvSpPr txBox="1"/>
          <p:nvPr/>
        </p:nvSpPr>
        <p:spPr>
          <a:xfrm>
            <a:off x="513264" y="126785"/>
            <a:ext cx="5309160" cy="6667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4000">
                <a:latin typeface="Times New Roman"/>
                <a:ea typeface="Times New Roman"/>
                <a:cs typeface="Times New Roman"/>
                <a:sym typeface="Times New Roman"/>
              </a:defRPr>
            </a:lvl1pPr>
          </a:lstStyle>
          <a:p>
            <a:pPr/>
            <a:r>
              <a:t>Abstract</a:t>
            </a:r>
          </a:p>
        </p:txBody>
      </p:sp>
      <p:sp>
        <p:nvSpPr>
          <p:cNvPr id="80" name="TextBox 10"/>
          <p:cNvSpPr txBox="1"/>
          <p:nvPr/>
        </p:nvSpPr>
        <p:spPr>
          <a:xfrm>
            <a:off x="225231" y="1052736"/>
            <a:ext cx="8549521" cy="521698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Char char="❑"/>
              <a:defRPr sz="2000"/>
            </a:pPr>
            <a:r>
              <a:t>In an era where access to financial resources is crucial for individual and societal progress, equitable lending practices are imperative. However, traditional loan evaluation systems often exhibit biases, leading to discriminatory outcomes. To address this challenge, we present our AI Loan Prediction System, a cutting-edge application of machine learning algorithms designed to revolutionize lending decisions.</a:t>
            </a:r>
          </a:p>
          <a:p>
            <a:pPr marL="342900" indent="-342900">
              <a:buSzPct val="100000"/>
              <a:buChar char="❑"/>
              <a:defRPr sz="2000"/>
            </a:pPr>
          </a:p>
          <a:p>
            <a:pPr marL="342900" indent="-342900">
              <a:buSzPct val="100000"/>
              <a:buChar char="❑"/>
              <a:defRPr sz="2000"/>
            </a:pPr>
            <a:r>
              <a:t>Our system leverages advanced machine learning techniques to analyze loan applications impartially, considering factors such as gender, marital status, income, and credit history. By harnessing the power of data analytics and artificial intelligence, we ensure fairness, transparency, and accuracy in lending decisions, thereby promoting financial inclusivity and social equity.</a:t>
            </a:r>
          </a:p>
          <a:p>
            <a:pPr marL="342900" indent="-342900">
              <a:buSzPct val="100000"/>
              <a:buChar char="❑"/>
              <a:defRPr sz="2000"/>
            </a:pPr>
          </a:p>
          <a:p>
            <a:pPr marL="342900" indent="-342900">
              <a:buSzPct val="100000"/>
              <a:buChar char="❑"/>
              <a:defRPr sz="2000"/>
            </a:pPr>
            <a:r>
              <a:t>Through this project, we aim to contribute to a more just and accessible financial landscape, where individuals are evaluated based on their merits rather than demographic characteristics. Join us on this journey towards equitable lending practices and inclusive economic empowerment.</a:t>
            </a:r>
          </a:p>
        </p:txBody>
      </p:sp>
    </p:spTree>
  </p:cSld>
  <p:clrMapOvr>
    <a:masterClrMapping/>
  </p:clrMapOvr>
  <mc:AlternateContent xmlns:mc="http://schemas.openxmlformats.org/markup-compatibility/2006">
    <mc:Choice xmlns:p14="http://schemas.microsoft.com/office/powerpoint/2010/main" Requires="p14">
      <p:transition spd="fast" advClick="0" advTm="4000" p14:dur="250">
        <p:fade/>
      </p:transition>
    </mc:Choice>
    <mc:Fallback>
      <p:transition spd="fast">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 name="TextBox 1"/>
          <p:cNvSpPr txBox="1"/>
          <p:nvPr/>
        </p:nvSpPr>
        <p:spPr>
          <a:xfrm>
            <a:off x="441256" y="116632"/>
            <a:ext cx="5309160" cy="66676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4000">
                <a:latin typeface="Times New Roman"/>
                <a:ea typeface="Times New Roman"/>
                <a:cs typeface="Times New Roman"/>
                <a:sym typeface="Times New Roman"/>
              </a:defRPr>
            </a:lvl1pPr>
          </a:lstStyle>
          <a:p>
            <a:pPr/>
            <a:r>
              <a:t>Introduction</a:t>
            </a:r>
          </a:p>
        </p:txBody>
      </p:sp>
      <p:sp>
        <p:nvSpPr>
          <p:cNvPr id="83" name="Rectangle 2"/>
          <p:cNvSpPr txBox="1"/>
          <p:nvPr/>
        </p:nvSpPr>
        <p:spPr>
          <a:xfrm>
            <a:off x="225231" y="980727"/>
            <a:ext cx="8045465" cy="47542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latin typeface="Times New Roman"/>
                <a:ea typeface="Times New Roman"/>
                <a:cs typeface="Times New Roman"/>
                <a:sym typeface="Times New Roman"/>
              </a:defRPr>
            </a:pPr>
            <a:r>
              <a:t>The aim of a loan approval prediction project in machine learning is to develop a model that can predict whether a loan application should be approved or denied based on various factors.</a:t>
            </a:r>
          </a:p>
          <a:p>
            <a:pPr>
              <a:defRPr sz="2000">
                <a:latin typeface="Times New Roman"/>
                <a:ea typeface="Times New Roman"/>
                <a:cs typeface="Times New Roman"/>
                <a:sym typeface="Times New Roman"/>
              </a:defRPr>
            </a:pPr>
            <a:r>
              <a:t>This project typically involves:</a:t>
            </a:r>
          </a:p>
          <a:p>
            <a:pPr marL="342900" indent="-342900">
              <a:buSzPct val="100000"/>
              <a:buFont typeface="Arial"/>
              <a:buChar char="•"/>
              <a:defRPr sz="2000">
                <a:latin typeface="Times New Roman"/>
                <a:ea typeface="Times New Roman"/>
                <a:cs typeface="Times New Roman"/>
                <a:sym typeface="Times New Roman"/>
              </a:defRPr>
            </a:pPr>
            <a:r>
              <a:t>Data Collection: Gathering relevant applicant information, financial history, and loan details.</a:t>
            </a:r>
          </a:p>
          <a:p>
            <a:pPr marL="342900" indent="-342900">
              <a:buSzPct val="100000"/>
              <a:buFont typeface="Arial"/>
              <a:buChar char="•"/>
              <a:defRPr sz="2000">
                <a:latin typeface="Times New Roman"/>
                <a:ea typeface="Times New Roman"/>
                <a:cs typeface="Times New Roman"/>
                <a:sym typeface="Times New Roman"/>
              </a:defRPr>
            </a:pPr>
            <a:r>
              <a:t>Data Preprocessing: Cleaning and transforming collected data for analysis.</a:t>
            </a:r>
          </a:p>
          <a:p>
            <a:pPr marL="342900" indent="-342900">
              <a:buSzPct val="100000"/>
              <a:buFont typeface="Arial"/>
              <a:buChar char="•"/>
              <a:defRPr sz="2000">
                <a:latin typeface="Times New Roman"/>
                <a:ea typeface="Times New Roman"/>
                <a:cs typeface="Times New Roman"/>
                <a:sym typeface="Times New Roman"/>
              </a:defRPr>
            </a:pPr>
            <a:r>
              <a:t>Feature Selection/Engineering: Identifying relevant features or creating new ones to enhance model performance.</a:t>
            </a:r>
          </a:p>
          <a:p>
            <a:pPr marL="342900" indent="-342900">
              <a:buSzPct val="100000"/>
              <a:buFont typeface="Arial"/>
              <a:buChar char="•"/>
              <a:defRPr sz="2000">
                <a:latin typeface="Times New Roman"/>
                <a:ea typeface="Times New Roman"/>
                <a:cs typeface="Times New Roman"/>
                <a:sym typeface="Times New Roman"/>
              </a:defRPr>
            </a:pPr>
            <a:r>
              <a:t>Model Selection and Training: Choosing suitable machine learning algorithms and training them on prepared data.</a:t>
            </a:r>
          </a:p>
          <a:p>
            <a:pPr marL="342900" indent="-342900">
              <a:buSzPct val="100000"/>
              <a:buFont typeface="Arial"/>
              <a:buChar char="•"/>
              <a:defRPr sz="2000">
                <a:latin typeface="Times New Roman"/>
                <a:ea typeface="Times New Roman"/>
                <a:cs typeface="Times New Roman"/>
                <a:sym typeface="Times New Roman"/>
              </a:defRPr>
            </a:pPr>
            <a:r>
              <a:t>Model Evaluation: Assessing model performance using </a:t>
            </a:r>
          </a:p>
          <a:p>
            <a:pPr>
              <a:defRPr sz="2000">
                <a:latin typeface="Times New Roman"/>
                <a:ea typeface="Times New Roman"/>
                <a:cs typeface="Times New Roman"/>
                <a:sym typeface="Times New Roman"/>
              </a:defRPr>
            </a:pPr>
            <a:r>
              <a:t>      metrics like accuracy, precision, recall, and F1-score.</a:t>
            </a:r>
          </a:p>
          <a:p>
            <a:pPr marL="342900" indent="-342900">
              <a:buSzPct val="100000"/>
              <a:buFont typeface="Arial"/>
              <a:buChar char="•"/>
              <a:defRPr sz="2000">
                <a:latin typeface="Times New Roman"/>
                <a:ea typeface="Times New Roman"/>
                <a:cs typeface="Times New Roman"/>
                <a:sym typeface="Times New Roman"/>
              </a:defRPr>
            </a:pPr>
            <a:r>
              <a:t>Deployment: Implementing the trained model into a </a:t>
            </a:r>
          </a:p>
          <a:p>
            <a:pPr>
              <a:defRPr sz="2000">
                <a:latin typeface="Times New Roman"/>
                <a:ea typeface="Times New Roman"/>
                <a:cs typeface="Times New Roman"/>
                <a:sym typeface="Times New Roman"/>
              </a:defRPr>
            </a:pPr>
            <a:r>
              <a:t>      real-world application for practical use in loan </a:t>
            </a:r>
          </a:p>
          <a:p>
            <a:pPr>
              <a:defRPr sz="2000">
                <a:latin typeface="Times New Roman"/>
                <a:ea typeface="Times New Roman"/>
                <a:cs typeface="Times New Roman"/>
                <a:sym typeface="Times New Roman"/>
              </a:defRPr>
            </a:pPr>
            <a:r>
              <a:t>      approval decisions.</a:t>
            </a:r>
          </a:p>
        </p:txBody>
      </p:sp>
      <p:pic>
        <p:nvPicPr>
          <p:cNvPr id="84" name="Picture 4" descr="Picture 4"/>
          <p:cNvPicPr>
            <a:picLocks noChangeAspect="1"/>
          </p:cNvPicPr>
          <p:nvPr/>
        </p:nvPicPr>
        <p:blipFill>
          <a:blip r:embed="rId2">
            <a:extLst/>
          </a:blip>
          <a:stretch>
            <a:fillRect/>
          </a:stretch>
        </p:blipFill>
        <p:spPr>
          <a:xfrm>
            <a:off x="6244261" y="4221088"/>
            <a:ext cx="2915817" cy="263691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0" advTm="4000" p14:dur="250">
        <p:fade/>
      </p:transition>
    </mc:Choice>
    <mc:Fallback>
      <p:transition spd="fast">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6" name="TextBox 1"/>
          <p:cNvSpPr txBox="1"/>
          <p:nvPr/>
        </p:nvSpPr>
        <p:spPr>
          <a:xfrm>
            <a:off x="448944" y="44623"/>
            <a:ext cx="5309160" cy="6667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4000">
                <a:latin typeface="Times New Roman"/>
                <a:ea typeface="Times New Roman"/>
                <a:cs typeface="Times New Roman"/>
                <a:sym typeface="Times New Roman"/>
              </a:defRPr>
            </a:lvl1pPr>
          </a:lstStyle>
          <a:p>
            <a:pPr/>
            <a:r>
              <a:t>Problem Statement</a:t>
            </a:r>
          </a:p>
        </p:txBody>
      </p:sp>
      <p:sp>
        <p:nvSpPr>
          <p:cNvPr id="87" name="Rectangle 2"/>
          <p:cNvSpPr txBox="1"/>
          <p:nvPr/>
        </p:nvSpPr>
        <p:spPr>
          <a:xfrm>
            <a:off x="419563" y="1268759"/>
            <a:ext cx="8045465" cy="41700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Font typeface="Courier New"/>
              <a:buChar char="o"/>
              <a:defRPr sz="2000">
                <a:latin typeface="Times New Roman"/>
                <a:ea typeface="Times New Roman"/>
                <a:cs typeface="Times New Roman"/>
                <a:sym typeface="Times New Roman"/>
              </a:defRPr>
            </a:pPr>
            <a:r>
              <a:t>Inequitable lending practices persist in the financial industry, leading to discriminatory outcomes.</a:t>
            </a:r>
          </a:p>
          <a:p>
            <a:pPr marL="342900" indent="-342900">
              <a:buSzPct val="100000"/>
              <a:buFont typeface="Courier New"/>
              <a:buChar char="o"/>
              <a:defRPr sz="2000">
                <a:latin typeface="Times New Roman"/>
                <a:ea typeface="Times New Roman"/>
                <a:cs typeface="Times New Roman"/>
                <a:sym typeface="Times New Roman"/>
              </a:defRPr>
            </a:pPr>
            <a:r>
              <a:t>Traditional systems exhibit biases based on factors like gender, race, and socioeconomic status.</a:t>
            </a:r>
          </a:p>
          <a:p>
            <a:pPr marL="342900" indent="-342900">
              <a:buSzPct val="100000"/>
              <a:buFont typeface="Courier New"/>
              <a:buChar char="o"/>
              <a:defRPr sz="2000">
                <a:latin typeface="Times New Roman"/>
                <a:ea typeface="Times New Roman"/>
                <a:cs typeface="Times New Roman"/>
                <a:sym typeface="Times New Roman"/>
              </a:defRPr>
            </a:pPr>
            <a:r>
              <a:t>Key Challenges:</a:t>
            </a:r>
          </a:p>
          <a:p>
            <a:pPr>
              <a:defRPr sz="2000">
                <a:latin typeface="Times New Roman"/>
                <a:ea typeface="Times New Roman"/>
                <a:cs typeface="Times New Roman"/>
                <a:sym typeface="Times New Roman"/>
              </a:defRPr>
            </a:pPr>
            <a:r>
              <a:t>           * Bias in Decision Making</a:t>
            </a:r>
          </a:p>
          <a:p>
            <a:pPr>
              <a:defRPr sz="2000">
                <a:latin typeface="Times New Roman"/>
                <a:ea typeface="Times New Roman"/>
                <a:cs typeface="Times New Roman"/>
                <a:sym typeface="Times New Roman"/>
              </a:defRPr>
            </a:pPr>
            <a:r>
              <a:t>           * Lack of Transparency</a:t>
            </a:r>
          </a:p>
          <a:p>
            <a:pPr>
              <a:defRPr sz="2000">
                <a:latin typeface="Times New Roman"/>
                <a:ea typeface="Times New Roman"/>
                <a:cs typeface="Times New Roman"/>
                <a:sym typeface="Times New Roman"/>
              </a:defRPr>
            </a:pPr>
            <a:r>
              <a:t>           * Inefficient Processes</a:t>
            </a:r>
          </a:p>
          <a:p>
            <a:pPr>
              <a:defRPr sz="2000">
                <a:latin typeface="Times New Roman"/>
                <a:ea typeface="Times New Roman"/>
                <a:cs typeface="Times New Roman"/>
                <a:sym typeface="Times New Roman"/>
              </a:defRPr>
            </a:pPr>
            <a:r>
              <a:t>           * Limited Access to Credit</a:t>
            </a:r>
          </a:p>
          <a:p>
            <a:pPr marL="342900" indent="-342900">
              <a:buSzPct val="100000"/>
              <a:buFont typeface="Courier New"/>
              <a:buChar char="o"/>
              <a:defRPr sz="2000">
                <a:latin typeface="Times New Roman"/>
                <a:ea typeface="Times New Roman"/>
                <a:cs typeface="Times New Roman"/>
                <a:sym typeface="Times New Roman"/>
              </a:defRPr>
            </a:pPr>
            <a:r>
              <a:t>Addressing these challenges requires a shift towards data-driven and equitable lending practices.</a:t>
            </a:r>
          </a:p>
          <a:p>
            <a:pPr marL="342900" indent="-342900">
              <a:buSzPct val="100000"/>
              <a:buFont typeface="Courier New"/>
              <a:buChar char="o"/>
              <a:defRPr sz="2000">
                <a:latin typeface="Times New Roman"/>
                <a:ea typeface="Times New Roman"/>
                <a:cs typeface="Times New Roman"/>
                <a:sym typeface="Times New Roman"/>
              </a:defRPr>
            </a:pPr>
            <a:r>
              <a:t>Our AI Loan Prediction System aims to mitigate biases, enhance transparency, and improve efficiency in loan approval decisions using machine learning and data analytics.</a:t>
            </a:r>
          </a:p>
        </p:txBody>
      </p:sp>
    </p:spTree>
  </p:cSld>
  <p:clrMapOvr>
    <a:masterClrMapping/>
  </p:clrMapOvr>
  <mc:AlternateContent xmlns:mc="http://schemas.openxmlformats.org/markup-compatibility/2006">
    <mc:Choice xmlns:p14="http://schemas.microsoft.com/office/powerpoint/2010/main" Requires="p14">
      <p:transition spd="fast" advClick="0" advTm="4000" p14:dur="250">
        <p:fade/>
      </p:transition>
    </mc:Choice>
    <mc:Fallback>
      <p:transition spd="fast">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 name="TextBox 1"/>
          <p:cNvSpPr txBox="1"/>
          <p:nvPr/>
        </p:nvSpPr>
        <p:spPr>
          <a:xfrm>
            <a:off x="441256" y="116632"/>
            <a:ext cx="5309160" cy="66676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4000">
                <a:latin typeface="Times New Roman"/>
                <a:ea typeface="Times New Roman"/>
                <a:cs typeface="Times New Roman"/>
                <a:sym typeface="Times New Roman"/>
              </a:defRPr>
            </a:lvl1pPr>
          </a:lstStyle>
          <a:p>
            <a:pPr/>
            <a:r>
              <a:t>Loan Prediction System </a:t>
            </a:r>
          </a:p>
        </p:txBody>
      </p:sp>
      <p:sp>
        <p:nvSpPr>
          <p:cNvPr id="90" name="Rectangle 2"/>
          <p:cNvSpPr txBox="1"/>
          <p:nvPr/>
        </p:nvSpPr>
        <p:spPr>
          <a:xfrm>
            <a:off x="369247" y="1052735"/>
            <a:ext cx="8045465" cy="51490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Font typeface="Arial"/>
              <a:buChar char="•"/>
              <a:defRPr>
                <a:latin typeface="Times New Roman"/>
                <a:ea typeface="Times New Roman"/>
                <a:cs typeface="Times New Roman"/>
                <a:sym typeface="Times New Roman"/>
              </a:defRPr>
            </a:pPr>
            <a:r>
              <a:t>The Loan Prediction System project aims to develop an automated system using machine learning algorithms to predict whether a loan application should be approved or denied. This system utilizes a dataset containing various attributes such as gender, marital status, income, credit history, and property location to make predictions.</a:t>
            </a:r>
          </a:p>
          <a:p>
            <a:pPr marL="342900" indent="-342900">
              <a:buSzPct val="100000"/>
              <a:buFont typeface="Arial"/>
              <a:buChar char="•"/>
              <a:defRPr>
                <a:latin typeface="Times New Roman"/>
                <a:ea typeface="Times New Roman"/>
                <a:cs typeface="Times New Roman"/>
                <a:sym typeface="Times New Roman"/>
              </a:defRPr>
            </a:pPr>
          </a:p>
          <a:p>
            <a:pPr marL="342900" indent="-342900">
              <a:buSzPct val="100000"/>
              <a:buFont typeface="Arial"/>
              <a:buChar char="•"/>
              <a:defRPr>
                <a:latin typeface="Times New Roman"/>
                <a:ea typeface="Times New Roman"/>
                <a:cs typeface="Times New Roman"/>
                <a:sym typeface="Times New Roman"/>
              </a:defRPr>
            </a:pPr>
            <a:r>
              <a:t>The primary objective of the project is to streamline the loan approval process, ensuring fairness, efficiency, and transparency. By analyzing historical loan data and employing advanced algorithms, the system can accurately assess the creditworthiness of applicants and make informed lending decisions.</a:t>
            </a:r>
          </a:p>
          <a:p>
            <a:pPr marL="342900" indent="-342900">
              <a:buSzPct val="100000"/>
              <a:buFont typeface="Arial"/>
              <a:buChar char="•"/>
              <a:defRPr>
                <a:latin typeface="Times New Roman"/>
                <a:ea typeface="Times New Roman"/>
                <a:cs typeface="Times New Roman"/>
                <a:sym typeface="Times New Roman"/>
              </a:defRPr>
            </a:pPr>
          </a:p>
          <a:p>
            <a:pPr marL="342900" indent="-342900">
              <a:buSzPct val="100000"/>
              <a:buFont typeface="Arial"/>
              <a:buChar char="•"/>
              <a:defRPr>
                <a:latin typeface="Times New Roman"/>
                <a:ea typeface="Times New Roman"/>
                <a:cs typeface="Times New Roman"/>
                <a:sym typeface="Times New Roman"/>
              </a:defRPr>
            </a:pPr>
            <a:r>
              <a:t>Key components of the project include data collection, preprocessing, feature selection/engineering, model training, evaluation, and deployment. Throughout the project, considerations for regulatory compliance, ethical AI practices, and customer-centric solutions are prioritized.</a:t>
            </a:r>
          </a:p>
          <a:p>
            <a:pPr marL="342900" indent="-342900">
              <a:buSzPct val="100000"/>
              <a:buFont typeface="Arial"/>
              <a:buChar char="•"/>
              <a:defRPr>
                <a:latin typeface="Times New Roman"/>
                <a:ea typeface="Times New Roman"/>
                <a:cs typeface="Times New Roman"/>
                <a:sym typeface="Times New Roman"/>
              </a:defRPr>
            </a:pPr>
          </a:p>
          <a:p>
            <a:pPr marL="342900" indent="-342900">
              <a:buSzPct val="100000"/>
              <a:buFont typeface="Arial"/>
              <a:buChar char="•"/>
              <a:defRPr>
                <a:latin typeface="Times New Roman"/>
                <a:ea typeface="Times New Roman"/>
                <a:cs typeface="Times New Roman"/>
                <a:sym typeface="Times New Roman"/>
              </a:defRPr>
            </a:pPr>
            <a:r>
              <a:t>Ultimately, the Loan Prediction System aims to contribute to a more inclusive financial landscape by providing access to credit for deserving individuals while minimizing the risk of defaults for lending institutions.</a:t>
            </a:r>
          </a:p>
        </p:txBody>
      </p:sp>
    </p:spTree>
  </p:cSld>
  <p:clrMapOvr>
    <a:masterClrMapping/>
  </p:clrMapOvr>
  <mc:AlternateContent xmlns:mc="http://schemas.openxmlformats.org/markup-compatibility/2006">
    <mc:Choice xmlns:p14="http://schemas.microsoft.com/office/powerpoint/2010/main" Requires="p14">
      <p:transition spd="fast" advClick="0" advTm="4000" p14:dur="250">
        <p:fade/>
      </p:transition>
    </mc:Choice>
    <mc:Fallback>
      <p:transition spd="fast">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2" name="TextBox 1"/>
          <p:cNvSpPr txBox="1"/>
          <p:nvPr/>
        </p:nvSpPr>
        <p:spPr>
          <a:xfrm>
            <a:off x="513264" y="260647"/>
            <a:ext cx="5309160" cy="1270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
                <a:latin typeface="Times New Roman"/>
                <a:ea typeface="Times New Roman"/>
                <a:cs typeface="Times New Roman"/>
                <a:sym typeface="Times New Roman"/>
              </a:defRPr>
            </a:lvl1pPr>
          </a:lstStyle>
          <a:p>
            <a:pPr/>
            <a:r>
              <a:t>.</a:t>
            </a:r>
          </a:p>
        </p:txBody>
      </p:sp>
      <p:pic>
        <p:nvPicPr>
          <p:cNvPr id="93" name="Picture 3" descr="Picture 3"/>
          <p:cNvPicPr>
            <a:picLocks noChangeAspect="0"/>
          </p:cNvPicPr>
          <p:nvPr/>
        </p:nvPicPr>
        <p:blipFill>
          <a:blip r:embed="rId2">
            <a:extLst/>
          </a:blip>
          <a:stretch>
            <a:fillRect/>
          </a:stretch>
        </p:blipFill>
        <p:spPr>
          <a:xfrm>
            <a:off x="0" y="1412775"/>
            <a:ext cx="9144000" cy="468052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0" advTm="4000" p14:dur="250">
        <p:fade/>
      </p:transition>
    </mc:Choice>
    <mc:Fallback>
      <p:transition spd="fast">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 name="TextBox 1"/>
          <p:cNvSpPr txBox="1"/>
          <p:nvPr/>
        </p:nvSpPr>
        <p:spPr>
          <a:xfrm>
            <a:off x="369248" y="44624"/>
            <a:ext cx="5309160" cy="126366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4000">
                <a:latin typeface="Times New Roman"/>
                <a:ea typeface="Times New Roman"/>
                <a:cs typeface="Times New Roman"/>
                <a:sym typeface="Times New Roman"/>
              </a:defRPr>
            </a:lvl1pPr>
          </a:lstStyle>
          <a:p>
            <a:pPr/>
            <a:r>
              <a:t>Objectives</a:t>
            </a:r>
          </a:p>
        </p:txBody>
      </p:sp>
      <p:sp>
        <p:nvSpPr>
          <p:cNvPr id="96" name="Rectangle 2"/>
          <p:cNvSpPr txBox="1"/>
          <p:nvPr/>
        </p:nvSpPr>
        <p:spPr>
          <a:xfrm>
            <a:off x="225231" y="980728"/>
            <a:ext cx="8045465" cy="385039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Font typeface="Arial"/>
              <a:buChar char="•"/>
              <a:defRPr sz="2400">
                <a:latin typeface="Times New Roman"/>
                <a:ea typeface="Times New Roman"/>
                <a:cs typeface="Times New Roman"/>
                <a:sym typeface="Times New Roman"/>
              </a:defRPr>
            </a:pPr>
            <a:r>
              <a:t>Develop a machine learning model to predict loan approval outcomes accurately.</a:t>
            </a:r>
          </a:p>
          <a:p>
            <a:pPr marL="342900" indent="-342900">
              <a:buSzPct val="100000"/>
              <a:buFont typeface="Arial"/>
              <a:buChar char="•"/>
              <a:defRPr sz="2400">
                <a:latin typeface="Times New Roman"/>
                <a:ea typeface="Times New Roman"/>
                <a:cs typeface="Times New Roman"/>
                <a:sym typeface="Times New Roman"/>
              </a:defRPr>
            </a:pPr>
            <a:r>
              <a:t>Mitigate biases in lending decisions by ensuring fairness and transparency.</a:t>
            </a:r>
          </a:p>
          <a:p>
            <a:pPr marL="342900" indent="-342900">
              <a:buSzPct val="100000"/>
              <a:buFont typeface="Arial"/>
              <a:buChar char="•"/>
              <a:defRPr sz="2400">
                <a:latin typeface="Times New Roman"/>
                <a:ea typeface="Times New Roman"/>
                <a:cs typeface="Times New Roman"/>
                <a:sym typeface="Times New Roman"/>
              </a:defRPr>
            </a:pPr>
            <a:r>
              <a:t>Enhance efficiency in the loan approval process through automation and data-driven insights.</a:t>
            </a:r>
          </a:p>
          <a:p>
            <a:pPr marL="342900" indent="-342900">
              <a:buSzPct val="100000"/>
              <a:buFont typeface="Arial"/>
              <a:buChar char="•"/>
              <a:defRPr sz="2400">
                <a:latin typeface="Times New Roman"/>
                <a:ea typeface="Times New Roman"/>
                <a:cs typeface="Times New Roman"/>
                <a:sym typeface="Times New Roman"/>
              </a:defRPr>
            </a:pPr>
            <a:r>
              <a:t>Foster trust and accountability in lending institutions by implementing transparent decision-making processes.</a:t>
            </a:r>
          </a:p>
          <a:p>
            <a:pPr marL="342900" indent="-342900">
              <a:buSzPct val="100000"/>
              <a:buFont typeface="Arial"/>
              <a:buChar char="•"/>
              <a:defRPr sz="2400">
                <a:latin typeface="Times New Roman"/>
                <a:ea typeface="Times New Roman"/>
                <a:cs typeface="Times New Roman"/>
                <a:sym typeface="Times New Roman"/>
              </a:defRPr>
            </a:pPr>
            <a:r>
              <a:t>Streamline the loan application </a:t>
            </a:r>
          </a:p>
          <a:p>
            <a:pPr>
              <a:defRPr sz="2400">
                <a:latin typeface="Times New Roman"/>
                <a:ea typeface="Times New Roman"/>
                <a:cs typeface="Times New Roman"/>
                <a:sym typeface="Times New Roman"/>
              </a:defRPr>
            </a:pPr>
            <a:r>
              <a:t>    process for both applicants and </a:t>
            </a:r>
          </a:p>
          <a:p>
            <a:pPr>
              <a:defRPr sz="2400">
                <a:latin typeface="Times New Roman"/>
                <a:ea typeface="Times New Roman"/>
                <a:cs typeface="Times New Roman"/>
                <a:sym typeface="Times New Roman"/>
              </a:defRPr>
            </a:pPr>
            <a:r>
              <a:t>    financial institutions.</a:t>
            </a:r>
          </a:p>
        </p:txBody>
      </p:sp>
      <p:pic>
        <p:nvPicPr>
          <p:cNvPr id="97" name="Picture 4" descr="Picture 4"/>
          <p:cNvPicPr>
            <a:picLocks noChangeAspect="1"/>
          </p:cNvPicPr>
          <p:nvPr/>
        </p:nvPicPr>
        <p:blipFill>
          <a:blip r:embed="rId2">
            <a:extLst/>
          </a:blip>
          <a:stretch>
            <a:fillRect/>
          </a:stretch>
        </p:blipFill>
        <p:spPr>
          <a:xfrm>
            <a:off x="4597906" y="4005064"/>
            <a:ext cx="4546095" cy="272765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0" advTm="4000" p14:dur="250">
        <p:fade/>
      </p:transition>
    </mc:Choice>
    <mc:Fallback>
      <p:transition spd="fast">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 name="Title 1"/>
          <p:cNvSpPr txBox="1"/>
          <p:nvPr>
            <p:ph type="ctrTitle"/>
          </p:nvPr>
        </p:nvSpPr>
        <p:spPr>
          <a:xfrm>
            <a:off x="-108520" y="0"/>
            <a:ext cx="5486401" cy="914400"/>
          </a:xfrm>
          <a:prstGeom prst="rect">
            <a:avLst/>
          </a:prstGeom>
        </p:spPr>
        <p:txBody>
          <a:bodyPr/>
          <a:lstStyle>
            <a:lvl1pPr>
              <a:defRPr sz="4000"/>
            </a:lvl1pPr>
          </a:lstStyle>
          <a:p>
            <a:pPr/>
            <a:r>
              <a:t>Dataset Overview</a:t>
            </a:r>
          </a:p>
        </p:txBody>
      </p:sp>
      <p:sp>
        <p:nvSpPr>
          <p:cNvPr id="100" name="Subtitle 5"/>
          <p:cNvSpPr txBox="1"/>
          <p:nvPr>
            <p:ph type="subTitle" idx="1"/>
          </p:nvPr>
        </p:nvSpPr>
        <p:spPr>
          <a:xfrm>
            <a:off x="107503" y="1124744"/>
            <a:ext cx="8856986" cy="5225752"/>
          </a:xfrm>
          <a:prstGeom prst="rect">
            <a:avLst/>
          </a:prstGeom>
        </p:spPr>
        <p:txBody>
          <a:bodyPr/>
          <a:lstStyle/>
          <a:p>
            <a:pPr marL="285750" indent="-285750" algn="l">
              <a:spcBef>
                <a:spcPts val="400"/>
              </a:spcBef>
              <a:buSzPct val="100000"/>
              <a:buChar char="❖"/>
              <a:defRPr sz="2000">
                <a:solidFill>
                  <a:srgbClr val="000000"/>
                </a:solidFill>
              </a:defRPr>
            </a:pPr>
            <a:r>
              <a:t>Description of the dataset, including the various attributes and their meanings :-</a:t>
            </a:r>
          </a:p>
          <a:p>
            <a:pPr algn="l">
              <a:defRPr i="1" sz="1200">
                <a:solidFill>
                  <a:srgbClr val="000000"/>
                </a:solidFill>
              </a:defRPr>
            </a:pPr>
          </a:p>
          <a:p>
            <a:pPr algn="l">
              <a:spcBef>
                <a:spcPts val="400"/>
              </a:spcBef>
              <a:defRPr i="1" sz="1800">
                <a:solidFill>
                  <a:srgbClr val="000000"/>
                </a:solidFill>
              </a:defRPr>
            </a:pPr>
            <a:r>
              <a:t># Loan_ID : Unique Loan ID</a:t>
            </a:r>
          </a:p>
          <a:p>
            <a:pPr algn="l">
              <a:spcBef>
                <a:spcPts val="400"/>
              </a:spcBef>
              <a:defRPr i="1" sz="1800">
                <a:solidFill>
                  <a:srgbClr val="000000"/>
                </a:solidFill>
              </a:defRPr>
            </a:pPr>
            <a:r>
              <a:t># Gender : Male/ Female</a:t>
            </a:r>
          </a:p>
          <a:p>
            <a:pPr algn="l">
              <a:spcBef>
                <a:spcPts val="400"/>
              </a:spcBef>
              <a:defRPr i="1" sz="1800">
                <a:solidFill>
                  <a:srgbClr val="000000"/>
                </a:solidFill>
              </a:defRPr>
            </a:pPr>
            <a:r>
              <a:t># Married : Applicant married (Y/N)</a:t>
            </a:r>
          </a:p>
          <a:p>
            <a:pPr algn="l">
              <a:spcBef>
                <a:spcPts val="400"/>
              </a:spcBef>
              <a:defRPr i="1" sz="1800">
                <a:solidFill>
                  <a:srgbClr val="000000"/>
                </a:solidFill>
              </a:defRPr>
            </a:pPr>
            <a:r>
              <a:t># Dependents : Number of dependents</a:t>
            </a:r>
          </a:p>
          <a:p>
            <a:pPr algn="l">
              <a:spcBef>
                <a:spcPts val="400"/>
              </a:spcBef>
              <a:defRPr i="1" sz="1800">
                <a:solidFill>
                  <a:srgbClr val="000000"/>
                </a:solidFill>
              </a:defRPr>
            </a:pPr>
            <a:r>
              <a:t># Education : Applicant Education (Graduate/ Under Graduate)</a:t>
            </a:r>
          </a:p>
          <a:p>
            <a:pPr algn="l">
              <a:spcBef>
                <a:spcPts val="400"/>
              </a:spcBef>
              <a:defRPr i="1" sz="1800">
                <a:solidFill>
                  <a:srgbClr val="000000"/>
                </a:solidFill>
              </a:defRPr>
            </a:pPr>
            <a:r>
              <a:t># Self_Employed : Self employed (Y/N)</a:t>
            </a:r>
          </a:p>
          <a:p>
            <a:pPr algn="l">
              <a:spcBef>
                <a:spcPts val="400"/>
              </a:spcBef>
              <a:defRPr i="1" sz="1800">
                <a:solidFill>
                  <a:srgbClr val="000000"/>
                </a:solidFill>
              </a:defRPr>
            </a:pPr>
            <a:r>
              <a:t># ApplicantIncome : Applicant income</a:t>
            </a:r>
          </a:p>
          <a:p>
            <a:pPr algn="l">
              <a:spcBef>
                <a:spcPts val="400"/>
              </a:spcBef>
              <a:defRPr i="1" sz="1800">
                <a:solidFill>
                  <a:srgbClr val="000000"/>
                </a:solidFill>
              </a:defRPr>
            </a:pPr>
            <a:r>
              <a:t># CoapplicantIncome : Coapplicant income</a:t>
            </a:r>
          </a:p>
          <a:p>
            <a:pPr algn="l">
              <a:spcBef>
                <a:spcPts val="400"/>
              </a:spcBef>
              <a:defRPr i="1" sz="1800">
                <a:solidFill>
                  <a:srgbClr val="000000"/>
                </a:solidFill>
              </a:defRPr>
            </a:pPr>
            <a:r>
              <a:t># LoanAmount : Loan amount in thousands of dollars</a:t>
            </a:r>
          </a:p>
          <a:p>
            <a:pPr algn="l">
              <a:spcBef>
                <a:spcPts val="400"/>
              </a:spcBef>
              <a:defRPr i="1" sz="1800">
                <a:solidFill>
                  <a:srgbClr val="000000"/>
                </a:solidFill>
              </a:defRPr>
            </a:pPr>
            <a:r>
              <a:t># Loan_Amount_Term : Term of loan in months</a:t>
            </a:r>
          </a:p>
          <a:p>
            <a:pPr algn="l">
              <a:spcBef>
                <a:spcPts val="400"/>
              </a:spcBef>
              <a:defRPr i="1" sz="1800">
                <a:solidFill>
                  <a:srgbClr val="000000"/>
                </a:solidFill>
              </a:defRPr>
            </a:pPr>
            <a:r>
              <a:t># Credit_History : Credit history meets guidelines yes or no</a:t>
            </a:r>
          </a:p>
          <a:p>
            <a:pPr algn="l">
              <a:spcBef>
                <a:spcPts val="400"/>
              </a:spcBef>
              <a:defRPr i="1" sz="1800">
                <a:solidFill>
                  <a:srgbClr val="000000"/>
                </a:solidFill>
              </a:defRPr>
            </a:pPr>
            <a:r>
              <a:t># Property_Area : Urban/ Semi Urban/ Rural</a:t>
            </a:r>
          </a:p>
          <a:p>
            <a:pPr algn="l">
              <a:spcBef>
                <a:spcPts val="400"/>
              </a:spcBef>
              <a:defRPr i="1" sz="1800">
                <a:solidFill>
                  <a:srgbClr val="000000"/>
                </a:solidFill>
              </a:defRPr>
            </a:pPr>
            <a:r>
              <a:t># Loan_Status : Loan approved (Y/N) this is the target variable</a:t>
            </a:r>
          </a:p>
        </p:txBody>
      </p:sp>
    </p:spTree>
  </p:cSld>
  <p:clrMapOvr>
    <a:masterClrMapping/>
  </p:clrMapOvr>
  <mc:AlternateContent xmlns:mc="http://schemas.openxmlformats.org/markup-compatibility/2006">
    <mc:Choice xmlns:p14="http://schemas.microsoft.com/office/powerpoint/2010/main" Requires="p14">
      <p:transition spd="fast" advClick="0" advTm="4000" p14:dur="250">
        <p:fade/>
      </p:transition>
    </mc:Choice>
    <mc:Fallback>
      <p:transition spd="fast">
        <p:fade/>
      </p:transition>
    </mc:Fallback>
  </mc:AlternateContent>
</p:sld>
</file>

<file path=ppt/theme/theme1.xml><?xml version="1.0" encoding="utf-8"?>
<a:theme xmlns:a="http://schemas.openxmlformats.org/drawingml/2006/main" xmlns:r="http://schemas.openxmlformats.org/officeDocument/2006/relationships" name="Bubble Sort">
  <a:themeElements>
    <a:clrScheme name="Bubble Sor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Bubble Sort">
      <a:majorFont>
        <a:latin typeface="Helvetica"/>
        <a:ea typeface="Helvetica"/>
        <a:cs typeface="Helvetica"/>
      </a:majorFont>
      <a:minorFont>
        <a:latin typeface="Calibri"/>
        <a:ea typeface="Calibri"/>
        <a:cs typeface="Calibri"/>
      </a:minorFont>
    </a:fontScheme>
    <a:fmtScheme name="Bubble Sor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ubble Sort">
  <a:themeElements>
    <a:clrScheme name="Bubble Sor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Bubble Sort">
      <a:majorFont>
        <a:latin typeface="Helvetica"/>
        <a:ea typeface="Helvetica"/>
        <a:cs typeface="Helvetica"/>
      </a:majorFont>
      <a:minorFont>
        <a:latin typeface="Calibri"/>
        <a:ea typeface="Calibri"/>
        <a:cs typeface="Calibri"/>
      </a:minorFont>
    </a:fontScheme>
    <a:fmtScheme name="Bubble Sor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