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Trend Sans Five" charset="1" panose="00000000000000000000"/>
      <p:regular r:id="rId23"/>
    </p:embeddedFont>
    <p:embeddedFont>
      <p:font typeface="Hero Bold" charset="1" panose="000005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C3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57375" y="1541853"/>
            <a:ext cx="19602749" cy="7203294"/>
            <a:chOff x="0" y="0"/>
            <a:chExt cx="5162864" cy="18971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62864" cy="1897164"/>
            </a:xfrm>
            <a:custGeom>
              <a:avLst/>
              <a:gdLst/>
              <a:ahLst/>
              <a:cxnLst/>
              <a:rect r="r" b="b" t="t" l="l"/>
              <a:pathLst>
                <a:path h="1897164" w="5162864">
                  <a:moveTo>
                    <a:pt x="0" y="0"/>
                  </a:moveTo>
                  <a:lnTo>
                    <a:pt x="5162864" y="0"/>
                  </a:lnTo>
                  <a:lnTo>
                    <a:pt x="5162864" y="1897164"/>
                  </a:lnTo>
                  <a:lnTo>
                    <a:pt x="0" y="189716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62864" cy="19352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412661"/>
            <a:ext cx="7152198" cy="5461679"/>
          </a:xfrm>
          <a:custGeom>
            <a:avLst/>
            <a:gdLst/>
            <a:ahLst/>
            <a:cxnLst/>
            <a:rect r="r" b="b" t="t" l="l"/>
            <a:pathLst>
              <a:path h="5461679" w="7152198">
                <a:moveTo>
                  <a:pt x="0" y="0"/>
                </a:moveTo>
                <a:lnTo>
                  <a:pt x="7152198" y="0"/>
                </a:lnTo>
                <a:lnTo>
                  <a:pt x="7152198" y="5461678"/>
                </a:lnTo>
                <a:lnTo>
                  <a:pt x="0" y="54616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9617173" y="5195888"/>
            <a:ext cx="8384422" cy="0"/>
          </a:xfrm>
          <a:prstGeom prst="line">
            <a:avLst/>
          </a:prstGeom>
          <a:ln cap="flat" w="10477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-657375" y="1541853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V="true">
            <a:off x="-657570" y="8714191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9144000" y="1899639"/>
            <a:ext cx="8307954" cy="299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5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CUSTOMER </a:t>
            </a:r>
          </a:p>
          <a:p>
            <a:pPr algn="l">
              <a:lnSpc>
                <a:spcPts val="7800"/>
              </a:lnSpc>
            </a:pPr>
            <a:r>
              <a:rPr lang="en-US" sz="65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SEGMENTATION</a:t>
            </a:r>
          </a:p>
          <a:p>
            <a:pPr algn="l" marL="0" indent="0" lvl="0">
              <a:lnSpc>
                <a:spcPts val="7800"/>
              </a:lnSpc>
            </a:pPr>
            <a:r>
              <a:rPr lang="en-US" sz="65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ANALYSIS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04584" y="5476875"/>
            <a:ext cx="4215611" cy="284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0"/>
              </a:lnSpc>
            </a:pPr>
            <a:r>
              <a:rPr lang="en-US" sz="29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By Sai Swapna,  </a:t>
            </a:r>
          </a:p>
          <a:p>
            <a:pPr algn="l">
              <a:lnSpc>
                <a:spcPts val="3770"/>
              </a:lnSpc>
            </a:pPr>
            <a:r>
              <a:rPr lang="en-US" sz="29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Mishty, </a:t>
            </a:r>
          </a:p>
          <a:p>
            <a:pPr algn="l">
              <a:lnSpc>
                <a:spcPts val="3770"/>
              </a:lnSpc>
            </a:pPr>
            <a:r>
              <a:rPr lang="en-US" sz="29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Divyanshu Sharma, </a:t>
            </a:r>
          </a:p>
          <a:p>
            <a:pPr algn="l">
              <a:lnSpc>
                <a:spcPts val="3770"/>
              </a:lnSpc>
            </a:pPr>
            <a:r>
              <a:rPr lang="en-US" sz="29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Naga Charanya, </a:t>
            </a:r>
          </a:p>
          <a:p>
            <a:pPr algn="l">
              <a:lnSpc>
                <a:spcPts val="3770"/>
              </a:lnSpc>
            </a:pPr>
            <a:r>
              <a:rPr lang="en-US" sz="29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Soundarya</a:t>
            </a:r>
          </a:p>
          <a:p>
            <a:pPr algn="l" marL="0" indent="0" lvl="0">
              <a:lnSpc>
                <a:spcPts val="3770"/>
              </a:lnSpc>
            </a:pPr>
            <a:r>
              <a:rPr lang="en-US" sz="29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Bharani Kumar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238239" y="9496756"/>
            <a:ext cx="1763357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00"/>
              </a:lnSpc>
            </a:pPr>
            <a:r>
              <a:rPr lang="en-US" sz="30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Team-2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C3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57375" y="1028700"/>
            <a:ext cx="19602749" cy="8229600"/>
            <a:chOff x="0" y="0"/>
            <a:chExt cx="5162864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62864" cy="2167467"/>
            </a:xfrm>
            <a:custGeom>
              <a:avLst/>
              <a:gdLst/>
              <a:ahLst/>
              <a:cxnLst/>
              <a:rect r="r" b="b" t="t" l="l"/>
              <a:pathLst>
                <a:path h="2167467" w="5162864">
                  <a:moveTo>
                    <a:pt x="0" y="0"/>
                  </a:moveTo>
                  <a:lnTo>
                    <a:pt x="5162864" y="0"/>
                  </a:lnTo>
                  <a:lnTo>
                    <a:pt x="516286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62864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-657570" y="9227344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-657570" y="997744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209108" y="8240687"/>
            <a:ext cx="1849489" cy="1849489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E7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957467" y="1438550"/>
            <a:ext cx="12545356" cy="7231265"/>
          </a:xfrm>
          <a:custGeom>
            <a:avLst/>
            <a:gdLst/>
            <a:ahLst/>
            <a:cxnLst/>
            <a:rect r="r" b="b" t="t" l="l"/>
            <a:pathLst>
              <a:path h="7231265" w="12545356">
                <a:moveTo>
                  <a:pt x="0" y="0"/>
                </a:moveTo>
                <a:lnTo>
                  <a:pt x="12545356" y="0"/>
                </a:lnTo>
                <a:lnTo>
                  <a:pt x="12545356" y="7231265"/>
                </a:lnTo>
                <a:lnTo>
                  <a:pt x="0" y="72312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41" t="-1420" r="0" b="-571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30187" y="8296627"/>
            <a:ext cx="1207331" cy="1743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40"/>
              </a:lnSpc>
            </a:pPr>
            <a:r>
              <a:rPr lang="en-US" sz="101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7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510165" y="141447"/>
            <a:ext cx="3267670" cy="68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4200">
                <a:solidFill>
                  <a:srgbClr val="FCFDFC"/>
                </a:solidFill>
                <a:latin typeface="Hero Bold"/>
                <a:ea typeface="Hero Bold"/>
                <a:cs typeface="Hero Bold"/>
                <a:sym typeface="Hero Bold"/>
              </a:rPr>
              <a:t>DASHBOARD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C3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57375" y="1028700"/>
            <a:ext cx="19602749" cy="8229600"/>
            <a:chOff x="0" y="0"/>
            <a:chExt cx="5162864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62864" cy="2167467"/>
            </a:xfrm>
            <a:custGeom>
              <a:avLst/>
              <a:gdLst/>
              <a:ahLst/>
              <a:cxnLst/>
              <a:rect r="r" b="b" t="t" l="l"/>
              <a:pathLst>
                <a:path h="2167467" w="5162864">
                  <a:moveTo>
                    <a:pt x="0" y="0"/>
                  </a:moveTo>
                  <a:lnTo>
                    <a:pt x="5162864" y="0"/>
                  </a:lnTo>
                  <a:lnTo>
                    <a:pt x="516286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62864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-657570" y="9227344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-657570" y="997744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209108" y="8240687"/>
            <a:ext cx="1849489" cy="1849489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E7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842061" y="1464743"/>
            <a:ext cx="12603877" cy="7357513"/>
          </a:xfrm>
          <a:custGeom>
            <a:avLst/>
            <a:gdLst/>
            <a:ahLst/>
            <a:cxnLst/>
            <a:rect r="r" b="b" t="t" l="l"/>
            <a:pathLst>
              <a:path h="7357513" w="12603877">
                <a:moveTo>
                  <a:pt x="0" y="0"/>
                </a:moveTo>
                <a:lnTo>
                  <a:pt x="12603878" y="0"/>
                </a:lnTo>
                <a:lnTo>
                  <a:pt x="12603878" y="7357514"/>
                </a:lnTo>
                <a:lnTo>
                  <a:pt x="0" y="73575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30187" y="8296627"/>
            <a:ext cx="1207331" cy="1743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40"/>
              </a:lnSpc>
            </a:pPr>
            <a:r>
              <a:rPr lang="en-US" sz="101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8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510165" y="137160"/>
            <a:ext cx="3267670" cy="68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Hero Bold"/>
                <a:ea typeface="Hero Bold"/>
                <a:cs typeface="Hero Bold"/>
                <a:sym typeface="Hero Bold"/>
              </a:rPr>
              <a:t>DASHBOARD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C3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57375" y="1028700"/>
            <a:ext cx="19602749" cy="8229600"/>
            <a:chOff x="0" y="0"/>
            <a:chExt cx="5162864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62864" cy="2167467"/>
            </a:xfrm>
            <a:custGeom>
              <a:avLst/>
              <a:gdLst/>
              <a:ahLst/>
              <a:cxnLst/>
              <a:rect r="r" b="b" t="t" l="l"/>
              <a:pathLst>
                <a:path h="2167467" w="5162864">
                  <a:moveTo>
                    <a:pt x="0" y="0"/>
                  </a:moveTo>
                  <a:lnTo>
                    <a:pt x="5162864" y="0"/>
                  </a:lnTo>
                  <a:lnTo>
                    <a:pt x="516286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62864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-657570" y="9227344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-657570" y="997744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209108" y="8240687"/>
            <a:ext cx="1849489" cy="1849489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E7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845570" y="1529776"/>
            <a:ext cx="12596860" cy="7227449"/>
          </a:xfrm>
          <a:custGeom>
            <a:avLst/>
            <a:gdLst/>
            <a:ahLst/>
            <a:cxnLst/>
            <a:rect r="r" b="b" t="t" l="l"/>
            <a:pathLst>
              <a:path h="7227449" w="12596860">
                <a:moveTo>
                  <a:pt x="0" y="0"/>
                </a:moveTo>
                <a:lnTo>
                  <a:pt x="12596860" y="0"/>
                </a:lnTo>
                <a:lnTo>
                  <a:pt x="12596860" y="7227448"/>
                </a:lnTo>
                <a:lnTo>
                  <a:pt x="0" y="72274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30187" y="8296627"/>
            <a:ext cx="1207331" cy="1743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40"/>
              </a:lnSpc>
            </a:pPr>
            <a:r>
              <a:rPr lang="en-US" sz="101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9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510165" y="137160"/>
            <a:ext cx="3267670" cy="68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4200">
                <a:solidFill>
                  <a:srgbClr val="FCFDFC"/>
                </a:solidFill>
                <a:latin typeface="Hero Bold"/>
                <a:ea typeface="Hero Bold"/>
                <a:cs typeface="Hero Bold"/>
                <a:sym typeface="Hero Bold"/>
              </a:rPr>
              <a:t>DASHBOARD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C3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57375" y="1028700"/>
            <a:ext cx="19602749" cy="8229600"/>
            <a:chOff x="0" y="0"/>
            <a:chExt cx="5162864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62864" cy="2167467"/>
            </a:xfrm>
            <a:custGeom>
              <a:avLst/>
              <a:gdLst/>
              <a:ahLst/>
              <a:cxnLst/>
              <a:rect r="r" b="b" t="t" l="l"/>
              <a:pathLst>
                <a:path h="2167467" w="5162864">
                  <a:moveTo>
                    <a:pt x="0" y="0"/>
                  </a:moveTo>
                  <a:lnTo>
                    <a:pt x="5162864" y="0"/>
                  </a:lnTo>
                  <a:lnTo>
                    <a:pt x="516286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62864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-657570" y="9227344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-657570" y="997744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209108" y="8240687"/>
            <a:ext cx="1849489" cy="1849489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E7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3207961" y="1548083"/>
            <a:ext cx="12522703" cy="7273961"/>
          </a:xfrm>
          <a:custGeom>
            <a:avLst/>
            <a:gdLst/>
            <a:ahLst/>
            <a:cxnLst/>
            <a:rect r="r" b="b" t="t" l="l"/>
            <a:pathLst>
              <a:path h="7273961" w="12522703">
                <a:moveTo>
                  <a:pt x="0" y="0"/>
                </a:moveTo>
                <a:lnTo>
                  <a:pt x="12522704" y="0"/>
                </a:lnTo>
                <a:lnTo>
                  <a:pt x="12522704" y="7273961"/>
                </a:lnTo>
                <a:lnTo>
                  <a:pt x="0" y="72739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42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510165" y="137160"/>
            <a:ext cx="3267670" cy="68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4200">
                <a:solidFill>
                  <a:srgbClr val="FCFDFC"/>
                </a:solidFill>
                <a:latin typeface="Hero Bold"/>
                <a:ea typeface="Hero Bold"/>
                <a:cs typeface="Hero Bold"/>
                <a:sym typeface="Hero Bold"/>
              </a:rPr>
              <a:t>DASHBOARD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05728" y="8563547"/>
            <a:ext cx="1456249" cy="1184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4"/>
              </a:lnSpc>
            </a:pPr>
            <a:r>
              <a:rPr lang="en-US" sz="686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10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C3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57375" y="1028700"/>
            <a:ext cx="19602749" cy="8229600"/>
            <a:chOff x="0" y="0"/>
            <a:chExt cx="5162864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62864" cy="2167467"/>
            </a:xfrm>
            <a:custGeom>
              <a:avLst/>
              <a:gdLst/>
              <a:ahLst/>
              <a:cxnLst/>
              <a:rect r="r" b="b" t="t" l="l"/>
              <a:pathLst>
                <a:path h="2167467" w="5162864">
                  <a:moveTo>
                    <a:pt x="0" y="0"/>
                  </a:moveTo>
                  <a:lnTo>
                    <a:pt x="5162864" y="0"/>
                  </a:lnTo>
                  <a:lnTo>
                    <a:pt x="516286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62864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-657570" y="9227344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-657570" y="997744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-657766" y="2664984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5480071" y="4431162"/>
            <a:ext cx="2807929" cy="2782403"/>
          </a:xfrm>
          <a:custGeom>
            <a:avLst/>
            <a:gdLst/>
            <a:ahLst/>
            <a:cxnLst/>
            <a:rect r="r" b="b" t="t" l="l"/>
            <a:pathLst>
              <a:path h="2782403" w="2807929">
                <a:moveTo>
                  <a:pt x="0" y="0"/>
                </a:moveTo>
                <a:lnTo>
                  <a:pt x="2807929" y="0"/>
                </a:lnTo>
                <a:lnTo>
                  <a:pt x="2807929" y="2782402"/>
                </a:lnTo>
                <a:lnTo>
                  <a:pt x="0" y="27824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86436" y="3087552"/>
            <a:ext cx="13493635" cy="575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Most customers are male (68%) and use discounts (43%).</a:t>
            </a:r>
          </a:p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Clothing is the most popular category, while products like Backpacks and Skirts are less popular.</a:t>
            </a:r>
          </a:p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Most customers don’t use promo codes (57%) and a large portion are not subscribed (73%).</a:t>
            </a:r>
          </a:p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Customers prefer free shipping and standard shipping, while payment methods like PayPal and Credit Cards are the most popular.</a:t>
            </a:r>
          </a:p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Older customers (50+) spend more, while younger customers (18-25) spend less.</a:t>
            </a:r>
          </a:p>
          <a:p>
            <a:pPr algn="l" marL="0" indent="0" lvl="0">
              <a:lnSpc>
                <a:spcPts val="416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7647709" y="1449887"/>
            <a:ext cx="3803073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40"/>
              </a:lnSpc>
            </a:pPr>
            <a:r>
              <a:rPr lang="en-US" sz="48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Key Insights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09108" y="8240687"/>
            <a:ext cx="1849489" cy="1849489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E7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05728" y="8563547"/>
            <a:ext cx="1456249" cy="1184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4"/>
              </a:lnSpc>
            </a:pPr>
            <a:r>
              <a:rPr lang="en-US" sz="686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11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C3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57375" y="1028700"/>
            <a:ext cx="19602749" cy="8229600"/>
            <a:chOff x="0" y="0"/>
            <a:chExt cx="5162864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62864" cy="2167467"/>
            </a:xfrm>
            <a:custGeom>
              <a:avLst/>
              <a:gdLst/>
              <a:ahLst/>
              <a:cxnLst/>
              <a:rect r="r" b="b" t="t" l="l"/>
              <a:pathLst>
                <a:path h="2167467" w="5162864">
                  <a:moveTo>
                    <a:pt x="0" y="0"/>
                  </a:moveTo>
                  <a:lnTo>
                    <a:pt x="5162864" y="0"/>
                  </a:lnTo>
                  <a:lnTo>
                    <a:pt x="516286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62864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-657570" y="9227344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-657570" y="997744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-657766" y="2664984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2484178" y="3349675"/>
            <a:ext cx="11328458" cy="5226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7173" indent="-348586" lvl="1">
              <a:lnSpc>
                <a:spcPts val="4197"/>
              </a:lnSpc>
              <a:buFont typeface="Arial"/>
              <a:buChar char="•"/>
            </a:pPr>
            <a:r>
              <a:rPr lang="en-US" sz="3229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Total Customers: 3900</a:t>
            </a:r>
          </a:p>
          <a:p>
            <a:pPr algn="l" marL="697173" indent="-348586" lvl="1">
              <a:lnSpc>
                <a:spcPts val="4197"/>
              </a:lnSpc>
              <a:buFont typeface="Arial"/>
              <a:buChar char="•"/>
            </a:pPr>
            <a:r>
              <a:rPr lang="en-US" sz="3229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Total Purchase Amount: 233K</a:t>
            </a:r>
          </a:p>
          <a:p>
            <a:pPr algn="l" marL="697173" indent="-348586" lvl="1">
              <a:lnSpc>
                <a:spcPts val="4197"/>
              </a:lnSpc>
              <a:buFont typeface="Arial"/>
              <a:buChar char="•"/>
            </a:pPr>
            <a:r>
              <a:rPr lang="en-US" sz="3229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Promo Code Usage: 57% of customers use promo codes.</a:t>
            </a:r>
          </a:p>
          <a:p>
            <a:pPr algn="l" marL="697173" indent="-348586" lvl="1">
              <a:lnSpc>
                <a:spcPts val="4197"/>
              </a:lnSpc>
              <a:buFont typeface="Arial"/>
              <a:buChar char="•"/>
            </a:pPr>
            <a:r>
              <a:rPr lang="en-US" sz="3229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Discount Usage: 43% of customers apply discounts.</a:t>
            </a:r>
          </a:p>
          <a:p>
            <a:pPr algn="l" marL="697173" indent="-348586" lvl="1">
              <a:lnSpc>
                <a:spcPts val="4197"/>
              </a:lnSpc>
              <a:buFont typeface="Arial"/>
              <a:buChar char="•"/>
            </a:pPr>
            <a:r>
              <a:rPr lang="en-US" sz="3229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Most Popular Category: Clothing (44.73% of total spend).</a:t>
            </a:r>
          </a:p>
          <a:p>
            <a:pPr algn="l" marL="697173" indent="-348586" lvl="1">
              <a:lnSpc>
                <a:spcPts val="4197"/>
              </a:lnSpc>
              <a:buFont typeface="Arial"/>
              <a:buChar char="•"/>
            </a:pPr>
            <a:r>
              <a:rPr lang="en-US" sz="3229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Preferred Shipping Method: Standard Shipping (162 customers).</a:t>
            </a:r>
          </a:p>
          <a:p>
            <a:pPr algn="l" marL="697173" indent="-348586" lvl="1">
              <a:lnSpc>
                <a:spcPts val="4197"/>
              </a:lnSpc>
              <a:buFont typeface="Arial"/>
              <a:buChar char="•"/>
            </a:pPr>
            <a:r>
              <a:rPr lang="en-US" sz="3229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Top Payment Method: PayPal (677 customers).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87636" y="1449887"/>
            <a:ext cx="9123218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40"/>
              </a:lnSpc>
            </a:pPr>
            <a:r>
              <a:rPr lang="en-US" sz="48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Summary of Key Metrics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09108" y="8240687"/>
            <a:ext cx="1849489" cy="1849489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E7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05728" y="8563547"/>
            <a:ext cx="1456249" cy="1184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4"/>
              </a:lnSpc>
            </a:pPr>
            <a:r>
              <a:rPr lang="en-US" sz="686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12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4861119" y="3930197"/>
            <a:ext cx="2668345" cy="6356803"/>
          </a:xfrm>
          <a:custGeom>
            <a:avLst/>
            <a:gdLst/>
            <a:ahLst/>
            <a:cxnLst/>
            <a:rect r="r" b="b" t="t" l="l"/>
            <a:pathLst>
              <a:path h="6356803" w="2668345">
                <a:moveTo>
                  <a:pt x="0" y="0"/>
                </a:moveTo>
                <a:lnTo>
                  <a:pt x="2668345" y="0"/>
                </a:lnTo>
                <a:lnTo>
                  <a:pt x="2668345" y="6356803"/>
                </a:lnTo>
                <a:lnTo>
                  <a:pt x="0" y="6356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C3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57375" y="1028700"/>
            <a:ext cx="19602749" cy="8229600"/>
            <a:chOff x="0" y="0"/>
            <a:chExt cx="5162864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62864" cy="2167467"/>
            </a:xfrm>
            <a:custGeom>
              <a:avLst/>
              <a:gdLst/>
              <a:ahLst/>
              <a:cxnLst/>
              <a:rect r="r" b="b" t="t" l="l"/>
              <a:pathLst>
                <a:path h="2167467" w="5162864">
                  <a:moveTo>
                    <a:pt x="0" y="0"/>
                  </a:moveTo>
                  <a:lnTo>
                    <a:pt x="5162864" y="0"/>
                  </a:lnTo>
                  <a:lnTo>
                    <a:pt x="516286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62864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-657570" y="9227344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-657570" y="997744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-657766" y="2664984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2463396" y="3854647"/>
            <a:ext cx="11328458" cy="365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7173" indent="-348586" lvl="1">
              <a:lnSpc>
                <a:spcPts val="4197"/>
              </a:lnSpc>
              <a:buFont typeface="Arial"/>
              <a:buChar char="•"/>
            </a:pPr>
            <a:r>
              <a:rPr lang="en-US" sz="3229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This analysis reveals key insights into customer shopping behavior, which can help in refining marketing strategies, improving customer experience, and driving sales.</a:t>
            </a:r>
          </a:p>
          <a:p>
            <a:pPr algn="l" marL="697173" indent="-348586" lvl="1">
              <a:lnSpc>
                <a:spcPts val="4197"/>
              </a:lnSpc>
              <a:buFont typeface="Arial"/>
              <a:buChar char="•"/>
            </a:pPr>
            <a:r>
              <a:rPr lang="en-US" sz="3229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The dashboard provides a comprehensive understanding of customer preferences, promotional impact, and purchasing patterns.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97091" y="1449887"/>
            <a:ext cx="3449782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40"/>
              </a:lnSpc>
            </a:pPr>
            <a:r>
              <a:rPr lang="en-US" sz="48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Conclusion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09108" y="8240687"/>
            <a:ext cx="1849489" cy="1849489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E7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05728" y="8563547"/>
            <a:ext cx="1456249" cy="1184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4"/>
              </a:lnSpc>
            </a:pPr>
            <a:r>
              <a:rPr lang="en-US" sz="686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13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4861119" y="3930197"/>
            <a:ext cx="2668345" cy="6356803"/>
          </a:xfrm>
          <a:custGeom>
            <a:avLst/>
            <a:gdLst/>
            <a:ahLst/>
            <a:cxnLst/>
            <a:rect r="r" b="b" t="t" l="l"/>
            <a:pathLst>
              <a:path h="6356803" w="2668345">
                <a:moveTo>
                  <a:pt x="0" y="0"/>
                </a:moveTo>
                <a:lnTo>
                  <a:pt x="2668345" y="0"/>
                </a:lnTo>
                <a:lnTo>
                  <a:pt x="2668345" y="6356803"/>
                </a:lnTo>
                <a:lnTo>
                  <a:pt x="0" y="6356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C3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23777" y="-2048723"/>
            <a:ext cx="12421597" cy="13762079"/>
            <a:chOff x="0" y="0"/>
            <a:chExt cx="3271532" cy="36245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71532" cy="3624580"/>
            </a:xfrm>
            <a:custGeom>
              <a:avLst/>
              <a:gdLst/>
              <a:ahLst/>
              <a:cxnLst/>
              <a:rect r="r" b="b" t="t" l="l"/>
              <a:pathLst>
                <a:path h="3624580" w="3271532">
                  <a:moveTo>
                    <a:pt x="0" y="0"/>
                  </a:moveTo>
                  <a:lnTo>
                    <a:pt x="3271532" y="0"/>
                  </a:lnTo>
                  <a:lnTo>
                    <a:pt x="3271532" y="3624580"/>
                  </a:lnTo>
                  <a:lnTo>
                    <a:pt x="0" y="36245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271532" cy="36626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273663" y="6084954"/>
            <a:ext cx="8384422" cy="0"/>
          </a:xfrm>
          <a:prstGeom prst="line">
            <a:avLst/>
          </a:prstGeom>
          <a:ln cap="flat" w="10477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H="true" flipV="true">
            <a:off x="6523777" y="-4490314"/>
            <a:ext cx="0" cy="18245349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429671" y="2125357"/>
            <a:ext cx="1580039" cy="6036287"/>
          </a:xfrm>
          <a:custGeom>
            <a:avLst/>
            <a:gdLst/>
            <a:ahLst/>
            <a:cxnLst/>
            <a:rect r="r" b="b" t="t" l="l"/>
            <a:pathLst>
              <a:path h="6036287" w="1580039">
                <a:moveTo>
                  <a:pt x="0" y="0"/>
                </a:moveTo>
                <a:lnTo>
                  <a:pt x="1580039" y="0"/>
                </a:lnTo>
                <a:lnTo>
                  <a:pt x="1580039" y="6036286"/>
                </a:lnTo>
                <a:lnTo>
                  <a:pt x="0" y="6036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672448" y="4149659"/>
            <a:ext cx="9586852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80"/>
              </a:lnSpc>
            </a:pPr>
            <a:r>
              <a:rPr lang="en-US" sz="84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C3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23777" y="-3389204"/>
            <a:ext cx="12421597" cy="15772802"/>
            <a:chOff x="0" y="0"/>
            <a:chExt cx="3271532" cy="41541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71532" cy="4154153"/>
            </a:xfrm>
            <a:custGeom>
              <a:avLst/>
              <a:gdLst/>
              <a:ahLst/>
              <a:cxnLst/>
              <a:rect r="r" b="b" t="t" l="l"/>
              <a:pathLst>
                <a:path h="4154153" w="3271532">
                  <a:moveTo>
                    <a:pt x="0" y="0"/>
                  </a:moveTo>
                  <a:lnTo>
                    <a:pt x="3271532" y="0"/>
                  </a:lnTo>
                  <a:lnTo>
                    <a:pt x="3271532" y="4154153"/>
                  </a:lnTo>
                  <a:lnTo>
                    <a:pt x="0" y="41541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271532" cy="41922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7516272" y="2128838"/>
            <a:ext cx="8384422" cy="0"/>
          </a:xfrm>
          <a:prstGeom prst="line">
            <a:avLst/>
          </a:prstGeom>
          <a:ln cap="flat" w="10477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52567" y="6822795"/>
            <a:ext cx="5275164" cy="2435505"/>
          </a:xfrm>
          <a:custGeom>
            <a:avLst/>
            <a:gdLst/>
            <a:ahLst/>
            <a:cxnLst/>
            <a:rect r="r" b="b" t="t" l="l"/>
            <a:pathLst>
              <a:path h="2435505" w="5275164">
                <a:moveTo>
                  <a:pt x="0" y="0"/>
                </a:moveTo>
                <a:lnTo>
                  <a:pt x="5275164" y="0"/>
                </a:lnTo>
                <a:lnTo>
                  <a:pt x="5275164" y="2435505"/>
                </a:lnTo>
                <a:lnTo>
                  <a:pt x="0" y="24355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516272" y="1019175"/>
            <a:ext cx="8384422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80"/>
              </a:lnSpc>
            </a:pPr>
            <a:r>
              <a:rPr lang="en-US" sz="69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INTRODUCTION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223865" y="3689138"/>
            <a:ext cx="9743028" cy="3655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This analysis focuses on customer shopping trends to understand behavior patterns.</a:t>
            </a:r>
          </a:p>
          <a:p>
            <a:pPr algn="just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The goal is to uncover key insights that can drive data-driven marketing strategies, customer retention, and sales growth.</a:t>
            </a:r>
          </a:p>
          <a:p>
            <a:pPr algn="just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The project aims to analyze customer preferences and purchase behaviors</a:t>
            </a:r>
          </a:p>
        </p:txBody>
      </p:sp>
      <p:sp>
        <p:nvSpPr>
          <p:cNvPr name="AutoShape 9" id="9"/>
          <p:cNvSpPr/>
          <p:nvPr/>
        </p:nvSpPr>
        <p:spPr>
          <a:xfrm flipV="true">
            <a:off x="6523777" y="-2536281"/>
            <a:ext cx="0" cy="14919878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C3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57375" y="1028700"/>
            <a:ext cx="19602749" cy="8229600"/>
            <a:chOff x="0" y="0"/>
            <a:chExt cx="5162864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62864" cy="2167467"/>
            </a:xfrm>
            <a:custGeom>
              <a:avLst/>
              <a:gdLst/>
              <a:ahLst/>
              <a:cxnLst/>
              <a:rect r="r" b="b" t="t" l="l"/>
              <a:pathLst>
                <a:path h="2167467" w="5162864">
                  <a:moveTo>
                    <a:pt x="0" y="0"/>
                  </a:moveTo>
                  <a:lnTo>
                    <a:pt x="5162864" y="0"/>
                  </a:lnTo>
                  <a:lnTo>
                    <a:pt x="516286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62864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-657570" y="9227344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209108" y="8240687"/>
            <a:ext cx="1849489" cy="184948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E7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30187" y="8296627"/>
            <a:ext cx="1207331" cy="1743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40"/>
              </a:lnSpc>
            </a:pPr>
            <a:r>
              <a:rPr lang="en-US" sz="101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1</a:t>
            </a:r>
          </a:p>
        </p:txBody>
      </p:sp>
      <p:sp>
        <p:nvSpPr>
          <p:cNvPr name="AutoShape 10" id="10"/>
          <p:cNvSpPr/>
          <p:nvPr/>
        </p:nvSpPr>
        <p:spPr>
          <a:xfrm flipV="true">
            <a:off x="-657570" y="997744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4590955" y="4217195"/>
            <a:ext cx="2668345" cy="6356803"/>
          </a:xfrm>
          <a:custGeom>
            <a:avLst/>
            <a:gdLst/>
            <a:ahLst/>
            <a:cxnLst/>
            <a:rect r="r" b="b" t="t" l="l"/>
            <a:pathLst>
              <a:path h="6356803" w="2668345">
                <a:moveTo>
                  <a:pt x="0" y="0"/>
                </a:moveTo>
                <a:lnTo>
                  <a:pt x="2668345" y="0"/>
                </a:lnTo>
                <a:lnTo>
                  <a:pt x="2668345" y="6356802"/>
                </a:lnTo>
                <a:lnTo>
                  <a:pt x="0" y="6356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2" id="12"/>
          <p:cNvSpPr/>
          <p:nvPr/>
        </p:nvSpPr>
        <p:spPr>
          <a:xfrm flipV="true">
            <a:off x="-657570" y="3416872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4255294" y="1825831"/>
            <a:ext cx="9777412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40"/>
              </a:lnSpc>
              <a:spcBef>
                <a:spcPct val="0"/>
              </a:spcBef>
            </a:pPr>
            <a:r>
              <a:rPr lang="en-US" sz="48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Power BI - Data Visualization Tool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902703" y="4566309"/>
            <a:ext cx="6895919" cy="260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Create Interactive Dashboards</a:t>
            </a:r>
          </a:p>
          <a:p>
            <a:pPr algn="just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Analyze Key Metrics</a:t>
            </a:r>
          </a:p>
          <a:p>
            <a:pPr algn="just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Generate Actionable Insights</a:t>
            </a:r>
          </a:p>
          <a:p>
            <a:pPr algn="just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Share Insights</a:t>
            </a:r>
          </a:p>
          <a:p>
            <a:pPr algn="just" marL="0" indent="0" lvl="0">
              <a:lnSpc>
                <a:spcPts val="416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C3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57375" y="1028700"/>
            <a:ext cx="19602749" cy="8229600"/>
            <a:chOff x="0" y="0"/>
            <a:chExt cx="5162864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62864" cy="2167467"/>
            </a:xfrm>
            <a:custGeom>
              <a:avLst/>
              <a:gdLst/>
              <a:ahLst/>
              <a:cxnLst/>
              <a:rect r="r" b="b" t="t" l="l"/>
              <a:pathLst>
                <a:path h="2167467" w="5162864">
                  <a:moveTo>
                    <a:pt x="0" y="0"/>
                  </a:moveTo>
                  <a:lnTo>
                    <a:pt x="5162864" y="0"/>
                  </a:lnTo>
                  <a:lnTo>
                    <a:pt x="516286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62864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-657570" y="9227344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209108" y="8240687"/>
            <a:ext cx="1849489" cy="184948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E7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30187" y="8296627"/>
            <a:ext cx="1207331" cy="1743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40"/>
              </a:lnSpc>
            </a:pPr>
            <a:r>
              <a:rPr lang="en-US" sz="101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2</a:t>
            </a:r>
          </a:p>
        </p:txBody>
      </p:sp>
      <p:sp>
        <p:nvSpPr>
          <p:cNvPr name="AutoShape 10" id="10"/>
          <p:cNvSpPr/>
          <p:nvPr/>
        </p:nvSpPr>
        <p:spPr>
          <a:xfrm flipV="true">
            <a:off x="-657570" y="997744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4590955" y="4217195"/>
            <a:ext cx="2668345" cy="6356803"/>
          </a:xfrm>
          <a:custGeom>
            <a:avLst/>
            <a:gdLst/>
            <a:ahLst/>
            <a:cxnLst/>
            <a:rect r="r" b="b" t="t" l="l"/>
            <a:pathLst>
              <a:path h="6356803" w="2668345">
                <a:moveTo>
                  <a:pt x="0" y="0"/>
                </a:moveTo>
                <a:lnTo>
                  <a:pt x="2668345" y="0"/>
                </a:lnTo>
                <a:lnTo>
                  <a:pt x="2668345" y="6356802"/>
                </a:lnTo>
                <a:lnTo>
                  <a:pt x="0" y="6356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2" id="12"/>
          <p:cNvSpPr/>
          <p:nvPr/>
        </p:nvSpPr>
        <p:spPr>
          <a:xfrm flipV="true">
            <a:off x="-657570" y="3416872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6951524" y="1825831"/>
            <a:ext cx="4384953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40"/>
              </a:lnSpc>
              <a:spcBef>
                <a:spcPct val="0"/>
              </a:spcBef>
            </a:pPr>
            <a:r>
              <a:rPr lang="en-US" sz="48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Data Collection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258467" y="3987371"/>
            <a:ext cx="9743028" cy="470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60"/>
              </a:lnSpc>
            </a:pP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Dataset - Customer Shopping Trend</a:t>
            </a:r>
          </a:p>
          <a:p>
            <a:pPr algn="just">
              <a:lnSpc>
                <a:spcPts val="4160"/>
              </a:lnSpc>
            </a:pP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Data Source - Kaggle</a:t>
            </a:r>
          </a:p>
          <a:p>
            <a:pPr algn="just">
              <a:lnSpc>
                <a:spcPts val="4160"/>
              </a:lnSpc>
            </a:pPr>
          </a:p>
          <a:p>
            <a:pPr algn="just">
              <a:lnSpc>
                <a:spcPts val="4160"/>
              </a:lnSpc>
            </a:pP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The Customer Shopping Trends Dataset contains detailed information about customer behaviors and purchase patterns. It includes data on customer demographics, shopping preferences, and transaction details</a:t>
            </a:r>
          </a:p>
          <a:p>
            <a:pPr algn="just" marL="0" indent="0" lvl="0">
              <a:lnSpc>
                <a:spcPts val="416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C3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57375" y="1028700"/>
            <a:ext cx="19602749" cy="8229600"/>
            <a:chOff x="0" y="0"/>
            <a:chExt cx="5162864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62864" cy="2167467"/>
            </a:xfrm>
            <a:custGeom>
              <a:avLst/>
              <a:gdLst/>
              <a:ahLst/>
              <a:cxnLst/>
              <a:rect r="r" b="b" t="t" l="l"/>
              <a:pathLst>
                <a:path h="2167467" w="5162864">
                  <a:moveTo>
                    <a:pt x="0" y="0"/>
                  </a:moveTo>
                  <a:lnTo>
                    <a:pt x="5162864" y="0"/>
                  </a:lnTo>
                  <a:lnTo>
                    <a:pt x="516286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62864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-657570" y="9227344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209108" y="8240687"/>
            <a:ext cx="1849489" cy="184948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E7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30187" y="8296627"/>
            <a:ext cx="1207331" cy="1743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40"/>
              </a:lnSpc>
            </a:pPr>
            <a:r>
              <a:rPr lang="en-US" sz="101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3</a:t>
            </a:r>
          </a:p>
        </p:txBody>
      </p:sp>
      <p:sp>
        <p:nvSpPr>
          <p:cNvPr name="AutoShape 10" id="10"/>
          <p:cNvSpPr/>
          <p:nvPr/>
        </p:nvSpPr>
        <p:spPr>
          <a:xfrm flipV="true">
            <a:off x="-657570" y="997744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4590955" y="4217195"/>
            <a:ext cx="2668345" cy="6356803"/>
          </a:xfrm>
          <a:custGeom>
            <a:avLst/>
            <a:gdLst/>
            <a:ahLst/>
            <a:cxnLst/>
            <a:rect r="r" b="b" t="t" l="l"/>
            <a:pathLst>
              <a:path h="6356803" w="2668345">
                <a:moveTo>
                  <a:pt x="0" y="0"/>
                </a:moveTo>
                <a:lnTo>
                  <a:pt x="2668345" y="0"/>
                </a:lnTo>
                <a:lnTo>
                  <a:pt x="2668345" y="6356802"/>
                </a:lnTo>
                <a:lnTo>
                  <a:pt x="0" y="6356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2" id="12"/>
          <p:cNvSpPr/>
          <p:nvPr/>
        </p:nvSpPr>
        <p:spPr>
          <a:xfrm flipV="true">
            <a:off x="-657570" y="3416872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6822281" y="1825831"/>
            <a:ext cx="4643438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40"/>
              </a:lnSpc>
              <a:spcBef>
                <a:spcPct val="0"/>
              </a:spcBef>
            </a:pPr>
            <a:r>
              <a:rPr lang="en-US" sz="48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Data Relevance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237685" y="4264596"/>
            <a:ext cx="10262573" cy="3655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60"/>
              </a:lnSpc>
            </a:pPr>
          </a:p>
          <a:p>
            <a:pPr algn="just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This dataset provides insights into customer preferences, seasonal trends, and how various factors like discounts, promo codes, and shipping preferences influence purchasing behavior.</a:t>
            </a:r>
          </a:p>
          <a:p>
            <a:pPr algn="just" marL="0" indent="0" lvl="0">
              <a:lnSpc>
                <a:spcPts val="416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C3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57375" y="1028700"/>
            <a:ext cx="19602749" cy="8229600"/>
            <a:chOff x="0" y="0"/>
            <a:chExt cx="5162864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62864" cy="2167467"/>
            </a:xfrm>
            <a:custGeom>
              <a:avLst/>
              <a:gdLst/>
              <a:ahLst/>
              <a:cxnLst/>
              <a:rect r="r" b="b" t="t" l="l"/>
              <a:pathLst>
                <a:path h="2167467" w="5162864">
                  <a:moveTo>
                    <a:pt x="0" y="0"/>
                  </a:moveTo>
                  <a:lnTo>
                    <a:pt x="5162864" y="0"/>
                  </a:lnTo>
                  <a:lnTo>
                    <a:pt x="516286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62864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37518" y="4310812"/>
            <a:ext cx="12687300" cy="3131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Reviewed the dataset columns and their data types.</a:t>
            </a:r>
          </a:p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Identified key columns for analysis such as Customer ID, Purchase Amount, Review Rating, Product Category, Frequency of Purchases, Age, Gender, Previous Purchases, Season, Color, Size etc.</a:t>
            </a:r>
          </a:p>
          <a:p>
            <a:pPr algn="l" marL="0" indent="0" lvl="0">
              <a:lnSpc>
                <a:spcPts val="4160"/>
              </a:lnSpc>
            </a:pPr>
          </a:p>
        </p:txBody>
      </p:sp>
      <p:sp>
        <p:nvSpPr>
          <p:cNvPr name="AutoShape 6" id="6"/>
          <p:cNvSpPr/>
          <p:nvPr/>
        </p:nvSpPr>
        <p:spPr>
          <a:xfrm flipV="true">
            <a:off x="-657570" y="9227344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209108" y="8240687"/>
            <a:ext cx="1849489" cy="1849489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E7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30187" y="8296627"/>
            <a:ext cx="1207331" cy="1743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40"/>
              </a:lnSpc>
            </a:pPr>
            <a:r>
              <a:rPr lang="en-US" sz="101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4</a:t>
            </a:r>
          </a:p>
        </p:txBody>
      </p:sp>
      <p:sp>
        <p:nvSpPr>
          <p:cNvPr name="AutoShape 11" id="11"/>
          <p:cNvSpPr/>
          <p:nvPr/>
        </p:nvSpPr>
        <p:spPr>
          <a:xfrm flipV="true">
            <a:off x="-657570" y="997744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-657570" y="3416872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6160889" y="1825831"/>
            <a:ext cx="5966222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40"/>
              </a:lnSpc>
              <a:spcBef>
                <a:spcPct val="0"/>
              </a:spcBef>
            </a:pPr>
            <a:r>
              <a:rPr lang="en-US" sz="48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Data Understanding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4615924" y="7441997"/>
            <a:ext cx="3142140" cy="1300060"/>
          </a:xfrm>
          <a:custGeom>
            <a:avLst/>
            <a:gdLst/>
            <a:ahLst/>
            <a:cxnLst/>
            <a:rect r="r" b="b" t="t" l="l"/>
            <a:pathLst>
              <a:path h="1300060" w="3142140">
                <a:moveTo>
                  <a:pt x="0" y="0"/>
                </a:moveTo>
                <a:lnTo>
                  <a:pt x="3142140" y="0"/>
                </a:lnTo>
                <a:lnTo>
                  <a:pt x="3142140" y="1300060"/>
                </a:lnTo>
                <a:lnTo>
                  <a:pt x="0" y="1300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C3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57375" y="1028700"/>
            <a:ext cx="19602749" cy="8229600"/>
            <a:chOff x="0" y="0"/>
            <a:chExt cx="5162864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62864" cy="2167467"/>
            </a:xfrm>
            <a:custGeom>
              <a:avLst/>
              <a:gdLst/>
              <a:ahLst/>
              <a:cxnLst/>
              <a:rect r="r" b="b" t="t" l="l"/>
              <a:pathLst>
                <a:path h="2167467" w="5162864">
                  <a:moveTo>
                    <a:pt x="0" y="0"/>
                  </a:moveTo>
                  <a:lnTo>
                    <a:pt x="5162864" y="0"/>
                  </a:lnTo>
                  <a:lnTo>
                    <a:pt x="516286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62864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37518" y="4310812"/>
            <a:ext cx="12687300" cy="3131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0"/>
              </a:lnSpc>
            </a:pP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      Data Cleaning:</a:t>
            </a:r>
          </a:p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Checked for missing or duplicate values and handled them appropriately.</a:t>
            </a:r>
          </a:p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Ensured consistency in data formats (e.g. date formats, numerical values).</a:t>
            </a:r>
          </a:p>
          <a:p>
            <a:pPr algn="l" marL="0" indent="0" lvl="0">
              <a:lnSpc>
                <a:spcPts val="4160"/>
              </a:lnSpc>
            </a:pPr>
          </a:p>
        </p:txBody>
      </p:sp>
      <p:sp>
        <p:nvSpPr>
          <p:cNvPr name="AutoShape 6" id="6"/>
          <p:cNvSpPr/>
          <p:nvPr/>
        </p:nvSpPr>
        <p:spPr>
          <a:xfrm flipV="true">
            <a:off x="-657570" y="9227344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209108" y="8240687"/>
            <a:ext cx="1849489" cy="1849489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E7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30187" y="8296627"/>
            <a:ext cx="1207331" cy="1743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40"/>
              </a:lnSpc>
            </a:pPr>
            <a:r>
              <a:rPr lang="en-US" sz="101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4</a:t>
            </a:r>
          </a:p>
        </p:txBody>
      </p:sp>
      <p:sp>
        <p:nvSpPr>
          <p:cNvPr name="AutoShape 11" id="11"/>
          <p:cNvSpPr/>
          <p:nvPr/>
        </p:nvSpPr>
        <p:spPr>
          <a:xfrm flipV="true">
            <a:off x="-657570" y="997744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-657570" y="3416872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6283404" y="1825831"/>
            <a:ext cx="5721191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40"/>
              </a:lnSpc>
              <a:spcBef>
                <a:spcPct val="0"/>
              </a:spcBef>
            </a:pPr>
            <a:r>
              <a:rPr lang="en-US" sz="48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Data Preprocessing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4615924" y="7441997"/>
            <a:ext cx="3142140" cy="1300060"/>
          </a:xfrm>
          <a:custGeom>
            <a:avLst/>
            <a:gdLst/>
            <a:ahLst/>
            <a:cxnLst/>
            <a:rect r="r" b="b" t="t" l="l"/>
            <a:pathLst>
              <a:path h="1300060" w="3142140">
                <a:moveTo>
                  <a:pt x="0" y="0"/>
                </a:moveTo>
                <a:lnTo>
                  <a:pt x="3142140" y="0"/>
                </a:lnTo>
                <a:lnTo>
                  <a:pt x="3142140" y="1300060"/>
                </a:lnTo>
                <a:lnTo>
                  <a:pt x="0" y="1300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C3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57375" y="1028700"/>
            <a:ext cx="19602749" cy="8229600"/>
            <a:chOff x="0" y="0"/>
            <a:chExt cx="5162864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62864" cy="2167467"/>
            </a:xfrm>
            <a:custGeom>
              <a:avLst/>
              <a:gdLst/>
              <a:ahLst/>
              <a:cxnLst/>
              <a:rect r="r" b="b" t="t" l="l"/>
              <a:pathLst>
                <a:path h="2167467" w="5162864">
                  <a:moveTo>
                    <a:pt x="0" y="0"/>
                  </a:moveTo>
                  <a:lnTo>
                    <a:pt x="5162864" y="0"/>
                  </a:lnTo>
                  <a:lnTo>
                    <a:pt x="516286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62864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-657570" y="9227344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209108" y="8240687"/>
            <a:ext cx="1849489" cy="184948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E7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30187" y="8296627"/>
            <a:ext cx="1207331" cy="1743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40"/>
              </a:lnSpc>
            </a:pPr>
            <a:r>
              <a:rPr lang="en-US" sz="101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5</a:t>
            </a:r>
          </a:p>
        </p:txBody>
      </p:sp>
      <p:sp>
        <p:nvSpPr>
          <p:cNvPr name="AutoShape 10" id="10"/>
          <p:cNvSpPr/>
          <p:nvPr/>
        </p:nvSpPr>
        <p:spPr>
          <a:xfrm flipV="true">
            <a:off x="-657570" y="997744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V="true">
            <a:off x="-657570" y="3416872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2058597" y="5747421"/>
            <a:ext cx="13865208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4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3249889" y="1825831"/>
            <a:ext cx="11788223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40"/>
              </a:lnSpc>
            </a:pPr>
            <a:r>
              <a:rPr lang="en-US" sz="48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Data Engineering with DAX Functions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4102982" y="7552190"/>
            <a:ext cx="3156122" cy="2410130"/>
          </a:xfrm>
          <a:custGeom>
            <a:avLst/>
            <a:gdLst/>
            <a:ahLst/>
            <a:cxnLst/>
            <a:rect r="r" b="b" t="t" l="l"/>
            <a:pathLst>
              <a:path h="2410130" w="3156122">
                <a:moveTo>
                  <a:pt x="0" y="0"/>
                </a:moveTo>
                <a:lnTo>
                  <a:pt x="3156122" y="0"/>
                </a:lnTo>
                <a:lnTo>
                  <a:pt x="3156122" y="2410129"/>
                </a:lnTo>
                <a:lnTo>
                  <a:pt x="0" y="24101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737518" y="4056098"/>
            <a:ext cx="14599227" cy="4178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0"/>
              </a:lnSpc>
            </a:pP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Measures created </a:t>
            </a:r>
          </a:p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Total Customers: Counted unique customers</a:t>
            </a:r>
          </a:p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Total Purchase Amount: Summed up all purchase amounts</a:t>
            </a:r>
          </a:p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Average Review Rating: Calculated the average of review ratings.</a:t>
            </a:r>
          </a:p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Total Products: Counted the total number of products purchased.</a:t>
            </a:r>
          </a:p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Total Previous Spend: Summed up all previous purchase amounts.</a:t>
            </a:r>
          </a:p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Discount Usage Percentage</a:t>
            </a:r>
          </a:p>
          <a:p>
            <a:pPr algn="l" marL="0" indent="0" lvl="0">
              <a:lnSpc>
                <a:spcPts val="416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C3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57375" y="1028700"/>
            <a:ext cx="19602749" cy="8229600"/>
            <a:chOff x="0" y="0"/>
            <a:chExt cx="5162864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62864" cy="2167467"/>
            </a:xfrm>
            <a:custGeom>
              <a:avLst/>
              <a:gdLst/>
              <a:ahLst/>
              <a:cxnLst/>
              <a:rect r="r" b="b" t="t" l="l"/>
              <a:pathLst>
                <a:path h="2167467" w="5162864">
                  <a:moveTo>
                    <a:pt x="0" y="0"/>
                  </a:moveTo>
                  <a:lnTo>
                    <a:pt x="5162864" y="0"/>
                  </a:lnTo>
                  <a:lnTo>
                    <a:pt x="516286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62864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-657570" y="9227344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209108" y="8240687"/>
            <a:ext cx="1849489" cy="184948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E7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30187" y="8296627"/>
            <a:ext cx="1207331" cy="3534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40"/>
              </a:lnSpc>
            </a:pPr>
            <a:r>
              <a:rPr lang="en-US" sz="101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6</a:t>
            </a:r>
          </a:p>
          <a:p>
            <a:pPr algn="ctr">
              <a:lnSpc>
                <a:spcPts val="14140"/>
              </a:lnSpc>
            </a:pPr>
          </a:p>
        </p:txBody>
      </p:sp>
      <p:sp>
        <p:nvSpPr>
          <p:cNvPr name="AutoShape 10" id="10"/>
          <p:cNvSpPr/>
          <p:nvPr/>
        </p:nvSpPr>
        <p:spPr>
          <a:xfrm flipV="true">
            <a:off x="-657570" y="997744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V="true">
            <a:off x="-657570" y="3416872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2058597" y="5747421"/>
            <a:ext cx="13865208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4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3249889" y="1825831"/>
            <a:ext cx="11788223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40"/>
              </a:lnSpc>
            </a:pPr>
            <a:r>
              <a:rPr lang="en-US" sz="48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Data Engineering with DAX Functions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4102982" y="7552190"/>
            <a:ext cx="3156122" cy="2410130"/>
          </a:xfrm>
          <a:custGeom>
            <a:avLst/>
            <a:gdLst/>
            <a:ahLst/>
            <a:cxnLst/>
            <a:rect r="r" b="b" t="t" l="l"/>
            <a:pathLst>
              <a:path h="2410130" w="3156122">
                <a:moveTo>
                  <a:pt x="0" y="0"/>
                </a:moveTo>
                <a:lnTo>
                  <a:pt x="3156122" y="0"/>
                </a:lnTo>
                <a:lnTo>
                  <a:pt x="3156122" y="2410129"/>
                </a:lnTo>
                <a:lnTo>
                  <a:pt x="0" y="24101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249889" y="4421005"/>
            <a:ext cx="6806045" cy="3131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0"/>
              </a:lnSpc>
            </a:pP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Calculated Columns Created</a:t>
            </a:r>
          </a:p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Review Category</a:t>
            </a:r>
          </a:p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Purchase Category</a:t>
            </a:r>
          </a:p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Loyalty Status</a:t>
            </a:r>
          </a:p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Age Group</a:t>
            </a:r>
          </a:p>
          <a:p>
            <a:pPr algn="l" marL="0" indent="0" lvl="0">
              <a:lnSpc>
                <a:spcPts val="416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DAGalOCm9pw</dc:identifier>
  <dcterms:modified xsi:type="dcterms:W3CDTF">2011-08-01T06:04:30Z</dcterms:modified>
  <cp:revision>1</cp:revision>
  <dc:title>CUSTOMER SEGMENTATION ANALYSIS</dc:title>
</cp:coreProperties>
</file>