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te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26" autoAdjust="0"/>
  </p:normalViewPr>
  <p:slideViewPr>
    <p:cSldViewPr snapToGrid="0" snapToObjects="1">
      <p:cViewPr varScale="1">
        <p:scale>
          <a:sx n="63" d="100"/>
          <a:sy n="63" d="100"/>
        </p:scale>
        <p:origin x="9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97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CDD3-E39D-D0CC-61C4-2DCA6D1FD8D2}"/>
              </a:ext>
            </a:extLst>
          </p:cNvPr>
          <p:cNvSpPr>
            <a:spLocks noGrp="1"/>
          </p:cNvSpPr>
          <p:nvPr>
            <p:ph type="ctrTitle"/>
          </p:nvPr>
        </p:nvSpPr>
        <p:spPr>
          <a:xfrm>
            <a:off x="1828800" y="1346836"/>
            <a:ext cx="10972800" cy="2865120"/>
          </a:xfrm>
        </p:spPr>
        <p:txBody>
          <a:bodyPr anchor="b"/>
          <a:lstStyle>
            <a:lvl1pPr algn="ctr">
              <a:defRPr sz="7200"/>
            </a:lvl1pPr>
          </a:lstStyle>
          <a:p>
            <a:r>
              <a:rPr lang="en-GB"/>
              <a:t>Click to edit Master title style</a:t>
            </a:r>
            <a:endParaRPr lang="en-IN"/>
          </a:p>
        </p:txBody>
      </p:sp>
      <p:sp>
        <p:nvSpPr>
          <p:cNvPr id="3" name="Subtitle 2">
            <a:extLst>
              <a:ext uri="{FF2B5EF4-FFF2-40B4-BE49-F238E27FC236}">
                <a16:creationId xmlns:a16="http://schemas.microsoft.com/office/drawing/2014/main" id="{D032D231-7D0E-0A22-ACAC-6EB94C0F0455}"/>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7F09D5A4-6D41-10BC-03A4-3175FD5E9EE0}"/>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940B07F3-2B9D-E5E1-603D-6721FE0CD2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E37518-3035-A0FB-4860-B33717995D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631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AEA8-4760-A2AF-30AD-AE981D496D4A}"/>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62A4C6B-9968-FBEE-C52D-0218910F88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A7DBA1E-953B-D85E-C997-D9B6053AA16D}"/>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C01741D1-9E41-A8D5-2742-BE5C4DC08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23B010-90B5-325C-CBAB-4ABBDF583E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3465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FFED4-18ED-F355-CB2A-1ACB0406E10A}"/>
              </a:ext>
            </a:extLst>
          </p:cNvPr>
          <p:cNvSpPr>
            <a:spLocks noGrp="1"/>
          </p:cNvSpPr>
          <p:nvPr>
            <p:ph type="title" orient="vert"/>
          </p:nvPr>
        </p:nvSpPr>
        <p:spPr>
          <a:xfrm>
            <a:off x="10469880" y="438150"/>
            <a:ext cx="3154680" cy="6974206"/>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BA8A3112-EB78-4D99-FFA4-CFE8837A8107}"/>
              </a:ext>
            </a:extLst>
          </p:cNvPr>
          <p:cNvSpPr>
            <a:spLocks noGrp="1"/>
          </p:cNvSpPr>
          <p:nvPr>
            <p:ph type="body" orient="vert" idx="1"/>
          </p:nvPr>
        </p:nvSpPr>
        <p:spPr>
          <a:xfrm>
            <a:off x="1005840" y="438150"/>
            <a:ext cx="9281160" cy="69742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EFCDC9F-B6FA-072B-92A5-0C704A44BB98}"/>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C34C722C-180B-1D2F-2DF6-3AE17E9B8C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798157-68F1-A571-609E-3C4B34C773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2631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15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56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564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0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022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580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273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43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58B-4EDA-CF23-2F2F-FB7ED4BC5E9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D7FF3193-E526-8672-0495-AA95510E20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06C3D31-5FF0-1988-7339-572EEFC2890A}"/>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196B7BC6-A9F9-7514-64E7-F74D54DB02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3E8894-318D-60D6-44B0-DAC553434E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95414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AF76-D52A-F1DE-7224-7C9AD50D096A}"/>
              </a:ext>
            </a:extLst>
          </p:cNvPr>
          <p:cNvSpPr>
            <a:spLocks noGrp="1"/>
          </p:cNvSpPr>
          <p:nvPr>
            <p:ph type="title"/>
          </p:nvPr>
        </p:nvSpPr>
        <p:spPr>
          <a:xfrm>
            <a:off x="998220" y="2051686"/>
            <a:ext cx="12618720" cy="3423284"/>
          </a:xfrm>
        </p:spPr>
        <p:txBody>
          <a:bodyPr anchor="b"/>
          <a:lstStyle>
            <a:lvl1pPr>
              <a:defRPr sz="72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B5DBA207-2086-5BFB-85E5-E3A16354A48F}"/>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04FBF0-7F84-92A3-EFE3-1C8B18737C87}"/>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9DC71F23-5970-0DAC-71BB-6E3B611154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80E137-DD3D-0694-0620-555053017C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8383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C51C-5834-98C9-E876-EB0B2B6A599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C7596442-B37C-8C6F-A019-2490992F5886}"/>
              </a:ext>
            </a:extLst>
          </p:cNvPr>
          <p:cNvSpPr>
            <a:spLocks noGrp="1"/>
          </p:cNvSpPr>
          <p:nvPr>
            <p:ph sz="half" idx="1"/>
          </p:nvPr>
        </p:nvSpPr>
        <p:spPr>
          <a:xfrm>
            <a:off x="10058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D7F4627C-4288-938C-BC8C-14AD55062EED}"/>
              </a:ext>
            </a:extLst>
          </p:cNvPr>
          <p:cNvSpPr>
            <a:spLocks noGrp="1"/>
          </p:cNvSpPr>
          <p:nvPr>
            <p:ph sz="half" idx="2"/>
          </p:nvPr>
        </p:nvSpPr>
        <p:spPr>
          <a:xfrm>
            <a:off x="74066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A085F88E-5E77-1DB8-3E90-F32191EF4278}"/>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6" name="Footer Placeholder 5">
            <a:extLst>
              <a:ext uri="{FF2B5EF4-FFF2-40B4-BE49-F238E27FC236}">
                <a16:creationId xmlns:a16="http://schemas.microsoft.com/office/drawing/2014/main" id="{BBEA4905-4EB0-83BE-066F-C9E0AF3637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5F9E71-EB07-71A9-BEC1-1473AD6468B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44604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3F67-7FD0-168E-BA83-1C2488CCDF9E}"/>
              </a:ext>
            </a:extLst>
          </p:cNvPr>
          <p:cNvSpPr>
            <a:spLocks noGrp="1"/>
          </p:cNvSpPr>
          <p:nvPr>
            <p:ph type="title"/>
          </p:nvPr>
        </p:nvSpPr>
        <p:spPr>
          <a:xfrm>
            <a:off x="1007746" y="438150"/>
            <a:ext cx="12618720" cy="1590676"/>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F5791997-CB64-B396-F1FA-C7118A83D2F9}"/>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4" name="Content Placeholder 3">
            <a:extLst>
              <a:ext uri="{FF2B5EF4-FFF2-40B4-BE49-F238E27FC236}">
                <a16:creationId xmlns:a16="http://schemas.microsoft.com/office/drawing/2014/main" id="{4BFEDBF8-E2B9-1B24-B056-FD0FDF99CD17}"/>
              </a:ext>
            </a:extLst>
          </p:cNvPr>
          <p:cNvSpPr>
            <a:spLocks noGrp="1"/>
          </p:cNvSpPr>
          <p:nvPr>
            <p:ph sz="half" idx="2"/>
          </p:nvPr>
        </p:nvSpPr>
        <p:spPr>
          <a:xfrm>
            <a:off x="1007746" y="3006090"/>
            <a:ext cx="6189344"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CA3E97E-02FA-F4AE-7275-71879460051F}"/>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6" name="Content Placeholder 5">
            <a:extLst>
              <a:ext uri="{FF2B5EF4-FFF2-40B4-BE49-F238E27FC236}">
                <a16:creationId xmlns:a16="http://schemas.microsoft.com/office/drawing/2014/main" id="{7C351F91-95C3-4706-4576-7D05CDE372CD}"/>
              </a:ext>
            </a:extLst>
          </p:cNvPr>
          <p:cNvSpPr>
            <a:spLocks noGrp="1"/>
          </p:cNvSpPr>
          <p:nvPr>
            <p:ph sz="quarter" idx="4"/>
          </p:nvPr>
        </p:nvSpPr>
        <p:spPr>
          <a:xfrm>
            <a:off x="7406640" y="3006090"/>
            <a:ext cx="6219826"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1F33BB76-A512-4A64-519E-CA56C2E1A94E}"/>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8" name="Footer Placeholder 7">
            <a:extLst>
              <a:ext uri="{FF2B5EF4-FFF2-40B4-BE49-F238E27FC236}">
                <a16:creationId xmlns:a16="http://schemas.microsoft.com/office/drawing/2014/main" id="{CD058E5A-1996-BB14-4A14-539D171F40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A5650C-8D84-AE36-0ADD-BB03725DA7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9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CCA7-C3D4-BA74-31E7-33F589F9730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477541FE-D267-54F3-93FA-0678CBAC4B7B}"/>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4" name="Footer Placeholder 3">
            <a:extLst>
              <a:ext uri="{FF2B5EF4-FFF2-40B4-BE49-F238E27FC236}">
                <a16:creationId xmlns:a16="http://schemas.microsoft.com/office/drawing/2014/main" id="{B62B5AAA-B776-A9AD-7EA6-22B88713D16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5DF8983-B241-06AD-3924-0019AEAFC9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2238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6ADC4-21E6-9646-70FC-03BFE0D653E0}"/>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3" name="Footer Placeholder 2">
            <a:extLst>
              <a:ext uri="{FF2B5EF4-FFF2-40B4-BE49-F238E27FC236}">
                <a16:creationId xmlns:a16="http://schemas.microsoft.com/office/drawing/2014/main" id="{E59CB0A9-C2ED-4D8C-C1B6-573F25F8B6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8A0619B-572B-349A-7389-D99E144FEA6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997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B717-49D5-0A62-5F94-B125CEEC173B}"/>
              </a:ext>
            </a:extLst>
          </p:cNvPr>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55987CB-DC4C-9EA9-DB31-4347D086456B}"/>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0311CB42-02DF-4D71-A28A-1387D0C19877}"/>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a:extLst>
              <a:ext uri="{FF2B5EF4-FFF2-40B4-BE49-F238E27FC236}">
                <a16:creationId xmlns:a16="http://schemas.microsoft.com/office/drawing/2014/main" id="{00F77AA1-4579-2295-5B1F-22684864F522}"/>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6" name="Footer Placeholder 5">
            <a:extLst>
              <a:ext uri="{FF2B5EF4-FFF2-40B4-BE49-F238E27FC236}">
                <a16:creationId xmlns:a16="http://schemas.microsoft.com/office/drawing/2014/main" id="{3852419E-9F25-AA89-43A5-CF6C0D2347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A92900-535D-10F4-6CBE-AB38E86BF26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134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67C8-4A55-51F8-8DE2-AC0E90BC895B}"/>
              </a:ext>
            </a:extLst>
          </p:cNvPr>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98E05FBE-4B62-35E6-B9C5-0BA05D88F1CA}"/>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3E67072A-E563-88F3-A48F-2755B114A1E2}"/>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a:extLst>
              <a:ext uri="{FF2B5EF4-FFF2-40B4-BE49-F238E27FC236}">
                <a16:creationId xmlns:a16="http://schemas.microsoft.com/office/drawing/2014/main" id="{7F94E540-8538-506F-DD6E-7DB2DE39B707}"/>
              </a:ext>
            </a:extLst>
          </p:cNvPr>
          <p:cNvSpPr>
            <a:spLocks noGrp="1"/>
          </p:cNvSpPr>
          <p:nvPr>
            <p:ph type="dt" sz="half" idx="10"/>
          </p:nvPr>
        </p:nvSpPr>
        <p:spPr/>
        <p:txBody>
          <a:bodyPr/>
          <a:lstStyle/>
          <a:p>
            <a:fld id="{B61BEF0D-F0BB-DE4B-95CE-6DB70DBA9567}" type="datetimeFigureOut">
              <a:rPr lang="en-US" smtClean="0"/>
              <a:pPr/>
              <a:t>12/28/2024</a:t>
            </a:fld>
            <a:endParaRPr lang="en-US" dirty="0"/>
          </a:p>
        </p:txBody>
      </p:sp>
      <p:sp>
        <p:nvSpPr>
          <p:cNvPr id="6" name="Footer Placeholder 5">
            <a:extLst>
              <a:ext uri="{FF2B5EF4-FFF2-40B4-BE49-F238E27FC236}">
                <a16:creationId xmlns:a16="http://schemas.microsoft.com/office/drawing/2014/main" id="{1BDB7238-1C3A-8DD1-80F9-D51994BA27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740BF8-D095-7E9D-F670-8A94F8B99B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4484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B2E0F-0987-193A-BE9C-8E461B57F360}"/>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719F55EF-7D20-101B-B8D9-885E03979329}"/>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EF04E43-04DA-CF6E-A236-156887BBA2D7}"/>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pPr/>
              <a:t>12/28/2024</a:t>
            </a:fld>
            <a:endParaRPr lang="en-US" dirty="0"/>
          </a:p>
        </p:txBody>
      </p:sp>
      <p:sp>
        <p:nvSpPr>
          <p:cNvPr id="5" name="Footer Placeholder 4">
            <a:extLst>
              <a:ext uri="{FF2B5EF4-FFF2-40B4-BE49-F238E27FC236}">
                <a16:creationId xmlns:a16="http://schemas.microsoft.com/office/drawing/2014/main" id="{FB314493-7E11-C379-18E3-316B19074D23}"/>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87EE95-6750-0FE7-E57D-EB4FB5364AA7}"/>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9319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67151"/>
            <a:ext cx="7556421" cy="1488519"/>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Customer Segmentation Analysis Using Power BI</a:t>
            </a:r>
            <a:endParaRPr lang="en-US" sz="4650" dirty="0"/>
          </a:p>
        </p:txBody>
      </p:sp>
      <p:sp>
        <p:nvSpPr>
          <p:cNvPr id="4" name="Text 1"/>
          <p:cNvSpPr/>
          <p:nvPr/>
        </p:nvSpPr>
        <p:spPr>
          <a:xfrm>
            <a:off x="6280190" y="3795832"/>
            <a:ext cx="7556421" cy="1814513"/>
          </a:xfrm>
          <a:prstGeom prst="rect">
            <a:avLst/>
          </a:prstGeom>
          <a:noFill/>
          <a:ln/>
        </p:spPr>
        <p:txBody>
          <a:bodyPr wrap="square" lIns="0" tIns="0" rIns="0" bIns="0" rtlCol="0" anchor="t"/>
          <a:lstStyle/>
          <a:p>
            <a:pPr marL="0" indent="0">
              <a:lnSpc>
                <a:spcPts val="2850"/>
              </a:lnSpc>
              <a:buNone/>
            </a:pPr>
            <a:r>
              <a:rPr lang="en-US" dirty="0">
                <a:solidFill>
                  <a:schemeClr val="bg1"/>
                </a:solidFill>
                <a:latin typeface="Inter" panose="020B0604020202020204" charset="0"/>
                <a:ea typeface="Inter" panose="020B0604020202020204" charset="0"/>
              </a:rPr>
              <a:t>This presentation highlights the potential of Power BI in analyzing </a:t>
            </a:r>
            <a:r>
              <a:rPr lang="en-US" dirty="0" err="1">
                <a:latin typeface="Inter" panose="020B0604020202020204" charset="0"/>
                <a:ea typeface="Inter" panose="020B0604020202020204" charset="0"/>
              </a:rPr>
              <a:t>by</a:t>
            </a:r>
            <a:r>
              <a:rPr lang="en-US" dirty="0" err="1">
                <a:solidFill>
                  <a:schemeClr val="bg1"/>
                </a:solidFill>
                <a:latin typeface="Inter" panose="020B0604020202020204" charset="0"/>
                <a:ea typeface="Inter" panose="020B0604020202020204" charset="0"/>
              </a:rPr>
              <a:t>ster</a:t>
            </a:r>
            <a:r>
              <a:rPr lang="en-US" dirty="0">
                <a:solidFill>
                  <a:schemeClr val="bg1"/>
                </a:solidFill>
                <a:latin typeface="Inter" panose="020B0604020202020204" charset="0"/>
                <a:ea typeface="Inter" panose="020B0604020202020204" charset="0"/>
              </a:rPr>
              <a:t> behavior to support data-driven decision-making. Using the pping_trends.csv dataset, we’ll explore how to clean, model, analyze, and visualize data to uncover valuable insights into customer segmentation.</a:t>
            </a:r>
          </a:p>
        </p:txBody>
      </p:sp>
      <p:sp>
        <p:nvSpPr>
          <p:cNvPr id="7" name="Text 3"/>
          <p:cNvSpPr/>
          <p:nvPr/>
        </p:nvSpPr>
        <p:spPr>
          <a:xfrm>
            <a:off x="6280190" y="4777051"/>
            <a:ext cx="3017044" cy="2144981"/>
          </a:xfrm>
          <a:prstGeom prst="rect">
            <a:avLst/>
          </a:prstGeom>
          <a:noFill/>
          <a:ln/>
        </p:spPr>
        <p:txBody>
          <a:bodyPr wrap="none" lIns="0" tIns="0" rIns="0" bIns="0" rtlCol="0" anchor="t"/>
          <a:lstStyle/>
          <a:p>
            <a:pPr marL="342900" indent="-342900">
              <a:buFont typeface="Arial" panose="020B0604020202020204" pitchFamily="34" charset="0"/>
              <a:buChar char="•"/>
            </a:pPr>
            <a:r>
              <a:rPr lang="en-IN" sz="2400" b="1" dirty="0"/>
              <a:t>DIVYANSHU SHARMA</a:t>
            </a:r>
            <a:endParaRPr lang="en-IN" sz="2400" dirty="0"/>
          </a:p>
          <a:p>
            <a:pPr marL="342900" indent="-342900">
              <a:buFont typeface="Arial" panose="020B0604020202020204" pitchFamily="34" charset="0"/>
              <a:buChar char="•"/>
            </a:pPr>
            <a:r>
              <a:rPr lang="en-IN" sz="2400" b="1" dirty="0"/>
              <a:t>MISHTY</a:t>
            </a:r>
            <a:endParaRPr lang="en-IN" sz="2400" dirty="0"/>
          </a:p>
          <a:p>
            <a:pPr marL="342900" indent="-342900">
              <a:buFont typeface="Arial" panose="020B0604020202020204" pitchFamily="34" charset="0"/>
              <a:buChar char="•"/>
            </a:pPr>
            <a:r>
              <a:rPr lang="en-IN" sz="2400" b="1" dirty="0"/>
              <a:t>SAI SWAPNA</a:t>
            </a:r>
            <a:endParaRPr lang="en-IN" sz="2400" dirty="0"/>
          </a:p>
          <a:p>
            <a:pPr marL="342900" indent="-342900">
              <a:buFont typeface="Arial" panose="020B0604020202020204" pitchFamily="34" charset="0"/>
              <a:buChar char="•"/>
            </a:pPr>
            <a:r>
              <a:rPr lang="en-IN" sz="2400" b="1" dirty="0"/>
              <a:t>SOUNDARYA</a:t>
            </a:r>
            <a:endParaRPr lang="en-IN" sz="2400" dirty="0"/>
          </a:p>
          <a:p>
            <a:pPr marL="342900" indent="-342900">
              <a:buFont typeface="Arial" panose="020B0604020202020204" pitchFamily="34" charset="0"/>
              <a:buChar char="•"/>
            </a:pPr>
            <a:r>
              <a:rPr lang="en-IN" sz="2400" b="1" dirty="0"/>
              <a:t>NAGA CHARANYA</a:t>
            </a:r>
            <a:endParaRPr lang="en-IN" sz="2400" dirty="0"/>
          </a:p>
          <a:p>
            <a:pPr marL="342900" indent="-342900">
              <a:buFont typeface="Arial" panose="020B0604020202020204" pitchFamily="34" charset="0"/>
              <a:buChar char="•"/>
            </a:pPr>
            <a:r>
              <a:rPr lang="en-IN" sz="2400" b="1" dirty="0"/>
              <a:t>BHARINI KUMAR</a:t>
            </a:r>
            <a:endParaRPr lang="en-IN" sz="2400" dirty="0"/>
          </a:p>
          <a:p>
            <a:pPr marL="0" indent="0" algn="l">
              <a:lnSpc>
                <a:spcPts val="3100"/>
              </a:lnSpc>
              <a:buNone/>
            </a:pPr>
            <a:endParaRPr lang="en-US"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91C2D-014A-B9B5-594E-238602C15DA3}"/>
              </a:ext>
            </a:extLst>
          </p:cNvPr>
          <p:cNvSpPr txBox="1"/>
          <p:nvPr/>
        </p:nvSpPr>
        <p:spPr>
          <a:xfrm>
            <a:off x="3657600" y="3700872"/>
            <a:ext cx="7315200" cy="789768"/>
          </a:xfrm>
          <a:prstGeom prst="rect">
            <a:avLst/>
          </a:prstGeom>
          <a:noFill/>
        </p:spPr>
        <p:txBody>
          <a:bodyPr wrap="square">
            <a:spAutoFit/>
          </a:bodyPr>
          <a:lstStyle/>
          <a:p>
            <a:pPr marL="0" indent="0" algn="ctr">
              <a:lnSpc>
                <a:spcPts val="5850"/>
              </a:lnSpc>
              <a:buNone/>
            </a:pPr>
            <a:r>
              <a:rPr lang="en-US" sz="4650" b="1" dirty="0"/>
              <a:t>THANK YOU</a:t>
            </a:r>
          </a:p>
        </p:txBody>
      </p:sp>
    </p:spTree>
    <p:extLst>
      <p:ext uri="{BB962C8B-B14F-4D97-AF65-F5344CB8AC3E}">
        <p14:creationId xmlns:p14="http://schemas.microsoft.com/office/powerpoint/2010/main" val="366743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68937"/>
            <a:ext cx="10534055"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Power BI: A Data Analytics Powerhouse</a:t>
            </a:r>
            <a:endParaRPr lang="en-US" sz="4650" dirty="0"/>
          </a:p>
        </p:txBody>
      </p:sp>
      <p:sp>
        <p:nvSpPr>
          <p:cNvPr id="3" name="Text 1"/>
          <p:cNvSpPr/>
          <p:nvPr/>
        </p:nvSpPr>
        <p:spPr>
          <a:xfrm>
            <a:off x="793790" y="3280172"/>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What is Power BI?</a:t>
            </a:r>
            <a:endParaRPr lang="en-US" sz="2300" dirty="0"/>
          </a:p>
        </p:txBody>
      </p:sp>
      <p:sp>
        <p:nvSpPr>
          <p:cNvPr id="4" name="Text 2"/>
          <p:cNvSpPr/>
          <p:nvPr/>
        </p:nvSpPr>
        <p:spPr>
          <a:xfrm>
            <a:off x="793790" y="3879056"/>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Power BI is a comprehensive business analytics platform that allows users to connect to diverse data sources, transform data into meaningful insights, and create interactive visualizations and reports. It's a user-friendly tool that empowers organizations to make informed decisions based on data.</a:t>
            </a:r>
            <a:endParaRPr lang="en-US" sz="1750" dirty="0"/>
          </a:p>
        </p:txBody>
      </p:sp>
      <p:sp>
        <p:nvSpPr>
          <p:cNvPr id="5" name="Text 3"/>
          <p:cNvSpPr/>
          <p:nvPr/>
        </p:nvSpPr>
        <p:spPr>
          <a:xfrm>
            <a:off x="7599521" y="3280172"/>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Key Features</a:t>
            </a:r>
            <a:endParaRPr lang="en-US" sz="2300" dirty="0"/>
          </a:p>
        </p:txBody>
      </p:sp>
      <p:sp>
        <p:nvSpPr>
          <p:cNvPr id="6" name="Text 4"/>
          <p:cNvSpPr/>
          <p:nvPr/>
        </p:nvSpPr>
        <p:spPr>
          <a:xfrm>
            <a:off x="7599521" y="387905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 Connectivity</a:t>
            </a:r>
            <a:endParaRPr lang="en-US" sz="1750" dirty="0"/>
          </a:p>
        </p:txBody>
      </p:sp>
      <p:sp>
        <p:nvSpPr>
          <p:cNvPr id="7" name="Text 5"/>
          <p:cNvSpPr/>
          <p:nvPr/>
        </p:nvSpPr>
        <p:spPr>
          <a:xfrm>
            <a:off x="7599521" y="43212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 Transformation</a:t>
            </a:r>
            <a:endParaRPr lang="en-US" sz="1750" dirty="0"/>
          </a:p>
        </p:txBody>
      </p:sp>
      <p:sp>
        <p:nvSpPr>
          <p:cNvPr id="8" name="Text 6"/>
          <p:cNvSpPr/>
          <p:nvPr/>
        </p:nvSpPr>
        <p:spPr>
          <a:xfrm>
            <a:off x="7599521" y="47634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 Modeling</a:t>
            </a:r>
            <a:endParaRPr lang="en-US" sz="1750" dirty="0"/>
          </a:p>
        </p:txBody>
      </p:sp>
      <p:sp>
        <p:nvSpPr>
          <p:cNvPr id="9" name="Text 7"/>
          <p:cNvSpPr/>
          <p:nvPr/>
        </p:nvSpPr>
        <p:spPr>
          <a:xfrm>
            <a:off x="7599521" y="52056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 Visualization</a:t>
            </a:r>
            <a:endParaRPr lang="en-US" sz="1750" dirty="0"/>
          </a:p>
        </p:txBody>
      </p:sp>
      <p:sp>
        <p:nvSpPr>
          <p:cNvPr id="10" name="Text 8"/>
          <p:cNvSpPr/>
          <p:nvPr/>
        </p:nvSpPr>
        <p:spPr>
          <a:xfrm>
            <a:off x="7599521" y="56478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Interactive Dashboards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39917"/>
            <a:ext cx="13042821" cy="1488519"/>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Understanding the 'shopping_trends.csv' Dataset</a:t>
            </a:r>
            <a:endParaRPr lang="en-US" sz="4650" dirty="0"/>
          </a:p>
        </p:txBody>
      </p:sp>
      <p:sp>
        <p:nvSpPr>
          <p:cNvPr id="3" name="Text 1"/>
          <p:cNvSpPr/>
          <p:nvPr/>
        </p:nvSpPr>
        <p:spPr>
          <a:xfrm>
            <a:off x="793789" y="2644738"/>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Dataset Context</a:t>
            </a:r>
            <a:endParaRPr lang="en-US" sz="2300" dirty="0"/>
          </a:p>
        </p:txBody>
      </p:sp>
      <p:sp>
        <p:nvSpPr>
          <p:cNvPr id="4" name="Text 2"/>
          <p:cNvSpPr/>
          <p:nvPr/>
        </p:nvSpPr>
        <p:spPr>
          <a:xfrm>
            <a:off x="793789" y="3169467"/>
            <a:ext cx="12632278"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'shopping_trends.csv' dataset is a synthetic dataset designed for educational purposes. It simulates real-world shopping data, providing a valuable resource for learning data analysis techniques. This dataset is readily available on Kaggle, a popular platform for data science enthusiasts.</a:t>
            </a:r>
            <a:endParaRPr lang="en-US" sz="1750" dirty="0"/>
          </a:p>
        </p:txBody>
      </p:sp>
      <p:sp>
        <p:nvSpPr>
          <p:cNvPr id="5" name="Text 3"/>
          <p:cNvSpPr/>
          <p:nvPr/>
        </p:nvSpPr>
        <p:spPr>
          <a:xfrm>
            <a:off x="7599521" y="3295412"/>
            <a:ext cx="2977039" cy="372070"/>
          </a:xfrm>
          <a:prstGeom prst="rect">
            <a:avLst/>
          </a:prstGeom>
          <a:noFill/>
          <a:ln/>
        </p:spPr>
        <p:txBody>
          <a:bodyPr wrap="none" lIns="0" tIns="0" rIns="0" bIns="0" rtlCol="0" anchor="t"/>
          <a:lstStyle/>
          <a:p>
            <a:pPr marL="0" indent="0">
              <a:lnSpc>
                <a:spcPts val="2900"/>
              </a:lnSpc>
              <a:buNone/>
            </a:pPr>
            <a:endParaRPr lang="en-US" sz="2300" dirty="0"/>
          </a:p>
        </p:txBody>
      </p:sp>
      <p:sp>
        <p:nvSpPr>
          <p:cNvPr id="14" name="TextBox 13">
            <a:extLst>
              <a:ext uri="{FF2B5EF4-FFF2-40B4-BE49-F238E27FC236}">
                <a16:creationId xmlns:a16="http://schemas.microsoft.com/office/drawing/2014/main" id="{F0BCE277-FDE0-F297-2375-6A3672C8B738}"/>
              </a:ext>
            </a:extLst>
          </p:cNvPr>
          <p:cNvSpPr txBox="1"/>
          <p:nvPr/>
        </p:nvSpPr>
        <p:spPr>
          <a:xfrm>
            <a:off x="669073" y="4654947"/>
            <a:ext cx="7315200" cy="458011"/>
          </a:xfrm>
          <a:prstGeom prst="rect">
            <a:avLst/>
          </a:prstGeom>
          <a:noFill/>
        </p:spPr>
        <p:txBody>
          <a:bodyPr wrap="square">
            <a:spAutoFit/>
          </a:bodyPr>
          <a:lstStyle/>
          <a:p>
            <a:pPr marL="0" indent="0">
              <a:lnSpc>
                <a:spcPts val="2900"/>
              </a:lnSpc>
              <a:buNone/>
            </a:pPr>
            <a:r>
              <a:rPr lang="en-US" sz="2400" b="1" dirty="0">
                <a:solidFill>
                  <a:srgbClr val="000000"/>
                </a:solidFill>
                <a:latin typeface="Petrona Bold" pitchFamily="34" charset="0"/>
                <a:ea typeface="Petrona Bold" pitchFamily="34" charset="-122"/>
                <a:cs typeface="Petrona Bold" pitchFamily="34" charset="-120"/>
              </a:rPr>
              <a:t>Dataset Structure</a:t>
            </a:r>
            <a:endParaRPr lang="en-US" sz="2400" dirty="0"/>
          </a:p>
        </p:txBody>
      </p:sp>
      <p:pic>
        <p:nvPicPr>
          <p:cNvPr id="18" name="Picture 17">
            <a:extLst>
              <a:ext uri="{FF2B5EF4-FFF2-40B4-BE49-F238E27FC236}">
                <a16:creationId xmlns:a16="http://schemas.microsoft.com/office/drawing/2014/main" id="{6FDE37AA-5389-977C-D6F3-165A39AAA0F2}"/>
              </a:ext>
            </a:extLst>
          </p:cNvPr>
          <p:cNvPicPr>
            <a:picLocks noChangeAspect="1"/>
          </p:cNvPicPr>
          <p:nvPr/>
        </p:nvPicPr>
        <p:blipFill>
          <a:blip r:embed="rId3"/>
          <a:stretch>
            <a:fillRect/>
          </a:stretch>
        </p:blipFill>
        <p:spPr>
          <a:xfrm>
            <a:off x="793790" y="5405535"/>
            <a:ext cx="13351727" cy="16550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86038"/>
            <a:ext cx="7556421" cy="1488519"/>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Data Cleaning and Preprocessing</a:t>
            </a:r>
            <a:endParaRPr lang="en-US" sz="4650" dirty="0"/>
          </a:p>
        </p:txBody>
      </p:sp>
      <p:sp>
        <p:nvSpPr>
          <p:cNvPr id="4" name="Shape 1"/>
          <p:cNvSpPr/>
          <p:nvPr/>
        </p:nvSpPr>
        <p:spPr>
          <a:xfrm>
            <a:off x="793790" y="2769870"/>
            <a:ext cx="510302" cy="510302"/>
          </a:xfrm>
          <a:prstGeom prst="roundRect">
            <a:avLst>
              <a:gd name="adj" fmla="val 18669"/>
            </a:avLst>
          </a:prstGeom>
          <a:solidFill>
            <a:srgbClr val="CCEEFF"/>
          </a:solidFill>
          <a:ln w="7620">
            <a:solidFill>
              <a:srgbClr val="B2D4E5"/>
            </a:solidFill>
            <a:prstDash val="solid"/>
          </a:ln>
        </p:spPr>
      </p:sp>
      <p:sp>
        <p:nvSpPr>
          <p:cNvPr id="5" name="Text 2"/>
          <p:cNvSpPr/>
          <p:nvPr/>
        </p:nvSpPr>
        <p:spPr>
          <a:xfrm>
            <a:off x="972503" y="2846308"/>
            <a:ext cx="152876"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3"/>
          <p:cNvSpPr/>
          <p:nvPr/>
        </p:nvSpPr>
        <p:spPr>
          <a:xfrm>
            <a:off x="1530906" y="2769871"/>
            <a:ext cx="2927747" cy="510302"/>
          </a:xfrm>
          <a:prstGeom prst="rect">
            <a:avLst/>
          </a:prstGeom>
          <a:noFill/>
          <a:ln/>
        </p:spPr>
        <p:txBody>
          <a:bodyPr wrap="squar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Handling Missing Data</a:t>
            </a:r>
            <a:endParaRPr lang="en-US" sz="2300" dirty="0"/>
          </a:p>
        </p:txBody>
      </p:sp>
      <p:sp>
        <p:nvSpPr>
          <p:cNvPr id="7" name="Text 4"/>
          <p:cNvSpPr/>
          <p:nvPr/>
        </p:nvSpPr>
        <p:spPr>
          <a:xfrm>
            <a:off x="1530905" y="3407390"/>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Identify and address missing data points using techniques like imputation or deletion, depending on the nature and extent of missing data.</a:t>
            </a:r>
            <a:endParaRPr lang="en-US" sz="1750" dirty="0"/>
          </a:p>
        </p:txBody>
      </p:sp>
      <p:sp>
        <p:nvSpPr>
          <p:cNvPr id="8" name="Shape 5"/>
          <p:cNvSpPr/>
          <p:nvPr/>
        </p:nvSpPr>
        <p:spPr>
          <a:xfrm>
            <a:off x="4685467" y="2769870"/>
            <a:ext cx="510302" cy="510302"/>
          </a:xfrm>
          <a:prstGeom prst="roundRect">
            <a:avLst>
              <a:gd name="adj" fmla="val 18669"/>
            </a:avLst>
          </a:prstGeom>
          <a:solidFill>
            <a:srgbClr val="CCEEFF"/>
          </a:solidFill>
          <a:ln w="7620">
            <a:solidFill>
              <a:srgbClr val="B2D4E5"/>
            </a:solidFill>
            <a:prstDash val="solid"/>
          </a:ln>
        </p:spPr>
      </p:sp>
      <p:sp>
        <p:nvSpPr>
          <p:cNvPr id="9" name="Text 6"/>
          <p:cNvSpPr/>
          <p:nvPr/>
        </p:nvSpPr>
        <p:spPr>
          <a:xfrm>
            <a:off x="4839295" y="2846308"/>
            <a:ext cx="202525"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7"/>
          <p:cNvSpPr/>
          <p:nvPr/>
        </p:nvSpPr>
        <p:spPr>
          <a:xfrm>
            <a:off x="5422583" y="2769870"/>
            <a:ext cx="2927747"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Data Transformation</a:t>
            </a:r>
            <a:endParaRPr lang="en-US" sz="2300" dirty="0"/>
          </a:p>
        </p:txBody>
      </p:sp>
      <p:sp>
        <p:nvSpPr>
          <p:cNvPr id="11" name="Text 8"/>
          <p:cNvSpPr/>
          <p:nvPr/>
        </p:nvSpPr>
        <p:spPr>
          <a:xfrm>
            <a:off x="5422583" y="3278029"/>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Transform data to ensure consistency and facilitate analysis. This may involve pivoting, unpivoting, or changing data types.</a:t>
            </a:r>
            <a:endParaRPr lang="en-US" sz="1750" dirty="0"/>
          </a:p>
        </p:txBody>
      </p:sp>
      <p:sp>
        <p:nvSpPr>
          <p:cNvPr id="12" name="Shape 9"/>
          <p:cNvSpPr/>
          <p:nvPr/>
        </p:nvSpPr>
        <p:spPr>
          <a:xfrm>
            <a:off x="793790" y="6309479"/>
            <a:ext cx="510302" cy="510302"/>
          </a:xfrm>
          <a:prstGeom prst="roundRect">
            <a:avLst>
              <a:gd name="adj" fmla="val 18669"/>
            </a:avLst>
          </a:prstGeom>
          <a:solidFill>
            <a:srgbClr val="CCEEFF"/>
          </a:solidFill>
          <a:ln w="7620">
            <a:solidFill>
              <a:srgbClr val="B2D4E5"/>
            </a:solidFill>
            <a:prstDash val="solid"/>
          </a:ln>
        </p:spPr>
      </p:sp>
      <p:sp>
        <p:nvSpPr>
          <p:cNvPr id="13" name="Text 10"/>
          <p:cNvSpPr/>
          <p:nvPr/>
        </p:nvSpPr>
        <p:spPr>
          <a:xfrm>
            <a:off x="947857" y="6385917"/>
            <a:ext cx="202168" cy="357307"/>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1"/>
          <p:cNvSpPr/>
          <p:nvPr/>
        </p:nvSpPr>
        <p:spPr>
          <a:xfrm>
            <a:off x="1530906" y="6309479"/>
            <a:ext cx="2977039"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Data Validation</a:t>
            </a:r>
            <a:endParaRPr lang="en-US" sz="2300" dirty="0"/>
          </a:p>
        </p:txBody>
      </p:sp>
      <p:sp>
        <p:nvSpPr>
          <p:cNvPr id="15" name="Text 12"/>
          <p:cNvSpPr/>
          <p:nvPr/>
        </p:nvSpPr>
        <p:spPr>
          <a:xfrm>
            <a:off x="1530906" y="681763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Validate data for accuracy and consistency, ensuring data integrity and reliability for further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40522"/>
            <a:ext cx="7217569"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Data Modeling in Power BI</a:t>
            </a:r>
            <a:endParaRPr lang="en-US" sz="4650" dirty="0"/>
          </a:p>
        </p:txBody>
      </p:sp>
      <p:sp>
        <p:nvSpPr>
          <p:cNvPr id="3" name="Text 1"/>
          <p:cNvSpPr/>
          <p:nvPr/>
        </p:nvSpPr>
        <p:spPr>
          <a:xfrm>
            <a:off x="793790" y="3824526"/>
            <a:ext cx="4031099"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Relationships between Tables</a:t>
            </a:r>
            <a:endParaRPr lang="en-US" sz="2300" dirty="0"/>
          </a:p>
        </p:txBody>
      </p:sp>
      <p:sp>
        <p:nvSpPr>
          <p:cNvPr id="4" name="Text 2"/>
          <p:cNvSpPr/>
          <p:nvPr/>
        </p:nvSpPr>
        <p:spPr>
          <a:xfrm>
            <a:off x="793790" y="442341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Establish relationships between different tables based on common columns, creating a logical data model that allows for efficient data querying and analysis.</a:t>
            </a:r>
            <a:endParaRPr lang="en-US" sz="1750" dirty="0"/>
          </a:p>
        </p:txBody>
      </p:sp>
      <p:sp>
        <p:nvSpPr>
          <p:cNvPr id="5" name="Text 3"/>
          <p:cNvSpPr/>
          <p:nvPr/>
        </p:nvSpPr>
        <p:spPr>
          <a:xfrm>
            <a:off x="7599521" y="3824526"/>
            <a:ext cx="4719876" cy="372070"/>
          </a:xfrm>
          <a:prstGeom prst="rect">
            <a:avLst/>
          </a:prstGeom>
          <a:noFill/>
          <a:ln/>
        </p:spPr>
        <p:txBody>
          <a:bodyPr wrap="none" lIns="0" tIns="0" rIns="0" bIns="0" rtlCol="0" anchor="t"/>
          <a:lstStyle/>
          <a:p>
            <a:pPr marL="0" indent="0">
              <a:lnSpc>
                <a:spcPts val="2900"/>
              </a:lnSpc>
              <a:buNone/>
            </a:pPr>
            <a:r>
              <a:rPr lang="en-US" sz="2300" b="1" dirty="0">
                <a:solidFill>
                  <a:srgbClr val="000000"/>
                </a:solidFill>
                <a:latin typeface="Petrona Bold" pitchFamily="34" charset="0"/>
                <a:ea typeface="Petrona Bold" pitchFamily="34" charset="-122"/>
                <a:cs typeface="Petrona Bold" pitchFamily="34" charset="-120"/>
              </a:rPr>
              <a:t>Calculated Columns and Measures</a:t>
            </a:r>
            <a:endParaRPr lang="en-US" sz="2300" dirty="0"/>
          </a:p>
        </p:txBody>
      </p:sp>
      <p:sp>
        <p:nvSpPr>
          <p:cNvPr id="6" name="Text 4"/>
          <p:cNvSpPr/>
          <p:nvPr/>
        </p:nvSpPr>
        <p:spPr>
          <a:xfrm>
            <a:off x="7599521" y="442341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Create calculated columns and measures to derive new data points and metrics from existing data, enhancing the analytical capabilities of the dataset.</a:t>
            </a:r>
            <a:endParaRPr lang="en-US" sz="1750" dirty="0"/>
          </a:p>
        </p:txBody>
      </p:sp>
      <p:sp>
        <p:nvSpPr>
          <p:cNvPr id="9" name="TextBox 8">
            <a:extLst>
              <a:ext uri="{FF2B5EF4-FFF2-40B4-BE49-F238E27FC236}">
                <a16:creationId xmlns:a16="http://schemas.microsoft.com/office/drawing/2014/main" id="{82B07288-CA2B-842A-CEC0-0ABF8319BCF9}"/>
              </a:ext>
            </a:extLst>
          </p:cNvPr>
          <p:cNvSpPr txBox="1"/>
          <p:nvPr/>
        </p:nvSpPr>
        <p:spPr>
          <a:xfrm>
            <a:off x="793790" y="1794510"/>
            <a:ext cx="8508706" cy="1542153"/>
          </a:xfrm>
          <a:prstGeom prst="rect">
            <a:avLst/>
          </a:prstGeom>
          <a:noFill/>
        </p:spPr>
        <p:txBody>
          <a:bodyPr wrap="square">
            <a:spAutoFit/>
          </a:bodyPr>
          <a:lstStyle/>
          <a:p>
            <a:pPr marL="0" indent="0">
              <a:lnSpc>
                <a:spcPts val="2850"/>
              </a:lnSpc>
              <a:buNone/>
            </a:pPr>
            <a:r>
              <a:rPr lang="en-US" sz="1800" dirty="0">
                <a:latin typeface="Inter" panose="020B0604020202020204" charset="0"/>
                <a:ea typeface="Inter" panose="020B0604020202020204" charset="0"/>
              </a:rPr>
              <a:t>Data modeling is the process of organizing and structuring data to define relationships between different data points. In Power BI, it involves connecting tables, creating calculated columns or measures, and ensuring the data is ready for analysis and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00564" y="578168"/>
            <a:ext cx="7742873" cy="1313498"/>
          </a:xfrm>
          <a:prstGeom prst="rect">
            <a:avLst/>
          </a:prstGeom>
          <a:noFill/>
          <a:ln/>
        </p:spPr>
        <p:txBody>
          <a:bodyPr wrap="square" lIns="0" tIns="0" rIns="0" bIns="0" rtlCol="0" anchor="t"/>
          <a:lstStyle/>
          <a:p>
            <a:pPr marL="0" indent="0">
              <a:lnSpc>
                <a:spcPts val="5150"/>
              </a:lnSpc>
              <a:buNone/>
            </a:pPr>
            <a:r>
              <a:rPr lang="en-US" sz="4100" b="1" dirty="0">
                <a:solidFill>
                  <a:srgbClr val="000000"/>
                </a:solidFill>
                <a:latin typeface="Petrona Bold" pitchFamily="34" charset="0"/>
                <a:ea typeface="Petrona Bold" pitchFamily="34" charset="-122"/>
                <a:cs typeface="Petrona Bold" pitchFamily="34" charset="-120"/>
              </a:rPr>
              <a:t>Power BI Data Analysis Expressions (DAX)</a:t>
            </a:r>
            <a:endParaRPr lang="en-US" sz="4100" dirty="0"/>
          </a:p>
        </p:txBody>
      </p:sp>
      <p:pic>
        <p:nvPicPr>
          <p:cNvPr id="4" name="Image 1" descr="preencoded.png"/>
          <p:cNvPicPr>
            <a:picLocks noChangeAspect="1"/>
          </p:cNvPicPr>
          <p:nvPr/>
        </p:nvPicPr>
        <p:blipFill>
          <a:blip r:embed="rId3"/>
          <a:stretch>
            <a:fillRect/>
          </a:stretch>
        </p:blipFill>
        <p:spPr>
          <a:xfrm>
            <a:off x="700564" y="2191822"/>
            <a:ext cx="500420" cy="500420"/>
          </a:xfrm>
          <a:prstGeom prst="rect">
            <a:avLst/>
          </a:prstGeom>
        </p:spPr>
      </p:pic>
      <p:sp>
        <p:nvSpPr>
          <p:cNvPr id="5" name="Text 1"/>
          <p:cNvSpPr/>
          <p:nvPr/>
        </p:nvSpPr>
        <p:spPr>
          <a:xfrm>
            <a:off x="700564" y="2892385"/>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FILTER</a:t>
            </a:r>
            <a:endParaRPr lang="en-US" sz="2050" dirty="0"/>
          </a:p>
        </p:txBody>
      </p:sp>
      <p:sp>
        <p:nvSpPr>
          <p:cNvPr id="6" name="Text 2"/>
          <p:cNvSpPr/>
          <p:nvPr/>
        </p:nvSpPr>
        <p:spPr>
          <a:xfrm>
            <a:off x="700564" y="3340775"/>
            <a:ext cx="372129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Used to filter rows in a table based on a condition. For example, you can filter customers based on their age or location.</a:t>
            </a:r>
            <a:endParaRPr lang="en-US" sz="1550" dirty="0"/>
          </a:p>
        </p:txBody>
      </p:sp>
      <p:pic>
        <p:nvPicPr>
          <p:cNvPr id="7" name="Image 2" descr="preencoded.png"/>
          <p:cNvPicPr>
            <a:picLocks noChangeAspect="1"/>
          </p:cNvPicPr>
          <p:nvPr/>
        </p:nvPicPr>
        <p:blipFill>
          <a:blip r:embed="rId4"/>
          <a:stretch>
            <a:fillRect/>
          </a:stretch>
        </p:blipFill>
        <p:spPr>
          <a:xfrm>
            <a:off x="4722019" y="2191822"/>
            <a:ext cx="500420" cy="500420"/>
          </a:xfrm>
          <a:prstGeom prst="rect">
            <a:avLst/>
          </a:prstGeom>
        </p:spPr>
      </p:pic>
      <p:sp>
        <p:nvSpPr>
          <p:cNvPr id="8" name="Text 3"/>
          <p:cNvSpPr/>
          <p:nvPr/>
        </p:nvSpPr>
        <p:spPr>
          <a:xfrm>
            <a:off x="4722019" y="2892385"/>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AVERAGEX</a:t>
            </a:r>
            <a:endParaRPr lang="en-US" sz="2050" dirty="0"/>
          </a:p>
        </p:txBody>
      </p:sp>
      <p:sp>
        <p:nvSpPr>
          <p:cNvPr id="9" name="Text 4"/>
          <p:cNvSpPr/>
          <p:nvPr/>
        </p:nvSpPr>
        <p:spPr>
          <a:xfrm>
            <a:off x="4722019" y="3340775"/>
            <a:ext cx="372141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Calculates the average of a specific column for a group of rows, providing insights into average purchase amounts or customer ages.</a:t>
            </a:r>
            <a:endParaRPr lang="en-US" sz="1550" dirty="0"/>
          </a:p>
        </p:txBody>
      </p:sp>
      <p:pic>
        <p:nvPicPr>
          <p:cNvPr id="10" name="Image 3" descr="preencoded.png"/>
          <p:cNvPicPr>
            <a:picLocks noChangeAspect="1"/>
          </p:cNvPicPr>
          <p:nvPr/>
        </p:nvPicPr>
        <p:blipFill>
          <a:blip r:embed="rId5"/>
          <a:stretch>
            <a:fillRect/>
          </a:stretch>
        </p:blipFill>
        <p:spPr>
          <a:xfrm>
            <a:off x="700564" y="5221843"/>
            <a:ext cx="500420" cy="500420"/>
          </a:xfrm>
          <a:prstGeom prst="rect">
            <a:avLst/>
          </a:prstGeom>
        </p:spPr>
      </p:pic>
      <p:sp>
        <p:nvSpPr>
          <p:cNvPr id="11" name="Text 5"/>
          <p:cNvSpPr/>
          <p:nvPr/>
        </p:nvSpPr>
        <p:spPr>
          <a:xfrm>
            <a:off x="700564" y="5922407"/>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SUM/SUMX</a:t>
            </a:r>
            <a:endParaRPr lang="en-US" sz="2050" dirty="0"/>
          </a:p>
        </p:txBody>
      </p:sp>
      <p:sp>
        <p:nvSpPr>
          <p:cNvPr id="12" name="Text 6"/>
          <p:cNvSpPr/>
          <p:nvPr/>
        </p:nvSpPr>
        <p:spPr>
          <a:xfrm>
            <a:off x="700564" y="6370796"/>
            <a:ext cx="372129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Calculates the sum of values in a column, allowing you to determine total revenue generated by a specific customer segment.</a:t>
            </a:r>
            <a:endParaRPr lang="en-US" sz="1550" dirty="0"/>
          </a:p>
        </p:txBody>
      </p:sp>
      <p:pic>
        <p:nvPicPr>
          <p:cNvPr id="13" name="Image 4" descr="preencoded.png"/>
          <p:cNvPicPr>
            <a:picLocks noChangeAspect="1"/>
          </p:cNvPicPr>
          <p:nvPr/>
        </p:nvPicPr>
        <p:blipFill>
          <a:blip r:embed="rId6"/>
          <a:stretch>
            <a:fillRect/>
          </a:stretch>
        </p:blipFill>
        <p:spPr>
          <a:xfrm>
            <a:off x="4722019" y="5221843"/>
            <a:ext cx="500420" cy="500420"/>
          </a:xfrm>
          <a:prstGeom prst="rect">
            <a:avLst/>
          </a:prstGeom>
        </p:spPr>
      </p:pic>
      <p:sp>
        <p:nvSpPr>
          <p:cNvPr id="14" name="Text 7"/>
          <p:cNvSpPr/>
          <p:nvPr/>
        </p:nvSpPr>
        <p:spPr>
          <a:xfrm>
            <a:off x="4722019" y="5922407"/>
            <a:ext cx="2627352" cy="328374"/>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Petrona Bold" pitchFamily="34" charset="0"/>
                <a:ea typeface="Petrona Bold" pitchFamily="34" charset="-122"/>
                <a:cs typeface="Petrona Bold" pitchFamily="34" charset="-120"/>
              </a:rPr>
              <a:t>CALCULATE</a:t>
            </a:r>
            <a:endParaRPr lang="en-US" sz="2050" dirty="0"/>
          </a:p>
        </p:txBody>
      </p:sp>
      <p:sp>
        <p:nvSpPr>
          <p:cNvPr id="15" name="Text 8"/>
          <p:cNvSpPr/>
          <p:nvPr/>
        </p:nvSpPr>
        <p:spPr>
          <a:xfrm>
            <a:off x="4722019" y="6370796"/>
            <a:ext cx="3721418" cy="1280636"/>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Allows for complex calculations by modifying the context of a measure, enabling the analysis of data under specific conditions or scenarios.</a:t>
            </a:r>
            <a:endParaRPr lang="en-US" sz="1550" dirty="0"/>
          </a:p>
        </p:txBody>
      </p:sp>
      <p:sp>
        <p:nvSpPr>
          <p:cNvPr id="17" name="TextBox 16">
            <a:extLst>
              <a:ext uri="{FF2B5EF4-FFF2-40B4-BE49-F238E27FC236}">
                <a16:creationId xmlns:a16="http://schemas.microsoft.com/office/drawing/2014/main" id="{B2911A50-AD76-FD9B-FD31-B52DB11E3E0C}"/>
              </a:ext>
            </a:extLst>
          </p:cNvPr>
          <p:cNvSpPr txBox="1"/>
          <p:nvPr/>
        </p:nvSpPr>
        <p:spPr>
          <a:xfrm>
            <a:off x="8997696" y="2806094"/>
            <a:ext cx="7315200" cy="414665"/>
          </a:xfrm>
          <a:prstGeom prst="rect">
            <a:avLst/>
          </a:prstGeom>
          <a:noFill/>
        </p:spPr>
        <p:txBody>
          <a:bodyPr wrap="square">
            <a:spAutoFit/>
          </a:bodyPr>
          <a:lstStyle/>
          <a:p>
            <a:pPr marL="0" indent="0" algn="l">
              <a:lnSpc>
                <a:spcPts val="2550"/>
              </a:lnSpc>
              <a:buNone/>
            </a:pPr>
            <a:r>
              <a:rPr lang="en-US" sz="2000" b="1" dirty="0">
                <a:latin typeface="Petrona Bold"/>
              </a:rPr>
              <a:t>Some more queries are</a:t>
            </a:r>
          </a:p>
        </p:txBody>
      </p:sp>
      <p:sp>
        <p:nvSpPr>
          <p:cNvPr id="19" name="TextBox 18">
            <a:extLst>
              <a:ext uri="{FF2B5EF4-FFF2-40B4-BE49-F238E27FC236}">
                <a16:creationId xmlns:a16="http://schemas.microsoft.com/office/drawing/2014/main" id="{6D085A4E-FBB9-9ACE-EA80-18283D0F030B}"/>
              </a:ext>
            </a:extLst>
          </p:cNvPr>
          <p:cNvSpPr txBox="1"/>
          <p:nvPr/>
        </p:nvSpPr>
        <p:spPr>
          <a:xfrm>
            <a:off x="8997696" y="3316380"/>
            <a:ext cx="4562856" cy="3267305"/>
          </a:xfrm>
          <a:prstGeom prst="rect">
            <a:avLst/>
          </a:prstGeom>
          <a:noFill/>
        </p:spPr>
        <p:txBody>
          <a:bodyPr wrap="square">
            <a:spAutoFit/>
          </a:bodyPr>
          <a:lstStyle/>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MAX</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DIVIDE</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COUNT / DISTINCTCOUNT</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CALCULATE</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IF / SWITCH</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AND (&amp;&amp;) / OR(||)</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DATEADD / SAMEPERIODLASTYEAR</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KEEPFILTERS</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SELECTEDVALUE</a:t>
            </a:r>
          </a:p>
          <a:p>
            <a:pPr marL="285750" indent="-285750" algn="l">
              <a:lnSpc>
                <a:spcPts val="2500"/>
              </a:lnSpc>
              <a:buFont typeface="Arial" panose="020B0604020202020204" pitchFamily="34" charset="0"/>
              <a:buChar char="•"/>
            </a:pPr>
            <a:r>
              <a:rPr lang="en-US" sz="1600" dirty="0">
                <a:latin typeface="Inter" panose="020B0604020202020204" charset="0"/>
                <a:ea typeface="Inter" panose="020B0604020202020204" charset="0"/>
              </a:rPr>
              <a:t>USERELATIONSHIP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1647" y="621983"/>
            <a:ext cx="8626316" cy="742117"/>
          </a:xfrm>
          <a:prstGeom prst="rect">
            <a:avLst/>
          </a:prstGeom>
          <a:noFill/>
          <a:ln/>
        </p:spPr>
        <p:txBody>
          <a:bodyPr wrap="none" lIns="0" tIns="0" rIns="0" bIns="0" rtlCol="0" anchor="t"/>
          <a:lstStyle/>
          <a:p>
            <a:pPr marL="0" indent="0">
              <a:lnSpc>
                <a:spcPts val="5800"/>
              </a:lnSpc>
              <a:buNone/>
            </a:pPr>
            <a:r>
              <a:rPr lang="en-US" sz="4650" b="1" dirty="0">
                <a:solidFill>
                  <a:srgbClr val="000000"/>
                </a:solidFill>
                <a:latin typeface="Petrona Bold" pitchFamily="34" charset="0"/>
                <a:ea typeface="Petrona Bold" pitchFamily="34" charset="-122"/>
                <a:cs typeface="Petrona Bold" pitchFamily="34" charset="-120"/>
              </a:rPr>
              <a:t>Visualizing Customer Segments</a:t>
            </a:r>
            <a:endParaRPr lang="en-US" sz="4650" dirty="0"/>
          </a:p>
        </p:txBody>
      </p:sp>
      <p:pic>
        <p:nvPicPr>
          <p:cNvPr id="3" name="Image 0" descr="preencoded.png"/>
          <p:cNvPicPr>
            <a:picLocks noChangeAspect="1"/>
          </p:cNvPicPr>
          <p:nvPr/>
        </p:nvPicPr>
        <p:blipFill>
          <a:blip r:embed="rId3"/>
          <a:stretch>
            <a:fillRect/>
          </a:stretch>
        </p:blipFill>
        <p:spPr>
          <a:xfrm>
            <a:off x="791647" y="1816418"/>
            <a:ext cx="6336268" cy="3916085"/>
          </a:xfrm>
          <a:prstGeom prst="rect">
            <a:avLst/>
          </a:prstGeom>
        </p:spPr>
      </p:pic>
      <p:sp>
        <p:nvSpPr>
          <p:cNvPr id="4" name="Text 1"/>
          <p:cNvSpPr/>
          <p:nvPr/>
        </p:nvSpPr>
        <p:spPr>
          <a:xfrm>
            <a:off x="791647" y="6015157"/>
            <a:ext cx="2968823" cy="371118"/>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Age Segmentation</a:t>
            </a:r>
            <a:endParaRPr lang="en-US" sz="2300" dirty="0"/>
          </a:p>
        </p:txBody>
      </p:sp>
      <p:sp>
        <p:nvSpPr>
          <p:cNvPr id="5" name="Text 2"/>
          <p:cNvSpPr/>
          <p:nvPr/>
        </p:nvSpPr>
        <p:spPr>
          <a:xfrm>
            <a:off x="791647" y="6521887"/>
            <a:ext cx="6353889" cy="1085850"/>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Analyze customer segments based on their age group to identify purchasing patterns and tailor marketing strategies accordingly.</a:t>
            </a:r>
            <a:endParaRPr lang="en-US" sz="1750" dirty="0"/>
          </a:p>
        </p:txBody>
      </p:sp>
      <p:pic>
        <p:nvPicPr>
          <p:cNvPr id="6" name="Image 1" descr="preencoded.png"/>
          <p:cNvPicPr>
            <a:picLocks noChangeAspect="1"/>
          </p:cNvPicPr>
          <p:nvPr/>
        </p:nvPicPr>
        <p:blipFill>
          <a:blip r:embed="rId4"/>
          <a:stretch>
            <a:fillRect/>
          </a:stretch>
        </p:blipFill>
        <p:spPr>
          <a:xfrm>
            <a:off x="7484745" y="1816418"/>
            <a:ext cx="6336387" cy="3916085"/>
          </a:xfrm>
          <a:prstGeom prst="rect">
            <a:avLst/>
          </a:prstGeom>
        </p:spPr>
      </p:pic>
      <p:sp>
        <p:nvSpPr>
          <p:cNvPr id="7" name="Text 3"/>
          <p:cNvSpPr/>
          <p:nvPr/>
        </p:nvSpPr>
        <p:spPr>
          <a:xfrm>
            <a:off x="7484745" y="6015157"/>
            <a:ext cx="2968823" cy="371118"/>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Gender Segmentation</a:t>
            </a:r>
            <a:endParaRPr lang="en-US" sz="2300" dirty="0"/>
          </a:p>
        </p:txBody>
      </p:sp>
      <p:sp>
        <p:nvSpPr>
          <p:cNvPr id="8" name="Text 4"/>
          <p:cNvSpPr/>
          <p:nvPr/>
        </p:nvSpPr>
        <p:spPr>
          <a:xfrm>
            <a:off x="7484745" y="6521887"/>
            <a:ext cx="6354008" cy="1085850"/>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Understand the purchasing preferences of different genders, creating targeted campaigns based on gender-specific interests.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0094" y="589359"/>
            <a:ext cx="6631067" cy="703183"/>
          </a:xfrm>
          <a:prstGeom prst="rect">
            <a:avLst/>
          </a:prstGeom>
          <a:noFill/>
          <a:ln/>
        </p:spPr>
        <p:txBody>
          <a:bodyPr wrap="none" lIns="0" tIns="0" rIns="0" bIns="0" rtlCol="0" anchor="t"/>
          <a:lstStyle/>
          <a:p>
            <a:pPr marL="0" indent="0">
              <a:lnSpc>
                <a:spcPts val="5500"/>
              </a:lnSpc>
              <a:buNone/>
            </a:pPr>
            <a:r>
              <a:rPr lang="en-US" sz="4400" b="1" dirty="0">
                <a:solidFill>
                  <a:srgbClr val="000000"/>
                </a:solidFill>
                <a:latin typeface="Petrona Bold" pitchFamily="34" charset="0"/>
                <a:ea typeface="Petrona Bold" pitchFamily="34" charset="-122"/>
                <a:cs typeface="Petrona Bold" pitchFamily="34" charset="-120"/>
              </a:rPr>
              <a:t>Insights and Applications</a:t>
            </a:r>
            <a:endParaRPr lang="en-US" sz="4400" dirty="0"/>
          </a:p>
        </p:txBody>
      </p:sp>
      <p:pic>
        <p:nvPicPr>
          <p:cNvPr id="3" name="Image 0" descr="preencoded.png"/>
          <p:cNvPicPr>
            <a:picLocks noChangeAspect="1"/>
          </p:cNvPicPr>
          <p:nvPr/>
        </p:nvPicPr>
        <p:blipFill>
          <a:blip r:embed="rId3"/>
          <a:stretch>
            <a:fillRect/>
          </a:stretch>
        </p:blipFill>
        <p:spPr>
          <a:xfrm>
            <a:off x="2949297" y="1721168"/>
            <a:ext cx="2166461" cy="1937504"/>
          </a:xfrm>
          <a:prstGeom prst="rect">
            <a:avLst/>
          </a:prstGeom>
        </p:spPr>
      </p:pic>
      <p:sp>
        <p:nvSpPr>
          <p:cNvPr id="4" name="Text 1"/>
          <p:cNvSpPr/>
          <p:nvPr/>
        </p:nvSpPr>
        <p:spPr>
          <a:xfrm>
            <a:off x="3975140" y="2733913"/>
            <a:ext cx="114657" cy="428625"/>
          </a:xfrm>
          <a:prstGeom prst="rect">
            <a:avLst/>
          </a:prstGeom>
          <a:noFill/>
          <a:ln/>
        </p:spPr>
        <p:txBody>
          <a:bodyPr wrap="none" lIns="0" tIns="0" rIns="0" bIns="0" rtlCol="0" anchor="t"/>
          <a:lstStyle/>
          <a:p>
            <a:pPr marL="0" indent="0" algn="ctr">
              <a:lnSpc>
                <a:spcPts val="3350"/>
              </a:lnSpc>
              <a:buNone/>
            </a:pPr>
            <a:r>
              <a:rPr lang="en-US" sz="2100" b="1" dirty="0">
                <a:solidFill>
                  <a:srgbClr val="272525"/>
                </a:solidFill>
                <a:latin typeface="Petrona Bold" pitchFamily="34" charset="0"/>
                <a:ea typeface="Petrona Bold" pitchFamily="34" charset="-122"/>
                <a:cs typeface="Petrona Bold" pitchFamily="34" charset="-120"/>
              </a:rPr>
              <a:t>1</a:t>
            </a:r>
            <a:endParaRPr lang="en-US" sz="2100" dirty="0"/>
          </a:p>
        </p:txBody>
      </p:sp>
      <p:sp>
        <p:nvSpPr>
          <p:cNvPr id="5" name="Text 2"/>
          <p:cNvSpPr/>
          <p:nvPr/>
        </p:nvSpPr>
        <p:spPr>
          <a:xfrm>
            <a:off x="5330071" y="2106930"/>
            <a:ext cx="2812971" cy="351592"/>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Customer Loyalty</a:t>
            </a:r>
            <a:endParaRPr lang="en-US" sz="2200" dirty="0"/>
          </a:p>
        </p:txBody>
      </p:sp>
      <p:sp>
        <p:nvSpPr>
          <p:cNvPr id="6" name="Text 3"/>
          <p:cNvSpPr/>
          <p:nvPr/>
        </p:nvSpPr>
        <p:spPr>
          <a:xfrm>
            <a:off x="5330071" y="2587109"/>
            <a:ext cx="8335923" cy="68580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Identify customers with high purchase frequency and high-value transactions, indicating strong brand loyalty and potential for targeted promotions.</a:t>
            </a:r>
            <a:endParaRPr lang="en-US" sz="1650" dirty="0"/>
          </a:p>
        </p:txBody>
      </p:sp>
      <p:sp>
        <p:nvSpPr>
          <p:cNvPr id="7" name="Shape 4"/>
          <p:cNvSpPr/>
          <p:nvPr/>
        </p:nvSpPr>
        <p:spPr>
          <a:xfrm>
            <a:off x="5169337" y="3670221"/>
            <a:ext cx="8657392" cy="15240"/>
          </a:xfrm>
          <a:prstGeom prst="roundRect">
            <a:avLst>
              <a:gd name="adj" fmla="val 590661"/>
            </a:avLst>
          </a:prstGeom>
          <a:solidFill>
            <a:srgbClr val="B2D4E5"/>
          </a:solidFill>
          <a:ln/>
        </p:spPr>
      </p:sp>
      <p:pic>
        <p:nvPicPr>
          <p:cNvPr id="8" name="Image 1" descr="preencoded.png"/>
          <p:cNvPicPr>
            <a:picLocks noChangeAspect="1"/>
          </p:cNvPicPr>
          <p:nvPr/>
        </p:nvPicPr>
        <p:blipFill>
          <a:blip r:embed="rId4"/>
          <a:stretch>
            <a:fillRect/>
          </a:stretch>
        </p:blipFill>
        <p:spPr>
          <a:xfrm>
            <a:off x="1866067" y="3712250"/>
            <a:ext cx="4332923" cy="1937504"/>
          </a:xfrm>
          <a:prstGeom prst="rect">
            <a:avLst/>
          </a:prstGeom>
        </p:spPr>
      </p:pic>
      <p:sp>
        <p:nvSpPr>
          <p:cNvPr id="9" name="Text 5"/>
          <p:cNvSpPr/>
          <p:nvPr/>
        </p:nvSpPr>
        <p:spPr>
          <a:xfrm>
            <a:off x="3956447" y="4466630"/>
            <a:ext cx="151924" cy="428625"/>
          </a:xfrm>
          <a:prstGeom prst="rect">
            <a:avLst/>
          </a:prstGeom>
          <a:noFill/>
          <a:ln/>
        </p:spPr>
        <p:txBody>
          <a:bodyPr wrap="none" lIns="0" tIns="0" rIns="0" bIns="0" rtlCol="0" anchor="t"/>
          <a:lstStyle/>
          <a:p>
            <a:pPr marL="0" indent="0" algn="ctr">
              <a:lnSpc>
                <a:spcPts val="3350"/>
              </a:lnSpc>
              <a:buNone/>
            </a:pPr>
            <a:r>
              <a:rPr lang="en-US" sz="2100" b="1" dirty="0">
                <a:solidFill>
                  <a:srgbClr val="272525"/>
                </a:solidFill>
                <a:latin typeface="Petrona Bold" pitchFamily="34" charset="0"/>
                <a:ea typeface="Petrona Bold" pitchFamily="34" charset="-122"/>
                <a:cs typeface="Petrona Bold" pitchFamily="34" charset="-120"/>
              </a:rPr>
              <a:t>2</a:t>
            </a:r>
            <a:endParaRPr lang="en-US" sz="2100" dirty="0"/>
          </a:p>
        </p:txBody>
      </p:sp>
      <p:sp>
        <p:nvSpPr>
          <p:cNvPr id="10" name="Text 6"/>
          <p:cNvSpPr/>
          <p:nvPr/>
        </p:nvSpPr>
        <p:spPr>
          <a:xfrm>
            <a:off x="6413302" y="3926562"/>
            <a:ext cx="2812971" cy="351592"/>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Product Affinity</a:t>
            </a:r>
            <a:endParaRPr lang="en-US" sz="2200" dirty="0"/>
          </a:p>
        </p:txBody>
      </p:sp>
      <p:sp>
        <p:nvSpPr>
          <p:cNvPr id="11" name="Text 7"/>
          <p:cNvSpPr/>
          <p:nvPr/>
        </p:nvSpPr>
        <p:spPr>
          <a:xfrm>
            <a:off x="6413302" y="4406741"/>
            <a:ext cx="7252692" cy="102870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Analyze the product categories purchased by different customer segments to understand their preferences and recommend complementary products.</a:t>
            </a:r>
            <a:endParaRPr lang="en-US" sz="1650" dirty="0"/>
          </a:p>
        </p:txBody>
      </p:sp>
      <p:sp>
        <p:nvSpPr>
          <p:cNvPr id="12" name="Shape 8"/>
          <p:cNvSpPr/>
          <p:nvPr/>
        </p:nvSpPr>
        <p:spPr>
          <a:xfrm>
            <a:off x="6252567" y="5661303"/>
            <a:ext cx="7574161" cy="15240"/>
          </a:xfrm>
          <a:prstGeom prst="roundRect">
            <a:avLst>
              <a:gd name="adj" fmla="val 590661"/>
            </a:avLst>
          </a:prstGeom>
          <a:solidFill>
            <a:srgbClr val="B2D4E5"/>
          </a:solidFill>
          <a:ln/>
        </p:spPr>
      </p:sp>
      <p:pic>
        <p:nvPicPr>
          <p:cNvPr id="13" name="Image 2" descr="preencoded.png"/>
          <p:cNvPicPr>
            <a:picLocks noChangeAspect="1"/>
          </p:cNvPicPr>
          <p:nvPr/>
        </p:nvPicPr>
        <p:blipFill>
          <a:blip r:embed="rId5"/>
          <a:stretch>
            <a:fillRect/>
          </a:stretch>
        </p:blipFill>
        <p:spPr>
          <a:xfrm>
            <a:off x="782836" y="5703332"/>
            <a:ext cx="6499384" cy="1937504"/>
          </a:xfrm>
          <a:prstGeom prst="rect">
            <a:avLst/>
          </a:prstGeom>
        </p:spPr>
      </p:pic>
      <p:sp>
        <p:nvSpPr>
          <p:cNvPr id="14" name="Text 9"/>
          <p:cNvSpPr/>
          <p:nvPr/>
        </p:nvSpPr>
        <p:spPr>
          <a:xfrm>
            <a:off x="3956685" y="6457712"/>
            <a:ext cx="151567" cy="428625"/>
          </a:xfrm>
          <a:prstGeom prst="rect">
            <a:avLst/>
          </a:prstGeom>
          <a:noFill/>
          <a:ln/>
        </p:spPr>
        <p:txBody>
          <a:bodyPr wrap="none" lIns="0" tIns="0" rIns="0" bIns="0" rtlCol="0" anchor="t"/>
          <a:lstStyle/>
          <a:p>
            <a:pPr marL="0" indent="0" algn="ctr">
              <a:lnSpc>
                <a:spcPts val="3350"/>
              </a:lnSpc>
              <a:buNone/>
            </a:pPr>
            <a:r>
              <a:rPr lang="en-US" sz="2100" b="1" dirty="0">
                <a:solidFill>
                  <a:srgbClr val="272525"/>
                </a:solidFill>
                <a:latin typeface="Petrona Bold" pitchFamily="34" charset="0"/>
                <a:ea typeface="Petrona Bold" pitchFamily="34" charset="-122"/>
                <a:cs typeface="Petrona Bold" pitchFamily="34" charset="-120"/>
              </a:rPr>
              <a:t>3</a:t>
            </a:r>
            <a:endParaRPr lang="en-US" sz="2100" dirty="0"/>
          </a:p>
        </p:txBody>
      </p:sp>
      <p:sp>
        <p:nvSpPr>
          <p:cNvPr id="15" name="Text 10"/>
          <p:cNvSpPr/>
          <p:nvPr/>
        </p:nvSpPr>
        <p:spPr>
          <a:xfrm>
            <a:off x="7496532" y="6089094"/>
            <a:ext cx="2812971" cy="351592"/>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Market Segmentation</a:t>
            </a:r>
            <a:endParaRPr lang="en-US" sz="2200" dirty="0"/>
          </a:p>
        </p:txBody>
      </p:sp>
      <p:sp>
        <p:nvSpPr>
          <p:cNvPr id="16" name="Text 11"/>
          <p:cNvSpPr/>
          <p:nvPr/>
        </p:nvSpPr>
        <p:spPr>
          <a:xfrm>
            <a:off x="7496532" y="6569273"/>
            <a:ext cx="6169462" cy="68580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Use location and demographic data to segment customers geographically and identify potential markets for expansion.</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83882"/>
            <a:ext cx="7312819" cy="744260"/>
          </a:xfrm>
          <a:prstGeom prst="rect">
            <a:avLst/>
          </a:prstGeom>
          <a:noFill/>
          <a:ln/>
        </p:spPr>
        <p:txBody>
          <a:bodyPr wrap="non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 and Next Steps</a:t>
            </a:r>
            <a:endParaRPr lang="en-US" sz="4650" dirty="0"/>
          </a:p>
        </p:txBody>
      </p:sp>
      <p:sp>
        <p:nvSpPr>
          <p:cNvPr id="4" name="Text 1"/>
          <p:cNvSpPr/>
          <p:nvPr/>
        </p:nvSpPr>
        <p:spPr>
          <a:xfrm>
            <a:off x="793790" y="3568303"/>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By leveraging Power BI's capabilities for data cleaning, modeling, and visualization, you can unlock valuable insights into customer behavior and inform business strategies. The shopping_trends.csv dataset provides a solid foundation for learning and applying these techniques. The next step is to implement these insights into your business operations and monitor their impact on key metrics.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692</Words>
  <Application>Microsoft Office PowerPoint</Application>
  <PresentationFormat>Custom</PresentationFormat>
  <Paragraphs>84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Inter</vt:lpstr>
      <vt:lpstr>Arial</vt:lpstr>
      <vt:lpstr>Calibri</vt:lpstr>
      <vt:lpstr>Petrona Bold</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divyanshu sharma</cp:lastModifiedBy>
  <cp:revision>3</cp:revision>
  <dcterms:created xsi:type="dcterms:W3CDTF">2024-12-28T13:00:33Z</dcterms:created>
  <dcterms:modified xsi:type="dcterms:W3CDTF">2024-12-28T14:34:56Z</dcterms:modified>
</cp:coreProperties>
</file>