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410" r:id="rId3"/>
    <p:sldId id="419" r:id="rId4"/>
    <p:sldId id="418" r:id="rId5"/>
    <p:sldId id="413" r:id="rId6"/>
    <p:sldId id="414" r:id="rId7"/>
    <p:sldId id="415" r:id="rId8"/>
    <p:sldId id="417" r:id="rId9"/>
    <p:sldId id="412" r:id="rId10"/>
    <p:sldId id="308" r:id="rId1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FF9900"/>
    <a:srgbClr val="D5D000"/>
    <a:srgbClr val="CC0000"/>
    <a:srgbClr val="E2DD00"/>
    <a:srgbClr val="716A3F"/>
    <a:srgbClr val="FAF400"/>
    <a:srgbClr val="E6AD3A"/>
    <a:srgbClr val="D2DD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61" autoAdjust="0"/>
    <p:restoredTop sz="94324" autoAdjust="0"/>
  </p:normalViewPr>
  <p:slideViewPr>
    <p:cSldViewPr>
      <p:cViewPr varScale="1">
        <p:scale>
          <a:sx n="87" d="100"/>
          <a:sy n="87" d="100"/>
        </p:scale>
        <p:origin x="7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90" y="-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9B2D859F-5CF9-46FE-8850-B8B009CF8165}" type="datetimeFigureOut">
              <a:rPr lang="en-US"/>
              <a:pPr>
                <a:defRPr/>
              </a:pPr>
              <a:t>4/23/2014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Confidential © </a:t>
            </a:r>
            <a:r>
              <a:rPr lang="en-US" smtClean="0"/>
              <a:t>2009 </a:t>
            </a:r>
            <a:r>
              <a:rPr lang="en-US"/>
              <a:t>Wipro Ltd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07EADBF2-D87F-4140-84E8-34914EA0AE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5427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4BF4E704-0C44-42D3-8D71-DD38BA7704E5}" type="datetimeFigureOut">
              <a:rPr lang="en-US"/>
              <a:pPr>
                <a:defRPr/>
              </a:pPr>
              <a:t>4/23/2014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Confidential © 2009 Wipro Ltd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5821607-D892-446C-ABAB-705AE789D3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69031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8916" name="Footer Placeholder 3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Confidential © 2008 Wipro Ltd</a:t>
            </a: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B76C754-630D-49FD-B69E-1BD0F6707A42}" type="slidenum">
              <a:rPr lang="en-US" smtClean="0"/>
              <a:pPr/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13333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8916" name="Footer Placeholder 3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Confidential © 2008 Wipro Ltd</a:t>
            </a: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B76C754-630D-49FD-B69E-1BD0F6707A42}" type="slidenum">
              <a:rPr lang="en-US" smtClean="0"/>
              <a:pPr/>
              <a:t>10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05963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rot="5400000">
            <a:off x="1676401" y="2971800"/>
            <a:ext cx="3352800" cy="317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2800" y="1906044"/>
            <a:ext cx="5791200" cy="1981200"/>
          </a:xfrm>
        </p:spPr>
        <p:txBody>
          <a:bodyPr>
            <a:normAutofit/>
          </a:bodyPr>
          <a:lstStyle>
            <a:lvl1pPr algn="r">
              <a:defRPr sz="3200" b="0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09304"/>
            <a:ext cx="9144000" cy="1448696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 bwMode="auto">
          <a:xfrm>
            <a:off x="1828800" y="6567488"/>
            <a:ext cx="3962400" cy="3667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1000" dirty="0" smtClean="0">
                <a:latin typeface="Gill Sans MT" pitchFamily="34" charset="0"/>
              </a:defRPr>
            </a:lvl1pPr>
          </a:lstStyle>
          <a:p>
            <a:pPr>
              <a:defRPr/>
            </a:pPr>
            <a:r>
              <a:rPr lang="en-US" sz="1000" dirty="0">
                <a:solidFill>
                  <a:schemeClr val="bg1"/>
                </a:solidFill>
              </a:rPr>
              <a:t>© </a:t>
            </a:r>
            <a:r>
              <a:rPr lang="en-US" sz="1000" dirty="0" smtClean="0">
                <a:solidFill>
                  <a:schemeClr val="bg1"/>
                </a:solidFill>
              </a:rPr>
              <a:t>2013</a:t>
            </a:r>
            <a:r>
              <a:rPr lang="en-US" sz="1000" baseline="0" dirty="0" smtClean="0">
                <a:solidFill>
                  <a:schemeClr val="bg1"/>
                </a:solidFill>
              </a:rPr>
              <a:t> NKSoft Corporation</a:t>
            </a:r>
            <a:r>
              <a:rPr lang="en-US" sz="1000" dirty="0" smtClean="0">
                <a:solidFill>
                  <a:schemeClr val="bg1"/>
                </a:solidFill>
              </a:rPr>
              <a:t>  </a:t>
            </a:r>
            <a:r>
              <a:rPr lang="en-US" sz="1000" dirty="0">
                <a:solidFill>
                  <a:schemeClr val="bg1"/>
                </a:solidFill>
              </a:rPr>
              <a:t>-  Confidential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001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My Documents\1 Temple\1 Wipro\1 On-going Jobs\Corporate ppt\z+ final\TMPLTS\3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6"/>
          <p:cNvSpPr txBox="1">
            <a:spLocks/>
          </p:cNvSpPr>
          <p:nvPr userDrawn="1"/>
        </p:nvSpPr>
        <p:spPr>
          <a:xfrm>
            <a:off x="-2857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118C3453-D59A-433D-A622-D82E1CEA8BBD}" type="slidenum">
              <a:rPr lang="en-US" sz="1000" b="1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/>
          <a:lstStyle>
            <a:lvl1pPr>
              <a:defRPr sz="2000">
                <a:latin typeface="Gill Sans MT" pitchFamily="34" charset="0"/>
              </a:defRPr>
            </a:lvl1pPr>
            <a:lvl2pPr>
              <a:defRPr sz="1800">
                <a:latin typeface="Gill Sans MT" pitchFamily="34" charset="0"/>
              </a:defRPr>
            </a:lvl2pPr>
            <a:lvl3pPr>
              <a:defRPr sz="1600">
                <a:latin typeface="Gill Sans MT" pitchFamily="34" charset="0"/>
              </a:defRPr>
            </a:lvl3pPr>
            <a:lvl4pPr>
              <a:defRPr sz="1400">
                <a:latin typeface="Gill Sans MT" pitchFamily="34" charset="0"/>
              </a:defRPr>
            </a:lvl4pPr>
            <a:lvl5pPr>
              <a:defRPr sz="1200">
                <a:latin typeface="Gill Sans M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563358" cy="914400"/>
          </a:xfrm>
        </p:spPr>
        <p:txBody>
          <a:bodyPr>
            <a:normAutofit/>
          </a:bodyPr>
          <a:lstStyle>
            <a:lvl1pPr algn="l">
              <a:defRPr sz="3200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3"/>
          <p:cNvSpPr txBox="1">
            <a:spLocks/>
          </p:cNvSpPr>
          <p:nvPr userDrawn="1"/>
        </p:nvSpPr>
        <p:spPr bwMode="auto">
          <a:xfrm>
            <a:off x="2514600" y="6627813"/>
            <a:ext cx="3962400" cy="3667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1000" dirty="0" smtClean="0">
                <a:latin typeface="Gill Sans MT" pitchFamily="34" charset="0"/>
              </a:defRPr>
            </a:lvl1pPr>
          </a:lstStyle>
          <a:p>
            <a:pPr>
              <a:defRPr/>
            </a:pPr>
            <a:r>
              <a:rPr lang="en-US" sz="800" dirty="0">
                <a:solidFill>
                  <a:schemeClr val="bg1"/>
                </a:solidFill>
              </a:rPr>
              <a:t>© </a:t>
            </a:r>
            <a:r>
              <a:rPr lang="en-US" sz="800" dirty="0" smtClean="0">
                <a:solidFill>
                  <a:schemeClr val="bg1"/>
                </a:solidFill>
              </a:rPr>
              <a:t>2013</a:t>
            </a:r>
            <a:r>
              <a:rPr lang="en-US" sz="800" baseline="0" dirty="0" smtClean="0">
                <a:solidFill>
                  <a:schemeClr val="bg1"/>
                </a:solidFill>
              </a:rPr>
              <a:t> NKSoft Corporation</a:t>
            </a:r>
            <a:r>
              <a:rPr lang="en-US" sz="800" dirty="0" smtClean="0">
                <a:solidFill>
                  <a:schemeClr val="bg1"/>
                </a:solidFill>
              </a:rPr>
              <a:t>  </a:t>
            </a:r>
            <a:r>
              <a:rPr lang="en-US" sz="800" dirty="0">
                <a:solidFill>
                  <a:schemeClr val="bg1"/>
                </a:solidFill>
              </a:rPr>
              <a:t>-  Confidential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674" y="0"/>
            <a:ext cx="188432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My Documents\1 Temple\1 Wipro\1 On-going Jobs\Corporate ppt\z+ final\TMPLTS\1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6"/>
          <p:cNvSpPr txBox="1">
            <a:spLocks/>
          </p:cNvSpPr>
          <p:nvPr userDrawn="1"/>
        </p:nvSpPr>
        <p:spPr>
          <a:xfrm>
            <a:off x="-2857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EC35BAB5-E930-4919-AD17-AF1420AE8704}" type="slidenum">
              <a:rPr lang="en-US" sz="1000" b="1" smtClean="0"/>
              <a:pPr>
                <a:defRPr/>
              </a:pPr>
              <a:t>‹#›</a:t>
            </a:fld>
            <a:endParaRPr lang="en-US" sz="800" b="1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/>
          <a:lstStyle>
            <a:lvl1pPr>
              <a:defRPr sz="2000">
                <a:latin typeface="Gill Sans MT" pitchFamily="34" charset="0"/>
              </a:defRPr>
            </a:lvl1pPr>
            <a:lvl2pPr>
              <a:defRPr sz="1800">
                <a:latin typeface="Gill Sans MT" pitchFamily="34" charset="0"/>
              </a:defRPr>
            </a:lvl2pPr>
            <a:lvl3pPr>
              <a:defRPr sz="1600">
                <a:latin typeface="Gill Sans MT" pitchFamily="34" charset="0"/>
              </a:defRPr>
            </a:lvl3pPr>
            <a:lvl4pPr>
              <a:defRPr sz="1400">
                <a:latin typeface="Gill Sans MT" pitchFamily="34" charset="0"/>
              </a:defRPr>
            </a:lvl4pPr>
            <a:lvl5pPr>
              <a:defRPr sz="1200">
                <a:latin typeface="Gill Sans M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563358" cy="914400"/>
          </a:xfrm>
        </p:spPr>
        <p:txBody>
          <a:bodyPr>
            <a:normAutofit/>
          </a:bodyPr>
          <a:lstStyle>
            <a:lvl1pPr algn="l">
              <a:defRPr sz="3200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3"/>
          <p:cNvSpPr txBox="1">
            <a:spLocks/>
          </p:cNvSpPr>
          <p:nvPr userDrawn="1"/>
        </p:nvSpPr>
        <p:spPr bwMode="auto">
          <a:xfrm>
            <a:off x="2514600" y="6627813"/>
            <a:ext cx="3962400" cy="3667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1000" dirty="0" smtClean="0">
                <a:latin typeface="Gill Sans MT" pitchFamily="34" charset="0"/>
              </a:defRPr>
            </a:lvl1pPr>
          </a:lstStyle>
          <a:p>
            <a:pPr>
              <a:defRPr/>
            </a:pPr>
            <a:r>
              <a:rPr lang="en-US" sz="800" dirty="0"/>
              <a:t>© </a:t>
            </a:r>
            <a:r>
              <a:rPr lang="en-US" sz="800" dirty="0" smtClean="0"/>
              <a:t>2013</a:t>
            </a:r>
            <a:r>
              <a:rPr lang="en-US" sz="800" baseline="0" dirty="0" smtClean="0"/>
              <a:t> NKSoft Corporation</a:t>
            </a:r>
            <a:r>
              <a:rPr lang="en-US" sz="800" dirty="0" smtClean="0"/>
              <a:t>  </a:t>
            </a:r>
            <a:r>
              <a:rPr lang="en-US" sz="800" dirty="0"/>
              <a:t>-  Confidential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674" y="0"/>
            <a:ext cx="188432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My Documents\1 Temple\1 Wipro\1 On-going Jobs\Corporate ppt\z+ final\TMPLTS\8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 txBox="1">
            <a:spLocks/>
          </p:cNvSpPr>
          <p:nvPr userDrawn="1"/>
        </p:nvSpPr>
        <p:spPr>
          <a:xfrm>
            <a:off x="-2857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B1FBA26B-409D-4564-BA77-75B166C7C6E9}" type="slidenum">
              <a:rPr lang="en-US" sz="1000" b="1" smtClean="0"/>
              <a:pPr>
                <a:defRPr/>
              </a:pPr>
              <a:t>‹#›</a:t>
            </a:fld>
            <a:endParaRPr lang="en-US" sz="800" b="1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37778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37778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563358" cy="914400"/>
          </a:xfrm>
        </p:spPr>
        <p:txBody>
          <a:bodyPr>
            <a:normAutofit/>
          </a:bodyPr>
          <a:lstStyle>
            <a:lvl1pPr algn="l">
              <a:defRPr sz="3200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ooter Placeholder 3"/>
          <p:cNvSpPr txBox="1">
            <a:spLocks/>
          </p:cNvSpPr>
          <p:nvPr userDrawn="1"/>
        </p:nvSpPr>
        <p:spPr bwMode="auto">
          <a:xfrm>
            <a:off x="2514600" y="6627813"/>
            <a:ext cx="3962400" cy="3667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1000" dirty="0" smtClean="0">
                <a:latin typeface="Gill Sans MT" pitchFamily="34" charset="0"/>
              </a:defRPr>
            </a:lvl1pPr>
          </a:lstStyle>
          <a:p>
            <a:pPr>
              <a:defRPr/>
            </a:pPr>
            <a:r>
              <a:rPr lang="en-US" sz="800" dirty="0"/>
              <a:t>© </a:t>
            </a:r>
            <a:r>
              <a:rPr lang="en-US" sz="800" dirty="0" smtClean="0"/>
              <a:t>2013</a:t>
            </a:r>
            <a:r>
              <a:rPr lang="en-US" sz="800" baseline="0" dirty="0" smtClean="0"/>
              <a:t> NKSoft Corporation</a:t>
            </a:r>
            <a:r>
              <a:rPr lang="en-US" sz="800" dirty="0" smtClean="0"/>
              <a:t>  </a:t>
            </a:r>
            <a:r>
              <a:rPr lang="en-US" sz="800" dirty="0"/>
              <a:t>-  Confidential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674" y="0"/>
            <a:ext cx="188432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e:\My Documents\1 Temple\1 Wipro\1 On-going Jobs\Corporate ppt\Abstract\corp ppt_Intr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91000"/>
            <a:ext cx="9144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Connector 3"/>
          <p:cNvCxnSpPr/>
          <p:nvPr/>
        </p:nvCxnSpPr>
        <p:spPr>
          <a:xfrm rot="5400000">
            <a:off x="1676401" y="2971800"/>
            <a:ext cx="3352800" cy="317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2800" y="1447800"/>
            <a:ext cx="5791200" cy="1981200"/>
          </a:xfrm>
        </p:spPr>
        <p:txBody>
          <a:bodyPr>
            <a:normAutofit/>
          </a:bodyPr>
          <a:lstStyle>
            <a:lvl1pPr algn="r">
              <a:defRPr sz="3200" b="1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3"/>
          <p:cNvSpPr txBox="1">
            <a:spLocks/>
          </p:cNvSpPr>
          <p:nvPr userDrawn="1"/>
        </p:nvSpPr>
        <p:spPr bwMode="auto">
          <a:xfrm>
            <a:off x="2514600" y="6627813"/>
            <a:ext cx="3962400" cy="3667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1000" dirty="0" smtClean="0">
                <a:latin typeface="Gill Sans MT" pitchFamily="34" charset="0"/>
              </a:defRPr>
            </a:lvl1pPr>
          </a:lstStyle>
          <a:p>
            <a:pPr>
              <a:defRPr/>
            </a:pPr>
            <a:r>
              <a:rPr lang="en-US" sz="800" dirty="0"/>
              <a:t>© </a:t>
            </a:r>
            <a:r>
              <a:rPr lang="en-US" sz="800" dirty="0" smtClean="0"/>
              <a:t>2013</a:t>
            </a:r>
            <a:r>
              <a:rPr lang="en-US" sz="800" baseline="0" dirty="0" smtClean="0"/>
              <a:t> NKSoft Corporation</a:t>
            </a:r>
            <a:r>
              <a:rPr lang="en-US" sz="800" dirty="0" smtClean="0"/>
              <a:t>  </a:t>
            </a:r>
            <a:r>
              <a:rPr lang="en-US" sz="800" dirty="0"/>
              <a:t>-  Confidential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68" y="0"/>
            <a:ext cx="2912140" cy="1295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My Documents\1 Temple\1 Wipro\1 On-going Jobs\Corporate ppt\z+ final\TMPLTS\1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6"/>
          <p:cNvSpPr txBox="1">
            <a:spLocks/>
          </p:cNvSpPr>
          <p:nvPr userDrawn="1"/>
        </p:nvSpPr>
        <p:spPr>
          <a:xfrm>
            <a:off x="-2857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EC35BAB5-E930-4919-AD17-AF1420AE8704}" type="slidenum">
              <a:rPr lang="en-US" sz="1000" b="1" smtClean="0"/>
              <a:pPr>
                <a:defRPr/>
              </a:pPr>
              <a:t>‹#›</a:t>
            </a:fld>
            <a:endParaRPr lang="en-US" sz="800" b="1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/>
          <a:lstStyle>
            <a:lvl1pPr>
              <a:defRPr sz="2000">
                <a:latin typeface="Gill Sans MT" pitchFamily="34" charset="0"/>
              </a:defRPr>
            </a:lvl1pPr>
            <a:lvl2pPr>
              <a:defRPr sz="1800">
                <a:latin typeface="Gill Sans MT" pitchFamily="34" charset="0"/>
              </a:defRPr>
            </a:lvl2pPr>
            <a:lvl3pPr>
              <a:defRPr sz="1600">
                <a:latin typeface="Gill Sans MT" pitchFamily="34" charset="0"/>
              </a:defRPr>
            </a:lvl3pPr>
            <a:lvl4pPr>
              <a:defRPr sz="1400">
                <a:latin typeface="Gill Sans MT" pitchFamily="34" charset="0"/>
              </a:defRPr>
            </a:lvl4pPr>
            <a:lvl5pPr>
              <a:defRPr sz="1200">
                <a:latin typeface="Gill Sans M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563358" cy="914400"/>
          </a:xfrm>
        </p:spPr>
        <p:txBody>
          <a:bodyPr>
            <a:normAutofit/>
          </a:bodyPr>
          <a:lstStyle>
            <a:lvl1pPr algn="l">
              <a:defRPr sz="3200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3"/>
          <p:cNvSpPr txBox="1">
            <a:spLocks/>
          </p:cNvSpPr>
          <p:nvPr userDrawn="1"/>
        </p:nvSpPr>
        <p:spPr bwMode="auto">
          <a:xfrm>
            <a:off x="2514600" y="6627813"/>
            <a:ext cx="3962400" cy="3667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1000" dirty="0" smtClean="0">
                <a:latin typeface="Gill Sans MT" pitchFamily="34" charset="0"/>
              </a:defRPr>
            </a:lvl1pPr>
          </a:lstStyle>
          <a:p>
            <a:pPr>
              <a:defRPr/>
            </a:pPr>
            <a:r>
              <a:rPr lang="en-US" sz="800" dirty="0"/>
              <a:t>© </a:t>
            </a:r>
            <a:r>
              <a:rPr lang="en-US" sz="800" dirty="0" smtClean="0"/>
              <a:t>2013</a:t>
            </a:r>
            <a:r>
              <a:rPr lang="en-US" sz="800" baseline="0" dirty="0" smtClean="0"/>
              <a:t> NKSoft Corporation</a:t>
            </a:r>
            <a:r>
              <a:rPr lang="en-US" sz="800" dirty="0" smtClean="0"/>
              <a:t>  </a:t>
            </a:r>
            <a:r>
              <a:rPr lang="en-US" sz="800" dirty="0"/>
              <a:t>-  Confidential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674" y="0"/>
            <a:ext cx="1884326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812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37CBF65-35FE-411B-A28C-31F7C2A28F37}" type="datetime1">
              <a:rPr lang="pt-BR"/>
              <a:pPr/>
              <a:t>23/04/2014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D7EB5E2-D7A1-4A39-865F-9D35F2100247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6264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 baseline="0"/>
            </a:lvl2pPr>
            <a:lvl3pPr>
              <a:defRPr/>
            </a:lvl3pPr>
            <a:lvl4pPr>
              <a:defRPr/>
            </a:lvl4pPr>
            <a:lvl5pPr marL="1717675" indent="282575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564313"/>
            <a:ext cx="2133600" cy="1968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0DE9B4-E425-4735-BA9C-CCDD303F12E2}" type="slidenum">
              <a:rPr lang="de-DE" altLang="ja-JP"/>
              <a:pPr>
                <a:defRPr/>
              </a:pPr>
              <a:t>‹#›</a:t>
            </a:fld>
            <a:endParaRPr lang="de-DE" altLang="ja-JP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2193925" y="6492875"/>
            <a:ext cx="4751388" cy="2682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Fujitsu Proprietary and Confidential All Rights Reserved, ©2012 Fujitsu Network Communications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792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564313"/>
            <a:ext cx="2133600" cy="1968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13AC1A-4DFD-480A-953D-614CB552B38D}" type="slidenum">
              <a:rPr lang="de-DE" altLang="ja-JP"/>
              <a:pPr>
                <a:defRPr/>
              </a:pPr>
              <a:t>‹#›</a:t>
            </a:fld>
            <a:endParaRPr lang="de-DE" altLang="ja-JP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2193925" y="6492875"/>
            <a:ext cx="4751388" cy="2682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Fujitsu Proprietary and Confidential All Rights Reserved, ©2012 Fujitsu Network Communications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57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My Documents\1 Temple\1 Wipro\1 On-going Jobs\Corporate ppt\Abstract\corp ppt_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029200"/>
            <a:ext cx="9144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 txBox="1">
            <a:spLocks/>
          </p:cNvSpPr>
          <p:nvPr userDrawn="1"/>
        </p:nvSpPr>
        <p:spPr>
          <a:xfrm>
            <a:off x="-2857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2AA48CDC-6A52-42ED-ABB1-09F0996813B8}" type="slidenum">
              <a:rPr lang="en-US" sz="1000" b="1" smtClean="0"/>
              <a:pPr>
                <a:defRPr/>
              </a:pPr>
              <a:t>‹#›</a:t>
            </a:fld>
            <a:endParaRPr lang="en-US" sz="800" b="1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219200" y="3517900"/>
            <a:ext cx="7772400" cy="1362075"/>
          </a:xfrm>
        </p:spPr>
        <p:txBody>
          <a:bodyPr/>
          <a:lstStyle>
            <a:lvl1pPr algn="r">
              <a:defRPr sz="2800" b="1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1212564" y="4419600"/>
            <a:ext cx="7772400" cy="444500"/>
          </a:xfrm>
        </p:spPr>
        <p:txBody>
          <a:bodyPr/>
          <a:lstStyle>
            <a:lvl1pPr marL="342900" marR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3"/>
          <p:cNvSpPr txBox="1">
            <a:spLocks/>
          </p:cNvSpPr>
          <p:nvPr userDrawn="1"/>
        </p:nvSpPr>
        <p:spPr bwMode="auto">
          <a:xfrm>
            <a:off x="2514600" y="6627813"/>
            <a:ext cx="3962400" cy="3667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1000" dirty="0" smtClean="0">
                <a:latin typeface="Gill Sans MT" pitchFamily="34" charset="0"/>
              </a:defRPr>
            </a:lvl1pPr>
          </a:lstStyle>
          <a:p>
            <a:pPr>
              <a:defRPr/>
            </a:pPr>
            <a:r>
              <a:rPr lang="en-US" sz="800" dirty="0"/>
              <a:t>© </a:t>
            </a:r>
            <a:r>
              <a:rPr lang="en-US" sz="800" dirty="0" smtClean="0"/>
              <a:t>2013</a:t>
            </a:r>
            <a:r>
              <a:rPr lang="en-US" sz="800" baseline="0" dirty="0" smtClean="0"/>
              <a:t> NKSoft Corporation</a:t>
            </a:r>
            <a:r>
              <a:rPr lang="en-US" sz="800" dirty="0" smtClean="0"/>
              <a:t>  </a:t>
            </a:r>
            <a:r>
              <a:rPr lang="en-US" sz="800" dirty="0"/>
              <a:t>-  Confidential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0"/>
            <a:ext cx="188432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Slide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e:\My Documents\1 Temple\1 Wipro\1 On-going Jobs\Corporate ppt\Abstract\corp ppt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953000"/>
            <a:ext cx="9144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6"/>
          <p:cNvSpPr txBox="1">
            <a:spLocks/>
          </p:cNvSpPr>
          <p:nvPr userDrawn="1"/>
        </p:nvSpPr>
        <p:spPr>
          <a:xfrm>
            <a:off x="-2857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12F5ACB8-2240-4523-93B8-91740FAB4F8B}" type="slidenum">
              <a:rPr lang="en-US" sz="1000" b="1" smtClean="0"/>
              <a:pPr>
                <a:defRPr/>
              </a:pPr>
              <a:t>‹#›</a:t>
            </a:fld>
            <a:endParaRPr lang="en-US" sz="800" b="1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19200" y="3517900"/>
            <a:ext cx="7772400" cy="1362075"/>
          </a:xfrm>
        </p:spPr>
        <p:txBody>
          <a:bodyPr/>
          <a:lstStyle>
            <a:lvl1pPr algn="r">
              <a:defRPr sz="2800" b="1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1212564" y="4419600"/>
            <a:ext cx="7772400" cy="444500"/>
          </a:xfrm>
        </p:spPr>
        <p:txBody>
          <a:bodyPr/>
          <a:lstStyle>
            <a:lvl1pPr marL="342900" marR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oter Placeholder 3"/>
          <p:cNvSpPr txBox="1">
            <a:spLocks/>
          </p:cNvSpPr>
          <p:nvPr userDrawn="1"/>
        </p:nvSpPr>
        <p:spPr bwMode="auto">
          <a:xfrm>
            <a:off x="2514600" y="6627813"/>
            <a:ext cx="3962400" cy="3667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1000" dirty="0" smtClean="0">
                <a:latin typeface="Gill Sans MT" pitchFamily="34" charset="0"/>
              </a:defRPr>
            </a:lvl1pPr>
          </a:lstStyle>
          <a:p>
            <a:pPr>
              <a:defRPr/>
            </a:pPr>
            <a:r>
              <a:rPr lang="en-US" sz="800" dirty="0"/>
              <a:t>© </a:t>
            </a:r>
            <a:r>
              <a:rPr lang="en-US" sz="800" dirty="0" smtClean="0"/>
              <a:t>2013</a:t>
            </a:r>
            <a:r>
              <a:rPr lang="en-US" sz="800" baseline="0" dirty="0" smtClean="0"/>
              <a:t> NKSoft Corporation</a:t>
            </a:r>
            <a:r>
              <a:rPr lang="en-US" sz="800" dirty="0" smtClean="0"/>
              <a:t>  </a:t>
            </a:r>
            <a:r>
              <a:rPr lang="en-US" sz="800" dirty="0"/>
              <a:t>- 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0"/>
            <a:ext cx="188432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My Documents\1 Temple\1 Wipro\1 On-going Jobs\Corporate ppt\Abstract\corp ppt_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953000"/>
            <a:ext cx="9144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 txBox="1">
            <a:spLocks/>
          </p:cNvSpPr>
          <p:nvPr userDrawn="1"/>
        </p:nvSpPr>
        <p:spPr>
          <a:xfrm>
            <a:off x="-2857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8FA71832-8A80-4A91-B8D4-F3D357D5F95E}" type="slidenum">
              <a:rPr lang="en-US" sz="1000" b="1" smtClean="0"/>
              <a:pPr>
                <a:defRPr/>
              </a:pPr>
              <a:t>‹#›</a:t>
            </a:fld>
            <a:endParaRPr lang="en-US" sz="800" b="1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219200" y="3517900"/>
            <a:ext cx="7772400" cy="1362075"/>
          </a:xfrm>
        </p:spPr>
        <p:txBody>
          <a:bodyPr/>
          <a:lstStyle>
            <a:lvl1pPr algn="r">
              <a:defRPr sz="2800" b="1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1212564" y="4419600"/>
            <a:ext cx="7772400" cy="444500"/>
          </a:xfrm>
        </p:spPr>
        <p:txBody>
          <a:bodyPr/>
          <a:lstStyle>
            <a:lvl1pPr marL="342900" marR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3"/>
          <p:cNvSpPr txBox="1">
            <a:spLocks/>
          </p:cNvSpPr>
          <p:nvPr userDrawn="1"/>
        </p:nvSpPr>
        <p:spPr bwMode="auto">
          <a:xfrm>
            <a:off x="2514600" y="6627813"/>
            <a:ext cx="3962400" cy="3667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1000" dirty="0" smtClean="0">
                <a:latin typeface="Gill Sans MT" pitchFamily="34" charset="0"/>
              </a:defRPr>
            </a:lvl1pPr>
          </a:lstStyle>
          <a:p>
            <a:pPr>
              <a:defRPr/>
            </a:pPr>
            <a:r>
              <a:rPr lang="en-US" sz="800" dirty="0"/>
              <a:t>© </a:t>
            </a:r>
            <a:r>
              <a:rPr lang="en-US" sz="800" dirty="0" smtClean="0"/>
              <a:t>2013</a:t>
            </a:r>
            <a:r>
              <a:rPr lang="en-US" sz="800" baseline="0" dirty="0" smtClean="0"/>
              <a:t> NKSoft Corporation</a:t>
            </a:r>
            <a:r>
              <a:rPr lang="en-US" sz="800" dirty="0" smtClean="0"/>
              <a:t>  </a:t>
            </a:r>
            <a:r>
              <a:rPr lang="en-US" sz="800" dirty="0"/>
              <a:t>-  Confidential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0"/>
            <a:ext cx="188432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Slide 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My Documents\1 Temple\1 Wipro\1 On-going Jobs\Corporate ppt\Abstract\corp ppt_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953000"/>
            <a:ext cx="9144000" cy="190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 txBox="1">
            <a:spLocks/>
          </p:cNvSpPr>
          <p:nvPr userDrawn="1"/>
        </p:nvSpPr>
        <p:spPr>
          <a:xfrm>
            <a:off x="-2857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D6354889-81D0-40AF-8CD9-F0ABC67C0EEB}" type="slidenum">
              <a:rPr lang="en-US" sz="1000" b="1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219200" y="3517900"/>
            <a:ext cx="7772400" cy="1362075"/>
          </a:xfrm>
        </p:spPr>
        <p:txBody>
          <a:bodyPr/>
          <a:lstStyle>
            <a:lvl1pPr algn="r">
              <a:defRPr sz="2800" b="1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212564" y="4419600"/>
            <a:ext cx="7772400" cy="444500"/>
          </a:xfrm>
        </p:spPr>
        <p:txBody>
          <a:bodyPr/>
          <a:lstStyle>
            <a:lvl1pPr marL="342900" marR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3"/>
          <p:cNvSpPr txBox="1">
            <a:spLocks/>
          </p:cNvSpPr>
          <p:nvPr userDrawn="1"/>
        </p:nvSpPr>
        <p:spPr bwMode="auto">
          <a:xfrm>
            <a:off x="2514600" y="6627813"/>
            <a:ext cx="3962400" cy="3667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1000" dirty="0" smtClean="0">
                <a:latin typeface="Gill Sans MT" pitchFamily="34" charset="0"/>
              </a:defRPr>
            </a:lvl1pPr>
          </a:lstStyle>
          <a:p>
            <a:pPr>
              <a:defRPr/>
            </a:pPr>
            <a:r>
              <a:rPr lang="en-US" sz="800" dirty="0"/>
              <a:t>© </a:t>
            </a:r>
            <a:r>
              <a:rPr lang="en-US" sz="800" dirty="0" smtClean="0"/>
              <a:t>2013</a:t>
            </a:r>
            <a:r>
              <a:rPr lang="en-US" sz="800" baseline="0" dirty="0" smtClean="0"/>
              <a:t> NKSoft Corporation</a:t>
            </a:r>
            <a:r>
              <a:rPr lang="en-US" sz="800" dirty="0" smtClean="0"/>
              <a:t>  </a:t>
            </a:r>
            <a:r>
              <a:rPr lang="en-US" sz="800" dirty="0"/>
              <a:t>-  Confidential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0"/>
            <a:ext cx="188432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My Documents\1 Temple\1 Wipro\1 On-going Jobs\Corporate ppt\Abstract\corp ppt_3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876800"/>
            <a:ext cx="9144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 txBox="1">
            <a:spLocks/>
          </p:cNvSpPr>
          <p:nvPr userDrawn="1"/>
        </p:nvSpPr>
        <p:spPr>
          <a:xfrm>
            <a:off x="-2857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E3B493FD-8E65-4D13-A838-5098AE14BED0}" type="slidenum">
              <a:rPr lang="en-US" sz="1000" b="1" smtClean="0"/>
              <a:pPr>
                <a:defRPr/>
              </a:pPr>
              <a:t>‹#›</a:t>
            </a:fld>
            <a:endParaRPr lang="en-US" sz="800" b="1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219200" y="3517900"/>
            <a:ext cx="7772400" cy="1362075"/>
          </a:xfrm>
        </p:spPr>
        <p:txBody>
          <a:bodyPr/>
          <a:lstStyle>
            <a:lvl1pPr algn="r">
              <a:defRPr sz="2800" b="1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"/>
          </p:nvPr>
        </p:nvSpPr>
        <p:spPr>
          <a:xfrm>
            <a:off x="1212564" y="4419600"/>
            <a:ext cx="7772400" cy="444500"/>
          </a:xfrm>
        </p:spPr>
        <p:txBody>
          <a:bodyPr/>
          <a:lstStyle>
            <a:lvl1pPr marL="342900" marR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3"/>
          <p:cNvSpPr txBox="1">
            <a:spLocks/>
          </p:cNvSpPr>
          <p:nvPr userDrawn="1"/>
        </p:nvSpPr>
        <p:spPr bwMode="auto">
          <a:xfrm>
            <a:off x="2514600" y="6627813"/>
            <a:ext cx="3962400" cy="3667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1000" dirty="0" smtClean="0">
                <a:latin typeface="Gill Sans MT" pitchFamily="34" charset="0"/>
              </a:defRPr>
            </a:lvl1pPr>
          </a:lstStyle>
          <a:p>
            <a:pPr>
              <a:defRPr/>
            </a:pPr>
            <a:r>
              <a:rPr lang="en-US" sz="800" dirty="0"/>
              <a:t>© </a:t>
            </a:r>
            <a:r>
              <a:rPr lang="en-US" sz="800" dirty="0" smtClean="0"/>
              <a:t>2013</a:t>
            </a:r>
            <a:r>
              <a:rPr lang="en-US" sz="800" baseline="0" dirty="0" smtClean="0"/>
              <a:t> NKSoft Corporation</a:t>
            </a:r>
            <a:r>
              <a:rPr lang="en-US" sz="800" dirty="0" smtClean="0"/>
              <a:t>  </a:t>
            </a:r>
            <a:r>
              <a:rPr lang="en-US" sz="800" dirty="0"/>
              <a:t>-  Confidential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0"/>
            <a:ext cx="188432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My Documents\1 Temple\1 Wipro\1 On-going Jobs\Corporate ppt\z+ final\TMPLTS\8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6"/>
          <p:cNvSpPr txBox="1">
            <a:spLocks/>
          </p:cNvSpPr>
          <p:nvPr/>
        </p:nvSpPr>
        <p:spPr>
          <a:xfrm>
            <a:off x="-2857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83D4A773-86F9-4D52-8CA9-2948061A3238}" type="slidenum">
              <a:rPr lang="en-US" sz="1000" b="1" smtClean="0"/>
              <a:pPr>
                <a:defRPr/>
              </a:pPr>
              <a:t>‹#›</a:t>
            </a:fld>
            <a:endParaRPr lang="en-US" sz="800" b="1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/>
          <a:lstStyle>
            <a:lvl1pPr>
              <a:defRPr sz="2000">
                <a:latin typeface="Gill Sans MT" pitchFamily="34" charset="0"/>
              </a:defRPr>
            </a:lvl1pPr>
            <a:lvl2pPr>
              <a:defRPr sz="1800">
                <a:latin typeface="Gill Sans MT" pitchFamily="34" charset="0"/>
              </a:defRPr>
            </a:lvl2pPr>
            <a:lvl3pPr>
              <a:defRPr sz="1600">
                <a:latin typeface="Gill Sans MT" pitchFamily="34" charset="0"/>
              </a:defRPr>
            </a:lvl3pPr>
            <a:lvl4pPr>
              <a:defRPr sz="1400">
                <a:latin typeface="Gill Sans MT" pitchFamily="34" charset="0"/>
              </a:defRPr>
            </a:lvl4pPr>
            <a:lvl5pPr>
              <a:defRPr sz="1200">
                <a:latin typeface="Gill Sans M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541" y="0"/>
            <a:ext cx="7563358" cy="914400"/>
          </a:xfrm>
        </p:spPr>
        <p:txBody>
          <a:bodyPr>
            <a:normAutofit/>
          </a:bodyPr>
          <a:lstStyle>
            <a:lvl1pPr algn="l">
              <a:defRPr sz="3200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3"/>
          <p:cNvSpPr txBox="1">
            <a:spLocks/>
          </p:cNvSpPr>
          <p:nvPr userDrawn="1"/>
        </p:nvSpPr>
        <p:spPr bwMode="auto">
          <a:xfrm>
            <a:off x="2514600" y="6627813"/>
            <a:ext cx="3962400" cy="3667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1000" dirty="0" smtClean="0">
                <a:latin typeface="Gill Sans MT" pitchFamily="34" charset="0"/>
              </a:defRPr>
            </a:lvl1pPr>
          </a:lstStyle>
          <a:p>
            <a:pPr>
              <a:defRPr/>
            </a:pPr>
            <a:r>
              <a:rPr lang="en-US" sz="800" dirty="0"/>
              <a:t>© </a:t>
            </a:r>
            <a:r>
              <a:rPr lang="en-US" sz="800" dirty="0" smtClean="0"/>
              <a:t>2013</a:t>
            </a:r>
            <a:r>
              <a:rPr lang="en-US" sz="800" baseline="0" dirty="0" smtClean="0"/>
              <a:t> NKSoft Corporation</a:t>
            </a:r>
            <a:r>
              <a:rPr lang="en-US" sz="800" dirty="0" smtClean="0"/>
              <a:t>  </a:t>
            </a:r>
            <a:r>
              <a:rPr lang="en-US" sz="800" dirty="0"/>
              <a:t>-  Confidential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674" y="0"/>
            <a:ext cx="188432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My Documents\1 Temple\1 Wipro\1 On-going Jobs\Corporate ppt\z+ final\TMPLTS\6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6"/>
          <p:cNvSpPr txBox="1">
            <a:spLocks/>
          </p:cNvSpPr>
          <p:nvPr userDrawn="1"/>
        </p:nvSpPr>
        <p:spPr>
          <a:xfrm>
            <a:off x="-2857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BA779AE4-D7E7-4395-9BF5-A6D2AA41811F}" type="slidenum">
              <a:rPr lang="en-US" sz="1000" b="1" smtClean="0"/>
              <a:pPr>
                <a:defRPr/>
              </a:pPr>
              <a:t>‹#›</a:t>
            </a:fld>
            <a:endParaRPr lang="en-US" sz="800" b="1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/>
          <a:lstStyle>
            <a:lvl1pPr>
              <a:defRPr sz="2000">
                <a:latin typeface="Gill Sans MT" pitchFamily="34" charset="0"/>
              </a:defRPr>
            </a:lvl1pPr>
            <a:lvl2pPr>
              <a:defRPr sz="1800">
                <a:latin typeface="Gill Sans MT" pitchFamily="34" charset="0"/>
              </a:defRPr>
            </a:lvl2pPr>
            <a:lvl3pPr>
              <a:defRPr sz="1600">
                <a:latin typeface="Gill Sans MT" pitchFamily="34" charset="0"/>
              </a:defRPr>
            </a:lvl3pPr>
            <a:lvl4pPr>
              <a:defRPr sz="1400">
                <a:latin typeface="Gill Sans MT" pitchFamily="34" charset="0"/>
              </a:defRPr>
            </a:lvl4pPr>
            <a:lvl5pPr>
              <a:defRPr sz="1200">
                <a:latin typeface="Gill Sans M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563358" cy="914400"/>
          </a:xfrm>
        </p:spPr>
        <p:txBody>
          <a:bodyPr>
            <a:normAutofit/>
          </a:bodyPr>
          <a:lstStyle>
            <a:lvl1pPr algn="l">
              <a:defRPr sz="3200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3"/>
          <p:cNvSpPr txBox="1">
            <a:spLocks/>
          </p:cNvSpPr>
          <p:nvPr userDrawn="1"/>
        </p:nvSpPr>
        <p:spPr bwMode="auto">
          <a:xfrm>
            <a:off x="2514600" y="6627813"/>
            <a:ext cx="3962400" cy="3667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1000" dirty="0" smtClean="0">
                <a:latin typeface="Gill Sans MT" pitchFamily="34" charset="0"/>
              </a:defRPr>
            </a:lvl1pPr>
          </a:lstStyle>
          <a:p>
            <a:pPr>
              <a:defRPr/>
            </a:pPr>
            <a:r>
              <a:rPr lang="en-US" sz="800" dirty="0"/>
              <a:t>© </a:t>
            </a:r>
            <a:r>
              <a:rPr lang="en-US" sz="800" dirty="0" smtClean="0"/>
              <a:t>2013</a:t>
            </a:r>
            <a:r>
              <a:rPr lang="en-US" sz="800" baseline="0" dirty="0" smtClean="0"/>
              <a:t> NKSoft Corporation</a:t>
            </a:r>
            <a:r>
              <a:rPr lang="en-US" sz="800" dirty="0" smtClean="0"/>
              <a:t>  </a:t>
            </a:r>
            <a:r>
              <a:rPr lang="en-US" sz="800" dirty="0"/>
              <a:t>-  Confidential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674" y="0"/>
            <a:ext cx="188432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My Documents\1 Temple\1 Wipro\1 On-going Jobs\Corporate ppt\z+ final\TMPLTS\4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6"/>
          <p:cNvSpPr txBox="1">
            <a:spLocks/>
          </p:cNvSpPr>
          <p:nvPr userDrawn="1"/>
        </p:nvSpPr>
        <p:spPr>
          <a:xfrm>
            <a:off x="-2857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EA3683F7-1E78-4F93-A3E1-3F22CC084ED0}" type="slidenum">
              <a:rPr lang="en-US" sz="1000" b="1" smtClean="0"/>
              <a:pPr>
                <a:defRPr/>
              </a:pPr>
              <a:t>‹#›</a:t>
            </a:fld>
            <a:endParaRPr lang="en-US" sz="800" b="1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/>
          <a:lstStyle>
            <a:lvl1pPr>
              <a:defRPr sz="2000">
                <a:latin typeface="Gill Sans MT" pitchFamily="34" charset="0"/>
              </a:defRPr>
            </a:lvl1pPr>
            <a:lvl2pPr>
              <a:defRPr sz="1800">
                <a:latin typeface="Gill Sans MT" pitchFamily="34" charset="0"/>
              </a:defRPr>
            </a:lvl2pPr>
            <a:lvl3pPr>
              <a:defRPr sz="1600">
                <a:latin typeface="Gill Sans MT" pitchFamily="34" charset="0"/>
              </a:defRPr>
            </a:lvl3pPr>
            <a:lvl4pPr>
              <a:defRPr sz="1400">
                <a:latin typeface="Gill Sans MT" pitchFamily="34" charset="0"/>
              </a:defRPr>
            </a:lvl4pPr>
            <a:lvl5pPr>
              <a:defRPr sz="1200">
                <a:latin typeface="Gill Sans M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563358" cy="914400"/>
          </a:xfrm>
        </p:spPr>
        <p:txBody>
          <a:bodyPr>
            <a:normAutofit/>
          </a:bodyPr>
          <a:lstStyle>
            <a:lvl1pPr algn="l">
              <a:defRPr sz="3200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3"/>
          <p:cNvSpPr txBox="1">
            <a:spLocks/>
          </p:cNvSpPr>
          <p:nvPr userDrawn="1"/>
        </p:nvSpPr>
        <p:spPr bwMode="auto">
          <a:xfrm>
            <a:off x="2514600" y="6627813"/>
            <a:ext cx="3962400" cy="3667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1000" dirty="0" smtClean="0">
                <a:latin typeface="Gill Sans MT" pitchFamily="34" charset="0"/>
              </a:defRPr>
            </a:lvl1pPr>
          </a:lstStyle>
          <a:p>
            <a:pPr>
              <a:defRPr/>
            </a:pPr>
            <a:r>
              <a:rPr lang="en-US" sz="800" dirty="0"/>
              <a:t>© </a:t>
            </a:r>
            <a:r>
              <a:rPr lang="en-US" sz="800" dirty="0" smtClean="0"/>
              <a:t>2013</a:t>
            </a:r>
            <a:r>
              <a:rPr lang="en-US" sz="800" baseline="0" dirty="0" smtClean="0"/>
              <a:t> NKSoft Corporation</a:t>
            </a:r>
            <a:r>
              <a:rPr lang="en-US" sz="800" dirty="0" smtClean="0"/>
              <a:t>  </a:t>
            </a:r>
            <a:r>
              <a:rPr lang="en-US" sz="800" dirty="0"/>
              <a:t>-  Confidential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674" y="0"/>
            <a:ext cx="188432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0" y="914400"/>
            <a:ext cx="7467600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7696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Footer Placeholder 3"/>
          <p:cNvSpPr txBox="1">
            <a:spLocks/>
          </p:cNvSpPr>
          <p:nvPr/>
        </p:nvSpPr>
        <p:spPr bwMode="auto">
          <a:xfrm>
            <a:off x="2514600" y="6627813"/>
            <a:ext cx="3962400" cy="3667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1000" dirty="0" smtClean="0">
                <a:latin typeface="Gill Sans MT" pitchFamily="34" charset="0"/>
              </a:defRPr>
            </a:lvl1pPr>
          </a:lstStyle>
          <a:p>
            <a:pPr>
              <a:defRPr/>
            </a:pPr>
            <a:r>
              <a:rPr lang="en-US" sz="800" dirty="0"/>
              <a:t>© </a:t>
            </a:r>
            <a:r>
              <a:rPr lang="en-US" sz="800" dirty="0" smtClean="0"/>
              <a:t>2013</a:t>
            </a:r>
            <a:r>
              <a:rPr lang="en-US" sz="800" baseline="0" dirty="0" smtClean="0"/>
              <a:t> NKSoft Corporation</a:t>
            </a:r>
            <a:r>
              <a:rPr lang="en-US" sz="800" dirty="0" smtClean="0"/>
              <a:t>  </a:t>
            </a:r>
            <a:r>
              <a:rPr lang="en-US" sz="800" dirty="0"/>
              <a:t>-  Confidential</a:t>
            </a:r>
          </a:p>
        </p:txBody>
      </p:sp>
      <p:sp>
        <p:nvSpPr>
          <p:cNvPr id="11" name="Slide Number Placeholder 6"/>
          <p:cNvSpPr txBox="1">
            <a:spLocks/>
          </p:cNvSpPr>
          <p:nvPr/>
        </p:nvSpPr>
        <p:spPr>
          <a:xfrm>
            <a:off x="-2857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50A3C344-3348-47E4-BC33-99D6FEDED737}" type="slidenum">
              <a:rPr lang="en-US" sz="1000" b="1" smtClean="0"/>
              <a:pPr>
                <a:defRPr/>
              </a:pPr>
              <a:t>‹#›</a:t>
            </a:fld>
            <a:endParaRPr lang="en-US" sz="800" b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74" r:id="rId1"/>
    <p:sldLayoutId id="2147485675" r:id="rId2"/>
    <p:sldLayoutId id="2147485676" r:id="rId3"/>
    <p:sldLayoutId id="2147485677" r:id="rId4"/>
    <p:sldLayoutId id="2147485678" r:id="rId5"/>
    <p:sldLayoutId id="2147485679" r:id="rId6"/>
    <p:sldLayoutId id="2147485680" r:id="rId7"/>
    <p:sldLayoutId id="2147485681" r:id="rId8"/>
    <p:sldLayoutId id="2147485682" r:id="rId9"/>
    <p:sldLayoutId id="2147485683" r:id="rId10"/>
    <p:sldLayoutId id="2147485684" r:id="rId11"/>
    <p:sldLayoutId id="2147485685" r:id="rId12"/>
    <p:sldLayoutId id="2147485695" r:id="rId13"/>
    <p:sldLayoutId id="2147485704" r:id="rId14"/>
    <p:sldLayoutId id="2147485699" r:id="rId15"/>
    <p:sldLayoutId id="2147485705" r:id="rId16"/>
    <p:sldLayoutId id="2147485706" r:id="rId17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Gill Sans MT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ill Sans MT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Gill Sans MT" pitchFamily="34" charset="0"/>
        <a:buChar char="–"/>
        <a:defRPr sz="28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ctrTitle"/>
          </p:nvPr>
        </p:nvSpPr>
        <p:spPr>
          <a:xfrm>
            <a:off x="3124200" y="1949450"/>
            <a:ext cx="5715000" cy="1981200"/>
          </a:xfrm>
        </p:spPr>
        <p:txBody>
          <a:bodyPr/>
          <a:lstStyle/>
          <a:p>
            <a:pPr eaLnBrk="1" hangingPunct="1"/>
            <a:r>
              <a:rPr lang="en-US" b="1" dirty="0" err="1" smtClean="0"/>
              <a:t>iMeet</a:t>
            </a:r>
            <a:r>
              <a:rPr lang="en-US" b="1" dirty="0" smtClean="0"/>
              <a:t> Product Discussion</a:t>
            </a:r>
            <a:br>
              <a:rPr lang="en-US" b="1" dirty="0" smtClean="0"/>
            </a:br>
            <a:r>
              <a:rPr lang="en-US" b="1" dirty="0" smtClean="0"/>
              <a:t>Billing System Requirements</a:t>
            </a:r>
            <a:endParaRPr lang="en-US" dirty="0" smtClean="0"/>
          </a:p>
        </p:txBody>
      </p:sp>
      <p:sp>
        <p:nvSpPr>
          <p:cNvPr id="24579" name="Text Placeholder 8"/>
          <p:cNvSpPr txBox="1">
            <a:spLocks/>
          </p:cNvSpPr>
          <p:nvPr/>
        </p:nvSpPr>
        <p:spPr bwMode="auto">
          <a:xfrm>
            <a:off x="5562600" y="4038600"/>
            <a:ext cx="3352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r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200" dirty="0" smtClean="0">
                <a:solidFill>
                  <a:srgbClr val="7F7F7F"/>
                </a:solidFill>
                <a:latin typeface="Gill Sans MT" pitchFamily="34" charset="0"/>
              </a:rPr>
              <a:t>April 21, 2014</a:t>
            </a:r>
            <a:endParaRPr lang="en-US" sz="2200" dirty="0">
              <a:solidFill>
                <a:srgbClr val="7F7F7F"/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2362200" y="2286000"/>
            <a:ext cx="5791200" cy="1981200"/>
          </a:xfrm>
        </p:spPr>
        <p:txBody>
          <a:bodyPr/>
          <a:lstStyle/>
          <a:p>
            <a:pPr eaLnBrk="1" hangingPunct="1"/>
            <a:r>
              <a:rPr lang="en-US" dirty="0" smtClean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4266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219200"/>
            <a:ext cx="8790214" cy="1470025"/>
          </a:xfrm>
        </p:spPr>
        <p:txBody>
          <a:bodyPr/>
          <a:lstStyle/>
          <a:p>
            <a:r>
              <a:rPr lang="en-US" sz="4800" dirty="0" smtClean="0"/>
              <a:t>Please Read and Understand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4014" y="2974975"/>
            <a:ext cx="7239000" cy="1752600"/>
          </a:xfrm>
        </p:spPr>
        <p:txBody>
          <a:bodyPr/>
          <a:lstStyle/>
          <a:p>
            <a:r>
              <a:rPr lang="en-US" sz="4000" dirty="0" smtClean="0"/>
              <a:t>Understanding of this document is required in order for us to create a good product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21390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93" name="AutoShape 9"/>
          <p:cNvSpPr>
            <a:spLocks noChangeArrowheads="1"/>
          </p:cNvSpPr>
          <p:nvPr/>
        </p:nvSpPr>
        <p:spPr bwMode="auto">
          <a:xfrm>
            <a:off x="3810000" y="5148263"/>
            <a:ext cx="1479550" cy="1163637"/>
          </a:xfrm>
          <a:prstGeom prst="roundRect">
            <a:avLst>
              <a:gd name="adj" fmla="val 0"/>
            </a:avLst>
          </a:prstGeom>
          <a:solidFill>
            <a:srgbClr val="777777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400">
                <a:solidFill>
                  <a:schemeClr val="bg1"/>
                </a:solidFill>
                <a:latin typeface="+mn-lt"/>
              </a:rPr>
              <a:t>Switches, Network Devices &amp; ISP Servers</a:t>
            </a:r>
          </a:p>
        </p:txBody>
      </p:sp>
      <p:sp>
        <p:nvSpPr>
          <p:cNvPr id="630800" name="AutoShape 16"/>
          <p:cNvSpPr>
            <a:spLocks noChangeArrowheads="1"/>
          </p:cNvSpPr>
          <p:nvPr/>
        </p:nvSpPr>
        <p:spPr bwMode="auto">
          <a:xfrm>
            <a:off x="1749425" y="5280479"/>
            <a:ext cx="1298575" cy="76835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>
                <a:latin typeface="+mn-lt"/>
              </a:rPr>
              <a:t>Provisioning</a:t>
            </a:r>
          </a:p>
        </p:txBody>
      </p:sp>
      <p:sp>
        <p:nvSpPr>
          <p:cNvPr id="630801" name="AutoShape 17"/>
          <p:cNvSpPr>
            <a:spLocks noChangeArrowheads="1"/>
          </p:cNvSpPr>
          <p:nvPr/>
        </p:nvSpPr>
        <p:spPr bwMode="auto">
          <a:xfrm>
            <a:off x="4953000" y="3632488"/>
            <a:ext cx="1298575" cy="76835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>
                <a:latin typeface="+mn-lt"/>
              </a:rPr>
              <a:t>Mediation</a:t>
            </a:r>
          </a:p>
        </p:txBody>
      </p:sp>
      <p:sp>
        <p:nvSpPr>
          <p:cNvPr id="630802" name="AutoShape 18"/>
          <p:cNvSpPr>
            <a:spLocks noChangeArrowheads="1"/>
          </p:cNvSpPr>
          <p:nvPr/>
        </p:nvSpPr>
        <p:spPr bwMode="auto">
          <a:xfrm>
            <a:off x="3048000" y="5549900"/>
            <a:ext cx="773113" cy="304800"/>
          </a:xfrm>
          <a:prstGeom prst="leftRightArrow">
            <a:avLst>
              <a:gd name="adj1" fmla="val 50000"/>
              <a:gd name="adj2" fmla="val 85729"/>
            </a:avLst>
          </a:prstGeom>
          <a:gradFill rotWithShape="1">
            <a:gsLst>
              <a:gs pos="0">
                <a:srgbClr val="C0C0C0"/>
              </a:gs>
              <a:gs pos="50000">
                <a:srgbClr val="C0C0C0">
                  <a:gamma/>
                  <a:shade val="54510"/>
                  <a:invGamma/>
                </a:srgbClr>
              </a:gs>
              <a:gs pos="100000">
                <a:srgbClr val="C0C0C0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12932261" algn="ctr" rotWithShape="0">
                    <a:srgbClr val="96969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30803" name="AutoShape 19"/>
          <p:cNvSpPr>
            <a:spLocks noChangeArrowheads="1"/>
          </p:cNvSpPr>
          <p:nvPr/>
        </p:nvSpPr>
        <p:spPr bwMode="auto">
          <a:xfrm rot="5400000">
            <a:off x="2230665" y="4539308"/>
            <a:ext cx="533400" cy="304800"/>
          </a:xfrm>
          <a:prstGeom prst="leftRightArrow">
            <a:avLst>
              <a:gd name="adj1" fmla="val 39583"/>
              <a:gd name="adj2" fmla="val 55725"/>
            </a:avLst>
          </a:prstGeom>
          <a:gradFill rotWithShape="1">
            <a:gsLst>
              <a:gs pos="0">
                <a:srgbClr val="C0C0C0"/>
              </a:gs>
              <a:gs pos="50000">
                <a:srgbClr val="C0C0C0">
                  <a:gamma/>
                  <a:shade val="54510"/>
                  <a:invGamma/>
                </a:srgbClr>
              </a:gs>
              <a:gs pos="100000">
                <a:srgbClr val="C0C0C0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12932261" algn="ctr" rotWithShape="0">
                    <a:srgbClr val="96969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30804" name="AutoShape 20"/>
          <p:cNvSpPr>
            <a:spLocks noChangeArrowheads="1"/>
          </p:cNvSpPr>
          <p:nvPr/>
        </p:nvSpPr>
        <p:spPr bwMode="auto">
          <a:xfrm rot="5400000">
            <a:off x="5327805" y="2667514"/>
            <a:ext cx="533400" cy="304800"/>
          </a:xfrm>
          <a:prstGeom prst="leftRightArrow">
            <a:avLst>
              <a:gd name="adj1" fmla="val 39583"/>
              <a:gd name="adj2" fmla="val 55725"/>
            </a:avLst>
          </a:prstGeom>
          <a:gradFill rotWithShape="1">
            <a:gsLst>
              <a:gs pos="0">
                <a:srgbClr val="C0C0C0"/>
              </a:gs>
              <a:gs pos="50000">
                <a:srgbClr val="C0C0C0">
                  <a:gamma/>
                  <a:shade val="54510"/>
                  <a:invGamma/>
                </a:srgbClr>
              </a:gs>
              <a:gs pos="100000">
                <a:srgbClr val="C0C0C0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12932261" algn="ctr" rotWithShape="0">
                    <a:srgbClr val="96969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30808" name="Text Box 24"/>
          <p:cNvSpPr txBox="1">
            <a:spLocks noChangeArrowheads="1"/>
          </p:cNvSpPr>
          <p:nvPr/>
        </p:nvSpPr>
        <p:spPr bwMode="auto">
          <a:xfrm>
            <a:off x="1817275" y="1246401"/>
            <a:ext cx="1295400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folHlink">
                        <a:gamma/>
                        <a:shade val="2745"/>
                        <a:invGamma/>
                      </a:schemeClr>
                    </a:gs>
                    <a:gs pos="50000">
                      <a:schemeClr val="folHlink"/>
                    </a:gs>
                    <a:gs pos="100000">
                      <a:schemeClr val="folHlink">
                        <a:gamma/>
                        <a:shade val="2745"/>
                        <a:invGamma/>
                      </a:schemeClr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1400" b="1" dirty="0" smtClean="0">
                <a:solidFill>
                  <a:srgbClr val="FF0000"/>
                </a:solidFill>
                <a:latin typeface="+mn-lt"/>
              </a:rPr>
              <a:t>2.0 Customer Registration </a:t>
            </a:r>
            <a:r>
              <a:rPr lang="en-US" sz="1400" b="1" dirty="0" smtClean="0">
                <a:latin typeface="+mn-lt"/>
              </a:rPr>
              <a:t>– Customer requested is added by web or a person in the company</a:t>
            </a:r>
            <a:endParaRPr lang="en-US" sz="1400" b="1" dirty="0">
              <a:latin typeface="+mn-lt"/>
            </a:endParaRPr>
          </a:p>
        </p:txBody>
      </p:sp>
      <p:sp>
        <p:nvSpPr>
          <p:cNvPr id="630810" name="Text Box 26"/>
          <p:cNvSpPr txBox="1">
            <a:spLocks noChangeArrowheads="1"/>
          </p:cNvSpPr>
          <p:nvPr/>
        </p:nvSpPr>
        <p:spPr bwMode="auto">
          <a:xfrm>
            <a:off x="3403867" y="1246401"/>
            <a:ext cx="1295400" cy="1126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folHlink">
                        <a:gamma/>
                        <a:shade val="2745"/>
                        <a:invGamma/>
                      </a:schemeClr>
                    </a:gs>
                    <a:gs pos="50000">
                      <a:schemeClr val="folHlink"/>
                    </a:gs>
                    <a:gs pos="100000">
                      <a:schemeClr val="folHlink">
                        <a:gamma/>
                        <a:shade val="2745"/>
                        <a:invGamma/>
                      </a:schemeClr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1400" b="1" dirty="0">
                <a:solidFill>
                  <a:srgbClr val="FF0000"/>
                </a:solidFill>
                <a:latin typeface="+mn-lt"/>
              </a:rPr>
              <a:t>4</a:t>
            </a:r>
            <a:r>
              <a:rPr lang="en-US" sz="1400" b="1" dirty="0" smtClean="0">
                <a:solidFill>
                  <a:srgbClr val="FF0000"/>
                </a:solidFill>
                <a:latin typeface="+mn-lt"/>
              </a:rPr>
              <a:t>.0 Purchase Equipment – </a:t>
            </a:r>
            <a:r>
              <a:rPr lang="en-US" sz="1400" b="1" dirty="0" smtClean="0">
                <a:latin typeface="+mn-lt"/>
              </a:rPr>
              <a:t>customer may have to purchase an equipment </a:t>
            </a:r>
            <a:endParaRPr lang="en-US" sz="1400" b="1" dirty="0">
              <a:latin typeface="+mn-lt"/>
            </a:endParaRPr>
          </a:p>
        </p:txBody>
      </p:sp>
      <p:sp>
        <p:nvSpPr>
          <p:cNvPr id="630812" name="Text Box 28"/>
          <p:cNvSpPr txBox="1">
            <a:spLocks noChangeArrowheads="1"/>
          </p:cNvSpPr>
          <p:nvPr/>
        </p:nvSpPr>
        <p:spPr bwMode="auto">
          <a:xfrm>
            <a:off x="1905000" y="3446731"/>
            <a:ext cx="1295400" cy="9541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folHlink">
                        <a:gamma/>
                        <a:shade val="2745"/>
                        <a:invGamma/>
                      </a:schemeClr>
                    </a:gs>
                    <a:gs pos="50000">
                      <a:schemeClr val="folHlink"/>
                    </a:gs>
                    <a:gs pos="100000">
                      <a:schemeClr val="folHlink">
                        <a:gamma/>
                        <a:shade val="2745"/>
                        <a:invGamma/>
                      </a:schemeClr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spcBef>
                <a:spcPct val="50000"/>
              </a:spcBef>
              <a:defRPr sz="1400" b="1">
                <a:latin typeface="+mn-lt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3.0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Activate Services – </a:t>
            </a:r>
            <a:r>
              <a:rPr lang="en-US" dirty="0" smtClean="0"/>
              <a:t>service is activated</a:t>
            </a:r>
            <a:endParaRPr lang="en-US" dirty="0"/>
          </a:p>
        </p:txBody>
      </p:sp>
      <p:sp>
        <p:nvSpPr>
          <p:cNvPr id="630813" name="AutoShape 29"/>
          <p:cNvSpPr>
            <a:spLocks noChangeArrowheads="1"/>
          </p:cNvSpPr>
          <p:nvPr/>
        </p:nvSpPr>
        <p:spPr bwMode="auto">
          <a:xfrm rot="19305498">
            <a:off x="4699267" y="4653608"/>
            <a:ext cx="1306513" cy="304800"/>
          </a:xfrm>
          <a:prstGeom prst="leftRightArrow">
            <a:avLst>
              <a:gd name="adj1" fmla="val 50000"/>
              <a:gd name="adj2" fmla="val 85729"/>
            </a:avLst>
          </a:prstGeom>
          <a:gradFill rotWithShape="1">
            <a:gsLst>
              <a:gs pos="0">
                <a:srgbClr val="C0C0C0"/>
              </a:gs>
              <a:gs pos="50000">
                <a:srgbClr val="C0C0C0">
                  <a:gamma/>
                  <a:shade val="54510"/>
                  <a:invGamma/>
                </a:srgbClr>
              </a:gs>
              <a:gs pos="100000">
                <a:srgbClr val="C0C0C0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12932261" algn="ctr" rotWithShape="0">
                    <a:srgbClr val="96969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30814" name="Text Box 30"/>
          <p:cNvSpPr txBox="1">
            <a:spLocks noChangeArrowheads="1"/>
          </p:cNvSpPr>
          <p:nvPr/>
        </p:nvSpPr>
        <p:spPr bwMode="auto">
          <a:xfrm>
            <a:off x="4788962" y="1246401"/>
            <a:ext cx="1371600" cy="792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folHlink">
                        <a:gamma/>
                        <a:shade val="2745"/>
                        <a:invGamma/>
                      </a:schemeClr>
                    </a:gs>
                    <a:gs pos="50000">
                      <a:schemeClr val="folHlink"/>
                    </a:gs>
                    <a:gs pos="100000">
                      <a:schemeClr val="folHlink">
                        <a:gamma/>
                        <a:shade val="2745"/>
                        <a:invGamma/>
                      </a:schemeClr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spcBef>
                <a:spcPct val="50000"/>
              </a:spcBef>
              <a:defRPr sz="1400" b="1">
                <a:latin typeface="+mn-lt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5.0 Billing Data – </a:t>
            </a:r>
            <a:r>
              <a:rPr lang="en-US" dirty="0" smtClean="0"/>
              <a:t>customer bill is created</a:t>
            </a:r>
            <a:endParaRPr lang="en-US" dirty="0"/>
          </a:p>
        </p:txBody>
      </p:sp>
      <p:sp>
        <p:nvSpPr>
          <p:cNvPr id="630815" name="Text Box 31"/>
          <p:cNvSpPr txBox="1">
            <a:spLocks noChangeArrowheads="1"/>
          </p:cNvSpPr>
          <p:nvPr/>
        </p:nvSpPr>
        <p:spPr bwMode="auto">
          <a:xfrm>
            <a:off x="7658101" y="2046830"/>
            <a:ext cx="1143000" cy="6201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folHlink">
                        <a:gamma/>
                        <a:shade val="2745"/>
                        <a:invGamma/>
                      </a:schemeClr>
                    </a:gs>
                    <a:gs pos="50000">
                      <a:schemeClr val="folHlink"/>
                    </a:gs>
                    <a:gs pos="100000">
                      <a:schemeClr val="folHlink">
                        <a:gamma/>
                        <a:shade val="2745"/>
                        <a:invGamma/>
                      </a:schemeClr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1400" b="1" dirty="0" smtClean="0">
                <a:solidFill>
                  <a:srgbClr val="FF0000"/>
                </a:solidFill>
                <a:latin typeface="+mn-lt"/>
              </a:rPr>
              <a:t>7.1 Post </a:t>
            </a:r>
            <a:r>
              <a:rPr lang="en-US" sz="1400" b="1" dirty="0">
                <a:solidFill>
                  <a:srgbClr val="FF0000"/>
                </a:solidFill>
                <a:latin typeface="+mn-lt"/>
              </a:rPr>
              <a:t>Complaint to a </a:t>
            </a:r>
            <a:r>
              <a:rPr lang="en-US" sz="1400" b="1" dirty="0" smtClean="0">
                <a:solidFill>
                  <a:srgbClr val="FF0000"/>
                </a:solidFill>
                <a:latin typeface="+mn-lt"/>
              </a:rPr>
              <a:t>CSR</a:t>
            </a:r>
            <a:endParaRPr lang="en-US" sz="14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30816" name="Text Box 32"/>
          <p:cNvSpPr txBox="1">
            <a:spLocks noChangeArrowheads="1"/>
          </p:cNvSpPr>
          <p:nvPr/>
        </p:nvSpPr>
        <p:spPr bwMode="auto">
          <a:xfrm>
            <a:off x="6367767" y="1246401"/>
            <a:ext cx="1066800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folHlink">
                        <a:gamma/>
                        <a:shade val="2745"/>
                        <a:invGamma/>
                      </a:schemeClr>
                    </a:gs>
                    <a:gs pos="50000">
                      <a:schemeClr val="folHlink"/>
                    </a:gs>
                    <a:gs pos="100000">
                      <a:schemeClr val="folHlink">
                        <a:gamma/>
                        <a:shade val="2745"/>
                        <a:invGamma/>
                      </a:schemeClr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1400" b="1" dirty="0" smtClean="0">
                <a:solidFill>
                  <a:srgbClr val="FF0000"/>
                </a:solidFill>
                <a:latin typeface="+mn-lt"/>
              </a:rPr>
              <a:t>6.0 Make payments </a:t>
            </a:r>
            <a:r>
              <a:rPr lang="en-US" sz="1400" b="1" dirty="0" smtClean="0">
                <a:latin typeface="+mn-lt"/>
              </a:rPr>
              <a:t>– customer pays in person or by mail or by web self service</a:t>
            </a:r>
            <a:endParaRPr lang="en-US" sz="1400" b="1" dirty="0">
              <a:latin typeface="+mn-lt"/>
            </a:endParaRPr>
          </a:p>
        </p:txBody>
      </p:sp>
      <p:sp>
        <p:nvSpPr>
          <p:cNvPr id="630818" name="Text Box 34"/>
          <p:cNvSpPr txBox="1">
            <a:spLocks noChangeArrowheads="1"/>
          </p:cNvSpPr>
          <p:nvPr/>
        </p:nvSpPr>
        <p:spPr bwMode="auto">
          <a:xfrm>
            <a:off x="7620000" y="1219200"/>
            <a:ext cx="1219201" cy="6201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folHlink">
                        <a:gamma/>
                        <a:shade val="2745"/>
                        <a:invGamma/>
                      </a:schemeClr>
                    </a:gs>
                    <a:gs pos="50000">
                      <a:schemeClr val="folHlink"/>
                    </a:gs>
                    <a:gs pos="100000">
                      <a:schemeClr val="folHlink">
                        <a:gamma/>
                        <a:shade val="2745"/>
                        <a:invGamma/>
                      </a:schemeClr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1400" b="1" dirty="0" smtClean="0">
                <a:solidFill>
                  <a:srgbClr val="FF0000"/>
                </a:solidFill>
                <a:latin typeface="+mn-lt"/>
              </a:rPr>
              <a:t>7.0 Post </a:t>
            </a:r>
            <a:r>
              <a:rPr lang="en-US" sz="1400" b="1" dirty="0">
                <a:solidFill>
                  <a:srgbClr val="FF0000"/>
                </a:solidFill>
                <a:latin typeface="+mn-lt"/>
              </a:rPr>
              <a:t>Complaint via the web</a:t>
            </a:r>
          </a:p>
        </p:txBody>
      </p:sp>
      <p:sp>
        <p:nvSpPr>
          <p:cNvPr id="630819" name="Text Box 35"/>
          <p:cNvSpPr txBox="1">
            <a:spLocks noChangeArrowheads="1"/>
          </p:cNvSpPr>
          <p:nvPr/>
        </p:nvSpPr>
        <p:spPr bwMode="auto">
          <a:xfrm>
            <a:off x="230683" y="1246401"/>
            <a:ext cx="1295400" cy="1126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folHlink">
                        <a:gamma/>
                        <a:shade val="2745"/>
                        <a:invGamma/>
                      </a:schemeClr>
                    </a:gs>
                    <a:gs pos="50000">
                      <a:schemeClr val="folHlink"/>
                    </a:gs>
                    <a:gs pos="100000">
                      <a:schemeClr val="folHlink">
                        <a:gamma/>
                        <a:shade val="2745"/>
                        <a:invGamma/>
                      </a:schemeClr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1400" b="1" dirty="0" smtClean="0">
                <a:solidFill>
                  <a:srgbClr val="FF0000"/>
                </a:solidFill>
                <a:latin typeface="+mn-lt"/>
              </a:rPr>
              <a:t>1.0 Customer makes Inquiries </a:t>
            </a:r>
            <a:r>
              <a:rPr lang="en-US" sz="1400" b="1" dirty="0" smtClean="0">
                <a:latin typeface="+mn-lt"/>
              </a:rPr>
              <a:t>– “Can I get services?” </a:t>
            </a:r>
            <a:endParaRPr lang="en-US" sz="1400" b="1" dirty="0">
              <a:latin typeface="+mn-lt"/>
            </a:endParaRPr>
          </a:p>
        </p:txBody>
      </p:sp>
      <p:sp>
        <p:nvSpPr>
          <p:cNvPr id="630820" name="Text Box 36"/>
          <p:cNvSpPr txBox="1">
            <a:spLocks noChangeArrowheads="1"/>
          </p:cNvSpPr>
          <p:nvPr/>
        </p:nvSpPr>
        <p:spPr bwMode="auto">
          <a:xfrm>
            <a:off x="4953000" y="3062283"/>
            <a:ext cx="1295400" cy="26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folHlink">
                        <a:gamma/>
                        <a:shade val="2745"/>
                        <a:invGamma/>
                      </a:schemeClr>
                    </a:gs>
                    <a:gs pos="50000">
                      <a:schemeClr val="folHlink"/>
                    </a:gs>
                    <a:gs pos="100000">
                      <a:schemeClr val="folHlink">
                        <a:gamma/>
                        <a:shade val="2745"/>
                        <a:invGamma/>
                      </a:scheme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1400" b="1" dirty="0">
                <a:latin typeface="+mn-lt"/>
              </a:rPr>
              <a:t>Billing </a:t>
            </a:r>
            <a:r>
              <a:rPr lang="en-US" sz="1400" b="1" dirty="0" smtClean="0">
                <a:latin typeface="+mn-lt"/>
              </a:rPr>
              <a:t>Data</a:t>
            </a:r>
            <a:endParaRPr lang="en-US" sz="1400" b="1" dirty="0">
              <a:latin typeface="+mn-lt"/>
            </a:endParaRPr>
          </a:p>
        </p:txBody>
      </p:sp>
      <p:sp>
        <p:nvSpPr>
          <p:cNvPr id="630822" name="Rectangle 38"/>
          <p:cNvSpPr>
            <a:spLocks noChangeArrowheads="1"/>
          </p:cNvSpPr>
          <p:nvPr/>
        </p:nvSpPr>
        <p:spPr bwMode="auto">
          <a:xfrm>
            <a:off x="165100" y="307975"/>
            <a:ext cx="629050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l" eaLnBrk="0" fontAlgn="base" hangingPunct="0"/>
            <a:r>
              <a:rPr lang="en-US" sz="3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Billing Functionality - Needed</a:t>
            </a:r>
            <a:endParaRPr lang="en-US" sz="3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23011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9359923"/>
              </p:ext>
            </p:extLst>
          </p:nvPr>
        </p:nvGraphicFramePr>
        <p:xfrm>
          <a:off x="152400" y="1006566"/>
          <a:ext cx="8229599" cy="55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4946514"/>
                <a:gridCol w="12256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Overall Functions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Authentication</a:t>
                      </a:r>
                    </a:p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‒ Ensure that the user is who they claim to be</a:t>
                      </a:r>
                    </a:p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en-US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Authorization</a:t>
                      </a:r>
                    </a:p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‒ Decide what resources a user has access to</a:t>
                      </a:r>
                    </a:p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en-US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Accounting</a:t>
                      </a:r>
                    </a:p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‒ Track the user’s consumption of resources</a:t>
                      </a:r>
                    </a:p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en-US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Policy Charging and Rules Function</a:t>
                      </a:r>
                    </a:p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‒ Granular rules, intelligent policies and smart charging decisions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Specific Requirements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WiFi</a:t>
                      </a:r>
                      <a:r>
                        <a:rPr lang="en-US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Service Management including Package sign-up, Authentication and</a:t>
                      </a:r>
                    </a:p>
                    <a:p>
                      <a:r>
                        <a:rPr lang="en-US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Service Authorization </a:t>
                      </a:r>
                    </a:p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en-US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Subscriber management</a:t>
                      </a:r>
                    </a:p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en-US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QoS</a:t>
                      </a:r>
                      <a:r>
                        <a:rPr lang="en-US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policy engine</a:t>
                      </a:r>
                    </a:p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en-US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Pre-paid system, Quota &amp; Billing Control</a:t>
                      </a:r>
                    </a:p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en-US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Monitoring and Reporting</a:t>
                      </a:r>
                    </a:p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en-US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Voucher management</a:t>
                      </a:r>
                    </a:p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en-US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Interfaces to directories, CRM, etc.</a:t>
                      </a:r>
                    </a:p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en-US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External APIs for integration</a:t>
                      </a:r>
                    </a:p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‒ CS, HTTP, SOAP, LDAP, MAP, DIAMETER, RADIUS, </a:t>
                      </a:r>
                      <a:r>
                        <a:rPr lang="en-US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endParaRPr lang="en-US" sz="12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en-US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 availability architecture</a:t>
                      </a:r>
                    </a:p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en-US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Industry-leading AAA Server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Monitoring and Reporting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Network overview</a:t>
                      </a:r>
                    </a:p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Node up/down time</a:t>
                      </a:r>
                    </a:p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SMS/email alerts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24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AAEEA-1F7B-42F1-BEFF-C59553E61513}" type="slidenum">
              <a:rPr lang="en-US"/>
              <a:pPr/>
              <a:t>5</a:t>
            </a:fld>
            <a:r>
              <a:rPr lang="en-US">
                <a:latin typeface="Times" panose="02020603050405020304" pitchFamily="18" charset="0"/>
              </a:rPr>
              <a:t> </a:t>
            </a:r>
          </a:p>
        </p:txBody>
      </p:sp>
      <p:sp>
        <p:nvSpPr>
          <p:cNvPr id="643074" name="AutoShape 2"/>
          <p:cNvSpPr>
            <a:spLocks noChangeArrowheads="1"/>
          </p:cNvSpPr>
          <p:nvPr/>
        </p:nvSpPr>
        <p:spPr bwMode="auto">
          <a:xfrm>
            <a:off x="838200" y="1219200"/>
            <a:ext cx="7543800" cy="4800600"/>
          </a:xfrm>
          <a:prstGeom prst="roundRect">
            <a:avLst>
              <a:gd name="adj" fmla="val 8861"/>
            </a:avLst>
          </a:prstGeom>
          <a:solidFill>
            <a:srgbClr val="FFFFFF"/>
          </a:solidFill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3075" name="Rectangle 3"/>
          <p:cNvSpPr>
            <a:spLocks noGrp="1" noChangeArrowheads="1"/>
          </p:cNvSpPr>
          <p:nvPr>
            <p:ph type="title"/>
          </p:nvPr>
        </p:nvSpPr>
        <p:spPr>
          <a:xfrm>
            <a:off x="55084" y="-130969"/>
            <a:ext cx="8001000" cy="12160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/>
              <a:t>Provisioning </a:t>
            </a:r>
            <a:r>
              <a:rPr lang="en-US" sz="3200" dirty="0" smtClean="0"/>
              <a:t>Overview…..</a:t>
            </a:r>
            <a:endParaRPr lang="en-GB" sz="3200" dirty="0"/>
          </a:p>
        </p:txBody>
      </p:sp>
      <p:grpSp>
        <p:nvGrpSpPr>
          <p:cNvPr id="643076" name="Group 4"/>
          <p:cNvGrpSpPr>
            <a:grpSpLocks/>
          </p:cNvGrpSpPr>
          <p:nvPr/>
        </p:nvGrpSpPr>
        <p:grpSpPr bwMode="auto">
          <a:xfrm>
            <a:off x="3338514" y="3214688"/>
            <a:ext cx="3595688" cy="1198562"/>
            <a:chOff x="1046" y="1612"/>
            <a:chExt cx="2265" cy="1001"/>
          </a:xfrm>
        </p:grpSpPr>
        <p:sp>
          <p:nvSpPr>
            <p:cNvPr id="643077" name="Rectangle 5"/>
            <p:cNvSpPr>
              <a:spLocks noChangeArrowheads="1"/>
            </p:cNvSpPr>
            <p:nvPr/>
          </p:nvSpPr>
          <p:spPr bwMode="auto">
            <a:xfrm>
              <a:off x="1080" y="1968"/>
              <a:ext cx="2231" cy="29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2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anose="020B0604030504040204" pitchFamily="34" charset="0"/>
                </a:rPr>
                <a:t>Provisioning</a:t>
              </a:r>
            </a:p>
          </p:txBody>
        </p:sp>
        <p:sp>
          <p:nvSpPr>
            <p:cNvPr id="643078" name="AutoShape 6"/>
            <p:cNvSpPr>
              <a:spLocks noChangeArrowheads="1"/>
            </p:cNvSpPr>
            <p:nvPr/>
          </p:nvSpPr>
          <p:spPr bwMode="auto">
            <a:xfrm rot="10800000">
              <a:off x="1056" y="2256"/>
              <a:ext cx="2227" cy="357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3079" name="AutoShape 7"/>
            <p:cNvSpPr>
              <a:spLocks noChangeArrowheads="1"/>
            </p:cNvSpPr>
            <p:nvPr/>
          </p:nvSpPr>
          <p:spPr bwMode="auto">
            <a:xfrm>
              <a:off x="1046" y="1612"/>
              <a:ext cx="2237" cy="35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43080" name="Group 8"/>
          <p:cNvGrpSpPr>
            <a:grpSpLocks/>
          </p:cNvGrpSpPr>
          <p:nvPr/>
        </p:nvGrpSpPr>
        <p:grpSpPr bwMode="auto">
          <a:xfrm>
            <a:off x="2336800" y="1574800"/>
            <a:ext cx="5562600" cy="1447800"/>
            <a:chOff x="864" y="912"/>
            <a:chExt cx="3504" cy="912"/>
          </a:xfrm>
        </p:grpSpPr>
        <p:sp>
          <p:nvSpPr>
            <p:cNvPr id="643081" name="Rectangle 9"/>
            <p:cNvSpPr>
              <a:spLocks noChangeArrowheads="1"/>
            </p:cNvSpPr>
            <p:nvPr/>
          </p:nvSpPr>
          <p:spPr bwMode="auto">
            <a:xfrm>
              <a:off x="864" y="912"/>
              <a:ext cx="3504" cy="912"/>
            </a:xfrm>
            <a:prstGeom prst="rect">
              <a:avLst/>
            </a:prstGeom>
            <a:solidFill>
              <a:srgbClr val="C0C0C0">
                <a:alpha val="49001"/>
              </a:srgbClr>
            </a:solidFill>
            <a:ln w="9525">
              <a:solidFill>
                <a:srgbClr val="96969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1800"/>
            </a:p>
          </p:txBody>
        </p:sp>
        <p:sp>
          <p:nvSpPr>
            <p:cNvPr id="643082" name="Rectangle 10"/>
            <p:cNvSpPr>
              <a:spLocks noChangeArrowheads="1"/>
            </p:cNvSpPr>
            <p:nvPr/>
          </p:nvSpPr>
          <p:spPr bwMode="auto">
            <a:xfrm>
              <a:off x="960" y="1120"/>
              <a:ext cx="1031" cy="27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sz="1400" b="1">
                  <a:solidFill>
                    <a:srgbClr val="0000FF"/>
                  </a:solidFill>
                  <a:latin typeface="Verdana" panose="020B0604030504040204" pitchFamily="34" charset="0"/>
                </a:rPr>
                <a:t>New</a:t>
              </a:r>
            </a:p>
            <a:p>
              <a:pPr eaLnBrk="1" hangingPunct="1"/>
              <a:r>
                <a:rPr lang="en-US" sz="1400" b="1">
                  <a:solidFill>
                    <a:srgbClr val="0000FF"/>
                  </a:solidFill>
                  <a:latin typeface="Verdana" panose="020B0604030504040204" pitchFamily="34" charset="0"/>
                </a:rPr>
                <a:t>Registrations</a:t>
              </a:r>
            </a:p>
          </p:txBody>
        </p:sp>
        <p:sp>
          <p:nvSpPr>
            <p:cNvPr id="643083" name="Rectangle 11"/>
            <p:cNvSpPr>
              <a:spLocks noChangeArrowheads="1"/>
            </p:cNvSpPr>
            <p:nvPr/>
          </p:nvSpPr>
          <p:spPr bwMode="auto">
            <a:xfrm>
              <a:off x="2112" y="1488"/>
              <a:ext cx="1385" cy="27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sz="1400" b="1" dirty="0" smtClean="0">
                  <a:solidFill>
                    <a:srgbClr val="0000FF"/>
                  </a:solidFill>
                  <a:latin typeface="Verdana" panose="020B0604030504040204" pitchFamily="34" charset="0"/>
                </a:rPr>
                <a:t>Upgrade/change out</a:t>
              </a:r>
              <a:endParaRPr lang="en-US" sz="1400" b="1" dirty="0">
                <a:solidFill>
                  <a:srgbClr val="0000FF"/>
                </a:solidFill>
                <a:latin typeface="Verdana" panose="020B0604030504040204" pitchFamily="34" charset="0"/>
              </a:endParaRPr>
            </a:p>
            <a:p>
              <a:pPr eaLnBrk="1" hangingPunct="1"/>
              <a:r>
                <a:rPr lang="en-US" sz="1400" b="1" dirty="0" smtClean="0">
                  <a:solidFill>
                    <a:srgbClr val="0000FF"/>
                  </a:solidFill>
                  <a:latin typeface="Verdana" panose="020B0604030504040204" pitchFamily="34" charset="0"/>
                </a:rPr>
                <a:t>Equipment's (ONT’s)</a:t>
              </a:r>
              <a:endParaRPr lang="en-US" sz="1400" b="1" dirty="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643084" name="Rectangle 12"/>
            <p:cNvSpPr>
              <a:spLocks noChangeArrowheads="1"/>
            </p:cNvSpPr>
            <p:nvPr/>
          </p:nvSpPr>
          <p:spPr bwMode="auto">
            <a:xfrm>
              <a:off x="3264" y="1114"/>
              <a:ext cx="1031" cy="27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sz="1400" b="1">
                  <a:solidFill>
                    <a:srgbClr val="0000FF"/>
                  </a:solidFill>
                  <a:latin typeface="Verdana" panose="020B0604030504040204" pitchFamily="34" charset="0"/>
                </a:rPr>
                <a:t>Change of</a:t>
              </a:r>
            </a:p>
            <a:p>
              <a:pPr eaLnBrk="1" hangingPunct="1"/>
              <a:r>
                <a:rPr lang="en-US" sz="1400" b="1">
                  <a:solidFill>
                    <a:srgbClr val="0000FF"/>
                  </a:solidFill>
                  <a:latin typeface="Verdana" panose="020B0604030504040204" pitchFamily="34" charset="0"/>
                </a:rPr>
                <a:t>Services</a:t>
              </a:r>
            </a:p>
          </p:txBody>
        </p:sp>
        <p:sp>
          <p:nvSpPr>
            <p:cNvPr id="643085" name="Rectangle 13"/>
            <p:cNvSpPr>
              <a:spLocks noChangeArrowheads="1"/>
            </p:cNvSpPr>
            <p:nvPr/>
          </p:nvSpPr>
          <p:spPr bwMode="auto">
            <a:xfrm>
              <a:off x="2112" y="1114"/>
              <a:ext cx="1031" cy="27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sz="1400" b="1">
                  <a:solidFill>
                    <a:srgbClr val="0000FF"/>
                  </a:solidFill>
                  <a:latin typeface="Verdana" panose="020B0604030504040204" pitchFamily="34" charset="0"/>
                </a:rPr>
                <a:t>Online</a:t>
              </a:r>
            </a:p>
            <a:p>
              <a:pPr eaLnBrk="1" hangingPunct="1"/>
              <a:r>
                <a:rPr lang="en-US" sz="1400" b="1">
                  <a:solidFill>
                    <a:srgbClr val="0000FF"/>
                  </a:solidFill>
                  <a:latin typeface="Verdana" panose="020B0604030504040204" pitchFamily="34" charset="0"/>
                </a:rPr>
                <a:t>Credit Control</a:t>
              </a:r>
            </a:p>
          </p:txBody>
        </p:sp>
        <p:sp>
          <p:nvSpPr>
            <p:cNvPr id="643086" name="Text Box 14"/>
            <p:cNvSpPr txBox="1">
              <a:spLocks noChangeArrowheads="1"/>
            </p:cNvSpPr>
            <p:nvPr/>
          </p:nvSpPr>
          <p:spPr bwMode="auto">
            <a:xfrm>
              <a:off x="864" y="917"/>
              <a:ext cx="350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400" b="1">
                  <a:latin typeface="Verdana" panose="020B0604030504040204" pitchFamily="34" charset="0"/>
                </a:rPr>
                <a:t>Service Orders, Customer Care, Billing System</a:t>
              </a:r>
            </a:p>
          </p:txBody>
        </p:sp>
      </p:grpSp>
      <p:sp>
        <p:nvSpPr>
          <p:cNvPr id="643087" name="Rectangle 15"/>
          <p:cNvSpPr>
            <a:spLocks noChangeArrowheads="1"/>
          </p:cNvSpPr>
          <p:nvPr/>
        </p:nvSpPr>
        <p:spPr bwMode="auto">
          <a:xfrm>
            <a:off x="1066800" y="3606800"/>
            <a:ext cx="1636713" cy="430213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 b="1" dirty="0">
                <a:solidFill>
                  <a:srgbClr val="0000FF"/>
                </a:solidFill>
                <a:latin typeface="Verdana" panose="020B0604030504040204" pitchFamily="34" charset="0"/>
              </a:rPr>
              <a:t>Manual</a:t>
            </a:r>
          </a:p>
          <a:p>
            <a:pPr eaLnBrk="1" hangingPunct="1"/>
            <a:r>
              <a:rPr lang="en-US" sz="1400" b="1" dirty="0">
                <a:solidFill>
                  <a:srgbClr val="0000FF"/>
                </a:solidFill>
                <a:latin typeface="Verdana" panose="020B0604030504040204" pitchFamily="34" charset="0"/>
              </a:rPr>
              <a:t>Credit Control</a:t>
            </a:r>
          </a:p>
        </p:txBody>
      </p:sp>
      <p:sp>
        <p:nvSpPr>
          <p:cNvPr id="643088" name="Rectangle 16"/>
          <p:cNvSpPr>
            <a:spLocks noChangeArrowheads="1"/>
          </p:cNvSpPr>
          <p:nvPr/>
        </p:nvSpPr>
        <p:spPr bwMode="auto">
          <a:xfrm>
            <a:off x="6516688" y="4876800"/>
            <a:ext cx="1636712" cy="430213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 b="1" dirty="0" smtClean="0">
                <a:solidFill>
                  <a:srgbClr val="0000FF"/>
                </a:solidFill>
                <a:latin typeface="Verdana" panose="020B0604030504040204" pitchFamily="34" charset="0"/>
              </a:rPr>
              <a:t>Network </a:t>
            </a:r>
            <a:r>
              <a:rPr lang="en-US" sz="1400" b="1" dirty="0" err="1" smtClean="0">
                <a:solidFill>
                  <a:srgbClr val="0000FF"/>
                </a:solidFill>
                <a:latin typeface="Verdana" panose="020B0604030504040204" pitchFamily="34" charset="0"/>
              </a:rPr>
              <a:t>Mgmt</a:t>
            </a:r>
            <a:r>
              <a:rPr lang="en-US" sz="1400" b="1" dirty="0" smtClean="0">
                <a:solidFill>
                  <a:srgbClr val="0000FF"/>
                </a:solidFill>
                <a:latin typeface="Verdana" panose="020B0604030504040204" pitchFamily="34" charset="0"/>
              </a:rPr>
              <a:t/>
            </a:r>
            <a:br>
              <a:rPr lang="en-US" sz="1400" b="1" dirty="0" smtClean="0">
                <a:solidFill>
                  <a:srgbClr val="0000FF"/>
                </a:solidFill>
                <a:latin typeface="Verdana" panose="020B0604030504040204" pitchFamily="34" charset="0"/>
              </a:rPr>
            </a:br>
            <a:r>
              <a:rPr lang="en-US" sz="1400" b="1" dirty="0" smtClean="0">
                <a:solidFill>
                  <a:srgbClr val="0000FF"/>
                </a:solidFill>
                <a:latin typeface="Verdana" panose="020B0604030504040204" pitchFamily="34" charset="0"/>
              </a:rPr>
              <a:t>Server</a:t>
            </a:r>
            <a:endParaRPr lang="en-US" sz="1400" b="1" dirty="0">
              <a:solidFill>
                <a:srgbClr val="0000FF"/>
              </a:solidFill>
              <a:latin typeface="Verdana" panose="020B0604030504040204" pitchFamily="34" charset="0"/>
            </a:endParaRPr>
          </a:p>
        </p:txBody>
      </p:sp>
      <p:sp>
        <p:nvSpPr>
          <p:cNvPr id="643089" name="Rectangle 17"/>
          <p:cNvSpPr>
            <a:spLocks noChangeArrowheads="1"/>
          </p:cNvSpPr>
          <p:nvPr/>
        </p:nvSpPr>
        <p:spPr bwMode="auto">
          <a:xfrm>
            <a:off x="5184775" y="5360988"/>
            <a:ext cx="1139825" cy="506412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 b="1">
                <a:solidFill>
                  <a:srgbClr val="0000FF"/>
                </a:solidFill>
                <a:latin typeface="Verdana" panose="020B0604030504040204" pitchFamily="34" charset="0"/>
              </a:rPr>
              <a:t>Data</a:t>
            </a:r>
          </a:p>
          <a:p>
            <a:pPr eaLnBrk="1" hangingPunct="1"/>
            <a:r>
              <a:rPr lang="en-US" sz="1400" b="1">
                <a:solidFill>
                  <a:srgbClr val="0000FF"/>
                </a:solidFill>
                <a:latin typeface="Verdana" panose="020B0604030504040204" pitchFamily="34" charset="0"/>
              </a:rPr>
              <a:t>Servers</a:t>
            </a:r>
          </a:p>
        </p:txBody>
      </p:sp>
      <p:sp>
        <p:nvSpPr>
          <p:cNvPr id="643090" name="Rectangle 18"/>
          <p:cNvSpPr>
            <a:spLocks noChangeArrowheads="1"/>
          </p:cNvSpPr>
          <p:nvPr/>
        </p:nvSpPr>
        <p:spPr bwMode="auto">
          <a:xfrm>
            <a:off x="3813175" y="5360988"/>
            <a:ext cx="1219200" cy="506412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 b="1" dirty="0">
                <a:solidFill>
                  <a:srgbClr val="0000FF"/>
                </a:solidFill>
                <a:latin typeface="Verdana" panose="020B0604030504040204" pitchFamily="34" charset="0"/>
              </a:rPr>
              <a:t>VoIP</a:t>
            </a:r>
          </a:p>
          <a:p>
            <a:pPr eaLnBrk="1" hangingPunct="1"/>
            <a:r>
              <a:rPr lang="en-US" sz="1400" b="1" dirty="0">
                <a:solidFill>
                  <a:srgbClr val="0000FF"/>
                </a:solidFill>
                <a:latin typeface="Verdana" panose="020B0604030504040204" pitchFamily="34" charset="0"/>
              </a:rPr>
              <a:t>Switches</a:t>
            </a:r>
          </a:p>
        </p:txBody>
      </p:sp>
      <p:sp>
        <p:nvSpPr>
          <p:cNvPr id="643091" name="Rectangle 19"/>
          <p:cNvSpPr>
            <a:spLocks noChangeArrowheads="1"/>
          </p:cNvSpPr>
          <p:nvPr/>
        </p:nvSpPr>
        <p:spPr bwMode="auto">
          <a:xfrm>
            <a:off x="1907704" y="4800600"/>
            <a:ext cx="1597496" cy="430213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 b="1" dirty="0" err="1" smtClean="0">
                <a:solidFill>
                  <a:srgbClr val="0000FF"/>
                </a:solidFill>
                <a:latin typeface="Verdana" panose="020B0604030504040204" pitchFamily="34" charset="0"/>
              </a:rPr>
              <a:t>Zhone</a:t>
            </a:r>
            <a:endParaRPr lang="en-US" sz="1400" b="1" dirty="0">
              <a:solidFill>
                <a:srgbClr val="0000FF"/>
              </a:solidFill>
              <a:latin typeface="Verdana" panose="020B0604030504040204" pitchFamily="34" charset="0"/>
            </a:endParaRPr>
          </a:p>
          <a:p>
            <a:pPr eaLnBrk="1" hangingPunct="1"/>
            <a:r>
              <a:rPr lang="en-US" sz="1400" b="1" dirty="0">
                <a:solidFill>
                  <a:srgbClr val="0000FF"/>
                </a:solidFill>
                <a:latin typeface="Verdana" panose="020B0604030504040204" pitchFamily="34" charset="0"/>
              </a:rPr>
              <a:t>Switches</a:t>
            </a:r>
          </a:p>
        </p:txBody>
      </p:sp>
      <p:cxnSp>
        <p:nvCxnSpPr>
          <p:cNvPr id="643092" name="AutoShape 20"/>
          <p:cNvCxnSpPr>
            <a:cxnSpLocks noChangeShapeType="1"/>
            <a:stCxn id="643078" idx="0"/>
            <a:endCxn id="643089" idx="0"/>
          </p:cNvCxnSpPr>
          <p:nvPr/>
        </p:nvCxnSpPr>
        <p:spPr bwMode="auto">
          <a:xfrm>
            <a:off x="5122863" y="4414838"/>
            <a:ext cx="631825" cy="946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3093" name="AutoShape 21"/>
          <p:cNvCxnSpPr>
            <a:cxnSpLocks noChangeShapeType="1"/>
            <a:stCxn id="643078" idx="0"/>
            <a:endCxn id="643090" idx="0"/>
          </p:cNvCxnSpPr>
          <p:nvPr/>
        </p:nvCxnSpPr>
        <p:spPr bwMode="auto">
          <a:xfrm flipH="1">
            <a:off x="4422775" y="4414838"/>
            <a:ext cx="700088" cy="946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3094" name="AutoShape 22"/>
          <p:cNvCxnSpPr>
            <a:cxnSpLocks noChangeShapeType="1"/>
            <a:stCxn id="643088" idx="1"/>
            <a:endCxn id="643078" idx="0"/>
          </p:cNvCxnSpPr>
          <p:nvPr/>
        </p:nvCxnSpPr>
        <p:spPr bwMode="auto">
          <a:xfrm flipH="1" flipV="1">
            <a:off x="5122863" y="4414838"/>
            <a:ext cx="1393825" cy="677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3095" name="AutoShape 23"/>
          <p:cNvCxnSpPr>
            <a:cxnSpLocks noChangeShapeType="1"/>
            <a:stCxn id="643077" idx="1"/>
            <a:endCxn id="643087" idx="3"/>
          </p:cNvCxnSpPr>
          <p:nvPr/>
        </p:nvCxnSpPr>
        <p:spPr bwMode="auto">
          <a:xfrm flipH="1">
            <a:off x="2703513" y="3818759"/>
            <a:ext cx="688976" cy="31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3096" name="AutoShape 24"/>
          <p:cNvCxnSpPr>
            <a:cxnSpLocks noChangeShapeType="1"/>
            <a:stCxn id="643081" idx="2"/>
            <a:endCxn id="643079" idx="0"/>
          </p:cNvCxnSpPr>
          <p:nvPr/>
        </p:nvCxnSpPr>
        <p:spPr bwMode="auto">
          <a:xfrm flipH="1">
            <a:off x="5114925" y="3022600"/>
            <a:ext cx="3175" cy="192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3097" name="Freeform 25"/>
          <p:cNvSpPr>
            <a:spLocks/>
          </p:cNvSpPr>
          <p:nvPr/>
        </p:nvSpPr>
        <p:spPr bwMode="auto">
          <a:xfrm>
            <a:off x="2413000" y="4191000"/>
            <a:ext cx="5486400" cy="390525"/>
          </a:xfrm>
          <a:custGeom>
            <a:avLst/>
            <a:gdLst>
              <a:gd name="T0" fmla="*/ 3456 w 3456"/>
              <a:gd name="T1" fmla="*/ 0 h 246"/>
              <a:gd name="T2" fmla="*/ 2801 w 3456"/>
              <a:gd name="T3" fmla="*/ 205 h 246"/>
              <a:gd name="T4" fmla="*/ 2186 w 3456"/>
              <a:gd name="T5" fmla="*/ 126 h 246"/>
              <a:gd name="T6" fmla="*/ 1642 w 3456"/>
              <a:gd name="T7" fmla="*/ 245 h 246"/>
              <a:gd name="T8" fmla="*/ 1168 w 3456"/>
              <a:gd name="T9" fmla="*/ 119 h 246"/>
              <a:gd name="T10" fmla="*/ 442 w 3456"/>
              <a:gd name="T11" fmla="*/ 190 h 246"/>
              <a:gd name="T12" fmla="*/ 0 w 3456"/>
              <a:gd name="T13" fmla="*/ 103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56" h="246">
                <a:moveTo>
                  <a:pt x="3456" y="0"/>
                </a:moveTo>
                <a:cubicBezTo>
                  <a:pt x="3346" y="33"/>
                  <a:pt x="3013" y="184"/>
                  <a:pt x="2801" y="205"/>
                </a:cubicBezTo>
                <a:cubicBezTo>
                  <a:pt x="2589" y="226"/>
                  <a:pt x="2379" y="119"/>
                  <a:pt x="2186" y="126"/>
                </a:cubicBezTo>
                <a:cubicBezTo>
                  <a:pt x="1993" y="133"/>
                  <a:pt x="1812" y="246"/>
                  <a:pt x="1642" y="245"/>
                </a:cubicBezTo>
                <a:cubicBezTo>
                  <a:pt x="1472" y="244"/>
                  <a:pt x="1368" y="128"/>
                  <a:pt x="1168" y="119"/>
                </a:cubicBezTo>
                <a:cubicBezTo>
                  <a:pt x="968" y="110"/>
                  <a:pt x="637" y="193"/>
                  <a:pt x="442" y="190"/>
                </a:cubicBezTo>
                <a:cubicBezTo>
                  <a:pt x="247" y="187"/>
                  <a:pt x="92" y="121"/>
                  <a:pt x="0" y="103"/>
                </a:cubicBezTo>
              </a:path>
            </a:pathLst>
          </a:custGeom>
          <a:noFill/>
          <a:ln w="57150" cap="rnd" cmpd="sng">
            <a:solidFill>
              <a:srgbClr val="CC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3098" name="Text Box 26"/>
          <p:cNvSpPr txBox="1">
            <a:spLocks noChangeArrowheads="1"/>
          </p:cNvSpPr>
          <p:nvPr/>
        </p:nvSpPr>
        <p:spPr bwMode="auto">
          <a:xfrm>
            <a:off x="2946400" y="4191000"/>
            <a:ext cx="565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 b="1">
                <a:latin typeface="Trebuchet MS" panose="020B0603020202020204" pitchFamily="34" charset="0"/>
              </a:rPr>
              <a:t>X.25</a:t>
            </a:r>
          </a:p>
        </p:txBody>
      </p:sp>
      <p:sp>
        <p:nvSpPr>
          <p:cNvPr id="643099" name="Text Box 27"/>
          <p:cNvSpPr txBox="1">
            <a:spLocks noChangeArrowheads="1"/>
          </p:cNvSpPr>
          <p:nvPr/>
        </p:nvSpPr>
        <p:spPr bwMode="auto">
          <a:xfrm>
            <a:off x="6070600" y="4191000"/>
            <a:ext cx="733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 b="1">
                <a:latin typeface="Trebuchet MS" panose="020B0603020202020204" pitchFamily="34" charset="0"/>
              </a:rPr>
              <a:t>TCP/IP</a:t>
            </a:r>
          </a:p>
        </p:txBody>
      </p:sp>
      <p:sp>
        <p:nvSpPr>
          <p:cNvPr id="643101" name="Line 29"/>
          <p:cNvSpPr>
            <a:spLocks noChangeShapeType="1"/>
          </p:cNvSpPr>
          <p:nvPr/>
        </p:nvSpPr>
        <p:spPr bwMode="auto">
          <a:xfrm flipH="1">
            <a:off x="3505200" y="4419600"/>
            <a:ext cx="1600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9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AutoShape 2"/>
          <p:cNvSpPr>
            <a:spLocks noChangeArrowheads="1"/>
          </p:cNvSpPr>
          <p:nvPr/>
        </p:nvSpPr>
        <p:spPr bwMode="auto">
          <a:xfrm>
            <a:off x="152400" y="1282700"/>
            <a:ext cx="8823325" cy="1363663"/>
          </a:xfrm>
          <a:prstGeom prst="roundRect">
            <a:avLst>
              <a:gd name="adj" fmla="val 0"/>
            </a:avLst>
          </a:prstGeom>
          <a:solidFill>
            <a:srgbClr val="A8387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30787" name="Rectangle 3"/>
          <p:cNvSpPr>
            <a:spLocks noChangeArrowheads="1"/>
          </p:cNvSpPr>
          <p:nvPr/>
        </p:nvSpPr>
        <p:spPr bwMode="auto">
          <a:xfrm>
            <a:off x="325438" y="1358900"/>
            <a:ext cx="8437562" cy="228600"/>
          </a:xfrm>
          <a:prstGeom prst="rect">
            <a:avLst/>
          </a:prstGeom>
          <a:solidFill>
            <a:srgbClr val="D581A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 b="1">
                <a:latin typeface="+mn-lt"/>
              </a:rPr>
              <a:t>Customer Interaction Interfaces (FRONT OFFICE SYSTEMS)</a:t>
            </a:r>
          </a:p>
        </p:txBody>
      </p:sp>
      <p:sp>
        <p:nvSpPr>
          <p:cNvPr id="630788" name="AutoShape 4"/>
          <p:cNvSpPr>
            <a:spLocks noChangeArrowheads="1"/>
          </p:cNvSpPr>
          <p:nvPr/>
        </p:nvSpPr>
        <p:spPr bwMode="auto">
          <a:xfrm>
            <a:off x="4572000" y="1720850"/>
            <a:ext cx="1295400" cy="763588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>
                <a:latin typeface="+mn-lt"/>
              </a:rPr>
              <a:t>Collections /</a:t>
            </a:r>
          </a:p>
          <a:p>
            <a:pPr eaLnBrk="1" hangingPunct="1"/>
            <a:r>
              <a:rPr lang="en-US" sz="1400">
                <a:latin typeface="+mn-lt"/>
              </a:rPr>
              <a:t>Payments</a:t>
            </a:r>
          </a:p>
        </p:txBody>
      </p:sp>
      <p:sp>
        <p:nvSpPr>
          <p:cNvPr id="630789" name="AutoShape 5"/>
          <p:cNvSpPr>
            <a:spLocks noChangeArrowheads="1"/>
          </p:cNvSpPr>
          <p:nvPr/>
        </p:nvSpPr>
        <p:spPr bwMode="auto">
          <a:xfrm>
            <a:off x="6019800" y="1727200"/>
            <a:ext cx="1295400" cy="763588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>
                <a:latin typeface="+mn-lt"/>
              </a:rPr>
              <a:t>Trouble</a:t>
            </a:r>
          </a:p>
          <a:p>
            <a:pPr eaLnBrk="1" hangingPunct="1"/>
            <a:r>
              <a:rPr lang="en-US" sz="1400">
                <a:latin typeface="+mn-lt"/>
              </a:rPr>
              <a:t>Tickets</a:t>
            </a:r>
          </a:p>
        </p:txBody>
      </p:sp>
      <p:sp>
        <p:nvSpPr>
          <p:cNvPr id="630790" name="AutoShape 6"/>
          <p:cNvSpPr>
            <a:spLocks noChangeArrowheads="1"/>
          </p:cNvSpPr>
          <p:nvPr/>
        </p:nvSpPr>
        <p:spPr bwMode="auto">
          <a:xfrm>
            <a:off x="7467600" y="1730375"/>
            <a:ext cx="1295400" cy="763588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>
                <a:latin typeface="+mn-lt"/>
              </a:rPr>
              <a:t>Web Self</a:t>
            </a:r>
          </a:p>
          <a:p>
            <a:pPr eaLnBrk="1" hangingPunct="1"/>
            <a:r>
              <a:rPr lang="en-US" sz="1400">
                <a:latin typeface="+mn-lt"/>
              </a:rPr>
              <a:t>Care</a:t>
            </a:r>
          </a:p>
        </p:txBody>
      </p:sp>
      <p:sp>
        <p:nvSpPr>
          <p:cNvPr id="630791" name="AutoShape 7"/>
          <p:cNvSpPr>
            <a:spLocks noChangeArrowheads="1"/>
          </p:cNvSpPr>
          <p:nvPr/>
        </p:nvSpPr>
        <p:spPr bwMode="auto">
          <a:xfrm>
            <a:off x="3124200" y="1728788"/>
            <a:ext cx="1295400" cy="763587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>
                <a:latin typeface="+mn-lt"/>
              </a:rPr>
              <a:t>POS</a:t>
            </a:r>
          </a:p>
        </p:txBody>
      </p:sp>
      <p:sp>
        <p:nvSpPr>
          <p:cNvPr id="630792" name="AutoShape 8"/>
          <p:cNvSpPr>
            <a:spLocks noChangeArrowheads="1"/>
          </p:cNvSpPr>
          <p:nvPr/>
        </p:nvSpPr>
        <p:spPr bwMode="auto">
          <a:xfrm>
            <a:off x="1728788" y="1714500"/>
            <a:ext cx="1295400" cy="763588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 dirty="0">
                <a:latin typeface="+mn-lt"/>
              </a:rPr>
              <a:t>Customer</a:t>
            </a:r>
          </a:p>
          <a:p>
            <a:pPr eaLnBrk="1" hangingPunct="1"/>
            <a:r>
              <a:rPr lang="en-US" sz="1400" dirty="0" smtClean="0">
                <a:latin typeface="+mn-lt"/>
              </a:rPr>
              <a:t>Management </a:t>
            </a:r>
            <a:endParaRPr lang="en-US" sz="1400" dirty="0">
              <a:latin typeface="+mn-lt"/>
            </a:endParaRPr>
          </a:p>
        </p:txBody>
      </p:sp>
      <p:sp>
        <p:nvSpPr>
          <p:cNvPr id="630793" name="AutoShape 9"/>
          <p:cNvSpPr>
            <a:spLocks noChangeArrowheads="1"/>
          </p:cNvSpPr>
          <p:nvPr/>
        </p:nvSpPr>
        <p:spPr bwMode="auto">
          <a:xfrm>
            <a:off x="3810000" y="5148263"/>
            <a:ext cx="1479550" cy="1163637"/>
          </a:xfrm>
          <a:prstGeom prst="roundRect">
            <a:avLst>
              <a:gd name="adj" fmla="val 0"/>
            </a:avLst>
          </a:prstGeom>
          <a:solidFill>
            <a:srgbClr val="777777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400">
                <a:solidFill>
                  <a:schemeClr val="bg1"/>
                </a:solidFill>
                <a:latin typeface="+mn-lt"/>
              </a:rPr>
              <a:t>Switches, Network Devices &amp; ISP Servers</a:t>
            </a:r>
          </a:p>
        </p:txBody>
      </p:sp>
      <p:sp>
        <p:nvSpPr>
          <p:cNvPr id="630794" name="AutoShape 10"/>
          <p:cNvSpPr>
            <a:spLocks noChangeArrowheads="1"/>
          </p:cNvSpPr>
          <p:nvPr/>
        </p:nvSpPr>
        <p:spPr bwMode="auto">
          <a:xfrm>
            <a:off x="762000" y="3492500"/>
            <a:ext cx="7467600" cy="1143000"/>
          </a:xfrm>
          <a:prstGeom prst="roundRect">
            <a:avLst>
              <a:gd name="adj" fmla="val 0"/>
            </a:avLst>
          </a:prstGeom>
          <a:solidFill>
            <a:srgbClr val="4B78D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30795" name="Rectangle 11"/>
          <p:cNvSpPr>
            <a:spLocks noChangeArrowheads="1"/>
          </p:cNvSpPr>
          <p:nvPr/>
        </p:nvSpPr>
        <p:spPr bwMode="auto">
          <a:xfrm>
            <a:off x="1638300" y="3568700"/>
            <a:ext cx="5981700" cy="228600"/>
          </a:xfrm>
          <a:prstGeom prst="rect">
            <a:avLst/>
          </a:prstGeom>
          <a:solidFill>
            <a:srgbClr val="799A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 b="1">
                <a:latin typeface="+mn-lt"/>
              </a:rPr>
              <a:t>BACK OFFICE SYSTEMS</a:t>
            </a:r>
          </a:p>
        </p:txBody>
      </p:sp>
      <p:sp>
        <p:nvSpPr>
          <p:cNvPr id="630796" name="AutoShape 12"/>
          <p:cNvSpPr>
            <a:spLocks noChangeArrowheads="1"/>
          </p:cNvSpPr>
          <p:nvPr/>
        </p:nvSpPr>
        <p:spPr bwMode="auto">
          <a:xfrm>
            <a:off x="6321425" y="3941763"/>
            <a:ext cx="1298575" cy="604837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>
                <a:latin typeface="+mn-lt"/>
              </a:rPr>
              <a:t>Billing</a:t>
            </a:r>
          </a:p>
        </p:txBody>
      </p:sp>
      <p:sp>
        <p:nvSpPr>
          <p:cNvPr id="630797" name="AutoShape 13"/>
          <p:cNvSpPr>
            <a:spLocks noChangeArrowheads="1"/>
          </p:cNvSpPr>
          <p:nvPr/>
        </p:nvSpPr>
        <p:spPr bwMode="auto">
          <a:xfrm>
            <a:off x="1624013" y="3940175"/>
            <a:ext cx="1298575" cy="604838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>
                <a:latin typeface="+mn-lt"/>
              </a:rPr>
              <a:t>Product</a:t>
            </a:r>
          </a:p>
          <a:p>
            <a:pPr eaLnBrk="1" hangingPunct="1"/>
            <a:r>
              <a:rPr lang="en-US" sz="1400">
                <a:latin typeface="+mn-lt"/>
              </a:rPr>
              <a:t> Builder</a:t>
            </a:r>
          </a:p>
        </p:txBody>
      </p:sp>
      <p:sp>
        <p:nvSpPr>
          <p:cNvPr id="630798" name="AutoShape 14"/>
          <p:cNvSpPr>
            <a:spLocks noChangeArrowheads="1"/>
          </p:cNvSpPr>
          <p:nvPr/>
        </p:nvSpPr>
        <p:spPr bwMode="auto">
          <a:xfrm>
            <a:off x="4797425" y="3949700"/>
            <a:ext cx="1298575" cy="604838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>
                <a:latin typeface="+mn-lt"/>
              </a:rPr>
              <a:t>Credit </a:t>
            </a:r>
          </a:p>
          <a:p>
            <a:pPr eaLnBrk="1" hangingPunct="1"/>
            <a:r>
              <a:rPr lang="en-US" sz="1400">
                <a:latin typeface="+mn-lt"/>
              </a:rPr>
              <a:t>Control</a:t>
            </a:r>
          </a:p>
        </p:txBody>
      </p:sp>
      <p:sp>
        <p:nvSpPr>
          <p:cNvPr id="630799" name="AutoShape 15"/>
          <p:cNvSpPr>
            <a:spLocks noChangeArrowheads="1"/>
          </p:cNvSpPr>
          <p:nvPr/>
        </p:nvSpPr>
        <p:spPr bwMode="auto">
          <a:xfrm>
            <a:off x="3273425" y="3935413"/>
            <a:ext cx="1298575" cy="604837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>
                <a:latin typeface="+mn-lt"/>
              </a:rPr>
              <a:t>Rating </a:t>
            </a:r>
          </a:p>
        </p:txBody>
      </p:sp>
      <p:sp>
        <p:nvSpPr>
          <p:cNvPr id="630800" name="AutoShape 16"/>
          <p:cNvSpPr>
            <a:spLocks noChangeArrowheads="1"/>
          </p:cNvSpPr>
          <p:nvPr/>
        </p:nvSpPr>
        <p:spPr bwMode="auto">
          <a:xfrm>
            <a:off x="1066800" y="5245100"/>
            <a:ext cx="1298575" cy="76835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>
                <a:latin typeface="+mn-lt"/>
              </a:rPr>
              <a:t>Provisioning</a:t>
            </a:r>
          </a:p>
        </p:txBody>
      </p:sp>
      <p:sp>
        <p:nvSpPr>
          <p:cNvPr id="630801" name="AutoShape 17"/>
          <p:cNvSpPr>
            <a:spLocks noChangeArrowheads="1"/>
          </p:cNvSpPr>
          <p:nvPr/>
        </p:nvSpPr>
        <p:spPr bwMode="auto">
          <a:xfrm>
            <a:off x="6626225" y="5314950"/>
            <a:ext cx="1298575" cy="76835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>
                <a:latin typeface="+mn-lt"/>
              </a:rPr>
              <a:t>Mediation</a:t>
            </a:r>
          </a:p>
        </p:txBody>
      </p:sp>
      <p:sp>
        <p:nvSpPr>
          <p:cNvPr id="630802" name="AutoShape 18"/>
          <p:cNvSpPr>
            <a:spLocks noChangeArrowheads="1"/>
          </p:cNvSpPr>
          <p:nvPr/>
        </p:nvSpPr>
        <p:spPr bwMode="auto">
          <a:xfrm>
            <a:off x="2514600" y="5549900"/>
            <a:ext cx="1306513" cy="304800"/>
          </a:xfrm>
          <a:prstGeom prst="leftRightArrow">
            <a:avLst>
              <a:gd name="adj1" fmla="val 50000"/>
              <a:gd name="adj2" fmla="val 85729"/>
            </a:avLst>
          </a:prstGeom>
          <a:gradFill rotWithShape="1">
            <a:gsLst>
              <a:gs pos="0">
                <a:srgbClr val="C0C0C0"/>
              </a:gs>
              <a:gs pos="50000">
                <a:srgbClr val="C0C0C0">
                  <a:gamma/>
                  <a:shade val="54510"/>
                  <a:invGamma/>
                </a:srgbClr>
              </a:gs>
              <a:gs pos="100000">
                <a:srgbClr val="C0C0C0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12932261" algn="ctr" rotWithShape="0">
                    <a:srgbClr val="96969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30803" name="AutoShape 19"/>
          <p:cNvSpPr>
            <a:spLocks noChangeArrowheads="1"/>
          </p:cNvSpPr>
          <p:nvPr/>
        </p:nvSpPr>
        <p:spPr bwMode="auto">
          <a:xfrm rot="5400000">
            <a:off x="1714500" y="4749800"/>
            <a:ext cx="533400" cy="304800"/>
          </a:xfrm>
          <a:prstGeom prst="leftRightArrow">
            <a:avLst>
              <a:gd name="adj1" fmla="val 39583"/>
              <a:gd name="adj2" fmla="val 55725"/>
            </a:avLst>
          </a:prstGeom>
          <a:gradFill rotWithShape="1">
            <a:gsLst>
              <a:gs pos="0">
                <a:srgbClr val="C0C0C0"/>
              </a:gs>
              <a:gs pos="50000">
                <a:srgbClr val="C0C0C0">
                  <a:gamma/>
                  <a:shade val="54510"/>
                  <a:invGamma/>
                </a:srgbClr>
              </a:gs>
              <a:gs pos="100000">
                <a:srgbClr val="C0C0C0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12932261" algn="ctr" rotWithShape="0">
                    <a:srgbClr val="96969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30804" name="AutoShape 20"/>
          <p:cNvSpPr>
            <a:spLocks noChangeArrowheads="1"/>
          </p:cNvSpPr>
          <p:nvPr/>
        </p:nvSpPr>
        <p:spPr bwMode="auto">
          <a:xfrm rot="5400000">
            <a:off x="7048500" y="4826000"/>
            <a:ext cx="533400" cy="304800"/>
          </a:xfrm>
          <a:prstGeom prst="leftRightArrow">
            <a:avLst>
              <a:gd name="adj1" fmla="val 39583"/>
              <a:gd name="adj2" fmla="val 55725"/>
            </a:avLst>
          </a:prstGeom>
          <a:gradFill rotWithShape="1">
            <a:gsLst>
              <a:gs pos="0">
                <a:srgbClr val="C0C0C0"/>
              </a:gs>
              <a:gs pos="50000">
                <a:srgbClr val="C0C0C0">
                  <a:gamma/>
                  <a:shade val="54510"/>
                  <a:invGamma/>
                </a:srgbClr>
              </a:gs>
              <a:gs pos="100000">
                <a:srgbClr val="C0C0C0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12932261" algn="ctr" rotWithShape="0">
                    <a:srgbClr val="96969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30805" name="AutoShape 21"/>
          <p:cNvSpPr>
            <a:spLocks noChangeArrowheads="1"/>
          </p:cNvSpPr>
          <p:nvPr/>
        </p:nvSpPr>
        <p:spPr bwMode="auto">
          <a:xfrm rot="5400000">
            <a:off x="6438900" y="2844800"/>
            <a:ext cx="533400" cy="304800"/>
          </a:xfrm>
          <a:prstGeom prst="leftRightArrow">
            <a:avLst>
              <a:gd name="adj1" fmla="val 39583"/>
              <a:gd name="adj2" fmla="val 55725"/>
            </a:avLst>
          </a:prstGeom>
          <a:gradFill rotWithShape="1">
            <a:gsLst>
              <a:gs pos="0">
                <a:srgbClr val="C0C0C0"/>
              </a:gs>
              <a:gs pos="50000">
                <a:srgbClr val="C0C0C0">
                  <a:gamma/>
                  <a:shade val="54510"/>
                  <a:invGamma/>
                </a:srgbClr>
              </a:gs>
              <a:gs pos="100000">
                <a:srgbClr val="C0C0C0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12932261" algn="ctr" rotWithShape="0">
                    <a:srgbClr val="96969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30806" name="AutoShape 22"/>
          <p:cNvSpPr>
            <a:spLocks noChangeArrowheads="1"/>
          </p:cNvSpPr>
          <p:nvPr/>
        </p:nvSpPr>
        <p:spPr bwMode="auto">
          <a:xfrm rot="5400000">
            <a:off x="2171700" y="2844800"/>
            <a:ext cx="533400" cy="304800"/>
          </a:xfrm>
          <a:prstGeom prst="leftRightArrow">
            <a:avLst>
              <a:gd name="adj1" fmla="val 39583"/>
              <a:gd name="adj2" fmla="val 55725"/>
            </a:avLst>
          </a:prstGeom>
          <a:gradFill rotWithShape="1">
            <a:gsLst>
              <a:gs pos="0">
                <a:srgbClr val="C0C0C0"/>
              </a:gs>
              <a:gs pos="50000">
                <a:srgbClr val="C0C0C0">
                  <a:gamma/>
                  <a:shade val="54510"/>
                  <a:invGamma/>
                </a:srgbClr>
              </a:gs>
              <a:gs pos="100000">
                <a:srgbClr val="C0C0C0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12932261" algn="ctr" rotWithShape="0">
                    <a:srgbClr val="96969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30807" name="AutoShape 23"/>
          <p:cNvSpPr>
            <a:spLocks noChangeArrowheads="1"/>
          </p:cNvSpPr>
          <p:nvPr/>
        </p:nvSpPr>
        <p:spPr bwMode="auto">
          <a:xfrm rot="5400000">
            <a:off x="723900" y="2844800"/>
            <a:ext cx="533400" cy="304800"/>
          </a:xfrm>
          <a:prstGeom prst="leftRightArrow">
            <a:avLst>
              <a:gd name="adj1" fmla="val 39583"/>
              <a:gd name="adj2" fmla="val 55725"/>
            </a:avLst>
          </a:prstGeom>
          <a:gradFill rotWithShape="1">
            <a:gsLst>
              <a:gs pos="0">
                <a:srgbClr val="C0C0C0"/>
              </a:gs>
              <a:gs pos="50000">
                <a:srgbClr val="C0C0C0">
                  <a:gamma/>
                  <a:shade val="54510"/>
                  <a:invGamma/>
                </a:srgbClr>
              </a:gs>
              <a:gs pos="100000">
                <a:srgbClr val="C0C0C0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12932261" algn="ctr" rotWithShape="0">
                    <a:srgbClr val="96969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30808" name="Text Box 24"/>
          <p:cNvSpPr txBox="1">
            <a:spLocks noChangeArrowheads="1"/>
          </p:cNvSpPr>
          <p:nvPr/>
        </p:nvSpPr>
        <p:spPr bwMode="auto">
          <a:xfrm>
            <a:off x="2514600" y="2755900"/>
            <a:ext cx="1295400" cy="43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folHlink">
                        <a:gamma/>
                        <a:shade val="2745"/>
                        <a:invGamma/>
                      </a:schemeClr>
                    </a:gs>
                    <a:gs pos="50000">
                      <a:schemeClr val="folHlink"/>
                    </a:gs>
                    <a:gs pos="100000">
                      <a:schemeClr val="folHlink">
                        <a:gamma/>
                        <a:shade val="2745"/>
                        <a:invGamma/>
                      </a:scheme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1400" b="1" i="1">
                <a:latin typeface="+mn-lt"/>
              </a:rPr>
              <a:t>Customer Registration</a:t>
            </a:r>
          </a:p>
        </p:txBody>
      </p:sp>
      <p:sp>
        <p:nvSpPr>
          <p:cNvPr id="630809" name="AutoShape 25"/>
          <p:cNvSpPr>
            <a:spLocks noChangeArrowheads="1"/>
          </p:cNvSpPr>
          <p:nvPr/>
        </p:nvSpPr>
        <p:spPr bwMode="auto">
          <a:xfrm rot="5400000">
            <a:off x="3543300" y="2844800"/>
            <a:ext cx="533400" cy="304800"/>
          </a:xfrm>
          <a:prstGeom prst="leftRightArrow">
            <a:avLst>
              <a:gd name="adj1" fmla="val 39583"/>
              <a:gd name="adj2" fmla="val 55725"/>
            </a:avLst>
          </a:prstGeom>
          <a:gradFill rotWithShape="1">
            <a:gsLst>
              <a:gs pos="0">
                <a:srgbClr val="C0C0C0"/>
              </a:gs>
              <a:gs pos="50000">
                <a:srgbClr val="C0C0C0">
                  <a:gamma/>
                  <a:shade val="54510"/>
                  <a:invGamma/>
                </a:srgbClr>
              </a:gs>
              <a:gs pos="100000">
                <a:srgbClr val="C0C0C0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12932261" algn="ctr" rotWithShape="0">
                    <a:srgbClr val="96969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30810" name="Text Box 26"/>
          <p:cNvSpPr txBox="1">
            <a:spLocks noChangeArrowheads="1"/>
          </p:cNvSpPr>
          <p:nvPr/>
        </p:nvSpPr>
        <p:spPr bwMode="auto">
          <a:xfrm>
            <a:off x="3886200" y="2755900"/>
            <a:ext cx="1295400" cy="43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folHlink">
                        <a:gamma/>
                        <a:shade val="2745"/>
                        <a:invGamma/>
                      </a:schemeClr>
                    </a:gs>
                    <a:gs pos="50000">
                      <a:schemeClr val="folHlink"/>
                    </a:gs>
                    <a:gs pos="100000">
                      <a:schemeClr val="folHlink">
                        <a:gamma/>
                        <a:shade val="2745"/>
                        <a:invGamma/>
                      </a:scheme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1400" b="1" i="1" dirty="0">
                <a:latin typeface="+mn-lt"/>
              </a:rPr>
              <a:t>Purchase Equipment </a:t>
            </a:r>
          </a:p>
        </p:txBody>
      </p:sp>
      <p:sp>
        <p:nvSpPr>
          <p:cNvPr id="630811" name="AutoShape 27"/>
          <p:cNvSpPr>
            <a:spLocks noChangeArrowheads="1"/>
          </p:cNvSpPr>
          <p:nvPr/>
        </p:nvSpPr>
        <p:spPr bwMode="auto">
          <a:xfrm rot="5400000">
            <a:off x="5067300" y="2844800"/>
            <a:ext cx="533400" cy="304800"/>
          </a:xfrm>
          <a:prstGeom prst="leftRightArrow">
            <a:avLst>
              <a:gd name="adj1" fmla="val 39583"/>
              <a:gd name="adj2" fmla="val 55725"/>
            </a:avLst>
          </a:prstGeom>
          <a:gradFill rotWithShape="1">
            <a:gsLst>
              <a:gs pos="0">
                <a:srgbClr val="C0C0C0"/>
              </a:gs>
              <a:gs pos="50000">
                <a:srgbClr val="C0C0C0">
                  <a:gamma/>
                  <a:shade val="54510"/>
                  <a:invGamma/>
                </a:srgbClr>
              </a:gs>
              <a:gs pos="100000">
                <a:srgbClr val="C0C0C0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12932261" algn="ctr" rotWithShape="0">
                    <a:srgbClr val="96969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30812" name="Text Box 28"/>
          <p:cNvSpPr txBox="1">
            <a:spLocks noChangeArrowheads="1"/>
          </p:cNvSpPr>
          <p:nvPr/>
        </p:nvSpPr>
        <p:spPr bwMode="auto">
          <a:xfrm>
            <a:off x="2667000" y="5194300"/>
            <a:ext cx="1295400" cy="43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folHlink">
                        <a:gamma/>
                        <a:shade val="2745"/>
                        <a:invGamma/>
                      </a:schemeClr>
                    </a:gs>
                    <a:gs pos="50000">
                      <a:schemeClr val="folHlink"/>
                    </a:gs>
                    <a:gs pos="100000">
                      <a:schemeClr val="folHlink">
                        <a:gamma/>
                        <a:shade val="2745"/>
                        <a:invGamma/>
                      </a:scheme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1400" b="1" i="1">
                <a:latin typeface="+mn-lt"/>
              </a:rPr>
              <a:t>Activate Services</a:t>
            </a:r>
          </a:p>
        </p:txBody>
      </p:sp>
      <p:sp>
        <p:nvSpPr>
          <p:cNvPr id="630813" name="AutoShape 29"/>
          <p:cNvSpPr>
            <a:spLocks noChangeArrowheads="1"/>
          </p:cNvSpPr>
          <p:nvPr/>
        </p:nvSpPr>
        <p:spPr bwMode="auto">
          <a:xfrm>
            <a:off x="5334000" y="5549900"/>
            <a:ext cx="1306513" cy="304800"/>
          </a:xfrm>
          <a:prstGeom prst="leftRightArrow">
            <a:avLst>
              <a:gd name="adj1" fmla="val 50000"/>
              <a:gd name="adj2" fmla="val 85729"/>
            </a:avLst>
          </a:prstGeom>
          <a:gradFill rotWithShape="1">
            <a:gsLst>
              <a:gs pos="0">
                <a:srgbClr val="C0C0C0"/>
              </a:gs>
              <a:gs pos="50000">
                <a:srgbClr val="C0C0C0">
                  <a:gamma/>
                  <a:shade val="54510"/>
                  <a:invGamma/>
                </a:srgbClr>
              </a:gs>
              <a:gs pos="100000">
                <a:srgbClr val="C0C0C0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12932261" algn="ctr" rotWithShape="0">
                    <a:srgbClr val="96969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30814" name="Text Box 30"/>
          <p:cNvSpPr txBox="1">
            <a:spLocks noChangeArrowheads="1"/>
          </p:cNvSpPr>
          <p:nvPr/>
        </p:nvSpPr>
        <p:spPr bwMode="auto">
          <a:xfrm>
            <a:off x="5257800" y="5287963"/>
            <a:ext cx="1371600" cy="275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folHlink">
                        <a:gamma/>
                        <a:shade val="2745"/>
                        <a:invGamma/>
                      </a:schemeClr>
                    </a:gs>
                    <a:gs pos="50000">
                      <a:schemeClr val="folHlink"/>
                    </a:gs>
                    <a:gs pos="100000">
                      <a:schemeClr val="folHlink">
                        <a:gamma/>
                        <a:shade val="2745"/>
                        <a:invGamma/>
                      </a:scheme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400" b="1" i="1" dirty="0" smtClean="0">
                <a:latin typeface="+mn-lt"/>
              </a:rPr>
              <a:t>Billing Data</a:t>
            </a:r>
            <a:endParaRPr lang="en-US" sz="1400" b="1" i="1" dirty="0">
              <a:latin typeface="+mn-lt"/>
            </a:endParaRPr>
          </a:p>
        </p:txBody>
      </p:sp>
      <p:sp>
        <p:nvSpPr>
          <p:cNvPr id="630815" name="Text Box 31"/>
          <p:cNvSpPr txBox="1">
            <a:spLocks noChangeArrowheads="1"/>
          </p:cNvSpPr>
          <p:nvPr/>
        </p:nvSpPr>
        <p:spPr bwMode="auto">
          <a:xfrm>
            <a:off x="6781800" y="2797175"/>
            <a:ext cx="1143000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folHlink">
                        <a:gamma/>
                        <a:shade val="2745"/>
                        <a:invGamma/>
                      </a:schemeClr>
                    </a:gs>
                    <a:gs pos="50000">
                      <a:schemeClr val="folHlink"/>
                    </a:gs>
                    <a:gs pos="100000">
                      <a:schemeClr val="folHlink">
                        <a:gamma/>
                        <a:shade val="2745"/>
                        <a:invGamma/>
                      </a:scheme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1400" b="1" i="1" dirty="0">
                <a:latin typeface="+mn-lt"/>
              </a:rPr>
              <a:t>Post Complaint to a </a:t>
            </a:r>
            <a:r>
              <a:rPr lang="en-US" sz="1400" b="1" i="1" dirty="0" smtClean="0">
                <a:latin typeface="+mn-lt"/>
              </a:rPr>
              <a:t>CSR</a:t>
            </a:r>
            <a:endParaRPr lang="en-US" sz="1400" b="1" i="1" dirty="0">
              <a:latin typeface="+mn-lt"/>
            </a:endParaRPr>
          </a:p>
        </p:txBody>
      </p:sp>
      <p:sp>
        <p:nvSpPr>
          <p:cNvPr id="630816" name="Text Box 32"/>
          <p:cNvSpPr txBox="1">
            <a:spLocks noChangeArrowheads="1"/>
          </p:cNvSpPr>
          <p:nvPr/>
        </p:nvSpPr>
        <p:spPr bwMode="auto">
          <a:xfrm>
            <a:off x="5486400" y="2806700"/>
            <a:ext cx="1066800" cy="43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folHlink">
                        <a:gamma/>
                        <a:shade val="2745"/>
                        <a:invGamma/>
                      </a:schemeClr>
                    </a:gs>
                    <a:gs pos="50000">
                      <a:schemeClr val="folHlink"/>
                    </a:gs>
                    <a:gs pos="100000">
                      <a:schemeClr val="folHlink">
                        <a:gamma/>
                        <a:shade val="2745"/>
                        <a:invGamma/>
                      </a:scheme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1400" b="1" i="1" dirty="0">
                <a:latin typeface="+mn-lt"/>
              </a:rPr>
              <a:t>Make payments</a:t>
            </a:r>
          </a:p>
        </p:txBody>
      </p:sp>
      <p:sp>
        <p:nvSpPr>
          <p:cNvPr id="630817" name="AutoShape 33"/>
          <p:cNvSpPr>
            <a:spLocks noChangeArrowheads="1"/>
          </p:cNvSpPr>
          <p:nvPr/>
        </p:nvSpPr>
        <p:spPr bwMode="auto">
          <a:xfrm rot="5400000">
            <a:off x="7810500" y="2844800"/>
            <a:ext cx="533400" cy="304800"/>
          </a:xfrm>
          <a:prstGeom prst="leftRightArrow">
            <a:avLst>
              <a:gd name="adj1" fmla="val 39583"/>
              <a:gd name="adj2" fmla="val 55725"/>
            </a:avLst>
          </a:prstGeom>
          <a:gradFill rotWithShape="1">
            <a:gsLst>
              <a:gs pos="0">
                <a:srgbClr val="C0C0C0"/>
              </a:gs>
              <a:gs pos="50000">
                <a:srgbClr val="C0C0C0">
                  <a:gamma/>
                  <a:shade val="54510"/>
                  <a:invGamma/>
                </a:srgbClr>
              </a:gs>
              <a:gs pos="100000">
                <a:srgbClr val="C0C0C0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12932261" algn="ctr" rotWithShape="0">
                    <a:srgbClr val="96969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30818" name="Text Box 34"/>
          <p:cNvSpPr txBox="1">
            <a:spLocks noChangeArrowheads="1"/>
          </p:cNvSpPr>
          <p:nvPr/>
        </p:nvSpPr>
        <p:spPr bwMode="auto">
          <a:xfrm>
            <a:off x="8000999" y="2738438"/>
            <a:ext cx="1219201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folHlink">
                        <a:gamma/>
                        <a:shade val="2745"/>
                        <a:invGamma/>
                      </a:schemeClr>
                    </a:gs>
                    <a:gs pos="50000">
                      <a:schemeClr val="folHlink"/>
                    </a:gs>
                    <a:gs pos="100000">
                      <a:schemeClr val="folHlink">
                        <a:gamma/>
                        <a:shade val="2745"/>
                        <a:invGamma/>
                      </a:scheme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1400" b="1" i="1" dirty="0">
                <a:latin typeface="+mn-lt"/>
              </a:rPr>
              <a:t>Post Complaint via the web</a:t>
            </a:r>
          </a:p>
        </p:txBody>
      </p:sp>
      <p:sp>
        <p:nvSpPr>
          <p:cNvPr id="630819" name="Text Box 35"/>
          <p:cNvSpPr txBox="1">
            <a:spLocks noChangeArrowheads="1"/>
          </p:cNvSpPr>
          <p:nvPr/>
        </p:nvSpPr>
        <p:spPr bwMode="auto">
          <a:xfrm>
            <a:off x="1066800" y="2925763"/>
            <a:ext cx="1295400" cy="26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folHlink">
                        <a:gamma/>
                        <a:shade val="2745"/>
                        <a:invGamma/>
                      </a:schemeClr>
                    </a:gs>
                    <a:gs pos="50000">
                      <a:schemeClr val="folHlink"/>
                    </a:gs>
                    <a:gs pos="100000">
                      <a:schemeClr val="folHlink">
                        <a:gamma/>
                        <a:shade val="2745"/>
                        <a:invGamma/>
                      </a:scheme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1400" b="1" i="1">
                <a:latin typeface="+mn-lt"/>
              </a:rPr>
              <a:t>Inquiries </a:t>
            </a:r>
          </a:p>
        </p:txBody>
      </p:sp>
      <p:sp>
        <p:nvSpPr>
          <p:cNvPr id="630820" name="Text Box 36"/>
          <p:cNvSpPr txBox="1">
            <a:spLocks noChangeArrowheads="1"/>
          </p:cNvSpPr>
          <p:nvPr/>
        </p:nvSpPr>
        <p:spPr bwMode="auto">
          <a:xfrm>
            <a:off x="7391400" y="4906963"/>
            <a:ext cx="1295400" cy="275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folHlink">
                        <a:gamma/>
                        <a:shade val="2745"/>
                        <a:invGamma/>
                      </a:schemeClr>
                    </a:gs>
                    <a:gs pos="50000">
                      <a:schemeClr val="folHlink"/>
                    </a:gs>
                    <a:gs pos="100000">
                      <a:schemeClr val="folHlink">
                        <a:gamma/>
                        <a:shade val="2745"/>
                        <a:invGamma/>
                      </a:scheme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1400" b="1" i="1" dirty="0">
                <a:latin typeface="+mn-lt"/>
              </a:rPr>
              <a:t>Billing </a:t>
            </a:r>
            <a:r>
              <a:rPr lang="en-US" sz="1400" b="1" i="1" dirty="0" smtClean="0">
                <a:latin typeface="+mn-lt"/>
              </a:rPr>
              <a:t>Data</a:t>
            </a:r>
            <a:endParaRPr lang="en-US" sz="1400" b="1" i="1" dirty="0">
              <a:latin typeface="+mn-lt"/>
            </a:endParaRPr>
          </a:p>
        </p:txBody>
      </p:sp>
      <p:sp>
        <p:nvSpPr>
          <p:cNvPr id="630821" name="AutoShape 37"/>
          <p:cNvSpPr>
            <a:spLocks noChangeArrowheads="1"/>
          </p:cNvSpPr>
          <p:nvPr/>
        </p:nvSpPr>
        <p:spPr bwMode="auto">
          <a:xfrm>
            <a:off x="304800" y="1719263"/>
            <a:ext cx="1295400" cy="763587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 dirty="0">
                <a:latin typeface="+mn-lt"/>
              </a:rPr>
              <a:t>Customer</a:t>
            </a:r>
          </a:p>
          <a:p>
            <a:pPr eaLnBrk="1" hangingPunct="1"/>
            <a:r>
              <a:rPr lang="en-US" sz="1400" dirty="0">
                <a:latin typeface="+mn-lt"/>
              </a:rPr>
              <a:t>Care</a:t>
            </a:r>
          </a:p>
        </p:txBody>
      </p:sp>
      <p:sp>
        <p:nvSpPr>
          <p:cNvPr id="630822" name="Rectangle 38"/>
          <p:cNvSpPr>
            <a:spLocks noChangeArrowheads="1"/>
          </p:cNvSpPr>
          <p:nvPr/>
        </p:nvSpPr>
        <p:spPr bwMode="auto">
          <a:xfrm>
            <a:off x="165100" y="307975"/>
            <a:ext cx="629050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l" eaLnBrk="0" fontAlgn="base" hangingPunct="0"/>
            <a:r>
              <a:rPr lang="en-US" sz="3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Billing Functionality - Needed</a:t>
            </a:r>
            <a:endParaRPr lang="en-US" sz="3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5275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B4780-4EDF-479F-934A-E97CF68B83AF}" type="slidenum">
              <a:rPr lang="en-US"/>
              <a:pPr/>
              <a:t>7</a:t>
            </a:fld>
            <a:r>
              <a:rPr lang="en-US">
                <a:latin typeface="Times" panose="02020603050405020304" pitchFamily="18" charset="0"/>
              </a:rPr>
              <a:t> </a:t>
            </a:r>
          </a:p>
        </p:txBody>
      </p:sp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001000" cy="6826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kern="1200" dirty="0"/>
              <a:t>Billing Partner Functionality (contd.)</a:t>
            </a:r>
          </a:p>
        </p:txBody>
      </p:sp>
      <p:sp>
        <p:nvSpPr>
          <p:cNvPr id="631811" name="Rectangle 3"/>
          <p:cNvSpPr>
            <a:spLocks noChangeArrowheads="1"/>
          </p:cNvSpPr>
          <p:nvPr/>
        </p:nvSpPr>
        <p:spPr bwMode="auto">
          <a:xfrm>
            <a:off x="177800" y="5775325"/>
            <a:ext cx="8851900" cy="406400"/>
          </a:xfrm>
          <a:prstGeom prst="rect">
            <a:avLst/>
          </a:prstGeom>
          <a:solidFill>
            <a:srgbClr val="DDDDDD"/>
          </a:solidFill>
          <a:ln w="3175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31812" name="Text Box 4"/>
          <p:cNvSpPr txBox="1">
            <a:spLocks noChangeArrowheads="1"/>
          </p:cNvSpPr>
          <p:nvPr/>
        </p:nvSpPr>
        <p:spPr bwMode="auto">
          <a:xfrm>
            <a:off x="2297113" y="5935663"/>
            <a:ext cx="150554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1200">
                <a:latin typeface="+mn-lt"/>
              </a:rPr>
              <a:t>Proposed Modules </a:t>
            </a:r>
          </a:p>
        </p:txBody>
      </p:sp>
      <p:sp>
        <p:nvSpPr>
          <p:cNvPr id="631813" name="Text Box 5"/>
          <p:cNvSpPr txBox="1">
            <a:spLocks noChangeArrowheads="1"/>
          </p:cNvSpPr>
          <p:nvPr/>
        </p:nvSpPr>
        <p:spPr bwMode="auto">
          <a:xfrm>
            <a:off x="5108575" y="5919788"/>
            <a:ext cx="222689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1200">
                <a:latin typeface="+mn-lt"/>
              </a:rPr>
              <a:t>External Processes / Systems</a:t>
            </a:r>
          </a:p>
        </p:txBody>
      </p:sp>
      <p:sp>
        <p:nvSpPr>
          <p:cNvPr id="631814" name="Rectangle 6"/>
          <p:cNvSpPr>
            <a:spLocks noChangeArrowheads="1"/>
          </p:cNvSpPr>
          <p:nvPr/>
        </p:nvSpPr>
        <p:spPr bwMode="auto">
          <a:xfrm>
            <a:off x="152400" y="1835150"/>
            <a:ext cx="6435725" cy="3255963"/>
          </a:xfrm>
          <a:prstGeom prst="rect">
            <a:avLst/>
          </a:prstGeom>
          <a:solidFill>
            <a:schemeClr val="accent1"/>
          </a:solidFill>
          <a:ln w="3175">
            <a:solidFill>
              <a:srgbClr val="808080"/>
            </a:solidFill>
            <a:prstDash val="lg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31815" name="Rectangle 7"/>
          <p:cNvSpPr>
            <a:spLocks noChangeArrowheads="1"/>
          </p:cNvSpPr>
          <p:nvPr/>
        </p:nvSpPr>
        <p:spPr bwMode="auto">
          <a:xfrm>
            <a:off x="6735763" y="1835150"/>
            <a:ext cx="2293937" cy="3255963"/>
          </a:xfrm>
          <a:prstGeom prst="rect">
            <a:avLst/>
          </a:prstGeom>
          <a:solidFill>
            <a:srgbClr val="FFE2C5"/>
          </a:solidFill>
          <a:ln w="3175">
            <a:solidFill>
              <a:srgbClr val="808080"/>
            </a:solidFill>
            <a:prstDash val="lg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31816" name="AutoShape 8"/>
          <p:cNvSpPr>
            <a:spLocks noChangeArrowheads="1"/>
          </p:cNvSpPr>
          <p:nvPr/>
        </p:nvSpPr>
        <p:spPr bwMode="auto">
          <a:xfrm>
            <a:off x="152400" y="1092200"/>
            <a:ext cx="8877300" cy="676275"/>
          </a:xfrm>
          <a:prstGeom prst="roundRect">
            <a:avLst>
              <a:gd name="adj" fmla="val 11972"/>
            </a:avLst>
          </a:prstGeom>
          <a:solidFill>
            <a:srgbClr val="C0C0C0"/>
          </a:solidFill>
          <a:ln w="317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31817" name="Rectangle 9"/>
          <p:cNvSpPr>
            <a:spLocks noChangeArrowheads="1"/>
          </p:cNvSpPr>
          <p:nvPr/>
        </p:nvSpPr>
        <p:spPr bwMode="auto">
          <a:xfrm>
            <a:off x="485775" y="1120775"/>
            <a:ext cx="8243888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 b="1">
                <a:latin typeface="+mn-lt"/>
              </a:rPr>
              <a:t>Customer Interaction Interface (s)</a:t>
            </a:r>
          </a:p>
        </p:txBody>
      </p:sp>
      <p:sp>
        <p:nvSpPr>
          <p:cNvPr id="631818" name="AutoShape 10"/>
          <p:cNvSpPr>
            <a:spLocks noChangeArrowheads="1"/>
          </p:cNvSpPr>
          <p:nvPr/>
        </p:nvSpPr>
        <p:spPr bwMode="auto">
          <a:xfrm>
            <a:off x="546100" y="1347788"/>
            <a:ext cx="1160463" cy="365125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rgbClr val="96969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200">
                <a:latin typeface="+mn-lt"/>
              </a:rPr>
              <a:t>Customer</a:t>
            </a:r>
          </a:p>
          <a:p>
            <a:pPr eaLnBrk="1" hangingPunct="1"/>
            <a:r>
              <a:rPr lang="en-US" sz="1200">
                <a:latin typeface="+mn-lt"/>
              </a:rPr>
              <a:t>Care</a:t>
            </a:r>
          </a:p>
        </p:txBody>
      </p:sp>
      <p:sp>
        <p:nvSpPr>
          <p:cNvPr id="631819" name="AutoShape 11"/>
          <p:cNvSpPr>
            <a:spLocks noChangeArrowheads="1"/>
          </p:cNvSpPr>
          <p:nvPr/>
        </p:nvSpPr>
        <p:spPr bwMode="auto">
          <a:xfrm>
            <a:off x="1903413" y="1354138"/>
            <a:ext cx="1160462" cy="365125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rgbClr val="96969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200">
                <a:latin typeface="+mn-lt"/>
              </a:rPr>
              <a:t>Trouble</a:t>
            </a:r>
          </a:p>
          <a:p>
            <a:pPr eaLnBrk="1" hangingPunct="1"/>
            <a:r>
              <a:rPr lang="en-US" sz="1200">
                <a:latin typeface="+mn-lt"/>
              </a:rPr>
              <a:t>Tickets</a:t>
            </a:r>
          </a:p>
        </p:txBody>
      </p:sp>
      <p:sp>
        <p:nvSpPr>
          <p:cNvPr id="631820" name="AutoShape 12"/>
          <p:cNvSpPr>
            <a:spLocks noChangeArrowheads="1"/>
          </p:cNvSpPr>
          <p:nvPr/>
        </p:nvSpPr>
        <p:spPr bwMode="auto">
          <a:xfrm>
            <a:off x="3246438" y="1354138"/>
            <a:ext cx="1160462" cy="366712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rgbClr val="96969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200">
                <a:latin typeface="+mn-lt"/>
              </a:rPr>
              <a:t>Bills</a:t>
            </a:r>
          </a:p>
        </p:txBody>
      </p:sp>
      <p:sp>
        <p:nvSpPr>
          <p:cNvPr id="631821" name="AutoShape 13"/>
          <p:cNvSpPr>
            <a:spLocks noChangeArrowheads="1"/>
          </p:cNvSpPr>
          <p:nvPr/>
        </p:nvSpPr>
        <p:spPr bwMode="auto">
          <a:xfrm>
            <a:off x="4776788" y="1343025"/>
            <a:ext cx="1160462" cy="366713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rgbClr val="96969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200">
                <a:latin typeface="+mn-lt"/>
              </a:rPr>
              <a:t>Disputes</a:t>
            </a:r>
          </a:p>
        </p:txBody>
      </p:sp>
      <p:sp>
        <p:nvSpPr>
          <p:cNvPr id="631822" name="AutoShape 14"/>
          <p:cNvSpPr>
            <a:spLocks noChangeArrowheads="1"/>
          </p:cNvSpPr>
          <p:nvPr/>
        </p:nvSpPr>
        <p:spPr bwMode="auto">
          <a:xfrm>
            <a:off x="7475538" y="1349375"/>
            <a:ext cx="1222375" cy="365125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rgbClr val="96969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200">
                <a:latin typeface="+mn-lt"/>
              </a:rPr>
              <a:t>Web Care</a:t>
            </a:r>
          </a:p>
        </p:txBody>
      </p:sp>
      <p:sp>
        <p:nvSpPr>
          <p:cNvPr id="631823" name="Rectangle 15"/>
          <p:cNvSpPr>
            <a:spLocks noChangeArrowheads="1"/>
          </p:cNvSpPr>
          <p:nvPr/>
        </p:nvSpPr>
        <p:spPr bwMode="auto">
          <a:xfrm rot="10800000">
            <a:off x="6884988" y="2176463"/>
            <a:ext cx="1997075" cy="515937"/>
          </a:xfrm>
          <a:prstGeom prst="rect">
            <a:avLst/>
          </a:prstGeom>
          <a:solidFill>
            <a:srgbClr val="333399">
              <a:alpha val="83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eaLnBrk="1" hangingPunct="1"/>
            <a:r>
              <a:rPr lang="en-US" sz="1200">
                <a:solidFill>
                  <a:schemeClr val="bg1"/>
                </a:solidFill>
                <a:latin typeface="+mn-lt"/>
              </a:rPr>
              <a:t>Mediation</a:t>
            </a:r>
          </a:p>
          <a:p>
            <a:pPr eaLnBrk="1" hangingPunct="1"/>
            <a:r>
              <a:rPr lang="en-US" sz="1200">
                <a:solidFill>
                  <a:schemeClr val="bg1"/>
                </a:solidFill>
                <a:latin typeface="+mn-lt"/>
              </a:rPr>
              <a:t> </a:t>
            </a:r>
          </a:p>
        </p:txBody>
      </p:sp>
      <p:sp>
        <p:nvSpPr>
          <p:cNvPr id="631824" name="AutoShape 16"/>
          <p:cNvSpPr>
            <a:spLocks noChangeArrowheads="1"/>
          </p:cNvSpPr>
          <p:nvPr/>
        </p:nvSpPr>
        <p:spPr bwMode="auto">
          <a:xfrm>
            <a:off x="7581900" y="5375275"/>
            <a:ext cx="1225550" cy="344488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200">
                <a:latin typeface="+mn-lt"/>
              </a:rPr>
              <a:t>Switches</a:t>
            </a:r>
          </a:p>
        </p:txBody>
      </p:sp>
      <p:sp>
        <p:nvSpPr>
          <p:cNvPr id="631825" name="AutoShape 17"/>
          <p:cNvSpPr>
            <a:spLocks noChangeArrowheads="1"/>
          </p:cNvSpPr>
          <p:nvPr/>
        </p:nvSpPr>
        <p:spPr bwMode="auto">
          <a:xfrm>
            <a:off x="447675" y="5375275"/>
            <a:ext cx="1225550" cy="344488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200">
                <a:latin typeface="+mn-lt"/>
              </a:rPr>
              <a:t>Manual Processes</a:t>
            </a:r>
          </a:p>
        </p:txBody>
      </p:sp>
      <p:sp>
        <p:nvSpPr>
          <p:cNvPr id="631826" name="AutoShape 18"/>
          <p:cNvSpPr>
            <a:spLocks noChangeArrowheads="1"/>
          </p:cNvSpPr>
          <p:nvPr/>
        </p:nvSpPr>
        <p:spPr bwMode="auto">
          <a:xfrm>
            <a:off x="5995988" y="5375275"/>
            <a:ext cx="1497012" cy="344488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200">
                <a:latin typeface="+mn-lt"/>
              </a:rPr>
              <a:t>Other Telecom</a:t>
            </a:r>
          </a:p>
          <a:p>
            <a:r>
              <a:rPr lang="en-US" sz="1200">
                <a:latin typeface="+mn-lt"/>
              </a:rPr>
              <a:t>Operators</a:t>
            </a:r>
          </a:p>
        </p:txBody>
      </p:sp>
      <p:sp>
        <p:nvSpPr>
          <p:cNvPr id="631827" name="AutoShape 19"/>
          <p:cNvSpPr>
            <a:spLocks noChangeArrowheads="1"/>
          </p:cNvSpPr>
          <p:nvPr/>
        </p:nvSpPr>
        <p:spPr bwMode="auto">
          <a:xfrm>
            <a:off x="1927225" y="5375275"/>
            <a:ext cx="1776413" cy="344488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200">
                <a:latin typeface="+mn-lt"/>
                <a:cs typeface="Times New Roman" panose="02020603050405020304" pitchFamily="18" charset="0"/>
              </a:rPr>
              <a:t>Accounting </a:t>
            </a:r>
          </a:p>
          <a:p>
            <a:r>
              <a:rPr lang="en-US" sz="1200">
                <a:latin typeface="+mn-lt"/>
                <a:cs typeface="Times New Roman" panose="02020603050405020304" pitchFamily="18" charset="0"/>
              </a:rPr>
              <a:t>&amp; Financial System</a:t>
            </a:r>
          </a:p>
        </p:txBody>
      </p:sp>
      <p:sp>
        <p:nvSpPr>
          <p:cNvPr id="631828" name="Text Box 20"/>
          <p:cNvSpPr txBox="1">
            <a:spLocks noChangeArrowheads="1"/>
          </p:cNvSpPr>
          <p:nvPr/>
        </p:nvSpPr>
        <p:spPr bwMode="auto">
          <a:xfrm rot="16200000">
            <a:off x="7687925" y="1739266"/>
            <a:ext cx="430887" cy="525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pPr algn="l" eaLnBrk="1" hangingPunct="1"/>
            <a:r>
              <a:rPr lang="en-US" sz="1600" b="1">
                <a:latin typeface="+mn-lt"/>
              </a:rPr>
              <a:t>OSS</a:t>
            </a:r>
          </a:p>
        </p:txBody>
      </p:sp>
      <p:sp>
        <p:nvSpPr>
          <p:cNvPr id="631829" name="Text Box 21"/>
          <p:cNvSpPr txBox="1">
            <a:spLocks noChangeArrowheads="1"/>
          </p:cNvSpPr>
          <p:nvPr/>
        </p:nvSpPr>
        <p:spPr bwMode="auto">
          <a:xfrm>
            <a:off x="152400" y="5761038"/>
            <a:ext cx="93326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1400" b="1">
                <a:latin typeface="+mn-lt"/>
              </a:rPr>
              <a:t>LEGEND</a:t>
            </a:r>
          </a:p>
        </p:txBody>
      </p:sp>
      <p:sp>
        <p:nvSpPr>
          <p:cNvPr id="631830" name="AutoShape 22"/>
          <p:cNvSpPr>
            <a:spLocks noChangeArrowheads="1"/>
          </p:cNvSpPr>
          <p:nvPr/>
        </p:nvSpPr>
        <p:spPr bwMode="auto">
          <a:xfrm flipV="1">
            <a:off x="2638425" y="5810250"/>
            <a:ext cx="620713" cy="157163"/>
          </a:xfrm>
          <a:prstGeom prst="roundRect">
            <a:avLst>
              <a:gd name="adj" fmla="val 16667"/>
            </a:avLst>
          </a:prstGeom>
          <a:solidFill>
            <a:srgbClr val="333399"/>
          </a:solidFill>
          <a:ln w="9525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sz="1000">
              <a:latin typeface="+mn-lt"/>
            </a:endParaRPr>
          </a:p>
          <a:p>
            <a:pPr eaLnBrk="1" hangingPunct="1"/>
            <a:endParaRPr lang="en-US" sz="1000">
              <a:latin typeface="+mn-lt"/>
            </a:endParaRPr>
          </a:p>
          <a:p>
            <a:pPr eaLnBrk="1" hangingPunct="1"/>
            <a:endParaRPr lang="en-US" sz="1000">
              <a:latin typeface="+mn-lt"/>
            </a:endParaRPr>
          </a:p>
        </p:txBody>
      </p:sp>
      <p:sp>
        <p:nvSpPr>
          <p:cNvPr id="631831" name="AutoShape 23"/>
          <p:cNvSpPr>
            <a:spLocks noChangeArrowheads="1"/>
          </p:cNvSpPr>
          <p:nvPr/>
        </p:nvSpPr>
        <p:spPr bwMode="auto">
          <a:xfrm>
            <a:off x="5922963" y="5810250"/>
            <a:ext cx="608012" cy="125413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endParaRPr lang="en-GB" sz="1000">
              <a:latin typeface="+mn-lt"/>
            </a:endParaRPr>
          </a:p>
        </p:txBody>
      </p:sp>
      <p:sp>
        <p:nvSpPr>
          <p:cNvPr id="631832" name="Text Box 24"/>
          <p:cNvSpPr txBox="1">
            <a:spLocks noChangeArrowheads="1"/>
          </p:cNvSpPr>
          <p:nvPr/>
        </p:nvSpPr>
        <p:spPr bwMode="auto">
          <a:xfrm>
            <a:off x="2039938" y="2682875"/>
            <a:ext cx="149162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1400" b="1">
                <a:solidFill>
                  <a:srgbClr val="993300"/>
                </a:solidFill>
                <a:latin typeface="+mn-lt"/>
              </a:rPr>
              <a:t>AVABILL CCBS</a:t>
            </a:r>
          </a:p>
        </p:txBody>
      </p:sp>
      <p:sp>
        <p:nvSpPr>
          <p:cNvPr id="631833" name="AutoShape 25"/>
          <p:cNvSpPr>
            <a:spLocks noChangeArrowheads="1"/>
          </p:cNvSpPr>
          <p:nvPr/>
        </p:nvSpPr>
        <p:spPr bwMode="auto">
          <a:xfrm>
            <a:off x="374650" y="2063750"/>
            <a:ext cx="6062663" cy="2455863"/>
          </a:xfrm>
          <a:prstGeom prst="roundRect">
            <a:avLst>
              <a:gd name="adj" fmla="val 9412"/>
            </a:avLst>
          </a:prstGeom>
          <a:solidFill>
            <a:srgbClr val="DDDDDD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GB" sz="1400">
              <a:latin typeface="+mn-lt"/>
            </a:endParaRPr>
          </a:p>
        </p:txBody>
      </p:sp>
      <p:sp>
        <p:nvSpPr>
          <p:cNvPr id="631834" name="AutoShape 26"/>
          <p:cNvSpPr>
            <a:spLocks noChangeArrowheads="1"/>
          </p:cNvSpPr>
          <p:nvPr/>
        </p:nvSpPr>
        <p:spPr bwMode="auto">
          <a:xfrm>
            <a:off x="892175" y="2578100"/>
            <a:ext cx="1627188" cy="4000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3399"/>
              </a:gs>
              <a:gs pos="100000">
                <a:srgbClr val="333399">
                  <a:gamma/>
                  <a:tint val="66667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200">
                <a:solidFill>
                  <a:schemeClr val="bg1"/>
                </a:solidFill>
                <a:latin typeface="+mn-lt"/>
              </a:rPr>
              <a:t>Postpaid Customer </a:t>
            </a:r>
          </a:p>
          <a:p>
            <a:pPr eaLnBrk="1" hangingPunct="1"/>
            <a:r>
              <a:rPr lang="en-US" sz="1200">
                <a:solidFill>
                  <a:schemeClr val="bg1"/>
                </a:solidFill>
                <a:latin typeface="+mn-lt"/>
              </a:rPr>
              <a:t>Management</a:t>
            </a:r>
          </a:p>
        </p:txBody>
      </p:sp>
      <p:sp>
        <p:nvSpPr>
          <p:cNvPr id="631835" name="AutoShape 27"/>
          <p:cNvSpPr>
            <a:spLocks noChangeArrowheads="1"/>
          </p:cNvSpPr>
          <p:nvPr/>
        </p:nvSpPr>
        <p:spPr bwMode="auto">
          <a:xfrm>
            <a:off x="2667000" y="3490913"/>
            <a:ext cx="1628775" cy="4000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3399"/>
              </a:gs>
              <a:gs pos="100000">
                <a:srgbClr val="333399">
                  <a:gamma/>
                  <a:tint val="66667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200">
                <a:solidFill>
                  <a:schemeClr val="bg1"/>
                </a:solidFill>
                <a:latin typeface="+mn-lt"/>
              </a:rPr>
              <a:t>MIS Reports</a:t>
            </a:r>
          </a:p>
        </p:txBody>
      </p:sp>
      <p:sp>
        <p:nvSpPr>
          <p:cNvPr id="631836" name="AutoShape 28"/>
          <p:cNvSpPr>
            <a:spLocks noChangeArrowheads="1"/>
          </p:cNvSpPr>
          <p:nvPr/>
        </p:nvSpPr>
        <p:spPr bwMode="auto">
          <a:xfrm>
            <a:off x="4443413" y="3033713"/>
            <a:ext cx="1627187" cy="4016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3399"/>
              </a:gs>
              <a:gs pos="100000">
                <a:srgbClr val="333399">
                  <a:gamma/>
                  <a:tint val="66667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200">
                <a:solidFill>
                  <a:schemeClr val="bg1"/>
                </a:solidFill>
                <a:latin typeface="+mn-lt"/>
              </a:rPr>
              <a:t>Billing &amp;</a:t>
            </a:r>
          </a:p>
          <a:p>
            <a:pPr eaLnBrk="1" hangingPunct="1"/>
            <a:r>
              <a:rPr lang="en-US" sz="1200">
                <a:solidFill>
                  <a:schemeClr val="bg1"/>
                </a:solidFill>
                <a:latin typeface="+mn-lt"/>
              </a:rPr>
              <a:t> Invoicing</a:t>
            </a:r>
          </a:p>
        </p:txBody>
      </p:sp>
      <p:sp>
        <p:nvSpPr>
          <p:cNvPr id="631837" name="AutoShape 29"/>
          <p:cNvSpPr>
            <a:spLocks noChangeArrowheads="1"/>
          </p:cNvSpPr>
          <p:nvPr/>
        </p:nvSpPr>
        <p:spPr bwMode="auto">
          <a:xfrm>
            <a:off x="892175" y="3490913"/>
            <a:ext cx="1627188" cy="4000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3399"/>
              </a:gs>
              <a:gs pos="100000">
                <a:srgbClr val="333399">
                  <a:gamma/>
                  <a:tint val="66667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200">
                <a:solidFill>
                  <a:schemeClr val="bg1"/>
                </a:solidFill>
                <a:latin typeface="+mn-lt"/>
              </a:rPr>
              <a:t>Product Builder</a:t>
            </a:r>
          </a:p>
        </p:txBody>
      </p:sp>
      <p:sp>
        <p:nvSpPr>
          <p:cNvPr id="631838" name="AutoShape 30"/>
          <p:cNvSpPr>
            <a:spLocks noChangeArrowheads="1"/>
          </p:cNvSpPr>
          <p:nvPr/>
        </p:nvSpPr>
        <p:spPr bwMode="auto">
          <a:xfrm>
            <a:off x="4443413" y="3490913"/>
            <a:ext cx="1641475" cy="4000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3399"/>
              </a:gs>
              <a:gs pos="100000">
                <a:srgbClr val="333399">
                  <a:gamma/>
                  <a:tint val="66667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200">
                <a:solidFill>
                  <a:schemeClr val="bg1"/>
                </a:solidFill>
                <a:latin typeface="+mn-lt"/>
              </a:rPr>
              <a:t>Cashiering &amp; </a:t>
            </a:r>
          </a:p>
          <a:p>
            <a:pPr eaLnBrk="1" hangingPunct="1"/>
            <a:r>
              <a:rPr lang="en-US" sz="1200">
                <a:solidFill>
                  <a:schemeClr val="bg1"/>
                </a:solidFill>
                <a:latin typeface="+mn-lt"/>
              </a:rPr>
              <a:t>Payments </a:t>
            </a:r>
          </a:p>
        </p:txBody>
      </p:sp>
      <p:sp>
        <p:nvSpPr>
          <p:cNvPr id="631841" name="AutoShape 33"/>
          <p:cNvSpPr>
            <a:spLocks noChangeArrowheads="1"/>
          </p:cNvSpPr>
          <p:nvPr/>
        </p:nvSpPr>
        <p:spPr bwMode="auto">
          <a:xfrm>
            <a:off x="2667000" y="4002088"/>
            <a:ext cx="1628775" cy="4032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3399"/>
              </a:gs>
              <a:gs pos="100000">
                <a:srgbClr val="333399">
                  <a:gamma/>
                  <a:tint val="66667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200">
                <a:solidFill>
                  <a:schemeClr val="bg1"/>
                </a:solidFill>
                <a:latin typeface="+mn-lt"/>
              </a:rPr>
              <a:t>Security &amp; </a:t>
            </a:r>
          </a:p>
          <a:p>
            <a:pPr eaLnBrk="1" hangingPunct="1"/>
            <a:r>
              <a:rPr lang="en-US" sz="1200">
                <a:solidFill>
                  <a:schemeClr val="bg1"/>
                </a:solidFill>
                <a:latin typeface="+mn-lt"/>
              </a:rPr>
              <a:t>Admin</a:t>
            </a:r>
          </a:p>
        </p:txBody>
      </p:sp>
      <p:sp>
        <p:nvSpPr>
          <p:cNvPr id="631842" name="Text Box 34"/>
          <p:cNvSpPr txBox="1">
            <a:spLocks noChangeArrowheads="1"/>
          </p:cNvSpPr>
          <p:nvPr/>
        </p:nvSpPr>
        <p:spPr bwMode="auto">
          <a:xfrm rot="16200000">
            <a:off x="3016707" y="1686940"/>
            <a:ext cx="430887" cy="512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pPr algn="l" eaLnBrk="1" hangingPunct="1"/>
            <a:r>
              <a:rPr lang="en-US" sz="1600" b="1">
                <a:latin typeface="+mn-lt"/>
              </a:rPr>
              <a:t>BSS</a:t>
            </a:r>
          </a:p>
        </p:txBody>
      </p:sp>
      <p:sp>
        <p:nvSpPr>
          <p:cNvPr id="631843" name="AutoShape 35"/>
          <p:cNvSpPr>
            <a:spLocks noChangeArrowheads="1"/>
          </p:cNvSpPr>
          <p:nvPr/>
        </p:nvSpPr>
        <p:spPr bwMode="auto">
          <a:xfrm>
            <a:off x="234950" y="4633913"/>
            <a:ext cx="1236663" cy="4000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3399"/>
              </a:gs>
              <a:gs pos="100000">
                <a:srgbClr val="333399">
                  <a:gamma/>
                  <a:tint val="66667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200">
                <a:solidFill>
                  <a:schemeClr val="bg1"/>
                </a:solidFill>
                <a:latin typeface="+mn-lt"/>
              </a:rPr>
              <a:t>Point of Sales</a:t>
            </a:r>
          </a:p>
        </p:txBody>
      </p:sp>
      <p:sp>
        <p:nvSpPr>
          <p:cNvPr id="631844" name="AutoShape 36"/>
          <p:cNvSpPr>
            <a:spLocks noChangeArrowheads="1"/>
          </p:cNvSpPr>
          <p:nvPr/>
        </p:nvSpPr>
        <p:spPr bwMode="auto">
          <a:xfrm>
            <a:off x="892175" y="2176463"/>
            <a:ext cx="5178425" cy="3444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3399"/>
              </a:gs>
              <a:gs pos="100000">
                <a:srgbClr val="333399">
                  <a:gamma/>
                  <a:tint val="66667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200">
                <a:solidFill>
                  <a:schemeClr val="bg1"/>
                </a:solidFill>
                <a:latin typeface="+mn-lt"/>
              </a:rPr>
              <a:t>Data / VoIP Base</a:t>
            </a:r>
          </a:p>
        </p:txBody>
      </p:sp>
      <p:sp>
        <p:nvSpPr>
          <p:cNvPr id="631845" name="AutoShape 37"/>
          <p:cNvSpPr>
            <a:spLocks noChangeArrowheads="1"/>
          </p:cNvSpPr>
          <p:nvPr/>
        </p:nvSpPr>
        <p:spPr bwMode="auto">
          <a:xfrm>
            <a:off x="1631950" y="4621213"/>
            <a:ext cx="1381125" cy="4000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3399"/>
              </a:gs>
              <a:gs pos="100000">
                <a:srgbClr val="333399">
                  <a:gamma/>
                  <a:tint val="66667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200" dirty="0">
                <a:solidFill>
                  <a:schemeClr val="bg1"/>
                </a:solidFill>
                <a:latin typeface="+mn-lt"/>
              </a:rPr>
              <a:t>Trouble </a:t>
            </a:r>
          </a:p>
          <a:p>
            <a:pPr eaLnBrk="1" hangingPunct="1"/>
            <a:r>
              <a:rPr lang="en-US" sz="1200" dirty="0" smtClean="0">
                <a:solidFill>
                  <a:schemeClr val="bg1"/>
                </a:solidFill>
                <a:latin typeface="+mn-lt"/>
              </a:rPr>
              <a:t>Tickets (issues) 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31846" name="Rectangle 38"/>
          <p:cNvSpPr>
            <a:spLocks noChangeArrowheads="1"/>
          </p:cNvSpPr>
          <p:nvPr/>
        </p:nvSpPr>
        <p:spPr bwMode="auto">
          <a:xfrm rot="10800000">
            <a:off x="6884988" y="2749550"/>
            <a:ext cx="1997075" cy="512763"/>
          </a:xfrm>
          <a:prstGeom prst="rect">
            <a:avLst/>
          </a:prstGeom>
          <a:solidFill>
            <a:srgbClr val="333399">
              <a:alpha val="83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eaLnBrk="1" hangingPunct="1"/>
            <a:r>
              <a:rPr lang="en-US" sz="1200">
                <a:solidFill>
                  <a:schemeClr val="bg1"/>
                </a:solidFill>
                <a:latin typeface="+mn-lt"/>
              </a:rPr>
              <a:t>Provisioning </a:t>
            </a:r>
          </a:p>
        </p:txBody>
      </p:sp>
      <p:sp>
        <p:nvSpPr>
          <p:cNvPr id="631847" name="AutoShape 39"/>
          <p:cNvSpPr>
            <a:spLocks noChangeArrowheads="1"/>
          </p:cNvSpPr>
          <p:nvPr/>
        </p:nvSpPr>
        <p:spPr bwMode="auto">
          <a:xfrm>
            <a:off x="3925888" y="5375275"/>
            <a:ext cx="1849437" cy="344488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200">
                <a:latin typeface="+mn-lt"/>
                <a:cs typeface="Times New Roman" panose="02020603050405020304" pitchFamily="18" charset="0"/>
              </a:rPr>
              <a:t>Banks, 3</a:t>
            </a:r>
            <a:r>
              <a:rPr lang="en-US" sz="1200" baseline="30000">
                <a:latin typeface="+mn-lt"/>
                <a:cs typeface="Times New Roman" panose="02020603050405020304" pitchFamily="18" charset="0"/>
              </a:rPr>
              <a:t>rd</a:t>
            </a:r>
            <a:r>
              <a:rPr lang="en-US" sz="1200">
                <a:latin typeface="+mn-lt"/>
                <a:cs typeface="Times New Roman" panose="02020603050405020304" pitchFamily="18" charset="0"/>
              </a:rPr>
              <a:t> Party Cashiering Systems</a:t>
            </a:r>
          </a:p>
        </p:txBody>
      </p:sp>
      <p:sp>
        <p:nvSpPr>
          <p:cNvPr id="631848" name="Line 40"/>
          <p:cNvSpPr>
            <a:spLocks noChangeShapeType="1"/>
          </p:cNvSpPr>
          <p:nvPr/>
        </p:nvSpPr>
        <p:spPr bwMode="auto">
          <a:xfrm>
            <a:off x="1039813" y="5205413"/>
            <a:ext cx="71024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31849" name="Line 41"/>
          <p:cNvSpPr>
            <a:spLocks noChangeShapeType="1"/>
          </p:cNvSpPr>
          <p:nvPr/>
        </p:nvSpPr>
        <p:spPr bwMode="auto">
          <a:xfrm>
            <a:off x="1039813" y="5205413"/>
            <a:ext cx="1587" cy="16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31850" name="Line 42"/>
          <p:cNvSpPr>
            <a:spLocks noChangeShapeType="1"/>
          </p:cNvSpPr>
          <p:nvPr/>
        </p:nvSpPr>
        <p:spPr bwMode="auto">
          <a:xfrm>
            <a:off x="2816225" y="5205413"/>
            <a:ext cx="1588" cy="16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31851" name="Line 43"/>
          <p:cNvSpPr>
            <a:spLocks noChangeShapeType="1"/>
          </p:cNvSpPr>
          <p:nvPr/>
        </p:nvSpPr>
        <p:spPr bwMode="auto">
          <a:xfrm>
            <a:off x="4813300" y="5205413"/>
            <a:ext cx="1588" cy="16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31852" name="Line 44"/>
          <p:cNvSpPr>
            <a:spLocks noChangeShapeType="1"/>
          </p:cNvSpPr>
          <p:nvPr/>
        </p:nvSpPr>
        <p:spPr bwMode="auto">
          <a:xfrm>
            <a:off x="6662738" y="5205413"/>
            <a:ext cx="1587" cy="16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31853" name="Line 45"/>
          <p:cNvSpPr>
            <a:spLocks noChangeShapeType="1"/>
          </p:cNvSpPr>
          <p:nvPr/>
        </p:nvSpPr>
        <p:spPr bwMode="auto">
          <a:xfrm>
            <a:off x="8142288" y="5205413"/>
            <a:ext cx="1587" cy="16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31854" name="Line 46"/>
          <p:cNvSpPr>
            <a:spLocks noChangeShapeType="1"/>
          </p:cNvSpPr>
          <p:nvPr/>
        </p:nvSpPr>
        <p:spPr bwMode="auto">
          <a:xfrm>
            <a:off x="7920038" y="5102225"/>
            <a:ext cx="1587" cy="103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31855" name="Line 47"/>
          <p:cNvSpPr>
            <a:spLocks noChangeShapeType="1"/>
          </p:cNvSpPr>
          <p:nvPr/>
        </p:nvSpPr>
        <p:spPr bwMode="auto">
          <a:xfrm>
            <a:off x="3629025" y="5095875"/>
            <a:ext cx="1588" cy="109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31856" name="AutoShape 48"/>
          <p:cNvSpPr>
            <a:spLocks noChangeArrowheads="1"/>
          </p:cNvSpPr>
          <p:nvPr/>
        </p:nvSpPr>
        <p:spPr bwMode="auto">
          <a:xfrm>
            <a:off x="4443413" y="2578100"/>
            <a:ext cx="1627187" cy="4000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3399"/>
              </a:gs>
              <a:gs pos="100000">
                <a:srgbClr val="333399">
                  <a:gamma/>
                  <a:tint val="66667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200">
                <a:solidFill>
                  <a:schemeClr val="bg1"/>
                </a:solidFill>
                <a:latin typeface="+mn-lt"/>
              </a:rPr>
              <a:t>Customer Care</a:t>
            </a:r>
          </a:p>
        </p:txBody>
      </p:sp>
      <p:sp>
        <p:nvSpPr>
          <p:cNvPr id="631857" name="AutoShape 49"/>
          <p:cNvSpPr>
            <a:spLocks noChangeArrowheads="1"/>
          </p:cNvSpPr>
          <p:nvPr/>
        </p:nvSpPr>
        <p:spPr bwMode="auto">
          <a:xfrm>
            <a:off x="892175" y="3033713"/>
            <a:ext cx="1627188" cy="4016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3399"/>
              </a:gs>
              <a:gs pos="100000">
                <a:srgbClr val="333399">
                  <a:gamma/>
                  <a:tint val="66667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200" dirty="0">
                <a:solidFill>
                  <a:schemeClr val="bg1"/>
                </a:solidFill>
                <a:latin typeface="+mn-lt"/>
              </a:rPr>
              <a:t>Credit Control</a:t>
            </a:r>
          </a:p>
        </p:txBody>
      </p:sp>
      <p:sp>
        <p:nvSpPr>
          <p:cNvPr id="631858" name="AutoShape 50"/>
          <p:cNvSpPr>
            <a:spLocks noChangeArrowheads="1"/>
          </p:cNvSpPr>
          <p:nvPr/>
        </p:nvSpPr>
        <p:spPr bwMode="auto">
          <a:xfrm>
            <a:off x="2667000" y="3033713"/>
            <a:ext cx="1628775" cy="4016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3399"/>
              </a:gs>
              <a:gs pos="100000">
                <a:srgbClr val="333399">
                  <a:gamma/>
                  <a:tint val="66667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200">
                <a:solidFill>
                  <a:schemeClr val="bg1"/>
                </a:solidFill>
                <a:latin typeface="+mn-lt"/>
              </a:rPr>
              <a:t>Rating Engine</a:t>
            </a:r>
          </a:p>
        </p:txBody>
      </p:sp>
      <p:sp>
        <p:nvSpPr>
          <p:cNvPr id="631859" name="AutoShape 51"/>
          <p:cNvSpPr>
            <a:spLocks noChangeArrowheads="1"/>
          </p:cNvSpPr>
          <p:nvPr/>
        </p:nvSpPr>
        <p:spPr bwMode="auto">
          <a:xfrm>
            <a:off x="2667000" y="2578100"/>
            <a:ext cx="1628775" cy="4000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3399"/>
              </a:gs>
              <a:gs pos="100000">
                <a:srgbClr val="333399">
                  <a:gamma/>
                  <a:tint val="66667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200">
                <a:solidFill>
                  <a:schemeClr val="bg1"/>
                </a:solidFill>
                <a:latin typeface="+mn-lt"/>
              </a:rPr>
              <a:t>Prepaid Customer </a:t>
            </a:r>
          </a:p>
          <a:p>
            <a:pPr eaLnBrk="1" hangingPunct="1"/>
            <a:r>
              <a:rPr lang="en-US" sz="1200">
                <a:solidFill>
                  <a:schemeClr val="bg1"/>
                </a:solidFill>
                <a:latin typeface="+mn-lt"/>
              </a:rPr>
              <a:t>Management</a:t>
            </a:r>
          </a:p>
        </p:txBody>
      </p:sp>
      <p:sp>
        <p:nvSpPr>
          <p:cNvPr id="631860" name="AutoShape 52"/>
          <p:cNvSpPr>
            <a:spLocks noChangeArrowheads="1"/>
          </p:cNvSpPr>
          <p:nvPr/>
        </p:nvSpPr>
        <p:spPr bwMode="auto">
          <a:xfrm>
            <a:off x="3173413" y="4595813"/>
            <a:ext cx="1765300" cy="4016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3399"/>
              </a:gs>
              <a:gs pos="100000">
                <a:srgbClr val="333399">
                  <a:gamma/>
                  <a:tint val="66667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200">
                <a:solidFill>
                  <a:schemeClr val="bg1"/>
                </a:solidFill>
                <a:latin typeface="+mn-lt"/>
              </a:rPr>
              <a:t>Service </a:t>
            </a:r>
          </a:p>
          <a:p>
            <a:pPr eaLnBrk="1" hangingPunct="1"/>
            <a:r>
              <a:rPr lang="en-US" sz="1200">
                <a:solidFill>
                  <a:schemeClr val="bg1"/>
                </a:solidFill>
                <a:latin typeface="+mn-lt"/>
              </a:rPr>
              <a:t>Orders &amp; Work Orders</a:t>
            </a:r>
          </a:p>
        </p:txBody>
      </p:sp>
      <p:sp>
        <p:nvSpPr>
          <p:cNvPr id="631861" name="AutoShape 53"/>
          <p:cNvSpPr>
            <a:spLocks noChangeArrowheads="1"/>
          </p:cNvSpPr>
          <p:nvPr/>
        </p:nvSpPr>
        <p:spPr bwMode="auto">
          <a:xfrm>
            <a:off x="6183313" y="1363663"/>
            <a:ext cx="1160462" cy="365125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rgbClr val="96969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200">
                <a:latin typeface="+mn-lt"/>
              </a:rPr>
              <a:t>Orders</a:t>
            </a:r>
          </a:p>
        </p:txBody>
      </p:sp>
      <p:sp>
        <p:nvSpPr>
          <p:cNvPr id="631862" name="AutoShape 54"/>
          <p:cNvSpPr>
            <a:spLocks noChangeArrowheads="1"/>
          </p:cNvSpPr>
          <p:nvPr/>
        </p:nvSpPr>
        <p:spPr bwMode="auto">
          <a:xfrm>
            <a:off x="5110163" y="4597400"/>
            <a:ext cx="1295400" cy="4016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3399"/>
              </a:gs>
              <a:gs pos="100000">
                <a:srgbClr val="333399">
                  <a:gamma/>
                  <a:tint val="66667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200">
                <a:solidFill>
                  <a:schemeClr val="bg1"/>
                </a:solidFill>
                <a:latin typeface="+mn-lt"/>
              </a:rPr>
              <a:t>Web</a:t>
            </a:r>
          </a:p>
          <a:p>
            <a:pPr eaLnBrk="1" hangingPunct="1"/>
            <a:r>
              <a:rPr lang="en-US" sz="1200">
                <a:solidFill>
                  <a:schemeClr val="bg1"/>
                </a:solidFill>
                <a:latin typeface="+mn-lt"/>
              </a:rPr>
              <a:t>Self Care</a:t>
            </a:r>
          </a:p>
        </p:txBody>
      </p:sp>
      <p:sp>
        <p:nvSpPr>
          <p:cNvPr id="631863" name="Rectangle 55"/>
          <p:cNvSpPr>
            <a:spLocks noChangeArrowheads="1"/>
          </p:cNvSpPr>
          <p:nvPr/>
        </p:nvSpPr>
        <p:spPr bwMode="auto">
          <a:xfrm rot="10800000">
            <a:off x="6886575" y="3352800"/>
            <a:ext cx="1997075" cy="512763"/>
          </a:xfrm>
          <a:prstGeom prst="rect">
            <a:avLst/>
          </a:prstGeom>
          <a:solidFill>
            <a:srgbClr val="333399">
              <a:alpha val="83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eaLnBrk="1" hangingPunct="1"/>
            <a:r>
              <a:rPr lang="en-US" sz="1200" dirty="0">
                <a:solidFill>
                  <a:schemeClr val="bg1"/>
                </a:solidFill>
                <a:latin typeface="+mn-lt"/>
              </a:rPr>
              <a:t>Integration Layer to </a:t>
            </a:r>
          </a:p>
          <a:p>
            <a:pPr eaLnBrk="1" hangingPunct="1"/>
            <a:r>
              <a:rPr lang="en-US" sz="1200" dirty="0" smtClean="0">
                <a:solidFill>
                  <a:schemeClr val="bg1"/>
                </a:solidFill>
                <a:latin typeface="+mn-lt"/>
              </a:rPr>
              <a:t>“Billing”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7109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7410" name="Group 2"/>
          <p:cNvGrpSpPr>
            <a:grpSpLocks/>
          </p:cNvGrpSpPr>
          <p:nvPr/>
        </p:nvGrpSpPr>
        <p:grpSpPr bwMode="auto">
          <a:xfrm>
            <a:off x="560388" y="1306513"/>
            <a:ext cx="8431212" cy="5165725"/>
            <a:chOff x="353" y="823"/>
            <a:chExt cx="5311" cy="3254"/>
          </a:xfrm>
        </p:grpSpPr>
        <p:sp>
          <p:nvSpPr>
            <p:cNvPr id="657411" name="Rectangle 3"/>
            <p:cNvSpPr>
              <a:spLocks noChangeArrowheads="1"/>
            </p:cNvSpPr>
            <p:nvPr/>
          </p:nvSpPr>
          <p:spPr bwMode="black">
            <a:xfrm>
              <a:off x="353" y="885"/>
              <a:ext cx="2185" cy="3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37160" rIns="0" bIns="0"/>
            <a:lstStyle>
              <a:lvl1pPr marL="342900" indent="-342900" algn="l">
                <a:lnSpc>
                  <a:spcPct val="110000"/>
                </a:lnSpc>
                <a:spcBef>
                  <a:spcPct val="20000"/>
                </a:spcBef>
                <a:buSzPct val="125000"/>
                <a:buChar char="•"/>
                <a:defRPr b="1">
                  <a:solidFill>
                    <a:schemeClr val="tx1"/>
                  </a:solidFill>
                  <a:latin typeface="R Frutiger Roman" charset="0"/>
                </a:defRPr>
              </a:lvl1pPr>
              <a:lvl2pPr marL="742950" indent="-285750" algn="l">
                <a:buChar char="–"/>
                <a:defRPr sz="1600">
                  <a:solidFill>
                    <a:schemeClr val="tx1"/>
                  </a:solidFill>
                  <a:latin typeface="R Frutiger Roman" charset="0"/>
                </a:defRPr>
              </a:lvl2pPr>
              <a:lvl3pPr marL="1143000" indent="-228600" algn="l">
                <a:buChar char="•"/>
                <a:defRPr sz="1400">
                  <a:solidFill>
                    <a:schemeClr val="tx1"/>
                  </a:solidFill>
                  <a:latin typeface="R Frutiger Roman" charset="0"/>
                </a:defRPr>
              </a:lvl3pPr>
              <a:lvl4pPr marL="1562100" indent="-228600" algn="l">
                <a:buChar char="–"/>
                <a:defRPr sz="1200">
                  <a:solidFill>
                    <a:schemeClr val="tx1"/>
                  </a:solidFill>
                  <a:latin typeface="R Frutiger Roman" charset="0"/>
                </a:defRPr>
              </a:lvl4pPr>
              <a:lvl5pPr marL="1981200" indent="-228600" algn="l">
                <a:buChar char="»"/>
                <a:defRPr sz="1000">
                  <a:solidFill>
                    <a:schemeClr val="tx1"/>
                  </a:solidFill>
                  <a:latin typeface="R Frutiger Roman" charset="0"/>
                </a:defRPr>
              </a:lvl5pPr>
              <a:lvl6pPr marL="2438400" indent="-228600" fontAlgn="base">
                <a:spcBef>
                  <a:spcPct val="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R Frutiger Roman" charset="0"/>
                </a:defRPr>
              </a:lvl6pPr>
              <a:lvl7pPr marL="2895600" indent="-228600" fontAlgn="base">
                <a:spcBef>
                  <a:spcPct val="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R Frutiger Roman" charset="0"/>
                </a:defRPr>
              </a:lvl7pPr>
              <a:lvl8pPr marL="3352800" indent="-228600" fontAlgn="base">
                <a:spcBef>
                  <a:spcPct val="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R Frutiger Roman" charset="0"/>
                </a:defRPr>
              </a:lvl8pPr>
              <a:lvl9pPr marL="3810000" indent="-228600" fontAlgn="base">
                <a:spcBef>
                  <a:spcPct val="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R Frutiger Roman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sv-SE" sz="1700" b="0" dirty="0">
                  <a:latin typeface="+mn-lt"/>
                </a:rPr>
                <a:t>Managed Services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sv-SE" sz="1400" b="0" dirty="0">
                  <a:latin typeface="+mn-lt"/>
                </a:rPr>
                <a:t>Server Hosting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sz="1400" b="0" dirty="0">
                  <a:latin typeface="+mn-lt"/>
                </a:rPr>
                <a:t>Application Maintenance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sz="1400" b="0" dirty="0">
                  <a:latin typeface="+mn-lt"/>
                </a:rPr>
                <a:t>SW upgrades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sz="1400" b="0" dirty="0">
                  <a:latin typeface="+mn-lt"/>
                </a:rPr>
                <a:t>Back-up/Restore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sz="1400" b="0" dirty="0">
                  <a:latin typeface="+mn-lt"/>
                </a:rPr>
                <a:t>Monitoring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sz="1400" b="0" dirty="0">
                  <a:latin typeface="+mn-lt"/>
                </a:rPr>
                <a:t>Alarm Handling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sv-SE" sz="1400" b="0" dirty="0">
                  <a:latin typeface="+mn-lt"/>
                </a:rPr>
                <a:t>System Configuration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sv-SE" sz="1400" b="0" dirty="0">
                  <a:latin typeface="+mn-lt"/>
                </a:rPr>
                <a:t>Network Administration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sv-SE" sz="1400" b="0" dirty="0">
                  <a:latin typeface="+mn-lt"/>
                </a:rPr>
                <a:t>User Administration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sz="1400" b="0" dirty="0">
                  <a:latin typeface="+mn-lt"/>
                </a:rPr>
                <a:t>Statistics/Usage reporting</a:t>
              </a:r>
            </a:p>
            <a:p>
              <a:pPr eaLnBrk="1" hangingPunct="1">
                <a:lnSpc>
                  <a:spcPct val="80000"/>
                </a:lnSpc>
              </a:pPr>
              <a:endParaRPr lang="sv-SE" sz="1400" b="0" dirty="0">
                <a:latin typeface="+mn-lt"/>
              </a:endParaRP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sv-SE" sz="1700" b="0" dirty="0">
                  <a:latin typeface="+mn-lt"/>
                </a:rPr>
                <a:t>Customer Services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sv-SE" sz="1400" b="0" dirty="0">
                  <a:latin typeface="+mn-lt"/>
                </a:rPr>
                <a:t>Support for </a:t>
              </a:r>
              <a:r>
                <a:rPr lang="sv-SE" sz="1400" b="0" dirty="0" smtClean="0">
                  <a:latin typeface="+mn-lt"/>
                </a:rPr>
                <a:t>KCEC and KCEC customers</a:t>
              </a:r>
              <a:endParaRPr lang="en-US" sz="1400" b="0" dirty="0">
                <a:latin typeface="+mn-lt"/>
              </a:endParaRPr>
            </a:p>
            <a:p>
              <a:pPr eaLnBrk="1" hangingPunct="1">
                <a:lnSpc>
                  <a:spcPct val="80000"/>
                </a:lnSpc>
              </a:pPr>
              <a:r>
                <a:rPr lang="en-US" sz="1400" b="0" dirty="0">
                  <a:latin typeface="+mn-lt"/>
                </a:rPr>
                <a:t>End user helpdesk support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sv-SE" sz="1400" b="0" dirty="0">
                  <a:latin typeface="+mn-lt"/>
                </a:rPr>
                <a:t>Level 2 and Level 3 support for Broadband </a:t>
              </a:r>
              <a:r>
                <a:rPr lang="sv-SE" sz="1400" b="0" dirty="0" smtClean="0">
                  <a:latin typeface="+mn-lt"/>
                </a:rPr>
                <a:t>Service </a:t>
              </a:r>
              <a:r>
                <a:rPr lang="sv-SE" sz="1400" b="0" dirty="0">
                  <a:latin typeface="+mn-lt"/>
                </a:rPr>
                <a:t>Management and Billing</a:t>
              </a:r>
              <a:endParaRPr lang="en-US" sz="1400" b="0" dirty="0">
                <a:latin typeface="+mn-lt"/>
              </a:endParaRPr>
            </a:p>
            <a:p>
              <a:pPr eaLnBrk="1" hangingPunct="1">
                <a:lnSpc>
                  <a:spcPct val="80000"/>
                </a:lnSpc>
              </a:pPr>
              <a:endParaRPr lang="en-US" sz="1400" b="0" dirty="0">
                <a:latin typeface="+mn-lt"/>
              </a:endParaRPr>
            </a:p>
            <a:p>
              <a:pPr eaLnBrk="1" hangingPunct="1">
                <a:lnSpc>
                  <a:spcPct val="80000"/>
                </a:lnSpc>
              </a:pPr>
              <a:endParaRPr lang="sv-SE" sz="1400" b="0" dirty="0">
                <a:latin typeface="+mn-lt"/>
              </a:endParaRPr>
            </a:p>
          </p:txBody>
        </p:sp>
        <p:pic>
          <p:nvPicPr>
            <p:cNvPr id="657412" name="Picture 4" descr="visibility_center30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black">
            <a:xfrm>
              <a:off x="3090" y="823"/>
              <a:ext cx="2291" cy="15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57413" name="Rectangle 5"/>
            <p:cNvSpPr>
              <a:spLocks noChangeArrowheads="1"/>
            </p:cNvSpPr>
            <p:nvPr/>
          </p:nvSpPr>
          <p:spPr bwMode="black">
            <a:xfrm>
              <a:off x="3137" y="2360"/>
              <a:ext cx="2527" cy="1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37160" rIns="0" bIns="0"/>
            <a:lstStyle>
              <a:lvl1pPr marL="342900" indent="-342900" algn="l">
                <a:lnSpc>
                  <a:spcPct val="110000"/>
                </a:lnSpc>
                <a:spcBef>
                  <a:spcPct val="20000"/>
                </a:spcBef>
                <a:buSzPct val="125000"/>
                <a:buChar char="•"/>
                <a:defRPr b="1">
                  <a:solidFill>
                    <a:schemeClr val="tx1"/>
                  </a:solidFill>
                  <a:latin typeface="R Frutiger Roman" charset="0"/>
                </a:defRPr>
              </a:lvl1pPr>
              <a:lvl2pPr marL="742950" indent="-285750" algn="l">
                <a:buChar char="–"/>
                <a:defRPr sz="1600">
                  <a:solidFill>
                    <a:schemeClr val="tx1"/>
                  </a:solidFill>
                  <a:latin typeface="R Frutiger Roman" charset="0"/>
                </a:defRPr>
              </a:lvl2pPr>
              <a:lvl3pPr marL="1143000" indent="-228600" algn="l">
                <a:buChar char="•"/>
                <a:defRPr sz="1400">
                  <a:solidFill>
                    <a:schemeClr val="tx1"/>
                  </a:solidFill>
                  <a:latin typeface="R Frutiger Roman" charset="0"/>
                </a:defRPr>
              </a:lvl3pPr>
              <a:lvl4pPr marL="1562100" indent="-228600" algn="l">
                <a:buChar char="–"/>
                <a:defRPr sz="1200">
                  <a:solidFill>
                    <a:schemeClr val="tx1"/>
                  </a:solidFill>
                  <a:latin typeface="R Frutiger Roman" charset="0"/>
                </a:defRPr>
              </a:lvl4pPr>
              <a:lvl5pPr marL="1981200" indent="-228600" algn="l">
                <a:buChar char="»"/>
                <a:defRPr sz="1000">
                  <a:solidFill>
                    <a:schemeClr val="tx1"/>
                  </a:solidFill>
                  <a:latin typeface="R Frutiger Roman" charset="0"/>
                </a:defRPr>
              </a:lvl5pPr>
              <a:lvl6pPr marL="2438400" indent="-228600" fontAlgn="base">
                <a:spcBef>
                  <a:spcPct val="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R Frutiger Roman" charset="0"/>
                </a:defRPr>
              </a:lvl6pPr>
              <a:lvl7pPr marL="2895600" indent="-228600" fontAlgn="base">
                <a:spcBef>
                  <a:spcPct val="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R Frutiger Roman" charset="0"/>
                </a:defRPr>
              </a:lvl7pPr>
              <a:lvl8pPr marL="3352800" indent="-228600" fontAlgn="base">
                <a:spcBef>
                  <a:spcPct val="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R Frutiger Roman" charset="0"/>
                </a:defRPr>
              </a:lvl8pPr>
              <a:lvl9pPr marL="3810000" indent="-228600" fontAlgn="base">
                <a:spcBef>
                  <a:spcPct val="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R Frutiger Roman" charset="0"/>
                </a:defRPr>
              </a:lvl9pPr>
            </a:lstStyle>
            <a:p>
              <a:pPr eaLnBrk="1" hangingPunct="1">
                <a:lnSpc>
                  <a:spcPct val="60000"/>
                </a:lnSpc>
                <a:buFontTx/>
                <a:buNone/>
              </a:pPr>
              <a:r>
                <a:rPr lang="sv-SE" sz="1700" b="0" dirty="0">
                  <a:latin typeface="+mn-lt"/>
                </a:rPr>
                <a:t>Business Services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sv-SE" sz="1400" b="0" dirty="0">
                  <a:latin typeface="+mn-lt"/>
                </a:rPr>
                <a:t>Roaming Administration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sv-SE" sz="1400" b="0" dirty="0">
                  <a:latin typeface="+mn-lt"/>
                </a:rPr>
                <a:t>Billing Management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sv-SE" sz="1400" b="0" dirty="0">
                  <a:latin typeface="+mn-lt"/>
                </a:rPr>
                <a:t>Wholesale, City Government, Affinity Customer Administration</a:t>
              </a:r>
              <a:endParaRPr lang="en-US" sz="1400" b="0" dirty="0">
                <a:latin typeface="+mn-lt"/>
              </a:endParaRPr>
            </a:p>
            <a:p>
              <a:pPr eaLnBrk="1" hangingPunct="1">
                <a:lnSpc>
                  <a:spcPct val="60000"/>
                </a:lnSpc>
                <a:buFontTx/>
                <a:buNone/>
              </a:pPr>
              <a:endParaRPr lang="sv-SE" sz="1400" b="0" dirty="0">
                <a:latin typeface="+mn-lt"/>
              </a:endParaRPr>
            </a:p>
            <a:p>
              <a:pPr eaLnBrk="1" hangingPunct="1">
                <a:lnSpc>
                  <a:spcPct val="60000"/>
                </a:lnSpc>
                <a:buFontTx/>
                <a:buNone/>
              </a:pPr>
              <a:r>
                <a:rPr lang="sv-SE" sz="1700" b="0" dirty="0">
                  <a:latin typeface="+mn-lt"/>
                </a:rPr>
                <a:t>Solution Delivery</a:t>
              </a:r>
              <a:endParaRPr lang="en-US" sz="1700" b="0" dirty="0">
                <a:latin typeface="+mn-lt"/>
              </a:endParaRPr>
            </a:p>
            <a:p>
              <a:pPr eaLnBrk="1" hangingPunct="1">
                <a:lnSpc>
                  <a:spcPct val="75000"/>
                </a:lnSpc>
              </a:pPr>
              <a:r>
                <a:rPr lang="sv-SE" sz="1400" b="0" dirty="0">
                  <a:latin typeface="+mn-lt"/>
                </a:rPr>
                <a:t>A complete, fully outsourced, Managed Broadband </a:t>
              </a:r>
              <a:r>
                <a:rPr lang="sv-SE" sz="1400" b="0" dirty="0" smtClean="0">
                  <a:latin typeface="+mn-lt"/>
                </a:rPr>
                <a:t>Wireless Services </a:t>
              </a:r>
              <a:r>
                <a:rPr lang="sv-SE" sz="1400" b="0" dirty="0">
                  <a:latin typeface="+mn-lt"/>
                </a:rPr>
                <a:t>with enduser helpdesk services and billing</a:t>
              </a:r>
            </a:p>
            <a:p>
              <a:pPr eaLnBrk="1" hangingPunct="1">
                <a:lnSpc>
                  <a:spcPct val="75000"/>
                </a:lnSpc>
              </a:pPr>
              <a:r>
                <a:rPr lang="sv-SE" sz="1400" b="0" dirty="0">
                  <a:latin typeface="+mn-lt"/>
                </a:rPr>
                <a:t>Flexible Data and VoIP plans</a:t>
              </a:r>
            </a:p>
            <a:p>
              <a:pPr eaLnBrk="1" hangingPunct="1">
                <a:lnSpc>
                  <a:spcPct val="75000"/>
                </a:lnSpc>
              </a:pPr>
              <a:endParaRPr lang="en-US" sz="1400" b="0" dirty="0">
                <a:latin typeface="+mn-lt"/>
              </a:endParaRPr>
            </a:p>
          </p:txBody>
        </p:sp>
      </p:grpSp>
      <p:sp>
        <p:nvSpPr>
          <p:cNvPr id="657414" name="Rectangle 6"/>
          <p:cNvSpPr>
            <a:spLocks noChangeArrowheads="1"/>
          </p:cNvSpPr>
          <p:nvPr/>
        </p:nvSpPr>
        <p:spPr bwMode="auto">
          <a:xfrm>
            <a:off x="152400" y="138113"/>
            <a:ext cx="7848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l" eaLnBrk="0" fontAlgn="base" hangingPunct="0"/>
            <a:r>
              <a:rPr lang="en-US" sz="3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Complete Managed Service to Support Multiple Business Models</a:t>
            </a:r>
          </a:p>
        </p:txBody>
      </p:sp>
    </p:spTree>
    <p:extLst>
      <p:ext uri="{BB962C8B-B14F-4D97-AF65-F5344CB8AC3E}">
        <p14:creationId xmlns:p14="http://schemas.microsoft.com/office/powerpoint/2010/main" val="375211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3640"/>
            <a:ext cx="8208590" cy="738187"/>
          </a:xfrm>
        </p:spPr>
        <p:txBody>
          <a:bodyPr/>
          <a:lstStyle/>
          <a:p>
            <a:r>
              <a:rPr lang="en-US" sz="3200" dirty="0" smtClean="0"/>
              <a:t>Customer Care and Billing – Possibilities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0DE9B4-E425-4735-BA9C-CCDD303F12E2}" type="slidenum">
              <a:rPr lang="de-DE" altLang="ja-JP" smtClean="0"/>
              <a:pPr>
                <a:defRPr/>
              </a:pPr>
              <a:t>9</a:t>
            </a:fld>
            <a:endParaRPr lang="de-DE" altLang="ja-JP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79512" y="1052736"/>
            <a:ext cx="8964488" cy="4981575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1) Free, tiered access for </a:t>
            </a:r>
            <a:r>
              <a:rPr lang="en-US" sz="1600" dirty="0" smtClean="0"/>
              <a:t>FTTH </a:t>
            </a:r>
            <a:r>
              <a:rPr lang="en-US" sz="1600" dirty="0"/>
              <a:t>Internet customers.  </a:t>
            </a:r>
          </a:p>
          <a:p>
            <a:pPr marL="0" indent="0">
              <a:buNone/>
            </a:pPr>
            <a:r>
              <a:rPr lang="en-US" sz="1600" dirty="0" smtClean="0"/>
              <a:t>	This </a:t>
            </a:r>
            <a:r>
              <a:rPr lang="en-US" sz="1600" dirty="0"/>
              <a:t>will provide authenticated access for entitled </a:t>
            </a:r>
            <a:r>
              <a:rPr lang="en-US" sz="1600" dirty="0" smtClean="0"/>
              <a:t>KCEC FTTH subscribers </a:t>
            </a:r>
            <a:r>
              <a:rPr lang="en-US" sz="1600" dirty="0"/>
              <a:t>to the </a:t>
            </a:r>
            <a:r>
              <a:rPr lang="en-US" sz="1600" dirty="0" smtClean="0"/>
              <a:t>	networks</a:t>
            </a:r>
            <a:r>
              <a:rPr lang="en-US" sz="1600" dirty="0"/>
              <a:t>, potentially at tiered bandwidths and/or quality of service (</a:t>
            </a:r>
            <a:r>
              <a:rPr lang="en-US" sz="1600" dirty="0" err="1"/>
              <a:t>ie</a:t>
            </a:r>
            <a:r>
              <a:rPr lang="en-US" sz="1600" dirty="0"/>
              <a:t>. video/VoIP</a:t>
            </a:r>
            <a:r>
              <a:rPr lang="en-US" sz="1600" dirty="0" smtClean="0"/>
              <a:t>).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2) Point-of-sale access for usage-based and/or voucher access. </a:t>
            </a:r>
          </a:p>
          <a:p>
            <a:pPr marL="419100" lvl="1" indent="0">
              <a:buNone/>
            </a:pPr>
            <a:r>
              <a:rPr lang="en-US" sz="1600" dirty="0">
                <a:ea typeface="ＭＳ Ｐゴシック" pitchFamily="80" charset="-128"/>
                <a:cs typeface="+mn-cs"/>
              </a:rPr>
              <a:t>This will allow impulse purchase of timed and/or usage based access to the </a:t>
            </a:r>
            <a:r>
              <a:rPr lang="en-US" sz="1600" dirty="0" err="1">
                <a:ea typeface="ＭＳ Ｐゴシック" pitchFamily="80" charset="-128"/>
                <a:cs typeface="+mn-cs"/>
              </a:rPr>
              <a:t>WiFi</a:t>
            </a:r>
            <a:r>
              <a:rPr lang="en-US" sz="1600" dirty="0">
                <a:ea typeface="ＭＳ Ｐゴシック" pitchFamily="80" charset="-128"/>
                <a:cs typeface="+mn-cs"/>
              </a:rPr>
              <a:t> network</a:t>
            </a:r>
            <a:r>
              <a:rPr lang="en-US" sz="1200" dirty="0" smtClean="0"/>
              <a:t>.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3) Retail captive portals</a:t>
            </a:r>
          </a:p>
          <a:p>
            <a:pPr marL="419100" lvl="1" indent="0">
              <a:buNone/>
            </a:pPr>
            <a:r>
              <a:rPr lang="en-US" sz="1600" dirty="0">
                <a:ea typeface="ＭＳ Ｐゴシック" pitchFamily="80" charset="-128"/>
                <a:cs typeface="+mn-cs"/>
              </a:rPr>
              <a:t>This will provide captive portal service to </a:t>
            </a:r>
            <a:r>
              <a:rPr lang="en-US" sz="1600" dirty="0" smtClean="0">
                <a:ea typeface="ＭＳ Ｐゴシック" pitchFamily="80" charset="-128"/>
                <a:cs typeface="+mn-cs"/>
              </a:rPr>
              <a:t>FTTH BB </a:t>
            </a:r>
            <a:r>
              <a:rPr lang="en-US" sz="1600" dirty="0">
                <a:ea typeface="ＭＳ Ｐゴシック" pitchFamily="80" charset="-128"/>
                <a:cs typeface="+mn-cs"/>
              </a:rPr>
              <a:t>commercial customers using AP location-awareness  functionality to redirect subscribed or unsubscribed </a:t>
            </a:r>
            <a:r>
              <a:rPr lang="en-US" sz="1600" dirty="0" err="1">
                <a:ea typeface="ＭＳ Ｐゴシック" pitchFamily="80" charset="-128"/>
                <a:cs typeface="+mn-cs"/>
              </a:rPr>
              <a:t>WiFi</a:t>
            </a:r>
            <a:r>
              <a:rPr lang="en-US" sz="1600" dirty="0">
                <a:ea typeface="ＭＳ Ｐゴシック" pitchFamily="80" charset="-128"/>
                <a:cs typeface="+mn-cs"/>
              </a:rPr>
              <a:t> users to a specific portal with advertising or service offerings</a:t>
            </a:r>
            <a:r>
              <a:rPr lang="en-US" sz="1600" dirty="0" smtClean="0">
                <a:ea typeface="ＭＳ Ｐゴシック" pitchFamily="80" charset="-128"/>
                <a:cs typeface="+mn-cs"/>
              </a:rPr>
              <a:t>.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4) Location-based messaging and advertising</a:t>
            </a:r>
          </a:p>
          <a:p>
            <a:pPr marL="419100" lvl="1" indent="0">
              <a:buNone/>
            </a:pPr>
            <a:r>
              <a:rPr lang="en-US" sz="1600" dirty="0">
                <a:ea typeface="ＭＳ Ｐゴシック" pitchFamily="80" charset="-128"/>
                <a:cs typeface="+mn-cs"/>
              </a:rPr>
              <a:t>M</a:t>
            </a:r>
            <a:r>
              <a:rPr lang="en-US" sz="1600" dirty="0" smtClean="0">
                <a:ea typeface="ＭＳ Ｐゴシック" pitchFamily="80" charset="-128"/>
                <a:cs typeface="+mn-cs"/>
              </a:rPr>
              <a:t>ake </a:t>
            </a:r>
            <a:r>
              <a:rPr lang="en-US" sz="1600" dirty="0">
                <a:ea typeface="ＭＳ Ｐゴシック" pitchFamily="80" charset="-128"/>
                <a:cs typeface="+mn-cs"/>
              </a:rPr>
              <a:t>use of AP Wireless location-awareness to push messaging and/or advertising to </a:t>
            </a:r>
            <a:r>
              <a:rPr lang="en-US" sz="1600" dirty="0" err="1">
                <a:ea typeface="ＭＳ Ｐゴシック" pitchFamily="80" charset="-128"/>
                <a:cs typeface="+mn-cs"/>
              </a:rPr>
              <a:t>WiFi</a:t>
            </a:r>
            <a:r>
              <a:rPr lang="en-US" sz="1600" dirty="0">
                <a:ea typeface="ＭＳ Ｐゴシック" pitchFamily="80" charset="-128"/>
                <a:cs typeface="+mn-cs"/>
              </a:rPr>
              <a:t> clients via  our </a:t>
            </a:r>
            <a:r>
              <a:rPr lang="en-US" sz="1600" dirty="0" smtClean="0">
                <a:ea typeface="ＭＳ Ｐゴシック" pitchFamily="80" charset="-128"/>
                <a:cs typeface="+mn-cs"/>
              </a:rPr>
              <a:t>“</a:t>
            </a:r>
            <a:r>
              <a:rPr lang="en-US" sz="1600" dirty="0">
                <a:ea typeface="ＭＳ Ｐゴシック" pitchFamily="80" charset="-128"/>
                <a:cs typeface="+mn-cs"/>
              </a:rPr>
              <a:t>GO mobile app</a:t>
            </a:r>
            <a:r>
              <a:rPr lang="en-US" sz="1600" dirty="0" smtClean="0">
                <a:ea typeface="ＭＳ Ｐゴシック" pitchFamily="80" charset="-128"/>
                <a:cs typeface="+mn-cs"/>
              </a:rPr>
              <a:t>”.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5) Hospitality services</a:t>
            </a:r>
          </a:p>
          <a:p>
            <a:pPr marL="419100" lvl="1" indent="0">
              <a:buNone/>
            </a:pPr>
            <a:r>
              <a:rPr lang="en-US" sz="1600" dirty="0" smtClean="0">
                <a:ea typeface="ＭＳ Ｐゴシック" pitchFamily="80" charset="-128"/>
                <a:cs typeface="+mn-cs"/>
              </a:rPr>
              <a:t> </a:t>
            </a:r>
            <a:r>
              <a:rPr lang="en-US" sz="1600" dirty="0" err="1">
                <a:ea typeface="ＭＳ Ｐゴシック" pitchFamily="80" charset="-128"/>
                <a:cs typeface="+mn-cs"/>
              </a:rPr>
              <a:t>WiFi</a:t>
            </a:r>
            <a:r>
              <a:rPr lang="en-US" sz="1600" dirty="0">
                <a:ea typeface="ＭＳ Ｐゴシック" pitchFamily="80" charset="-128"/>
                <a:cs typeface="+mn-cs"/>
              </a:rPr>
              <a:t> service to public housing, hotels, and community college campuses.  The </a:t>
            </a:r>
            <a:r>
              <a:rPr lang="en-US" sz="1600" dirty="0" err="1">
                <a:ea typeface="ＭＳ Ｐゴシック" pitchFamily="80" charset="-128"/>
                <a:cs typeface="+mn-cs"/>
              </a:rPr>
              <a:t>WiFi</a:t>
            </a:r>
            <a:r>
              <a:rPr lang="en-US" sz="1600" dirty="0">
                <a:ea typeface="ＭＳ Ｐゴシック" pitchFamily="80" charset="-128"/>
                <a:cs typeface="+mn-cs"/>
              </a:rPr>
              <a:t> client would be required to provide some data for identification and potentially pay for </a:t>
            </a:r>
            <a:r>
              <a:rPr lang="en-US" sz="1600" dirty="0" smtClean="0">
                <a:ea typeface="ＭＳ Ｐゴシック" pitchFamily="80" charset="-128"/>
                <a:cs typeface="+mn-cs"/>
              </a:rPr>
              <a:t>access.</a:t>
            </a:r>
            <a:endParaRPr lang="en-US" sz="1600" dirty="0">
              <a:cs typeface="+mn-cs"/>
            </a:endParaRPr>
          </a:p>
          <a:p>
            <a:pPr marL="0" indent="0">
              <a:buNone/>
            </a:pPr>
            <a:r>
              <a:rPr lang="en-US" sz="1600" dirty="0" smtClean="0">
                <a:ea typeface="ＭＳ Ｐゴシック" pitchFamily="80" charset="-128"/>
              </a:rPr>
              <a:t>6) </a:t>
            </a:r>
            <a:r>
              <a:rPr lang="en-US" sz="1600" dirty="0"/>
              <a:t>Roaming both within </a:t>
            </a:r>
            <a:r>
              <a:rPr lang="en-US" sz="1600" dirty="0" smtClean="0"/>
              <a:t>KCEC hotspots </a:t>
            </a:r>
            <a:r>
              <a:rPr lang="en-US" sz="1600" dirty="0"/>
              <a:t>and third party hotspots. </a:t>
            </a:r>
            <a:r>
              <a:rPr lang="en-US" sz="1600" dirty="0" smtClean="0"/>
              <a:t>Allow </a:t>
            </a:r>
            <a:r>
              <a:rPr lang="en-US" sz="1600" dirty="0" err="1"/>
              <a:t>WiFi</a:t>
            </a:r>
            <a:r>
              <a:rPr lang="en-US" sz="1600" dirty="0"/>
              <a:t> subscribers </a:t>
            </a:r>
            <a:r>
              <a:rPr lang="en-US" sz="1600" dirty="0" smtClean="0"/>
              <a:t>to</a:t>
            </a:r>
            <a:br>
              <a:rPr lang="en-US" sz="1600" dirty="0" smtClean="0"/>
            </a:br>
            <a:r>
              <a:rPr lang="en-US" sz="1600" dirty="0" smtClean="0"/>
              <a:t>    authenticate </a:t>
            </a:r>
            <a:r>
              <a:rPr lang="en-US" sz="1600" dirty="0"/>
              <a:t>once and roam freely between hotspots.  In addition, </a:t>
            </a:r>
            <a:r>
              <a:rPr lang="en-US" sz="1600" dirty="0" smtClean="0"/>
              <a:t>can create </a:t>
            </a:r>
            <a:r>
              <a:rPr lang="en-US" sz="1600" dirty="0"/>
              <a:t>roaming </a:t>
            </a:r>
            <a:r>
              <a:rPr lang="en-US" sz="1600" dirty="0" smtClean="0"/>
              <a:t>  </a:t>
            </a:r>
            <a:br>
              <a:rPr lang="en-US" sz="1600" dirty="0" smtClean="0"/>
            </a:br>
            <a:r>
              <a:rPr lang="en-US" sz="1600" dirty="0" smtClean="0"/>
              <a:t>    agreements </a:t>
            </a:r>
            <a:r>
              <a:rPr lang="en-US" sz="1600" dirty="0"/>
              <a:t>with other service providers to allow roaming on their </a:t>
            </a:r>
            <a:r>
              <a:rPr lang="en-US" sz="1600" dirty="0" err="1"/>
              <a:t>WiFi</a:t>
            </a:r>
            <a:r>
              <a:rPr lang="en-US" sz="1600" dirty="0"/>
              <a:t> hotspots.</a:t>
            </a:r>
          </a:p>
        </p:txBody>
      </p:sp>
    </p:spTree>
    <p:extLst>
      <p:ext uri="{BB962C8B-B14F-4D97-AF65-F5344CB8AC3E}">
        <p14:creationId xmlns:p14="http://schemas.microsoft.com/office/powerpoint/2010/main" val="356576642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Arial" charset="0"/>
          <a:buNone/>
          <a:tabLst/>
          <a:defRPr kumimoji="0" sz="2000" b="0" i="0" u="none" strike="noStrike" kern="1200" cap="none" spc="0" normalizeH="0" baseline="0" noProof="0" dirty="0" smtClean="0">
            <a:ln>
              <a:noFill/>
            </a:ln>
            <a:solidFill>
              <a:schemeClr val="tx1">
                <a:tint val="75000"/>
              </a:schemeClr>
            </a:solidFill>
            <a:effectLst/>
            <a:uLnTx/>
            <a:uFillTx/>
            <a:latin typeface="Gill Sans MT" pitchFamily="34" charset="0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43699</TotalTime>
  <Words>587</Words>
  <Application>Microsoft Office PowerPoint</Application>
  <PresentationFormat>On-screen Show (4:3)</PresentationFormat>
  <Paragraphs>195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ＭＳ Ｐゴシック</vt:lpstr>
      <vt:lpstr>Arial</vt:lpstr>
      <vt:lpstr>Calibri</vt:lpstr>
      <vt:lpstr>Gill Sans MT</vt:lpstr>
      <vt:lpstr>Lucida Sans Unicode</vt:lpstr>
      <vt:lpstr>Times</vt:lpstr>
      <vt:lpstr>Times New Roman</vt:lpstr>
      <vt:lpstr>Trebuchet MS</vt:lpstr>
      <vt:lpstr>Verdana</vt:lpstr>
      <vt:lpstr>Wingdings</vt:lpstr>
      <vt:lpstr>blank</vt:lpstr>
      <vt:lpstr>iMeet Product Discussion Billing System Requirements</vt:lpstr>
      <vt:lpstr>Please Read and Understand</vt:lpstr>
      <vt:lpstr>PowerPoint Presentation</vt:lpstr>
      <vt:lpstr>PowerPoint Presentation</vt:lpstr>
      <vt:lpstr>Provisioning Overview…..</vt:lpstr>
      <vt:lpstr>PowerPoint Presentation</vt:lpstr>
      <vt:lpstr>Billing Partner Functionality (contd.)</vt:lpstr>
      <vt:lpstr>PowerPoint Presentation</vt:lpstr>
      <vt:lpstr>Customer Care and Billing – Possibilities</vt:lpstr>
      <vt:lpstr>Thank You</vt:lpstr>
    </vt:vector>
  </TitlesOfParts>
  <Company>NKSoft Corporation 2013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subject>Standard Presentation Template</dc:subject>
  <dc:creator>John Dell</dc:creator>
  <cp:lastModifiedBy>John Chowdhury</cp:lastModifiedBy>
  <cp:revision>128</cp:revision>
  <cp:lastPrinted>2013-09-26T07:59:58Z</cp:lastPrinted>
  <dcterms:created xsi:type="dcterms:W3CDTF">2013-08-18T23:28:18Z</dcterms:created>
  <dcterms:modified xsi:type="dcterms:W3CDTF">2014-04-24T03:48:10Z</dcterms:modified>
</cp:coreProperties>
</file>