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46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2" r:id="rId45"/>
    <p:sldId id="493" r:id="rId46"/>
    <p:sldId id="490" r:id="rId47"/>
    <p:sldId id="491" r:id="rId48"/>
    <p:sldId id="402" r:id="rId49"/>
    <p:sldId id="348" r:id="rId50"/>
    <p:sldId id="430" r:id="rId51"/>
    <p:sldId id="349" r:id="rId52"/>
    <p:sldId id="376" r:id="rId53"/>
    <p:sldId id="377" r:id="rId54"/>
    <p:sldId id="375" r:id="rId55"/>
    <p:sldId id="378" r:id="rId56"/>
    <p:sldId id="308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5D000"/>
    <a:srgbClr val="CC0000"/>
    <a:srgbClr val="E2DD00"/>
    <a:srgbClr val="716A3F"/>
    <a:srgbClr val="FAF400"/>
    <a:srgbClr val="E6AD3A"/>
    <a:srgbClr val="D2D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324" autoAdjust="0"/>
  </p:normalViewPr>
  <p:slideViewPr>
    <p:cSldViewPr>
      <p:cViewPr varScale="1">
        <p:scale>
          <a:sx n="80" d="100"/>
          <a:sy n="80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B2D859F-5CF9-46FE-8850-B8B009CF8165}" type="datetimeFigureOut">
              <a:rPr lang="en-US"/>
              <a:pPr>
                <a:defRPr/>
              </a:pPr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</a:t>
            </a:r>
            <a:r>
              <a:rPr lang="en-US" smtClean="0"/>
              <a:t>2009 </a:t>
            </a:r>
            <a:r>
              <a:rPr lang="en-US"/>
              <a:t>Wipro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7EADBF2-D87F-4140-84E8-34914EA0A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42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BF4E704-0C44-42D3-8D71-DD38BA7704E5}" type="datetimeFigureOut">
              <a:rPr lang="en-US"/>
              <a:pPr>
                <a:defRPr/>
              </a:pPr>
              <a:t>6/4/2014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2009 Wipro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5821607-D892-446C-ABAB-705AE789D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903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Confidential © 2008 Wipro Ltd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6C754-630D-49FD-B69E-1BD0F6707A42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33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04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AD925B44-F7DB-4D79-812B-6A496B1A4C1F}" type="slidenum">
              <a:rPr lang="en-US" sz="1200"/>
              <a:pPr algn="r" eaLnBrk="1" hangingPunct="1"/>
              <a:t>48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55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Confidential © 2008 Wipro Ltd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76C754-630D-49FD-B69E-1BD0F6707A42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9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9304"/>
            <a:ext cx="9144000" cy="144869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1828800" y="6567488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chemeClr val="bg1"/>
                </a:solidFill>
              </a:rPr>
              <a:t>© </a:t>
            </a:r>
            <a:r>
              <a:rPr lang="en-US" sz="1000" dirty="0" smtClean="0">
                <a:solidFill>
                  <a:schemeClr val="bg1"/>
                </a:solidFill>
              </a:rPr>
              <a:t>2013</a:t>
            </a:r>
            <a:r>
              <a:rPr lang="en-US" sz="1000" baseline="0" dirty="0" smtClean="0">
                <a:solidFill>
                  <a:schemeClr val="bg1"/>
                </a:solidFill>
              </a:rPr>
              <a:t> NKSoft Corporation</a:t>
            </a:r>
            <a:r>
              <a:rPr lang="en-US" sz="1000" dirty="0" smtClean="0">
                <a:solidFill>
                  <a:schemeClr val="bg1"/>
                </a:solidFill>
              </a:rPr>
              <a:t>  </a:t>
            </a:r>
            <a:r>
              <a:rPr lang="en-US" sz="1000" dirty="0">
                <a:solidFill>
                  <a:schemeClr val="bg1"/>
                </a:solidFill>
              </a:rPr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00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18C3453-D59A-433D-A622-D82E1CEA8BBD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</a:rPr>
              <a:t>2013</a:t>
            </a:r>
            <a:r>
              <a:rPr lang="en-US" sz="800" baseline="0" dirty="0" smtClean="0">
                <a:solidFill>
                  <a:schemeClr val="bg1"/>
                </a:solidFill>
              </a:rPr>
              <a:t> NKSoft Corporation</a:t>
            </a:r>
            <a:r>
              <a:rPr lang="en-US" sz="800" dirty="0" smtClean="0">
                <a:solidFill>
                  <a:schemeClr val="bg1"/>
                </a:solidFill>
              </a:rPr>
              <a:t>  </a:t>
            </a:r>
            <a:r>
              <a:rPr lang="en-US" sz="800" dirty="0">
                <a:solidFill>
                  <a:schemeClr val="bg1"/>
                </a:solidFill>
              </a:rPr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C35BAB5-E930-4919-AD17-AF1420AE870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1FBA26B-409D-4564-BA77-75B166C7C6E9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47800"/>
            <a:ext cx="5791200" cy="1981200"/>
          </a:xfrm>
        </p:spPr>
        <p:txBody>
          <a:bodyPr>
            <a:normAutofit/>
          </a:bodyPr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8" y="0"/>
            <a:ext cx="2912140" cy="1295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8528050" cy="752475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400" baseline="0"/>
            </a:lvl1pPr>
          </a:lstStyle>
          <a:p>
            <a:r>
              <a:rPr lang="en-US" dirty="0" err="1" smtClean="0"/>
              <a:t>Titre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Titre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74799"/>
            <a:ext cx="8343900" cy="484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2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CBF65-35FE-411B-A28C-31F7C2A28F37}" type="datetime1">
              <a:rPr lang="pt-BR"/>
              <a:pPr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7EB5E2-D7A1-4A39-865F-9D35F2100247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6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64313"/>
            <a:ext cx="2133600" cy="196850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spcAft>
                <a:spcPts val="0"/>
              </a:spcAft>
              <a:defRPr>
                <a:solidFill>
                  <a:prstClr val="white">
                    <a:lumMod val="95000"/>
                  </a:prst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7D4F53F-B61A-4688-874A-619C1F50695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3925" y="6492875"/>
            <a:ext cx="4751388" cy="26828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prstClr val="white">
                    <a:lumMod val="95000"/>
                  </a:prst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Not for use or disclosure outside the Verizon Companies and its Affiliates except under written agreement between the parties hereto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594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49238" y="6651625"/>
            <a:ext cx="3810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34CF7F-EBCC-45E4-AC2D-94B11A873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AA48CDC-6A52-42ED-ABB1-09F0996813B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My Documents\1 Temple\1 Wipro\1 On-going Jobs\Corporate ppt\Abstract\corp pp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2F5ACB8-2240-4523-93B8-91740FAB4F8B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FA71832-8A80-4A91-B8D4-F3D357D5F95E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D6354889-81D0-40AF-8CD9-F0ABC67C0EEB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3B493FD-8E65-4D13-A838-5098AE14B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A779AE4-D7E7-4395-9BF5-A6D2AA41811F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A3683F7-1E78-4F93-A3E1-3F22CC084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74" y="0"/>
            <a:ext cx="188432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914400"/>
            <a:ext cx="7467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2013</a:t>
            </a:r>
            <a:r>
              <a:rPr lang="en-US" sz="800" baseline="0" dirty="0" smtClean="0"/>
              <a:t> NKSoft Corporation</a:t>
            </a:r>
            <a:r>
              <a:rPr lang="en-US" sz="800" dirty="0" smtClean="0"/>
              <a:t>  </a:t>
            </a:r>
            <a:r>
              <a:rPr lang="en-US" sz="800" dirty="0"/>
              <a:t>-  Confidential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50A3C344-3348-47E4-BC33-99D6FEDED737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  <p:sldLayoutId id="2147485685" r:id="rId12"/>
    <p:sldLayoutId id="2147485695" r:id="rId13"/>
    <p:sldLayoutId id="2147485696" r:id="rId14"/>
    <p:sldLayoutId id="2147485699" r:id="rId15"/>
    <p:sldLayoutId id="2147485701" r:id="rId16"/>
    <p:sldLayoutId id="2147485702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Gill Sans MT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beidstilsynet.no/index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://www.arbeidstilsynet.no/index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://www.arbeidstilsynet.no/index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://www.arbeidstilsynet.no/index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beidstilsynet.no/index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3124200" y="1949450"/>
            <a:ext cx="5715000" cy="1981200"/>
          </a:xfrm>
        </p:spPr>
        <p:txBody>
          <a:bodyPr/>
          <a:lstStyle/>
          <a:p>
            <a:r>
              <a:rPr lang="en-US" dirty="0"/>
              <a:t>Customer Care and Billing System for </a:t>
            </a:r>
            <a:br>
              <a:rPr lang="en-US" dirty="0"/>
            </a:br>
            <a:r>
              <a:rPr lang="en-US" dirty="0"/>
              <a:t>Data / Broadband/ FTTH/DTV</a:t>
            </a:r>
            <a:endParaRPr lang="en-US" dirty="0" smtClean="0"/>
          </a:p>
        </p:txBody>
      </p:sp>
      <p:sp>
        <p:nvSpPr>
          <p:cNvPr id="24579" name="Text Placeholder 8"/>
          <p:cNvSpPr txBox="1">
            <a:spLocks/>
          </p:cNvSpPr>
          <p:nvPr/>
        </p:nvSpPr>
        <p:spPr bwMode="auto">
          <a:xfrm>
            <a:off x="5562600" y="40386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r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200" dirty="0" smtClean="0">
                <a:solidFill>
                  <a:srgbClr val="7F7F7F"/>
                </a:solidFill>
                <a:latin typeface="Gill Sans MT" pitchFamily="34" charset="0"/>
              </a:rPr>
              <a:t>May 23, 2014</a:t>
            </a:r>
            <a:endParaRPr lang="en-US" sz="2200" dirty="0">
              <a:solidFill>
                <a:srgbClr val="7F7F7F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ym typeface="Arial" pitchFamily="34" charset="0"/>
              </a:rPr>
              <a:t>3. Add Personal Data</a:t>
            </a:r>
          </a:p>
        </p:txBody>
      </p:sp>
      <p:pic>
        <p:nvPicPr>
          <p:cNvPr id="12292" name="Picture 3" descr="Peronal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01000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4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sym typeface="Arial" pitchFamily="34" charset="0"/>
              </a:rPr>
              <a:t>4. WSC Login  Creation</a:t>
            </a:r>
            <a:r>
              <a:rPr lang="en-US" dirty="0" smtClean="0">
                <a:solidFill>
                  <a:schemeClr val="bg1"/>
                </a:solidFill>
                <a:sym typeface="Arial" pitchFamily="34" charset="0"/>
              </a:rPr>
              <a:t> </a:t>
            </a:r>
          </a:p>
        </p:txBody>
      </p:sp>
      <p:pic>
        <p:nvPicPr>
          <p:cNvPr id="13316" name="Picture 3" descr="WSC Login Cre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924800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60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5. Enable Service</a:t>
            </a:r>
          </a:p>
        </p:txBody>
      </p:sp>
      <p:pic>
        <p:nvPicPr>
          <p:cNvPr id="14340" name="Picture 3" descr="Dispatch C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924800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9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6. Order Completion - </a:t>
            </a:r>
            <a:r>
              <a:rPr lang="en-US" sz="2200" dirty="0" smtClean="0">
                <a:solidFill>
                  <a:schemeClr val="tx1"/>
                </a:solidFill>
              </a:rPr>
              <a:t>Screen 1</a:t>
            </a:r>
          </a:p>
        </p:txBody>
      </p:sp>
      <p:pic>
        <p:nvPicPr>
          <p:cNvPr id="15364" name="Picture 3" descr="Order Summary -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001000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7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6. Order Completion - </a:t>
            </a:r>
            <a:r>
              <a:rPr lang="en-US" sz="2200" dirty="0" smtClean="0">
                <a:solidFill>
                  <a:schemeClr val="tx1"/>
                </a:solidFill>
              </a:rPr>
              <a:t>Screen 2</a:t>
            </a:r>
          </a:p>
        </p:txBody>
      </p:sp>
      <p:pic>
        <p:nvPicPr>
          <p:cNvPr id="16387" name="Picture 3" descr="Order Summary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143000"/>
            <a:ext cx="792480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10454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Order Summary - Report</a:t>
            </a:r>
          </a:p>
        </p:txBody>
      </p:sp>
      <p:pic>
        <p:nvPicPr>
          <p:cNvPr id="17411" name="Picture 3" descr="Order Summary - Repor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219200"/>
            <a:ext cx="4187825" cy="4267200"/>
          </a:xfrm>
          <a:noFill/>
        </p:spPr>
      </p:pic>
    </p:spTree>
    <p:extLst>
      <p:ext uri="{BB962C8B-B14F-4D97-AF65-F5344CB8AC3E}">
        <p14:creationId xmlns:p14="http://schemas.microsoft.com/office/powerpoint/2010/main" val="28072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Search Order</a:t>
            </a:r>
          </a:p>
        </p:txBody>
      </p:sp>
      <p:pic>
        <p:nvPicPr>
          <p:cNvPr id="18436" name="Picture 3" descr="Search Or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232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12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76200"/>
            <a:ext cx="8186738" cy="1125537"/>
          </a:xfrm>
          <a:noFill/>
        </p:spPr>
        <p:txBody>
          <a:bodyPr lIns="0" tIns="0" rIns="0" bIns="0"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CCBS: Features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Order Management</a:t>
            </a:r>
            <a:r>
              <a:rPr lang="en-US" sz="1800" dirty="0" smtClean="0">
                <a:sym typeface="Arial" pitchFamily="34" charset="0"/>
              </a:rPr>
              <a:t> </a:t>
            </a:r>
            <a:endParaRPr lang="en-US" alt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olidFill>
                  <a:srgbClr val="0070C0"/>
                </a:solidFill>
                <a:sym typeface="Arial" pitchFamily="34" charset="0"/>
              </a:rPr>
              <a:t>Customer &amp; Account Management</a:t>
            </a:r>
            <a:endParaRPr lang="en-US" sz="1800" dirty="0" smtClean="0">
              <a:solidFill>
                <a:srgbClr val="0070C0"/>
              </a:solidFill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Customer Portal - Web Self Care (WSC) </a:t>
            </a:r>
            <a:endParaRPr lang="en-US" altLang="en-US" sz="2000" b="1" dirty="0" smtClean="0">
              <a:sym typeface="Arial" pitchFamily="34" charset="0"/>
            </a:endParaRPr>
          </a:p>
          <a:p>
            <a:pPr eaLnBrk="1" hangingPunct="1"/>
            <a:r>
              <a:rPr lang="en-US" altLang="en-US" sz="1800" dirty="0" smtClean="0"/>
              <a:t>View Account and Bill Details Online</a:t>
            </a:r>
          </a:p>
          <a:p>
            <a:pPr eaLnBrk="1" hangingPunct="1"/>
            <a:r>
              <a:rPr lang="en-US" sz="1800" dirty="0" smtClean="0"/>
              <a:t>Online Bill </a:t>
            </a:r>
            <a:r>
              <a:rPr lang="en-US" altLang="en-US" sz="1800" dirty="0" smtClean="0"/>
              <a:t>P</a:t>
            </a:r>
            <a:r>
              <a:rPr lang="en-US" sz="1800" dirty="0" smtClean="0"/>
              <a:t>ayments</a:t>
            </a:r>
          </a:p>
          <a:p>
            <a:pPr eaLnBrk="1" hangingPunct="1"/>
            <a:r>
              <a:rPr lang="en-US" sz="1800" dirty="0" smtClean="0"/>
              <a:t>Submit </a:t>
            </a:r>
            <a:r>
              <a:rPr lang="en-US" altLang="en-US" sz="1800" dirty="0" smtClean="0"/>
              <a:t>S</a:t>
            </a:r>
            <a:r>
              <a:rPr lang="en-US" sz="1800" dirty="0" smtClean="0"/>
              <a:t>ervice </a:t>
            </a:r>
            <a:r>
              <a:rPr lang="en-US" altLang="en-US" sz="1800" dirty="0" smtClean="0"/>
              <a:t>R</a:t>
            </a:r>
            <a:r>
              <a:rPr lang="en-US" sz="1800" dirty="0" smtClean="0"/>
              <a:t>equest </a:t>
            </a:r>
            <a:r>
              <a:rPr lang="en-US" altLang="en-US" sz="1800" dirty="0" smtClean="0"/>
              <a:t>O</a:t>
            </a:r>
            <a:r>
              <a:rPr lang="en-US" sz="1800" dirty="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2000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en-US" sz="40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Customer &amp; Account Management</a:t>
            </a:r>
            <a:endParaRPr lang="en-GB" altLang="en-US" sz="4000" b="1" i="1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Activate / De-activate Customer</a:t>
            </a:r>
            <a:endParaRPr lang="en-US" smtClean="0"/>
          </a:p>
        </p:txBody>
      </p:sp>
      <p:pic>
        <p:nvPicPr>
          <p:cNvPr id="21508" name="Picture 3" descr="Activate Deactivate Custom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0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5603" name="Rectangle 128"/>
          <p:cNvSpPr>
            <a:spLocks noChangeArrowheads="1"/>
          </p:cNvSpPr>
          <p:nvPr/>
        </p:nvSpPr>
        <p:spPr bwMode="auto">
          <a:xfrm>
            <a:off x="795338" y="3194050"/>
            <a:ext cx="706437" cy="523875"/>
          </a:xfrm>
          <a:prstGeom prst="rect">
            <a:avLst/>
          </a:prstGeom>
          <a:solidFill>
            <a:srgbClr val="FF00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3</a:t>
            </a:r>
          </a:p>
        </p:txBody>
      </p:sp>
      <p:sp>
        <p:nvSpPr>
          <p:cNvPr id="25604" name="Rectangle 129"/>
          <p:cNvSpPr>
            <a:spLocks noChangeArrowheads="1"/>
          </p:cNvSpPr>
          <p:nvPr/>
        </p:nvSpPr>
        <p:spPr bwMode="auto">
          <a:xfrm>
            <a:off x="795338" y="3968750"/>
            <a:ext cx="706437" cy="565150"/>
          </a:xfrm>
          <a:prstGeom prst="rect">
            <a:avLst/>
          </a:prstGeom>
          <a:solidFill>
            <a:srgbClr val="660066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4</a:t>
            </a:r>
          </a:p>
        </p:txBody>
      </p:sp>
      <p:sp>
        <p:nvSpPr>
          <p:cNvPr id="25605" name="Rectangle 135"/>
          <p:cNvSpPr>
            <a:spLocks noChangeArrowheads="1"/>
          </p:cNvSpPr>
          <p:nvPr/>
        </p:nvSpPr>
        <p:spPr bwMode="auto">
          <a:xfrm>
            <a:off x="1492250" y="3968750"/>
            <a:ext cx="6845300" cy="565150"/>
          </a:xfrm>
          <a:prstGeom prst="rect">
            <a:avLst/>
          </a:prstGeom>
          <a:solidFill>
            <a:srgbClr val="660066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dirty="0" smtClean="0">
                <a:latin typeface="Gill Sans MT" pitchFamily="34" charset="0"/>
              </a:rPr>
              <a:t>Financials</a:t>
            </a:r>
            <a:endParaRPr lang="en-US" sz="2800" b="1" dirty="0">
              <a:latin typeface="Gill Sans MT" pitchFamily="34" charset="0"/>
            </a:endParaRPr>
          </a:p>
        </p:txBody>
      </p:sp>
      <p:sp>
        <p:nvSpPr>
          <p:cNvPr id="25606" name="Rectangle 144"/>
          <p:cNvSpPr>
            <a:spLocks noChangeArrowheads="1"/>
          </p:cNvSpPr>
          <p:nvPr/>
        </p:nvSpPr>
        <p:spPr bwMode="auto">
          <a:xfrm>
            <a:off x="784225" y="1524000"/>
            <a:ext cx="706438" cy="565150"/>
          </a:xfrm>
          <a:prstGeom prst="rect">
            <a:avLst/>
          </a:prstGeom>
          <a:solidFill>
            <a:srgbClr val="33CC33">
              <a:alpha val="5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latin typeface="Gill Sans MT" pitchFamily="34" charset="0"/>
              </a:rPr>
              <a:t>1</a:t>
            </a:r>
          </a:p>
        </p:txBody>
      </p:sp>
      <p:sp>
        <p:nvSpPr>
          <p:cNvPr id="25607" name="Rectangle 146"/>
          <p:cNvSpPr>
            <a:spLocks noChangeArrowheads="1"/>
          </p:cNvSpPr>
          <p:nvPr/>
        </p:nvSpPr>
        <p:spPr bwMode="auto">
          <a:xfrm>
            <a:off x="1481138" y="1524000"/>
            <a:ext cx="6845300" cy="565150"/>
          </a:xfrm>
          <a:prstGeom prst="rect">
            <a:avLst/>
          </a:prstGeom>
          <a:solidFill>
            <a:srgbClr val="33CC33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dirty="0" smtClean="0">
                <a:latin typeface="Gill Sans MT" pitchFamily="34" charset="0"/>
              </a:rPr>
              <a:t>Introduction &amp; Company Overview</a:t>
            </a:r>
            <a:endParaRPr lang="en-US" sz="2800" b="1" dirty="0">
              <a:latin typeface="Gill Sans MT" pitchFamily="34" charset="0"/>
            </a:endParaRPr>
          </a:p>
        </p:txBody>
      </p:sp>
      <p:sp>
        <p:nvSpPr>
          <p:cNvPr id="25608" name="Rectangle 155"/>
          <p:cNvSpPr>
            <a:spLocks noChangeArrowheads="1"/>
          </p:cNvSpPr>
          <p:nvPr/>
        </p:nvSpPr>
        <p:spPr bwMode="auto">
          <a:xfrm>
            <a:off x="777875" y="2360613"/>
            <a:ext cx="706438" cy="565150"/>
          </a:xfrm>
          <a:prstGeom prst="rect">
            <a:avLst/>
          </a:prstGeom>
          <a:solidFill>
            <a:srgbClr val="FFFF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2</a:t>
            </a:r>
          </a:p>
        </p:txBody>
      </p:sp>
      <p:sp>
        <p:nvSpPr>
          <p:cNvPr id="25609" name="Rectangle 157"/>
          <p:cNvSpPr>
            <a:spLocks noChangeArrowheads="1"/>
          </p:cNvSpPr>
          <p:nvPr/>
        </p:nvSpPr>
        <p:spPr bwMode="auto">
          <a:xfrm>
            <a:off x="1482725" y="2360613"/>
            <a:ext cx="6845300" cy="56515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dirty="0" smtClean="0">
                <a:latin typeface="Gill Sans MT" pitchFamily="34" charset="0"/>
              </a:rPr>
              <a:t>Our Vision and Strategy</a:t>
            </a:r>
            <a:endParaRPr lang="en-US" sz="2800" b="1" dirty="0">
              <a:latin typeface="Gill Sans MT" pitchFamily="34" charset="0"/>
            </a:endParaRPr>
          </a:p>
        </p:txBody>
      </p:sp>
      <p:sp>
        <p:nvSpPr>
          <p:cNvPr id="25610" name="Rectangle 163"/>
          <p:cNvSpPr>
            <a:spLocks noChangeArrowheads="1"/>
          </p:cNvSpPr>
          <p:nvPr/>
        </p:nvSpPr>
        <p:spPr bwMode="auto">
          <a:xfrm>
            <a:off x="1492250" y="3194050"/>
            <a:ext cx="6850063" cy="523875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dirty="0" smtClean="0">
                <a:latin typeface="Gill Sans MT" pitchFamily="34" charset="0"/>
              </a:rPr>
              <a:t>CCBS Overview</a:t>
            </a:r>
            <a:endParaRPr lang="en-US" sz="2800" b="1" dirty="0">
              <a:latin typeface="Gill Sans MT" pitchFamily="34" charset="0"/>
            </a:endParaRPr>
          </a:p>
        </p:txBody>
      </p:sp>
      <p:sp>
        <p:nvSpPr>
          <p:cNvPr id="25611" name="Rectangle 168"/>
          <p:cNvSpPr>
            <a:spLocks noChangeArrowheads="1"/>
          </p:cNvSpPr>
          <p:nvPr/>
        </p:nvSpPr>
        <p:spPr bwMode="auto">
          <a:xfrm>
            <a:off x="795338" y="4810125"/>
            <a:ext cx="706437" cy="523875"/>
          </a:xfrm>
          <a:prstGeom prst="rect">
            <a:avLst/>
          </a:prstGeom>
          <a:solidFill>
            <a:srgbClr val="0066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Gill Sans MT" pitchFamily="34" charset="0"/>
              </a:rPr>
              <a:t>5</a:t>
            </a:r>
          </a:p>
        </p:txBody>
      </p:sp>
      <p:sp>
        <p:nvSpPr>
          <p:cNvPr id="25612" name="Rectangle 170"/>
          <p:cNvSpPr>
            <a:spLocks noChangeArrowheads="1"/>
          </p:cNvSpPr>
          <p:nvPr/>
        </p:nvSpPr>
        <p:spPr bwMode="auto">
          <a:xfrm>
            <a:off x="1492250" y="4810125"/>
            <a:ext cx="6850063" cy="523875"/>
          </a:xfrm>
          <a:prstGeom prst="rect">
            <a:avLst/>
          </a:prstGeom>
          <a:solidFill>
            <a:srgbClr val="0066FF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dirty="0" smtClean="0">
                <a:latin typeface="Gill Sans MT" pitchFamily="34" charset="0"/>
              </a:rPr>
              <a:t>Backup Points</a:t>
            </a:r>
            <a:endParaRPr lang="en-US" sz="2800" b="1" dirty="0"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5613" name="Group 55"/>
          <p:cNvGrpSpPr>
            <a:grpSpLocks/>
          </p:cNvGrpSpPr>
          <p:nvPr/>
        </p:nvGrpSpPr>
        <p:grpSpPr bwMode="auto">
          <a:xfrm>
            <a:off x="7885113" y="1722438"/>
            <a:ext cx="280987" cy="3419475"/>
            <a:chOff x="7885113" y="1722756"/>
            <a:chExt cx="280987" cy="3419068"/>
          </a:xfrm>
        </p:grpSpPr>
        <p:sp>
          <p:nvSpPr>
            <p:cNvPr id="25614" name="Rectangle 132"/>
            <p:cNvSpPr>
              <a:spLocks noChangeArrowheads="1"/>
            </p:cNvSpPr>
            <p:nvPr/>
          </p:nvSpPr>
          <p:spPr bwMode="auto">
            <a:xfrm>
              <a:off x="7899400" y="4250431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5" name="Rectangle 133"/>
            <p:cNvSpPr>
              <a:spLocks noChangeArrowheads="1"/>
            </p:cNvSpPr>
            <p:nvPr/>
          </p:nvSpPr>
          <p:spPr bwMode="auto">
            <a:xfrm>
              <a:off x="8032750" y="4303082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6" name="Rectangle 134"/>
            <p:cNvSpPr>
              <a:spLocks noChangeArrowheads="1"/>
            </p:cNvSpPr>
            <p:nvPr/>
          </p:nvSpPr>
          <p:spPr bwMode="auto">
            <a:xfrm>
              <a:off x="7899400" y="4355732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7" name="Rectangle 137"/>
            <p:cNvSpPr>
              <a:spLocks noChangeArrowheads="1"/>
            </p:cNvSpPr>
            <p:nvPr/>
          </p:nvSpPr>
          <p:spPr bwMode="auto">
            <a:xfrm>
              <a:off x="7885113" y="4168823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8" name="Rectangle 138"/>
            <p:cNvSpPr>
              <a:spLocks noChangeArrowheads="1"/>
            </p:cNvSpPr>
            <p:nvPr/>
          </p:nvSpPr>
          <p:spPr bwMode="auto">
            <a:xfrm>
              <a:off x="8018463" y="4221474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19" name="Rectangle 139"/>
            <p:cNvSpPr>
              <a:spLocks noChangeArrowheads="1"/>
            </p:cNvSpPr>
            <p:nvPr/>
          </p:nvSpPr>
          <p:spPr bwMode="auto">
            <a:xfrm>
              <a:off x="7885113" y="4274124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0" name="Rectangle 141"/>
            <p:cNvSpPr>
              <a:spLocks noChangeArrowheads="1"/>
            </p:cNvSpPr>
            <p:nvPr/>
          </p:nvSpPr>
          <p:spPr bwMode="auto">
            <a:xfrm>
              <a:off x="7888288" y="1844675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1" name="Rectangle 142"/>
            <p:cNvSpPr>
              <a:spLocks noChangeArrowheads="1"/>
            </p:cNvSpPr>
            <p:nvPr/>
          </p:nvSpPr>
          <p:spPr bwMode="auto">
            <a:xfrm>
              <a:off x="8021638" y="1896887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2" name="Rectangle 143"/>
            <p:cNvSpPr>
              <a:spLocks noChangeArrowheads="1"/>
            </p:cNvSpPr>
            <p:nvPr/>
          </p:nvSpPr>
          <p:spPr bwMode="auto">
            <a:xfrm>
              <a:off x="7888288" y="1949099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3" name="Rectangle 148"/>
            <p:cNvSpPr>
              <a:spLocks noChangeArrowheads="1"/>
            </p:cNvSpPr>
            <p:nvPr/>
          </p:nvSpPr>
          <p:spPr bwMode="auto">
            <a:xfrm>
              <a:off x="7888288" y="1722756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4" name="Rectangle 149"/>
            <p:cNvSpPr>
              <a:spLocks noChangeArrowheads="1"/>
            </p:cNvSpPr>
            <p:nvPr/>
          </p:nvSpPr>
          <p:spPr bwMode="auto">
            <a:xfrm>
              <a:off x="8021638" y="1775407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5" name="Rectangle 150"/>
            <p:cNvSpPr>
              <a:spLocks noChangeArrowheads="1"/>
            </p:cNvSpPr>
            <p:nvPr/>
          </p:nvSpPr>
          <p:spPr bwMode="auto">
            <a:xfrm>
              <a:off x="7888288" y="1828057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6" name="Rectangle 152"/>
            <p:cNvSpPr>
              <a:spLocks noChangeArrowheads="1"/>
            </p:cNvSpPr>
            <p:nvPr/>
          </p:nvSpPr>
          <p:spPr bwMode="auto">
            <a:xfrm>
              <a:off x="7888288" y="2681288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7" name="Rectangle 153"/>
            <p:cNvSpPr>
              <a:spLocks noChangeArrowheads="1"/>
            </p:cNvSpPr>
            <p:nvPr/>
          </p:nvSpPr>
          <p:spPr bwMode="auto">
            <a:xfrm>
              <a:off x="8021638" y="2733500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8" name="Rectangle 154"/>
            <p:cNvSpPr>
              <a:spLocks noChangeArrowheads="1"/>
            </p:cNvSpPr>
            <p:nvPr/>
          </p:nvSpPr>
          <p:spPr bwMode="auto">
            <a:xfrm>
              <a:off x="7888288" y="2785712"/>
              <a:ext cx="133350" cy="52212"/>
            </a:xfrm>
            <a:prstGeom prst="rect">
              <a:avLst/>
            </a:prstGeom>
            <a:solidFill>
              <a:schemeClr val="bg1">
                <a:alpha val="4509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29" name="Rectangle 159"/>
            <p:cNvSpPr>
              <a:spLocks noChangeArrowheads="1"/>
            </p:cNvSpPr>
            <p:nvPr/>
          </p:nvSpPr>
          <p:spPr bwMode="auto">
            <a:xfrm>
              <a:off x="7888288" y="2559369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0" name="Rectangle 160"/>
            <p:cNvSpPr>
              <a:spLocks noChangeArrowheads="1"/>
            </p:cNvSpPr>
            <p:nvPr/>
          </p:nvSpPr>
          <p:spPr bwMode="auto">
            <a:xfrm>
              <a:off x="8021638" y="2612020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1" name="Rectangle 161"/>
            <p:cNvSpPr>
              <a:spLocks noChangeArrowheads="1"/>
            </p:cNvSpPr>
            <p:nvPr/>
          </p:nvSpPr>
          <p:spPr bwMode="auto">
            <a:xfrm>
              <a:off x="7888288" y="2664670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2" name="Rectangle 165"/>
            <p:cNvSpPr>
              <a:spLocks noChangeArrowheads="1"/>
            </p:cNvSpPr>
            <p:nvPr/>
          </p:nvSpPr>
          <p:spPr bwMode="auto">
            <a:xfrm>
              <a:off x="7897813" y="3379644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3" name="Rectangle 166"/>
            <p:cNvSpPr>
              <a:spLocks noChangeArrowheads="1"/>
            </p:cNvSpPr>
            <p:nvPr/>
          </p:nvSpPr>
          <p:spPr bwMode="auto">
            <a:xfrm>
              <a:off x="8031163" y="3432295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4" name="Rectangle 167"/>
            <p:cNvSpPr>
              <a:spLocks noChangeArrowheads="1"/>
            </p:cNvSpPr>
            <p:nvPr/>
          </p:nvSpPr>
          <p:spPr bwMode="auto">
            <a:xfrm>
              <a:off x="7897813" y="3484945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8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5" name="Rectangle 172"/>
            <p:cNvSpPr>
              <a:spLocks noChangeArrowheads="1"/>
            </p:cNvSpPr>
            <p:nvPr/>
          </p:nvSpPr>
          <p:spPr bwMode="auto">
            <a:xfrm>
              <a:off x="7897813" y="4983872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6" name="Rectangle 173"/>
            <p:cNvSpPr>
              <a:spLocks noChangeArrowheads="1"/>
            </p:cNvSpPr>
            <p:nvPr/>
          </p:nvSpPr>
          <p:spPr bwMode="auto">
            <a:xfrm>
              <a:off x="8031163" y="5036523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637" name="Rectangle 174"/>
            <p:cNvSpPr>
              <a:spLocks noChangeArrowheads="1"/>
            </p:cNvSpPr>
            <p:nvPr/>
          </p:nvSpPr>
          <p:spPr bwMode="auto">
            <a:xfrm>
              <a:off x="7897813" y="5089173"/>
              <a:ext cx="133350" cy="52651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latin typeface="Gill Sans MT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0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Customer Reset Password</a:t>
            </a:r>
            <a:endParaRPr lang="en-US" smtClean="0"/>
          </a:p>
        </p:txBody>
      </p:sp>
      <p:pic>
        <p:nvPicPr>
          <p:cNvPr id="22532" name="Picture 3" descr="Customer Reset Passwo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9470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09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Edit Customer Details</a:t>
            </a:r>
          </a:p>
        </p:txBody>
      </p:sp>
      <p:pic>
        <p:nvPicPr>
          <p:cNvPr id="23556" name="Picture 3" descr="Edit Customer Detai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328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Manage Account</a:t>
            </a:r>
          </a:p>
        </p:txBody>
      </p:sp>
      <p:pic>
        <p:nvPicPr>
          <p:cNvPr id="24580" name="Picture 3" descr="Manage Accou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232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Other Features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566738" y="1905000"/>
            <a:ext cx="8001000" cy="4267200"/>
          </a:xfrm>
        </p:spPr>
        <p:txBody>
          <a:bodyPr/>
          <a:lstStyle/>
          <a:p>
            <a:r>
              <a:rPr lang="en-US" sz="2400" dirty="0" smtClean="0"/>
              <a:t>View current and past bills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2400" dirty="0" smtClean="0"/>
              <a:t>Change package / plan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2400" dirty="0" smtClean="0"/>
              <a:t>View current outstanding and payment history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392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462" y="-152400"/>
            <a:ext cx="8186738" cy="1125537"/>
          </a:xfrm>
          <a:noFill/>
        </p:spPr>
        <p:txBody>
          <a:bodyPr lIns="0" tIns="0" rIns="0" bIns="0" anchor="t"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CCBS: Features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Order Management</a:t>
            </a:r>
            <a:r>
              <a:rPr lang="en-US" sz="1800" smtClean="0">
                <a:sym typeface="Arial" pitchFamily="34" charset="0"/>
              </a:rPr>
              <a:t> </a:t>
            </a:r>
            <a:endParaRPr lang="en-US" altLang="en-US" sz="18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Customer &amp; Account Management</a:t>
            </a:r>
            <a:endParaRPr lang="en-US" sz="18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olidFill>
                  <a:srgbClr val="0070C0"/>
                </a:solidFill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smtClean="0">
                <a:sym typeface="Arial" pitchFamily="34" charset="0"/>
              </a:rPr>
              <a:t>Customer Portal - Web Self Care (WSC) </a:t>
            </a:r>
            <a:endParaRPr lang="en-US" altLang="en-US" sz="2000" b="1" smtClean="0">
              <a:sym typeface="Arial" pitchFamily="34" charset="0"/>
            </a:endParaRPr>
          </a:p>
          <a:p>
            <a:pPr eaLnBrk="1" hangingPunct="1"/>
            <a:r>
              <a:rPr lang="en-US" altLang="en-US" sz="1800" smtClean="0"/>
              <a:t>View Account and Bill Details Online</a:t>
            </a:r>
          </a:p>
          <a:p>
            <a:pPr eaLnBrk="1" hangingPunct="1"/>
            <a:r>
              <a:rPr lang="en-US" sz="1800" smtClean="0"/>
              <a:t>Online Bill </a:t>
            </a:r>
            <a:r>
              <a:rPr lang="en-US" altLang="en-US" sz="1800" smtClean="0"/>
              <a:t>P</a:t>
            </a:r>
            <a:r>
              <a:rPr lang="en-US" sz="1800" smtClean="0"/>
              <a:t>ayments</a:t>
            </a:r>
          </a:p>
          <a:p>
            <a:pPr eaLnBrk="1" hangingPunct="1"/>
            <a:r>
              <a:rPr lang="en-US" sz="1800" smtClean="0"/>
              <a:t>Submit </a:t>
            </a:r>
            <a:r>
              <a:rPr lang="en-US" altLang="en-US" sz="1800" smtClean="0"/>
              <a:t>S</a:t>
            </a:r>
            <a:r>
              <a:rPr lang="en-US" sz="1800" smtClean="0"/>
              <a:t>ervice </a:t>
            </a:r>
            <a:r>
              <a:rPr lang="en-US" altLang="en-US" sz="1800" smtClean="0"/>
              <a:t>R</a:t>
            </a:r>
            <a:r>
              <a:rPr lang="en-US" sz="1800" smtClean="0"/>
              <a:t>equest </a:t>
            </a:r>
            <a:r>
              <a:rPr lang="en-US" altLang="en-US" sz="1800" smtClean="0"/>
              <a:t>O</a:t>
            </a:r>
            <a:r>
              <a:rPr lang="en-US" sz="180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en-US" sz="40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Billing &amp; Payments</a:t>
            </a:r>
            <a:endParaRPr lang="en-GB" altLang="en-US" sz="4000" b="1" i="1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Billing &amp; Payments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Monthly Billing on Package Rental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Generation of Bill Invoice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Billing History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Payment Collection for Bills / Invoice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Payment History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Billing and payment transactions data available for Finance System 	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17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304800"/>
            <a:ext cx="8186738" cy="1125537"/>
          </a:xfrm>
          <a:noFill/>
        </p:spPr>
        <p:txBody>
          <a:bodyPr lIns="0" tIns="0" rIns="0" bIns="0"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CCBS: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Order Management</a:t>
            </a:r>
            <a:r>
              <a:rPr lang="en-US" sz="1800" smtClean="0">
                <a:sym typeface="Arial" pitchFamily="34" charset="0"/>
              </a:rPr>
              <a:t> </a:t>
            </a:r>
            <a:endParaRPr lang="en-US" altLang="en-US" sz="18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Customer &amp; Account Management</a:t>
            </a:r>
            <a:endParaRPr lang="en-US" sz="18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olidFill>
                  <a:srgbClr val="0070C0"/>
                </a:solidFill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smtClean="0">
                <a:sym typeface="Arial" pitchFamily="34" charset="0"/>
              </a:rPr>
              <a:t>Customer Portal - Web Self Care (WSC) </a:t>
            </a:r>
            <a:endParaRPr lang="en-US" altLang="en-US" sz="2000" b="1" smtClean="0">
              <a:sym typeface="Arial" pitchFamily="34" charset="0"/>
            </a:endParaRPr>
          </a:p>
          <a:p>
            <a:pPr eaLnBrk="1" hangingPunct="1"/>
            <a:r>
              <a:rPr lang="en-US" altLang="en-US" sz="1800" smtClean="0"/>
              <a:t>View Account and Bill Details Online</a:t>
            </a:r>
          </a:p>
          <a:p>
            <a:pPr eaLnBrk="1" hangingPunct="1"/>
            <a:r>
              <a:rPr lang="en-US" sz="1800" smtClean="0"/>
              <a:t>Online Bill </a:t>
            </a:r>
            <a:r>
              <a:rPr lang="en-US" altLang="en-US" sz="1800" smtClean="0"/>
              <a:t>P</a:t>
            </a:r>
            <a:r>
              <a:rPr lang="en-US" sz="1800" smtClean="0"/>
              <a:t>ayments</a:t>
            </a:r>
          </a:p>
          <a:p>
            <a:pPr eaLnBrk="1" hangingPunct="1"/>
            <a:r>
              <a:rPr lang="en-US" sz="1800" smtClean="0"/>
              <a:t>Submit </a:t>
            </a:r>
            <a:r>
              <a:rPr lang="en-US" altLang="en-US" sz="1800" smtClean="0"/>
              <a:t>S</a:t>
            </a:r>
            <a:r>
              <a:rPr lang="en-US" sz="1800" smtClean="0"/>
              <a:t>ervice </a:t>
            </a:r>
            <a:r>
              <a:rPr lang="en-US" altLang="en-US" sz="1800" smtClean="0"/>
              <a:t>R</a:t>
            </a:r>
            <a:r>
              <a:rPr lang="en-US" sz="1800" smtClean="0"/>
              <a:t>equest </a:t>
            </a:r>
            <a:r>
              <a:rPr lang="en-US" altLang="en-US" sz="1800" smtClean="0"/>
              <a:t>O</a:t>
            </a:r>
            <a:r>
              <a:rPr lang="en-US" sz="180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en-US" sz="40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Package / Plan Management</a:t>
            </a:r>
            <a:endParaRPr lang="en-GB" altLang="en-US" sz="4000" b="1" i="1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Package Creation</a:t>
            </a:r>
            <a:r>
              <a:rPr lang="en-US" altLang="en-US" smtClean="0"/>
              <a:t>	</a:t>
            </a:r>
            <a:endParaRPr lang="en-US" smtClean="0"/>
          </a:p>
        </p:txBody>
      </p:sp>
      <p:pic>
        <p:nvPicPr>
          <p:cNvPr id="31748" name="Picture 3" descr="Package Cre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16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CCBS Solution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152400" y="1905000"/>
            <a:ext cx="8823325" cy="1136650"/>
          </a:xfrm>
          <a:prstGeom prst="roundRect">
            <a:avLst>
              <a:gd name="adj" fmla="val 0"/>
            </a:avLst>
          </a:prstGeom>
          <a:solidFill>
            <a:srgbClr val="A83870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5438" y="1968500"/>
            <a:ext cx="8437562" cy="190500"/>
          </a:xfrm>
          <a:prstGeom prst="rect">
            <a:avLst/>
          </a:prstGeom>
          <a:solidFill>
            <a:srgbClr val="D581AB"/>
          </a:solidFill>
          <a:ln w="9525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Verdana" pitchFamily="34" charset="0"/>
              </a:rPr>
              <a:t>CCBS - CSR Portal</a:t>
            </a:r>
            <a:endParaRPr lang="en-US" altLang="en-US" sz="1400" b="1">
              <a:latin typeface="Verdana" pitchFamily="34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4648200" y="2270125"/>
            <a:ext cx="1295400" cy="6365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400">
                <a:solidFill>
                  <a:schemeClr val="bg1"/>
                </a:solidFill>
                <a:latin typeface="Verdana" pitchFamily="34" charset="0"/>
              </a:rPr>
              <a:t>Pa</a:t>
            </a:r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ckage / Plan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Management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6096000" y="2278063"/>
            <a:ext cx="1295400" cy="6365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User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Management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3" name="AutoShape 8"/>
          <p:cNvSpPr>
            <a:spLocks noChangeArrowheads="1"/>
          </p:cNvSpPr>
          <p:nvPr/>
        </p:nvSpPr>
        <p:spPr bwMode="auto">
          <a:xfrm>
            <a:off x="3200400" y="2276475"/>
            <a:ext cx="1295400" cy="6365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Billing 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&amp; 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Pyments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4" name="AutoShape 9"/>
          <p:cNvSpPr>
            <a:spLocks noChangeArrowheads="1"/>
          </p:cNvSpPr>
          <p:nvPr/>
        </p:nvSpPr>
        <p:spPr bwMode="auto">
          <a:xfrm>
            <a:off x="1752600" y="2265363"/>
            <a:ext cx="1295400" cy="6365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400">
                <a:solidFill>
                  <a:schemeClr val="bg1"/>
                </a:solidFill>
                <a:latin typeface="Arial" pitchFamily="34" charset="0"/>
              </a:rPr>
              <a:t>C</a:t>
            </a:r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ustomer &amp; </a:t>
            </a:r>
          </a:p>
          <a:p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Account </a:t>
            </a:r>
          </a:p>
          <a:p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Management</a:t>
            </a:r>
            <a:endParaRPr lang="en-US" altLang="en-US" sz="1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5" name="AutoShape 10"/>
          <p:cNvSpPr>
            <a:spLocks noChangeArrowheads="1"/>
          </p:cNvSpPr>
          <p:nvPr/>
        </p:nvSpPr>
        <p:spPr bwMode="auto">
          <a:xfrm>
            <a:off x="7467600" y="4953000"/>
            <a:ext cx="1447800" cy="1143000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 w="9525">
            <a:solidFill>
              <a:srgbClr val="808080"/>
            </a:solidFill>
            <a:bevel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 b="1">
                <a:latin typeface="Tahoma" pitchFamily="34" charset="0"/>
              </a:rPr>
              <a:t>Switches</a:t>
            </a:r>
          </a:p>
          <a:p>
            <a:pPr eaLnBrk="0" hangingPunct="0"/>
            <a:r>
              <a:rPr lang="en-US" sz="1400" b="1">
                <a:latin typeface="Tahoma" pitchFamily="34" charset="0"/>
              </a:rPr>
              <a:t>/ Servers</a:t>
            </a:r>
          </a:p>
        </p:txBody>
      </p:sp>
      <p:sp>
        <p:nvSpPr>
          <p:cNvPr id="4106" name="AutoShape 11"/>
          <p:cNvSpPr>
            <a:spLocks noChangeArrowheads="1"/>
          </p:cNvSpPr>
          <p:nvPr/>
        </p:nvSpPr>
        <p:spPr bwMode="auto">
          <a:xfrm>
            <a:off x="152400" y="3746500"/>
            <a:ext cx="5030788" cy="952500"/>
          </a:xfrm>
          <a:prstGeom prst="roundRect">
            <a:avLst>
              <a:gd name="adj" fmla="val 0"/>
            </a:avLst>
          </a:prstGeom>
          <a:solidFill>
            <a:srgbClr val="4B78D3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381000" y="3848100"/>
            <a:ext cx="4495800" cy="190500"/>
          </a:xfrm>
          <a:prstGeom prst="rect">
            <a:avLst/>
          </a:prstGeom>
          <a:solidFill>
            <a:srgbClr val="799ADD"/>
          </a:solidFill>
          <a:ln w="9525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Verdana" pitchFamily="34" charset="0"/>
              </a:rPr>
              <a:t>CCBS - Customer Portal</a:t>
            </a:r>
          </a:p>
        </p:txBody>
      </p:sp>
      <p:sp>
        <p:nvSpPr>
          <p:cNvPr id="4108" name="AutoShape 13"/>
          <p:cNvSpPr>
            <a:spLocks noChangeArrowheads="1"/>
          </p:cNvSpPr>
          <p:nvPr/>
        </p:nvSpPr>
        <p:spPr bwMode="auto">
          <a:xfrm>
            <a:off x="3886200" y="4114800"/>
            <a:ext cx="1066800" cy="5032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Service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Requests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9" name="AutoShape 14"/>
          <p:cNvSpPr>
            <a:spLocks noChangeArrowheads="1"/>
          </p:cNvSpPr>
          <p:nvPr/>
        </p:nvSpPr>
        <p:spPr bwMode="auto">
          <a:xfrm>
            <a:off x="304800" y="4114800"/>
            <a:ext cx="1143000" cy="504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Account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Balance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10" name="AutoShape 15"/>
          <p:cNvSpPr>
            <a:spLocks noChangeArrowheads="1"/>
          </p:cNvSpPr>
          <p:nvPr/>
        </p:nvSpPr>
        <p:spPr bwMode="auto">
          <a:xfrm>
            <a:off x="2743200" y="4114800"/>
            <a:ext cx="1066800" cy="504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Bill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Payments</a:t>
            </a:r>
            <a:endParaRPr lang="en-US"/>
          </a:p>
        </p:txBody>
      </p:sp>
      <p:sp>
        <p:nvSpPr>
          <p:cNvPr id="4111" name="AutoShape 16"/>
          <p:cNvSpPr>
            <a:spLocks noChangeArrowheads="1"/>
          </p:cNvSpPr>
          <p:nvPr/>
        </p:nvSpPr>
        <p:spPr bwMode="auto">
          <a:xfrm>
            <a:off x="1524000" y="4114800"/>
            <a:ext cx="1143000" cy="5032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Bill View</a:t>
            </a:r>
            <a:endParaRPr lang="en-US" altLang="en-US" sz="14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12" name="AutoShape 21"/>
          <p:cNvSpPr>
            <a:spLocks noChangeArrowheads="1"/>
          </p:cNvSpPr>
          <p:nvPr/>
        </p:nvSpPr>
        <p:spPr bwMode="auto">
          <a:xfrm rot="10800000">
            <a:off x="5270500" y="4191000"/>
            <a:ext cx="444500" cy="304800"/>
          </a:xfrm>
          <a:prstGeom prst="leftRightArrow">
            <a:avLst>
              <a:gd name="adj1" fmla="val 39583"/>
              <a:gd name="adj2" fmla="val 46437"/>
            </a:avLst>
          </a:prstGeom>
          <a:gradFill rotWithShape="1">
            <a:gsLst>
              <a:gs pos="0">
                <a:srgbClr val="696969"/>
              </a:gs>
              <a:gs pos="50000">
                <a:srgbClr val="C0C0C0"/>
              </a:gs>
              <a:gs pos="100000">
                <a:srgbClr val="696969"/>
              </a:gs>
            </a:gsLst>
            <a:lin ang="2700000" scaled="1"/>
          </a:gradFill>
          <a:ln w="9525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AutoShape 22"/>
          <p:cNvSpPr>
            <a:spLocks noChangeArrowheads="1"/>
          </p:cNvSpPr>
          <p:nvPr/>
        </p:nvSpPr>
        <p:spPr bwMode="auto">
          <a:xfrm rot="5400000">
            <a:off x="6934200" y="3810000"/>
            <a:ext cx="1752600" cy="381000"/>
          </a:xfrm>
          <a:prstGeom prst="leftRightArrow">
            <a:avLst>
              <a:gd name="adj1" fmla="val 39667"/>
              <a:gd name="adj2" fmla="val 67467"/>
            </a:avLst>
          </a:prstGeom>
          <a:gradFill rotWithShape="1">
            <a:gsLst>
              <a:gs pos="0">
                <a:srgbClr val="696969"/>
              </a:gs>
              <a:gs pos="50000">
                <a:srgbClr val="C0C0C0"/>
              </a:gs>
              <a:gs pos="100000">
                <a:srgbClr val="696969"/>
              </a:gs>
            </a:gsLst>
            <a:lin ang="2700000" scaled="1"/>
          </a:gradFill>
          <a:ln w="9525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AutoShape 30"/>
          <p:cNvSpPr>
            <a:spLocks noChangeArrowheads="1"/>
          </p:cNvSpPr>
          <p:nvPr/>
        </p:nvSpPr>
        <p:spPr bwMode="auto">
          <a:xfrm>
            <a:off x="5257800" y="5638800"/>
            <a:ext cx="2057400" cy="254000"/>
          </a:xfrm>
          <a:prstGeom prst="leftRightArrow">
            <a:avLst>
              <a:gd name="adj1" fmla="val 50000"/>
              <a:gd name="adj2" fmla="val 115500"/>
            </a:avLst>
          </a:prstGeom>
          <a:gradFill rotWithShape="1">
            <a:gsLst>
              <a:gs pos="0">
                <a:srgbClr val="696969"/>
              </a:gs>
              <a:gs pos="50000">
                <a:srgbClr val="C0C0C0"/>
              </a:gs>
              <a:gs pos="100000">
                <a:srgbClr val="696969"/>
              </a:gs>
            </a:gsLst>
            <a:lin ang="2700000" scaled="1"/>
          </a:gradFill>
          <a:ln w="9525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Text Box 32"/>
          <p:cNvSpPr txBox="1">
            <a:spLocks noChangeArrowheads="1"/>
          </p:cNvSpPr>
          <p:nvPr/>
        </p:nvSpPr>
        <p:spPr bwMode="auto">
          <a:xfrm>
            <a:off x="7848600" y="3810000"/>
            <a:ext cx="1222375" cy="431800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b="1" i="1">
                <a:latin typeface="Mongolian Baiti" pitchFamily="66" charset="0"/>
              </a:rPr>
              <a:t>Manual Provisioning</a:t>
            </a:r>
            <a:endParaRPr lang="en-US" altLang="en-US" sz="1400" b="1" i="1">
              <a:latin typeface="Mongolian Baiti" pitchFamily="66" charset="0"/>
            </a:endParaRPr>
          </a:p>
        </p:txBody>
      </p:sp>
      <p:sp>
        <p:nvSpPr>
          <p:cNvPr id="4116" name="AutoShape 38"/>
          <p:cNvSpPr>
            <a:spLocks noChangeArrowheads="1"/>
          </p:cNvSpPr>
          <p:nvPr/>
        </p:nvSpPr>
        <p:spPr bwMode="auto">
          <a:xfrm>
            <a:off x="304800" y="2268538"/>
            <a:ext cx="1295400" cy="6365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Order</a:t>
            </a:r>
          </a:p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Management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29400" y="990600"/>
            <a:ext cx="1143000" cy="930275"/>
            <a:chOff x="6629400" y="990600"/>
            <a:chExt cx="1143000" cy="930275"/>
          </a:xfrm>
        </p:grpSpPr>
        <p:pic>
          <p:nvPicPr>
            <p:cNvPr id="4127" name="Picture 41" descr="GetThumb-lady"/>
            <p:cNvPicPr>
              <a:picLocks noChangeAspect="1" noChangeArrowheads="1"/>
            </p:cNvPicPr>
            <p:nvPr/>
          </p:nvPicPr>
          <p:blipFill>
            <a:blip r:embed="rId2" cstate="print"/>
            <a:srcRect r="19719"/>
            <a:stretch>
              <a:fillRect/>
            </a:stretch>
          </p:blipFill>
          <p:spPr bwMode="auto">
            <a:xfrm>
              <a:off x="6780540" y="990600"/>
              <a:ext cx="831273" cy="638424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sp>
          <p:nvSpPr>
            <p:cNvPr id="4128" name="Text Box 42"/>
            <p:cNvSpPr txBox="1">
              <a:spLocks noChangeArrowheads="1"/>
            </p:cNvSpPr>
            <p:nvPr/>
          </p:nvSpPr>
          <p:spPr bwMode="auto">
            <a:xfrm>
              <a:off x="6629400" y="1615995"/>
              <a:ext cx="1143000" cy="30488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1">
                  <a:latin typeface="Verdana" pitchFamily="34" charset="0"/>
                </a:rPr>
                <a:t>Customer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pic>
        <p:nvPicPr>
          <p:cNvPr id="4118" name="Picture 44" descr="laptop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838200"/>
            <a:ext cx="1238250" cy="1049338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</p:pic>
      <p:sp>
        <p:nvSpPr>
          <p:cNvPr id="4119" name="AutoShape 7"/>
          <p:cNvSpPr>
            <a:spLocks noChangeArrowheads="1"/>
          </p:cNvSpPr>
          <p:nvPr/>
        </p:nvSpPr>
        <p:spPr bwMode="auto">
          <a:xfrm>
            <a:off x="7543800" y="2286000"/>
            <a:ext cx="1295400" cy="6365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Reports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20" name="AutoShape 11"/>
          <p:cNvSpPr>
            <a:spLocks noChangeArrowheads="1"/>
          </p:cNvSpPr>
          <p:nvPr/>
        </p:nvSpPr>
        <p:spPr bwMode="auto">
          <a:xfrm>
            <a:off x="152400" y="5181600"/>
            <a:ext cx="5029200" cy="952500"/>
          </a:xfrm>
          <a:prstGeom prst="roundRect">
            <a:avLst>
              <a:gd name="adj" fmla="val 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endParaRPr lang="en-US"/>
          </a:p>
        </p:txBody>
      </p:sp>
      <p:sp>
        <p:nvSpPr>
          <p:cNvPr id="4121" name="Rectangle 12"/>
          <p:cNvSpPr>
            <a:spLocks noChangeArrowheads="1"/>
          </p:cNvSpPr>
          <p:nvPr/>
        </p:nvSpPr>
        <p:spPr bwMode="auto">
          <a:xfrm>
            <a:off x="381000" y="5283200"/>
            <a:ext cx="4649788" cy="190500"/>
          </a:xfrm>
          <a:prstGeom prst="rect">
            <a:avLst/>
          </a:prstGeom>
          <a:solidFill>
            <a:srgbClr val="799A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Verdana" pitchFamily="34" charset="0"/>
              </a:rPr>
              <a:t>CCBS - Optional Modules</a:t>
            </a:r>
            <a:endParaRPr lang="en-US"/>
          </a:p>
        </p:txBody>
      </p:sp>
      <p:sp>
        <p:nvSpPr>
          <p:cNvPr id="4122" name="AutoShape 14"/>
          <p:cNvSpPr>
            <a:spLocks noChangeArrowheads="1"/>
          </p:cNvSpPr>
          <p:nvPr/>
        </p:nvSpPr>
        <p:spPr bwMode="auto">
          <a:xfrm>
            <a:off x="339725" y="5549900"/>
            <a:ext cx="1143000" cy="504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Provisioning</a:t>
            </a:r>
            <a:endParaRPr lang="en-US" altLang="en-US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23" name="AutoShape 10"/>
          <p:cNvSpPr>
            <a:spLocks noChangeArrowheads="1"/>
          </p:cNvSpPr>
          <p:nvPr/>
        </p:nvSpPr>
        <p:spPr bwMode="auto">
          <a:xfrm>
            <a:off x="5791200" y="3810000"/>
            <a:ext cx="1219200" cy="893763"/>
          </a:xfrm>
          <a:prstGeom prst="roundRect">
            <a:avLst>
              <a:gd name="adj" fmla="val 0"/>
            </a:avLst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eaLnBrk="0" hangingPunct="0"/>
            <a:r>
              <a:rPr lang="en-US" sz="1400" b="1">
                <a:latin typeface="Tahoma" pitchFamily="34" charset="0"/>
              </a:rPr>
              <a:t>Payment Gateway</a:t>
            </a:r>
            <a:endParaRPr lang="en-US" altLang="en-US" sz="1400" b="1">
              <a:latin typeface="Tahoma" pitchFamily="34" charset="0"/>
            </a:endParaRPr>
          </a:p>
        </p:txBody>
      </p:sp>
      <p:sp>
        <p:nvSpPr>
          <p:cNvPr id="4124" name="Text Box 32"/>
          <p:cNvSpPr txBox="1">
            <a:spLocks noChangeArrowheads="1"/>
          </p:cNvSpPr>
          <p:nvPr/>
        </p:nvSpPr>
        <p:spPr bwMode="auto">
          <a:xfrm>
            <a:off x="5638800" y="5029200"/>
            <a:ext cx="122237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b="1" i="1">
                <a:latin typeface="Mongolian Baiti" pitchFamily="66" charset="0"/>
              </a:rPr>
              <a:t>Automated  Provisioning &amp; Mediation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endParaRPr lang="en-US" altLang="en-US" sz="1400" b="1" i="1">
              <a:latin typeface="Mongolian Baiti" pitchFamily="66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400" b="1" i="1">
                <a:latin typeface="Mongolian Baiti" pitchFamily="66" charset="0"/>
              </a:rPr>
              <a:t>(Optional)</a:t>
            </a:r>
            <a:endParaRPr lang="en-US" altLang="en-US" sz="1400" b="1" i="1">
              <a:latin typeface="Mongolian Baiti" pitchFamily="66" charset="0"/>
            </a:endParaRPr>
          </a:p>
        </p:txBody>
      </p:sp>
      <p:pic>
        <p:nvPicPr>
          <p:cNvPr id="4125" name="Picture 8" descr="iPhone 5C 16GB - Blue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696200" y="839788"/>
            <a:ext cx="1300163" cy="1066800"/>
          </a:xfrm>
          <a:noFill/>
        </p:spPr>
      </p:pic>
      <p:sp>
        <p:nvSpPr>
          <p:cNvPr id="4126" name="AutoShape 21"/>
          <p:cNvSpPr>
            <a:spLocks noChangeArrowheads="1"/>
          </p:cNvSpPr>
          <p:nvPr/>
        </p:nvSpPr>
        <p:spPr bwMode="auto">
          <a:xfrm rot="10800000">
            <a:off x="7175500" y="4114800"/>
            <a:ext cx="444500" cy="304800"/>
          </a:xfrm>
          <a:prstGeom prst="leftRightArrow">
            <a:avLst>
              <a:gd name="adj1" fmla="val 39583"/>
              <a:gd name="adj2" fmla="val 46437"/>
            </a:avLst>
          </a:prstGeom>
          <a:gradFill rotWithShape="1">
            <a:gsLst>
              <a:gs pos="0">
                <a:srgbClr val="696969"/>
              </a:gs>
              <a:gs pos="50000">
                <a:srgbClr val="C0C0C0"/>
              </a:gs>
              <a:gs pos="100000">
                <a:srgbClr val="696969"/>
              </a:gs>
            </a:gsLst>
            <a:lin ang="2700000" scaled="1"/>
          </a:gradFill>
          <a:ln w="9525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152400"/>
            <a:ext cx="7010400" cy="896937"/>
          </a:xfrm>
          <a:noFill/>
        </p:spPr>
        <p:txBody>
          <a:bodyPr lIns="0" tIns="0" rIns="0" bIns="0"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CCBS: Features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Order Management</a:t>
            </a:r>
            <a:r>
              <a:rPr lang="en-US" sz="1800" dirty="0" smtClean="0">
                <a:sym typeface="Arial" pitchFamily="34" charset="0"/>
              </a:rPr>
              <a:t> </a:t>
            </a:r>
            <a:endParaRPr lang="en-US" alt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Customer &amp; Account Management</a:t>
            </a:r>
            <a:endParaRPr 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olidFill>
                  <a:srgbClr val="0070C0"/>
                </a:solidFill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Customer Portal - Web Self Care (WSC) </a:t>
            </a:r>
            <a:endParaRPr lang="en-US" altLang="en-US" sz="2000" b="1" dirty="0" smtClean="0">
              <a:sym typeface="Arial" pitchFamily="34" charset="0"/>
            </a:endParaRPr>
          </a:p>
          <a:p>
            <a:pPr eaLnBrk="1" hangingPunct="1"/>
            <a:r>
              <a:rPr lang="en-US" altLang="en-US" sz="1800" dirty="0" smtClean="0"/>
              <a:t>View Account and Bill Details Online</a:t>
            </a:r>
          </a:p>
          <a:p>
            <a:pPr eaLnBrk="1" hangingPunct="1"/>
            <a:r>
              <a:rPr lang="en-US" sz="1800" dirty="0" smtClean="0"/>
              <a:t>Online Bill </a:t>
            </a:r>
            <a:r>
              <a:rPr lang="en-US" altLang="en-US" sz="1800" dirty="0" smtClean="0"/>
              <a:t>P</a:t>
            </a:r>
            <a:r>
              <a:rPr lang="en-US" sz="1800" dirty="0" smtClean="0"/>
              <a:t>ayments</a:t>
            </a:r>
          </a:p>
          <a:p>
            <a:pPr eaLnBrk="1" hangingPunct="1"/>
            <a:r>
              <a:rPr lang="en-US" sz="1800" dirty="0" smtClean="0"/>
              <a:t>Submit </a:t>
            </a:r>
            <a:r>
              <a:rPr lang="en-US" altLang="en-US" sz="1800" dirty="0" smtClean="0"/>
              <a:t>S</a:t>
            </a:r>
            <a:r>
              <a:rPr lang="en-US" sz="1800" dirty="0" smtClean="0"/>
              <a:t>ervice </a:t>
            </a:r>
            <a:r>
              <a:rPr lang="en-US" altLang="en-US" sz="1800" dirty="0" smtClean="0"/>
              <a:t>R</a:t>
            </a:r>
            <a:r>
              <a:rPr lang="en-US" sz="1800" dirty="0" smtClean="0"/>
              <a:t>equest </a:t>
            </a:r>
            <a:r>
              <a:rPr lang="en-US" altLang="en-US" sz="1800" dirty="0" smtClean="0"/>
              <a:t>O</a:t>
            </a:r>
            <a:r>
              <a:rPr lang="en-US" sz="1800" dirty="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2000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en-US" sz="40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User Management</a:t>
            </a:r>
            <a:endParaRPr lang="en-GB" altLang="en-US" sz="4000" b="1" i="1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Assign </a:t>
            </a:r>
            <a:r>
              <a:rPr lang="en-US" smtClean="0"/>
              <a:t>Special Permissions</a:t>
            </a:r>
          </a:p>
        </p:txBody>
      </p:sp>
      <p:pic>
        <p:nvPicPr>
          <p:cNvPr id="34820" name="Picture 3" descr="Special Permiss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31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Create User</a:t>
            </a:r>
            <a:r>
              <a:rPr lang="en-US" altLang="en-US" smtClean="0"/>
              <a:t>	</a:t>
            </a:r>
            <a:endParaRPr lang="en-US" smtClean="0"/>
          </a:p>
        </p:txBody>
      </p:sp>
      <p:pic>
        <p:nvPicPr>
          <p:cNvPr id="35844" name="Picture 3" descr="Create U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77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Assign User Roles</a:t>
            </a:r>
            <a:endParaRPr lang="en-US" smtClean="0"/>
          </a:p>
        </p:txBody>
      </p:sp>
      <p:pic>
        <p:nvPicPr>
          <p:cNvPr id="36868" name="Picture 3" descr="Role Permis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232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88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186738" cy="1125537"/>
          </a:xfrm>
          <a:noFill/>
        </p:spPr>
        <p:txBody>
          <a:bodyPr lIns="0" tIns="0" rIns="0" bIns="0"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CCBS: Features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Order Management</a:t>
            </a:r>
            <a:r>
              <a:rPr lang="en-US" sz="1800" smtClean="0">
                <a:sym typeface="Arial" pitchFamily="34" charset="0"/>
              </a:rPr>
              <a:t> </a:t>
            </a:r>
            <a:endParaRPr lang="en-US" altLang="en-US" sz="18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Customer &amp; Account Management</a:t>
            </a:r>
            <a:endParaRPr lang="en-US" sz="18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smtClean="0">
                <a:solidFill>
                  <a:srgbClr val="0070C0"/>
                </a:solidFill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smtClean="0">
                <a:sym typeface="Arial" pitchFamily="34" charset="0"/>
              </a:rPr>
              <a:t>Customer Portal - Web Self Care (WSC) </a:t>
            </a:r>
            <a:endParaRPr lang="en-US" altLang="en-US" sz="2000" b="1" smtClean="0">
              <a:sym typeface="Arial" pitchFamily="34" charset="0"/>
            </a:endParaRPr>
          </a:p>
          <a:p>
            <a:pPr eaLnBrk="1" hangingPunct="1"/>
            <a:r>
              <a:rPr lang="en-US" altLang="en-US" sz="1800" smtClean="0"/>
              <a:t>View Account and Bill Details Online</a:t>
            </a:r>
          </a:p>
          <a:p>
            <a:pPr eaLnBrk="1" hangingPunct="1"/>
            <a:r>
              <a:rPr lang="en-US" sz="1800" smtClean="0"/>
              <a:t>Online Bill </a:t>
            </a:r>
            <a:r>
              <a:rPr lang="en-US" altLang="en-US" sz="1800" smtClean="0"/>
              <a:t>P</a:t>
            </a:r>
            <a:r>
              <a:rPr lang="en-US" sz="1800" smtClean="0"/>
              <a:t>ayments</a:t>
            </a:r>
          </a:p>
          <a:p>
            <a:pPr eaLnBrk="1" hangingPunct="1"/>
            <a:r>
              <a:rPr lang="en-US" sz="1800" smtClean="0"/>
              <a:t>Submit </a:t>
            </a:r>
            <a:r>
              <a:rPr lang="en-US" altLang="en-US" sz="1800" smtClean="0"/>
              <a:t>S</a:t>
            </a:r>
            <a:r>
              <a:rPr lang="en-US" sz="1800" smtClean="0"/>
              <a:t>ervice </a:t>
            </a:r>
            <a:r>
              <a:rPr lang="en-US" altLang="en-US" sz="1800" smtClean="0"/>
              <a:t>R</a:t>
            </a:r>
            <a:r>
              <a:rPr lang="en-US" sz="1800" smtClean="0"/>
              <a:t>equest </a:t>
            </a:r>
            <a:r>
              <a:rPr lang="en-US" altLang="en-US" sz="1800" smtClean="0"/>
              <a:t>O</a:t>
            </a:r>
            <a:r>
              <a:rPr lang="en-US" sz="180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200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en-US" sz="40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Reports</a:t>
            </a:r>
            <a:endParaRPr lang="en-GB" altLang="en-US" sz="4000" b="1" i="1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400" smtClean="0"/>
              <a:t>Key Reports</a:t>
            </a:r>
            <a:endParaRPr lang="en-US" sz="3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dirty="0" smtClean="0"/>
              <a:t>Order Processing Reports (e.g. New Orders, Activations, Deactivations, etc.)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Billing Reports (e.g. Billed Revenue)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Collection Reports (e.g. Debtors, Overdue Accounts, Payments)</a:t>
            </a:r>
          </a:p>
          <a:p>
            <a:pPr>
              <a:buFont typeface="Wingdings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Customer and Account Detail Reports (e.g. Customers, Accounts etc.)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35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76200"/>
            <a:ext cx="6858000" cy="668337"/>
          </a:xfrm>
          <a:noFill/>
        </p:spPr>
        <p:txBody>
          <a:bodyPr lIns="0" tIns="0" rIns="0" bIns="0"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CCBS: Features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Order Management</a:t>
            </a:r>
            <a:r>
              <a:rPr lang="en-US" sz="1800" dirty="0" smtClean="0">
                <a:sym typeface="Arial" pitchFamily="34" charset="0"/>
              </a:rPr>
              <a:t> </a:t>
            </a:r>
            <a:endParaRPr lang="en-US" alt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Customer &amp; Account Management</a:t>
            </a:r>
            <a:endParaRPr 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70C0"/>
                </a:solidFill>
                <a:sym typeface="Arial" pitchFamily="34" charset="0"/>
              </a:rPr>
              <a:t>Customer Portal - Web Self Care (WSC) </a:t>
            </a:r>
            <a:endParaRPr lang="en-US" altLang="en-US" sz="2000" b="1" dirty="0" smtClean="0">
              <a:solidFill>
                <a:srgbClr val="0070C0"/>
              </a:solidFill>
              <a:sym typeface="Arial" pitchFamily="34" charset="0"/>
            </a:endParaRPr>
          </a:p>
          <a:p>
            <a:pPr eaLnBrk="1" hangingPunct="1"/>
            <a:r>
              <a:rPr lang="en-US" altLang="en-US" sz="1800" dirty="0" smtClean="0"/>
              <a:t>View Account and Bill Details Online</a:t>
            </a:r>
          </a:p>
          <a:p>
            <a:pPr eaLnBrk="1" hangingPunct="1"/>
            <a:r>
              <a:rPr lang="en-US" sz="1800" dirty="0" smtClean="0"/>
              <a:t>Online Bill </a:t>
            </a:r>
            <a:r>
              <a:rPr lang="en-US" altLang="en-US" sz="1800" dirty="0" smtClean="0"/>
              <a:t>P</a:t>
            </a:r>
            <a:r>
              <a:rPr lang="en-US" sz="1800" dirty="0" smtClean="0"/>
              <a:t>ayments</a:t>
            </a:r>
          </a:p>
          <a:p>
            <a:pPr eaLnBrk="1" hangingPunct="1"/>
            <a:r>
              <a:rPr lang="en-US" sz="1800" dirty="0" smtClean="0"/>
              <a:t>Submit </a:t>
            </a:r>
            <a:r>
              <a:rPr lang="en-US" altLang="en-US" sz="1800" dirty="0" smtClean="0"/>
              <a:t>S</a:t>
            </a:r>
            <a:r>
              <a:rPr lang="en-US" sz="1800" dirty="0" smtClean="0"/>
              <a:t>ervice </a:t>
            </a:r>
            <a:r>
              <a:rPr lang="en-US" altLang="en-US" sz="1800" dirty="0" smtClean="0"/>
              <a:t>R</a:t>
            </a:r>
            <a:r>
              <a:rPr lang="en-US" sz="1800" dirty="0" smtClean="0"/>
              <a:t>equest </a:t>
            </a:r>
            <a:r>
              <a:rPr lang="en-US" altLang="en-US" sz="1800" dirty="0" smtClean="0"/>
              <a:t>O</a:t>
            </a:r>
            <a:r>
              <a:rPr lang="en-US" sz="1800" dirty="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2000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Customer Portal - Web Self Care (WSC)</a:t>
            </a:r>
            <a:br>
              <a:rPr lang="en-US" alt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endParaRPr lang="en-GB" altLang="en-US" sz="40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152400"/>
            <a:ext cx="6400800" cy="820737"/>
          </a:xfrm>
          <a:noFill/>
        </p:spPr>
        <p:txBody>
          <a:bodyPr lIns="0" tIns="0" rIns="0" bIns="0" anchor="t"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CCBS: Features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229600" cy="4041775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CSR Portal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Order Management</a:t>
            </a:r>
            <a:r>
              <a:rPr lang="en-US" sz="1800" dirty="0" smtClean="0">
                <a:sym typeface="Arial" pitchFamily="34" charset="0"/>
              </a:rPr>
              <a:t> </a:t>
            </a:r>
            <a:endParaRPr lang="en-US" alt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Customer &amp; Account Management</a:t>
            </a:r>
            <a:endParaRPr lang="en-US" sz="18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Billing and Payments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Package/Plan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User Management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r>
              <a:rPr lang="en-US" altLang="en-US" sz="1800" dirty="0" smtClean="0">
                <a:sym typeface="Arial" pitchFamily="34" charset="0"/>
              </a:rPr>
              <a:t>Reports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1000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Arial" pitchFamily="34" charset="0"/>
              </a:rPr>
              <a:t>Customer Portal - Web Self Care (WSC) </a:t>
            </a:r>
            <a:endParaRPr lang="en-US" altLang="en-US" sz="2000" b="1" dirty="0" smtClean="0">
              <a:sym typeface="Arial" pitchFamily="34" charset="0"/>
            </a:endParaRPr>
          </a:p>
          <a:p>
            <a:pPr eaLnBrk="1" hangingPunct="1"/>
            <a:r>
              <a:rPr lang="en-US" altLang="en-US" sz="1800" dirty="0" smtClean="0"/>
              <a:t>View Account and Bill Details Online</a:t>
            </a:r>
          </a:p>
          <a:p>
            <a:pPr eaLnBrk="1" hangingPunct="1"/>
            <a:r>
              <a:rPr lang="en-US" sz="1800" dirty="0" smtClean="0"/>
              <a:t>Online Bill </a:t>
            </a:r>
            <a:r>
              <a:rPr lang="en-US" altLang="en-US" sz="1800" dirty="0" smtClean="0"/>
              <a:t>P</a:t>
            </a:r>
            <a:r>
              <a:rPr lang="en-US" sz="1800" dirty="0" smtClean="0"/>
              <a:t>ayments</a:t>
            </a:r>
          </a:p>
          <a:p>
            <a:pPr eaLnBrk="1" hangingPunct="1"/>
            <a:r>
              <a:rPr lang="en-US" sz="1800" dirty="0" smtClean="0"/>
              <a:t>Submit </a:t>
            </a:r>
            <a:r>
              <a:rPr lang="en-US" altLang="en-US" sz="1800" dirty="0" smtClean="0"/>
              <a:t>S</a:t>
            </a:r>
            <a:r>
              <a:rPr lang="en-US" sz="1800" dirty="0" smtClean="0"/>
              <a:t>ervice </a:t>
            </a:r>
            <a:r>
              <a:rPr lang="en-US" altLang="en-US" sz="1800" dirty="0" smtClean="0"/>
              <a:t>R</a:t>
            </a:r>
            <a:r>
              <a:rPr lang="en-US" sz="1800" dirty="0" smtClean="0"/>
              <a:t>equest </a:t>
            </a:r>
            <a:r>
              <a:rPr lang="en-US" altLang="en-US" sz="1800" dirty="0" smtClean="0"/>
              <a:t>O</a:t>
            </a:r>
            <a:r>
              <a:rPr lang="en-US" sz="1800" dirty="0" smtClean="0"/>
              <a:t>nline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1000" b="1" dirty="0" smtClean="0">
              <a:sym typeface="Arial" pitchFamily="34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AutoNum type="arabicPeriod"/>
            </a:pPr>
            <a:endParaRPr lang="en-US" altLang="en-US" sz="2000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View Account and Bill Details</a:t>
            </a:r>
            <a:endParaRPr lang="en-GB" altLang="en-US" dirty="0" smtClean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609600" y="2286000"/>
            <a:ext cx="1143000" cy="1441450"/>
            <a:chOff x="0" y="0"/>
            <a:chExt cx="720" cy="908"/>
          </a:xfrm>
        </p:grpSpPr>
        <p:pic>
          <p:nvPicPr>
            <p:cNvPr id="43032" name="Picture 4" descr="GetThumb-lady"/>
            <p:cNvPicPr>
              <a:picLocks noChangeAspect="1" noChangeArrowheads="1"/>
            </p:cNvPicPr>
            <p:nvPr/>
          </p:nvPicPr>
          <p:blipFill>
            <a:blip r:embed="rId2" cstate="print"/>
            <a:srcRect r="19719"/>
            <a:stretch>
              <a:fillRect/>
            </a:stretch>
          </p:blipFill>
          <p:spPr bwMode="auto">
            <a:xfrm>
              <a:off x="0" y="240"/>
              <a:ext cx="720" cy="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sp>
          <p:nvSpPr>
            <p:cNvPr id="4303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Customer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5715000" y="5334000"/>
            <a:ext cx="20574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CSR Portal</a:t>
            </a:r>
            <a:endParaRPr lang="en-GB" altLang="en-US" sz="1800" b="1">
              <a:latin typeface="Verdana" pitchFamily="34" charset="0"/>
            </a:endParaRPr>
          </a:p>
        </p:txBody>
      </p:sp>
      <p:grpSp>
        <p:nvGrpSpPr>
          <p:cNvPr id="43013" name="Group 7"/>
          <p:cNvGrpSpPr>
            <a:grpSpLocks/>
          </p:cNvGrpSpPr>
          <p:nvPr/>
        </p:nvGrpSpPr>
        <p:grpSpPr bwMode="auto">
          <a:xfrm>
            <a:off x="1752600" y="2105025"/>
            <a:ext cx="3810000" cy="1400176"/>
            <a:chOff x="0" y="-170"/>
            <a:chExt cx="2400" cy="882"/>
          </a:xfrm>
        </p:grpSpPr>
        <p:sp>
          <p:nvSpPr>
            <p:cNvPr id="43030" name="Text Box 8"/>
            <p:cNvSpPr txBox="1">
              <a:spLocks noChangeArrowheads="1"/>
            </p:cNvSpPr>
            <p:nvPr/>
          </p:nvSpPr>
          <p:spPr bwMode="auto">
            <a:xfrm>
              <a:off x="48" y="-170"/>
              <a:ext cx="235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93300"/>
                  </a:solidFill>
                  <a:latin typeface="Verdana" pitchFamily="34" charset="0"/>
                </a:rPr>
                <a:t>Makes </a:t>
              </a:r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inquiry:</a:t>
              </a:r>
              <a:endParaRPr lang="en-US" sz="1600" dirty="0">
                <a:solidFill>
                  <a:srgbClr val="993300"/>
                </a:solidFill>
                <a:latin typeface="Verdana" pitchFamily="34" charset="0"/>
              </a:endParaRPr>
            </a:p>
            <a:p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Outstanding Requests, </a:t>
              </a:r>
              <a:endParaRPr lang="en-US" sz="1600" dirty="0">
                <a:solidFill>
                  <a:srgbClr val="993300"/>
                </a:solidFill>
                <a:latin typeface="Verdana" pitchFamily="34" charset="0"/>
              </a:endParaRPr>
            </a:p>
            <a:p>
              <a:r>
                <a:rPr lang="en-US" altLang="en-US" sz="1600" dirty="0">
                  <a:solidFill>
                    <a:srgbClr val="993300"/>
                  </a:solidFill>
                  <a:latin typeface="Verdana" pitchFamily="34" charset="0"/>
                </a:rPr>
                <a:t>B</a:t>
              </a:r>
              <a:r>
                <a:rPr lang="en-US" sz="1600" dirty="0">
                  <a:solidFill>
                    <a:srgbClr val="993300"/>
                  </a:solidFill>
                  <a:latin typeface="Verdana" pitchFamily="34" charset="0"/>
                </a:rPr>
                <a:t>ill Details</a:t>
              </a:r>
              <a:r>
                <a:rPr lang="en-US" altLang="en-US" sz="1600" dirty="0">
                  <a:solidFill>
                    <a:srgbClr val="993300"/>
                  </a:solidFill>
                  <a:latin typeface="Verdana" pitchFamily="34" charset="0"/>
                </a:rPr>
                <a:t>,</a:t>
              </a:r>
              <a:r>
                <a:rPr lang="en-US" sz="1600" dirty="0">
                  <a:solidFill>
                    <a:srgbClr val="993300"/>
                  </a:solidFill>
                  <a:latin typeface="Verdana" pitchFamily="34" charset="0"/>
                </a:rPr>
                <a:t> </a:t>
              </a:r>
              <a:endParaRPr lang="en-US" sz="1600" dirty="0" smtClean="0">
                <a:solidFill>
                  <a:srgbClr val="993300"/>
                </a:solidFill>
                <a:latin typeface="Verdana" pitchFamily="34" charset="0"/>
              </a:endParaRPr>
            </a:p>
            <a:p>
              <a:r>
                <a:rPr lang="en-US" alt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P</a:t>
              </a:r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ayment </a:t>
              </a:r>
              <a:r>
                <a:rPr lang="en-US" alt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H</a:t>
              </a:r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istory,</a:t>
              </a:r>
            </a:p>
            <a:p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etc</a:t>
              </a:r>
              <a:r>
                <a:rPr lang="en-US" sz="1600" dirty="0">
                  <a:solidFill>
                    <a:srgbClr val="993300"/>
                  </a:solidFill>
                  <a:latin typeface="Verdana" pitchFamily="34" charset="0"/>
                </a:rPr>
                <a:t>..</a:t>
              </a:r>
              <a:endParaRPr lang="en-GB" altLang="en-US" sz="1600" dirty="0">
                <a:solidFill>
                  <a:srgbClr val="993300"/>
                </a:solidFill>
                <a:latin typeface="Verdana" pitchFamily="34" charset="0"/>
              </a:endParaRPr>
            </a:p>
          </p:txBody>
        </p:sp>
        <p:cxnSp>
          <p:nvCxnSpPr>
            <p:cNvPr id="43031" name="AutoShape 9"/>
            <p:cNvCxnSpPr>
              <a:cxnSpLocks noChangeShapeType="1"/>
            </p:cNvCxnSpPr>
            <p:nvPr/>
          </p:nvCxnSpPr>
          <p:spPr bwMode="auto">
            <a:xfrm rot="10800000">
              <a:off x="0" y="712"/>
              <a:ext cx="2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5562600" y="2362200"/>
            <a:ext cx="1066800" cy="1363663"/>
            <a:chOff x="0" y="0"/>
            <a:chExt cx="672" cy="859"/>
          </a:xfrm>
        </p:grpSpPr>
        <p:pic>
          <p:nvPicPr>
            <p:cNvPr id="43028" name="Picture 11" descr="cs_call"/>
            <p:cNvPicPr>
              <a:picLocks noChangeAspect="1" noChangeArrowheads="1"/>
            </p:cNvPicPr>
            <p:nvPr/>
          </p:nvPicPr>
          <p:blipFill>
            <a:blip r:embed="rId3" cstate="print"/>
            <a:srcRect l="46770"/>
            <a:stretch>
              <a:fillRect/>
            </a:stretch>
          </p:blipFill>
          <p:spPr bwMode="auto">
            <a:xfrm>
              <a:off x="0" y="192"/>
              <a:ext cx="672" cy="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9" name="Text Box 12"/>
            <p:cNvSpPr txBox="1">
              <a:spLocks noChangeArrowheads="1"/>
            </p:cNvSpPr>
            <p:nvPr/>
          </p:nvSpPr>
          <p:spPr bwMode="auto">
            <a:xfrm>
              <a:off x="115" y="0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CSR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sp>
        <p:nvSpPr>
          <p:cNvPr id="43015" name="Line 13"/>
          <p:cNvSpPr>
            <a:spLocks noChangeShapeType="1"/>
          </p:cNvSpPr>
          <p:nvPr/>
        </p:nvSpPr>
        <p:spPr bwMode="auto">
          <a:xfrm>
            <a:off x="6477000" y="38100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14"/>
          <p:cNvSpPr txBox="1">
            <a:spLocks noChangeArrowheads="1"/>
          </p:cNvSpPr>
          <p:nvPr/>
        </p:nvSpPr>
        <p:spPr bwMode="auto">
          <a:xfrm>
            <a:off x="6480175" y="4587875"/>
            <a:ext cx="1520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993300"/>
                </a:solidFill>
                <a:latin typeface="Verdana" pitchFamily="34" charset="0"/>
              </a:rPr>
              <a:t>Logs on to </a:t>
            </a:r>
          </a:p>
          <a:p>
            <a:pPr algn="l"/>
            <a:r>
              <a:rPr lang="en-US" sz="1400">
                <a:solidFill>
                  <a:srgbClr val="993300"/>
                </a:solidFill>
                <a:latin typeface="Verdana" pitchFamily="34" charset="0"/>
              </a:rPr>
              <a:t>Customer Care</a:t>
            </a:r>
            <a:endParaRPr lang="en-GB" altLang="en-US" sz="1400">
              <a:solidFill>
                <a:srgbClr val="993300"/>
              </a:solidFill>
              <a:latin typeface="Verdana" pitchFamily="34" charset="0"/>
            </a:endParaRPr>
          </a:p>
        </p:txBody>
      </p:sp>
      <p:grpSp>
        <p:nvGrpSpPr>
          <p:cNvPr id="43017" name="Group 15"/>
          <p:cNvGrpSpPr>
            <a:grpSpLocks/>
          </p:cNvGrpSpPr>
          <p:nvPr/>
        </p:nvGrpSpPr>
        <p:grpSpPr bwMode="auto">
          <a:xfrm>
            <a:off x="5260975" y="3776663"/>
            <a:ext cx="987425" cy="1143000"/>
            <a:chOff x="0" y="0"/>
            <a:chExt cx="622" cy="720"/>
          </a:xfrm>
        </p:grpSpPr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>
              <a:off x="622" y="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0" y="309"/>
              <a:ext cx="6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>
                  <a:solidFill>
                    <a:srgbClr val="669900"/>
                  </a:solidFill>
                  <a:latin typeface="Verdana" pitchFamily="34" charset="0"/>
                </a:rPr>
                <a:t>Displays </a:t>
              </a:r>
            </a:p>
            <a:p>
              <a:pPr algn="r"/>
              <a:r>
                <a:rPr lang="en-US" sz="1400">
                  <a:solidFill>
                    <a:srgbClr val="669900"/>
                  </a:solidFill>
                  <a:latin typeface="Verdana" pitchFamily="34" charset="0"/>
                </a:rPr>
                <a:t>Info</a:t>
              </a:r>
              <a:endParaRPr lang="en-GB" altLang="en-US" sz="1400">
                <a:solidFill>
                  <a:srgbClr val="669900"/>
                </a:solidFill>
                <a:latin typeface="Verdana" pitchFamily="34" charset="0"/>
              </a:endParaRPr>
            </a:p>
          </p:txBody>
        </p:sp>
      </p:grpSp>
      <p:grpSp>
        <p:nvGrpSpPr>
          <p:cNvPr id="43018" name="Group 18"/>
          <p:cNvGrpSpPr>
            <a:grpSpLocks/>
          </p:cNvGrpSpPr>
          <p:nvPr/>
        </p:nvGrpSpPr>
        <p:grpSpPr bwMode="auto">
          <a:xfrm>
            <a:off x="1181100" y="3581400"/>
            <a:ext cx="4914900" cy="304800"/>
            <a:chOff x="0" y="0"/>
            <a:chExt cx="3096" cy="192"/>
          </a:xfrm>
        </p:grpSpPr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673" y="0"/>
              <a:ext cx="16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Gives Feedback</a:t>
              </a:r>
              <a:endParaRPr lang="en-GB" altLang="en-US" sz="1400" dirty="0">
                <a:solidFill>
                  <a:srgbClr val="669900"/>
                </a:solidFill>
                <a:latin typeface="Verdana" pitchFamily="34" charset="0"/>
              </a:endParaRPr>
            </a:p>
          </p:txBody>
        </p:sp>
        <p:cxnSp>
          <p:nvCxnSpPr>
            <p:cNvPr id="43025" name="AutoShape 20"/>
            <p:cNvCxnSpPr>
              <a:cxnSpLocks noChangeShapeType="1"/>
            </p:cNvCxnSpPr>
            <p:nvPr/>
          </p:nvCxnSpPr>
          <p:spPr bwMode="auto">
            <a:xfrm rot="5400000">
              <a:off x="1542" y="-1456"/>
              <a:ext cx="1" cy="3096"/>
            </a:xfrm>
            <a:prstGeom prst="bentConnector3">
              <a:avLst>
                <a:gd name="adj1" fmla="val 1450000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3019" name="Rectangle 21"/>
          <p:cNvSpPr>
            <a:spLocks noChangeArrowheads="1"/>
          </p:cNvSpPr>
          <p:nvPr/>
        </p:nvSpPr>
        <p:spPr bwMode="auto">
          <a:xfrm>
            <a:off x="1981200" y="5335588"/>
            <a:ext cx="2057400" cy="9890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GB" altLang="en-US" sz="1200" b="1">
              <a:solidFill>
                <a:schemeClr val="bg1"/>
              </a:solidFill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Customer </a:t>
            </a: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Portal </a:t>
            </a: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(WSC)</a:t>
            </a:r>
          </a:p>
          <a:p>
            <a:pPr eaLnBrk="0" hangingPunct="0">
              <a:spcBef>
                <a:spcPct val="50000"/>
              </a:spcBef>
            </a:pPr>
            <a:endParaRPr lang="en-US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>
            <a:off x="1103707" y="3764213"/>
            <a:ext cx="181769" cy="1295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 flipV="1">
            <a:off x="4038600" y="58689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3022" name="Picture 25" descr="laptop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648200"/>
            <a:ext cx="1249363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4" descr="iPhone 5C 16GB - 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267618"/>
            <a:ext cx="9366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AutoShape 9"/>
          <p:cNvCxnSpPr>
            <a:cxnSpLocks noChangeShapeType="1"/>
          </p:cNvCxnSpPr>
          <p:nvPr/>
        </p:nvCxnSpPr>
        <p:spPr bwMode="auto">
          <a:xfrm flipH="1" flipV="1">
            <a:off x="1321908" y="5102332"/>
            <a:ext cx="659292" cy="460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221580" y="4183272"/>
            <a:ext cx="373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3300"/>
                </a:solidFill>
                <a:latin typeface="Verdana" pitchFamily="34" charset="0"/>
              </a:rPr>
              <a:t>Logs on to </a:t>
            </a:r>
          </a:p>
          <a:p>
            <a:r>
              <a:rPr lang="en-US" altLang="en-US" sz="1600" dirty="0" smtClean="0">
                <a:solidFill>
                  <a:srgbClr val="993300"/>
                </a:solidFill>
                <a:latin typeface="Verdana" pitchFamily="34" charset="0"/>
              </a:rPr>
              <a:t>Customer Portal</a:t>
            </a:r>
            <a:endParaRPr lang="en-GB" altLang="en-US" sz="1600" dirty="0">
              <a:solidFill>
                <a:srgbClr val="993300"/>
              </a:solidFill>
              <a:latin typeface="Verdana" pitchFamily="34" charset="0"/>
            </a:endParaRPr>
          </a:p>
        </p:txBody>
      </p: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-21432" y="3733800"/>
            <a:ext cx="987425" cy="990600"/>
            <a:chOff x="0" y="96"/>
            <a:chExt cx="622" cy="624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22" y="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0" y="309"/>
              <a:ext cx="6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Displays </a:t>
              </a:r>
            </a:p>
            <a:p>
              <a:pPr algn="r"/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Info</a:t>
              </a:r>
              <a:endParaRPr lang="en-GB" altLang="en-US" sz="1400" dirty="0">
                <a:solidFill>
                  <a:srgbClr val="669900"/>
                </a:solidFill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7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 Glimpse of Web Self Care...</a:t>
            </a:r>
          </a:p>
        </p:txBody>
      </p:sp>
      <p:pic>
        <p:nvPicPr>
          <p:cNvPr id="44035" name="Picture 11" descr="WSC1"/>
          <p:cNvPicPr preferRelativeResize="0"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771650"/>
            <a:ext cx="797401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15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 Glimpse of Web Self Care...</a:t>
            </a:r>
          </a:p>
        </p:txBody>
      </p:sp>
      <p:pic>
        <p:nvPicPr>
          <p:cNvPr id="45059" name="Picture 11" descr="WSC-1"/>
          <p:cNvPicPr preferRelativeResize="0"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93875"/>
            <a:ext cx="79787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26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 Glimpse of Web Self Care...</a:t>
            </a:r>
          </a:p>
        </p:txBody>
      </p:sp>
      <p:pic>
        <p:nvPicPr>
          <p:cNvPr id="46083" name="Picture 11" descr="WSC-2"/>
          <p:cNvPicPr preferRelativeResize="0"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927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43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Online Bill Payments</a:t>
            </a:r>
            <a:endParaRPr lang="en-GB" altLang="en-US" dirty="0" smtClean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609600" y="2286000"/>
            <a:ext cx="1143000" cy="1441450"/>
            <a:chOff x="0" y="0"/>
            <a:chExt cx="720" cy="908"/>
          </a:xfrm>
        </p:grpSpPr>
        <p:pic>
          <p:nvPicPr>
            <p:cNvPr id="43032" name="Picture 4" descr="GetThumb-lady"/>
            <p:cNvPicPr>
              <a:picLocks noChangeAspect="1" noChangeArrowheads="1"/>
            </p:cNvPicPr>
            <p:nvPr/>
          </p:nvPicPr>
          <p:blipFill>
            <a:blip r:embed="rId2" cstate="print"/>
            <a:srcRect r="19719"/>
            <a:stretch>
              <a:fillRect/>
            </a:stretch>
          </p:blipFill>
          <p:spPr bwMode="auto">
            <a:xfrm>
              <a:off x="0" y="240"/>
              <a:ext cx="720" cy="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sp>
          <p:nvSpPr>
            <p:cNvPr id="4303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Customer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5715000" y="5334000"/>
            <a:ext cx="20574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CSR Portal</a:t>
            </a:r>
            <a:endParaRPr lang="en-GB" altLang="en-US" sz="1800" b="1">
              <a:latin typeface="Verdana" pitchFamily="34" charset="0"/>
            </a:endParaRPr>
          </a:p>
        </p:txBody>
      </p:sp>
      <p:grpSp>
        <p:nvGrpSpPr>
          <p:cNvPr id="43013" name="Group 7"/>
          <p:cNvGrpSpPr>
            <a:grpSpLocks/>
          </p:cNvGrpSpPr>
          <p:nvPr/>
        </p:nvGrpSpPr>
        <p:grpSpPr bwMode="auto">
          <a:xfrm>
            <a:off x="1752600" y="2328863"/>
            <a:ext cx="3810000" cy="1176338"/>
            <a:chOff x="0" y="-29"/>
            <a:chExt cx="2400" cy="741"/>
          </a:xfrm>
        </p:grpSpPr>
        <p:sp>
          <p:nvSpPr>
            <p:cNvPr id="43030" name="Text Box 8"/>
            <p:cNvSpPr txBox="1">
              <a:spLocks noChangeArrowheads="1"/>
            </p:cNvSpPr>
            <p:nvPr/>
          </p:nvSpPr>
          <p:spPr bwMode="auto">
            <a:xfrm>
              <a:off x="48" y="-29"/>
              <a:ext cx="23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93300"/>
                  </a:solidFill>
                  <a:latin typeface="Verdana" pitchFamily="34" charset="0"/>
                </a:rPr>
                <a:t>Makes </a:t>
              </a:r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a Payment Online</a:t>
              </a:r>
              <a:endParaRPr lang="en-GB" altLang="en-US" sz="1600" dirty="0">
                <a:solidFill>
                  <a:srgbClr val="993300"/>
                </a:solidFill>
                <a:latin typeface="Verdana" pitchFamily="34" charset="0"/>
              </a:endParaRPr>
            </a:p>
          </p:txBody>
        </p:sp>
        <p:cxnSp>
          <p:nvCxnSpPr>
            <p:cNvPr id="43031" name="AutoShape 9"/>
            <p:cNvCxnSpPr>
              <a:cxnSpLocks noChangeShapeType="1"/>
            </p:cNvCxnSpPr>
            <p:nvPr/>
          </p:nvCxnSpPr>
          <p:spPr bwMode="auto">
            <a:xfrm rot="10800000">
              <a:off x="0" y="712"/>
              <a:ext cx="2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5562600" y="2362200"/>
            <a:ext cx="1066800" cy="1363663"/>
            <a:chOff x="0" y="0"/>
            <a:chExt cx="672" cy="859"/>
          </a:xfrm>
        </p:grpSpPr>
        <p:pic>
          <p:nvPicPr>
            <p:cNvPr id="43028" name="Picture 11" descr="cs_call"/>
            <p:cNvPicPr>
              <a:picLocks noChangeAspect="1" noChangeArrowheads="1"/>
            </p:cNvPicPr>
            <p:nvPr/>
          </p:nvPicPr>
          <p:blipFill>
            <a:blip r:embed="rId3" cstate="print"/>
            <a:srcRect l="46770"/>
            <a:stretch>
              <a:fillRect/>
            </a:stretch>
          </p:blipFill>
          <p:spPr bwMode="auto">
            <a:xfrm>
              <a:off x="0" y="192"/>
              <a:ext cx="672" cy="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9" name="Text Box 12"/>
            <p:cNvSpPr txBox="1">
              <a:spLocks noChangeArrowheads="1"/>
            </p:cNvSpPr>
            <p:nvPr/>
          </p:nvSpPr>
          <p:spPr bwMode="auto">
            <a:xfrm>
              <a:off x="115" y="0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CSR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sp>
        <p:nvSpPr>
          <p:cNvPr id="43015" name="Line 13"/>
          <p:cNvSpPr>
            <a:spLocks noChangeShapeType="1"/>
          </p:cNvSpPr>
          <p:nvPr/>
        </p:nvSpPr>
        <p:spPr bwMode="auto">
          <a:xfrm>
            <a:off x="6477000" y="38100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14"/>
          <p:cNvSpPr txBox="1">
            <a:spLocks noChangeArrowheads="1"/>
          </p:cNvSpPr>
          <p:nvPr/>
        </p:nvSpPr>
        <p:spPr bwMode="auto">
          <a:xfrm>
            <a:off x="6480175" y="4587875"/>
            <a:ext cx="1520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993300"/>
                </a:solidFill>
                <a:latin typeface="Verdana" pitchFamily="34" charset="0"/>
              </a:rPr>
              <a:t>Logs on to </a:t>
            </a:r>
          </a:p>
          <a:p>
            <a:pPr algn="l"/>
            <a:r>
              <a:rPr lang="en-US" sz="1400">
                <a:solidFill>
                  <a:srgbClr val="993300"/>
                </a:solidFill>
                <a:latin typeface="Verdana" pitchFamily="34" charset="0"/>
              </a:rPr>
              <a:t>Customer Care</a:t>
            </a:r>
            <a:endParaRPr lang="en-GB" altLang="en-US" sz="1400">
              <a:solidFill>
                <a:srgbClr val="993300"/>
              </a:solidFill>
              <a:latin typeface="Verdana" pitchFamily="34" charset="0"/>
            </a:endParaRPr>
          </a:p>
        </p:txBody>
      </p:sp>
      <p:grpSp>
        <p:nvGrpSpPr>
          <p:cNvPr id="43017" name="Group 15"/>
          <p:cNvGrpSpPr>
            <a:grpSpLocks/>
          </p:cNvGrpSpPr>
          <p:nvPr/>
        </p:nvGrpSpPr>
        <p:grpSpPr bwMode="auto">
          <a:xfrm>
            <a:off x="5260975" y="3776663"/>
            <a:ext cx="987425" cy="1143000"/>
            <a:chOff x="0" y="0"/>
            <a:chExt cx="622" cy="720"/>
          </a:xfrm>
        </p:grpSpPr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>
              <a:off x="622" y="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0" y="309"/>
              <a:ext cx="6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>
                  <a:solidFill>
                    <a:srgbClr val="669900"/>
                  </a:solidFill>
                  <a:latin typeface="Verdana" pitchFamily="34" charset="0"/>
                </a:rPr>
                <a:t>Displays </a:t>
              </a:r>
            </a:p>
            <a:p>
              <a:pPr algn="r"/>
              <a:r>
                <a:rPr lang="en-US" sz="1400">
                  <a:solidFill>
                    <a:srgbClr val="669900"/>
                  </a:solidFill>
                  <a:latin typeface="Verdana" pitchFamily="34" charset="0"/>
                </a:rPr>
                <a:t>Info</a:t>
              </a:r>
              <a:endParaRPr lang="en-GB" altLang="en-US" sz="1400">
                <a:solidFill>
                  <a:srgbClr val="669900"/>
                </a:solidFill>
                <a:latin typeface="Verdana" pitchFamily="34" charset="0"/>
              </a:endParaRPr>
            </a:p>
          </p:txBody>
        </p:sp>
      </p:grpSp>
      <p:grpSp>
        <p:nvGrpSpPr>
          <p:cNvPr id="43018" name="Group 18"/>
          <p:cNvGrpSpPr>
            <a:grpSpLocks/>
          </p:cNvGrpSpPr>
          <p:nvPr/>
        </p:nvGrpSpPr>
        <p:grpSpPr bwMode="auto">
          <a:xfrm>
            <a:off x="1181100" y="3581400"/>
            <a:ext cx="4914900" cy="304800"/>
            <a:chOff x="0" y="0"/>
            <a:chExt cx="3096" cy="192"/>
          </a:xfrm>
        </p:grpSpPr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673" y="0"/>
              <a:ext cx="16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Gives Feedback</a:t>
              </a:r>
              <a:endParaRPr lang="en-GB" altLang="en-US" sz="1400" dirty="0">
                <a:solidFill>
                  <a:srgbClr val="669900"/>
                </a:solidFill>
                <a:latin typeface="Verdana" pitchFamily="34" charset="0"/>
              </a:endParaRPr>
            </a:p>
          </p:txBody>
        </p:sp>
        <p:cxnSp>
          <p:nvCxnSpPr>
            <p:cNvPr id="43025" name="AutoShape 20"/>
            <p:cNvCxnSpPr>
              <a:cxnSpLocks noChangeShapeType="1"/>
            </p:cNvCxnSpPr>
            <p:nvPr/>
          </p:nvCxnSpPr>
          <p:spPr bwMode="auto">
            <a:xfrm rot="5400000">
              <a:off x="1542" y="-1456"/>
              <a:ext cx="1" cy="3096"/>
            </a:xfrm>
            <a:prstGeom prst="bentConnector3">
              <a:avLst>
                <a:gd name="adj1" fmla="val 1450000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3019" name="Rectangle 21"/>
          <p:cNvSpPr>
            <a:spLocks noChangeArrowheads="1"/>
          </p:cNvSpPr>
          <p:nvPr/>
        </p:nvSpPr>
        <p:spPr bwMode="auto">
          <a:xfrm>
            <a:off x="1981200" y="5335588"/>
            <a:ext cx="2057400" cy="9890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GB" altLang="en-US" sz="1200" b="1">
              <a:solidFill>
                <a:schemeClr val="bg1"/>
              </a:solidFill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Customer </a:t>
            </a: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Portal </a:t>
            </a: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(WSC)</a:t>
            </a:r>
          </a:p>
          <a:p>
            <a:pPr eaLnBrk="0" hangingPunct="0">
              <a:spcBef>
                <a:spcPct val="50000"/>
              </a:spcBef>
            </a:pPr>
            <a:endParaRPr lang="en-US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>
            <a:off x="1103707" y="3764213"/>
            <a:ext cx="181769" cy="1295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 flipV="1">
            <a:off x="4038600" y="58689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3022" name="Picture 25" descr="laptop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648200"/>
            <a:ext cx="1249363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4" descr="iPhone 5C 16GB - 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267618"/>
            <a:ext cx="9366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AutoShape 9"/>
          <p:cNvCxnSpPr>
            <a:cxnSpLocks noChangeShapeType="1"/>
          </p:cNvCxnSpPr>
          <p:nvPr/>
        </p:nvCxnSpPr>
        <p:spPr bwMode="auto">
          <a:xfrm flipH="1" flipV="1">
            <a:off x="1321908" y="5102332"/>
            <a:ext cx="659292" cy="460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221580" y="4183272"/>
            <a:ext cx="373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3300"/>
                </a:solidFill>
                <a:latin typeface="Verdana" pitchFamily="34" charset="0"/>
              </a:rPr>
              <a:t>Logs on to </a:t>
            </a:r>
          </a:p>
          <a:p>
            <a:r>
              <a:rPr lang="en-US" altLang="en-US" sz="1600" dirty="0" smtClean="0">
                <a:solidFill>
                  <a:srgbClr val="993300"/>
                </a:solidFill>
                <a:latin typeface="Verdana" pitchFamily="34" charset="0"/>
              </a:rPr>
              <a:t>Customer Portal</a:t>
            </a:r>
            <a:endParaRPr lang="en-GB" altLang="en-US" sz="1600" dirty="0">
              <a:solidFill>
                <a:srgbClr val="993300"/>
              </a:solidFill>
              <a:latin typeface="Verdana" pitchFamily="34" charset="0"/>
            </a:endParaRPr>
          </a:p>
        </p:txBody>
      </p: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-21432" y="3733800"/>
            <a:ext cx="987425" cy="990600"/>
            <a:chOff x="0" y="96"/>
            <a:chExt cx="622" cy="624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22" y="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0" y="309"/>
              <a:ext cx="6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Displays </a:t>
              </a:r>
            </a:p>
            <a:p>
              <a:pPr algn="r"/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Info</a:t>
              </a:r>
              <a:endParaRPr lang="en-GB" altLang="en-US" sz="1400" dirty="0">
                <a:solidFill>
                  <a:srgbClr val="669900"/>
                </a:solidFill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40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Submit Service Request Online</a:t>
            </a:r>
            <a:endParaRPr lang="en-GB" altLang="en-US" dirty="0" smtClean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609600" y="2286000"/>
            <a:ext cx="1143000" cy="1441450"/>
            <a:chOff x="0" y="0"/>
            <a:chExt cx="720" cy="908"/>
          </a:xfrm>
        </p:grpSpPr>
        <p:pic>
          <p:nvPicPr>
            <p:cNvPr id="43032" name="Picture 4" descr="GetThumb-lady"/>
            <p:cNvPicPr>
              <a:picLocks noChangeAspect="1" noChangeArrowheads="1"/>
            </p:cNvPicPr>
            <p:nvPr/>
          </p:nvPicPr>
          <p:blipFill>
            <a:blip r:embed="rId2" cstate="print"/>
            <a:srcRect r="19719"/>
            <a:stretch>
              <a:fillRect/>
            </a:stretch>
          </p:blipFill>
          <p:spPr bwMode="auto">
            <a:xfrm>
              <a:off x="0" y="240"/>
              <a:ext cx="720" cy="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  <p:sp>
          <p:nvSpPr>
            <p:cNvPr id="4303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Customer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5715000" y="5334000"/>
            <a:ext cx="20574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CSR Portal</a:t>
            </a:r>
            <a:endParaRPr lang="en-GB" altLang="en-US" sz="1800" b="1">
              <a:latin typeface="Verdana" pitchFamily="34" charset="0"/>
            </a:endParaRPr>
          </a:p>
        </p:txBody>
      </p:sp>
      <p:grpSp>
        <p:nvGrpSpPr>
          <p:cNvPr id="43013" name="Group 7"/>
          <p:cNvGrpSpPr>
            <a:grpSpLocks/>
          </p:cNvGrpSpPr>
          <p:nvPr/>
        </p:nvGrpSpPr>
        <p:grpSpPr bwMode="auto">
          <a:xfrm>
            <a:off x="1752600" y="2328863"/>
            <a:ext cx="3810000" cy="1176338"/>
            <a:chOff x="0" y="-29"/>
            <a:chExt cx="2400" cy="741"/>
          </a:xfrm>
        </p:grpSpPr>
        <p:sp>
          <p:nvSpPr>
            <p:cNvPr id="43030" name="Text Box 8"/>
            <p:cNvSpPr txBox="1">
              <a:spLocks noChangeArrowheads="1"/>
            </p:cNvSpPr>
            <p:nvPr/>
          </p:nvSpPr>
          <p:spPr bwMode="auto">
            <a:xfrm>
              <a:off x="48" y="-29"/>
              <a:ext cx="23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993300"/>
                  </a:solidFill>
                  <a:latin typeface="Verdana" pitchFamily="34" charset="0"/>
                </a:rPr>
                <a:t>Submits a Service Request Online</a:t>
              </a:r>
              <a:endParaRPr lang="en-GB" altLang="en-US" sz="1600" dirty="0">
                <a:solidFill>
                  <a:srgbClr val="993300"/>
                </a:solidFill>
                <a:latin typeface="Verdana" pitchFamily="34" charset="0"/>
              </a:endParaRPr>
            </a:p>
          </p:txBody>
        </p:sp>
        <p:cxnSp>
          <p:nvCxnSpPr>
            <p:cNvPr id="43031" name="AutoShape 9"/>
            <p:cNvCxnSpPr>
              <a:cxnSpLocks noChangeShapeType="1"/>
            </p:cNvCxnSpPr>
            <p:nvPr/>
          </p:nvCxnSpPr>
          <p:spPr bwMode="auto">
            <a:xfrm rot="10800000">
              <a:off x="0" y="712"/>
              <a:ext cx="2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5562600" y="2362200"/>
            <a:ext cx="1066800" cy="1363663"/>
            <a:chOff x="0" y="0"/>
            <a:chExt cx="672" cy="859"/>
          </a:xfrm>
        </p:grpSpPr>
        <p:pic>
          <p:nvPicPr>
            <p:cNvPr id="43028" name="Picture 11" descr="cs_call"/>
            <p:cNvPicPr>
              <a:picLocks noChangeAspect="1" noChangeArrowheads="1"/>
            </p:cNvPicPr>
            <p:nvPr/>
          </p:nvPicPr>
          <p:blipFill>
            <a:blip r:embed="rId3" cstate="print"/>
            <a:srcRect l="46770"/>
            <a:stretch>
              <a:fillRect/>
            </a:stretch>
          </p:blipFill>
          <p:spPr bwMode="auto">
            <a:xfrm>
              <a:off x="0" y="192"/>
              <a:ext cx="672" cy="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9" name="Text Box 12"/>
            <p:cNvSpPr txBox="1">
              <a:spLocks noChangeArrowheads="1"/>
            </p:cNvSpPr>
            <p:nvPr/>
          </p:nvSpPr>
          <p:spPr bwMode="auto">
            <a:xfrm>
              <a:off x="115" y="0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latin typeface="Verdana" pitchFamily="34" charset="0"/>
                </a:rPr>
                <a:t>CSR</a:t>
              </a:r>
              <a:endParaRPr lang="en-GB" altLang="en-US" sz="1400" b="1">
                <a:latin typeface="Verdana" pitchFamily="34" charset="0"/>
              </a:endParaRPr>
            </a:p>
          </p:txBody>
        </p:sp>
      </p:grpSp>
      <p:sp>
        <p:nvSpPr>
          <p:cNvPr id="43015" name="Line 13"/>
          <p:cNvSpPr>
            <a:spLocks noChangeShapeType="1"/>
          </p:cNvSpPr>
          <p:nvPr/>
        </p:nvSpPr>
        <p:spPr bwMode="auto">
          <a:xfrm>
            <a:off x="6477000" y="38100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14"/>
          <p:cNvSpPr txBox="1">
            <a:spLocks noChangeArrowheads="1"/>
          </p:cNvSpPr>
          <p:nvPr/>
        </p:nvSpPr>
        <p:spPr bwMode="auto">
          <a:xfrm>
            <a:off x="6480175" y="4587875"/>
            <a:ext cx="1520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993300"/>
                </a:solidFill>
                <a:latin typeface="Verdana" pitchFamily="34" charset="0"/>
              </a:rPr>
              <a:t>Logs on to </a:t>
            </a:r>
          </a:p>
          <a:p>
            <a:pPr algn="l"/>
            <a:r>
              <a:rPr lang="en-US" sz="1400">
                <a:solidFill>
                  <a:srgbClr val="993300"/>
                </a:solidFill>
                <a:latin typeface="Verdana" pitchFamily="34" charset="0"/>
              </a:rPr>
              <a:t>Customer Care</a:t>
            </a:r>
            <a:endParaRPr lang="en-GB" altLang="en-US" sz="1400">
              <a:solidFill>
                <a:srgbClr val="993300"/>
              </a:solidFill>
              <a:latin typeface="Verdana" pitchFamily="34" charset="0"/>
            </a:endParaRPr>
          </a:p>
        </p:txBody>
      </p:sp>
      <p:grpSp>
        <p:nvGrpSpPr>
          <p:cNvPr id="43017" name="Group 15"/>
          <p:cNvGrpSpPr>
            <a:grpSpLocks/>
          </p:cNvGrpSpPr>
          <p:nvPr/>
        </p:nvGrpSpPr>
        <p:grpSpPr bwMode="auto">
          <a:xfrm>
            <a:off x="5260975" y="3776663"/>
            <a:ext cx="987425" cy="1143000"/>
            <a:chOff x="0" y="0"/>
            <a:chExt cx="622" cy="720"/>
          </a:xfrm>
        </p:grpSpPr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>
              <a:off x="622" y="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0" y="309"/>
              <a:ext cx="6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>
                  <a:solidFill>
                    <a:srgbClr val="669900"/>
                  </a:solidFill>
                  <a:latin typeface="Verdana" pitchFamily="34" charset="0"/>
                </a:rPr>
                <a:t>Displays </a:t>
              </a:r>
            </a:p>
            <a:p>
              <a:pPr algn="r"/>
              <a:r>
                <a:rPr lang="en-US" sz="1400">
                  <a:solidFill>
                    <a:srgbClr val="669900"/>
                  </a:solidFill>
                  <a:latin typeface="Verdana" pitchFamily="34" charset="0"/>
                </a:rPr>
                <a:t>Info</a:t>
              </a:r>
              <a:endParaRPr lang="en-GB" altLang="en-US" sz="1400">
                <a:solidFill>
                  <a:srgbClr val="669900"/>
                </a:solidFill>
                <a:latin typeface="Verdana" pitchFamily="34" charset="0"/>
              </a:endParaRPr>
            </a:p>
          </p:txBody>
        </p:sp>
      </p:grpSp>
      <p:grpSp>
        <p:nvGrpSpPr>
          <p:cNvPr id="43018" name="Group 18"/>
          <p:cNvGrpSpPr>
            <a:grpSpLocks/>
          </p:cNvGrpSpPr>
          <p:nvPr/>
        </p:nvGrpSpPr>
        <p:grpSpPr bwMode="auto">
          <a:xfrm>
            <a:off x="1181100" y="3581400"/>
            <a:ext cx="4914900" cy="304800"/>
            <a:chOff x="0" y="0"/>
            <a:chExt cx="3096" cy="192"/>
          </a:xfrm>
        </p:grpSpPr>
        <p:sp>
          <p:nvSpPr>
            <p:cNvPr id="43024" name="Text Box 19"/>
            <p:cNvSpPr txBox="1">
              <a:spLocks noChangeArrowheads="1"/>
            </p:cNvSpPr>
            <p:nvPr/>
          </p:nvSpPr>
          <p:spPr bwMode="auto">
            <a:xfrm>
              <a:off x="673" y="0"/>
              <a:ext cx="16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Gives Feedback</a:t>
              </a:r>
              <a:endParaRPr lang="en-GB" altLang="en-US" sz="1400" dirty="0">
                <a:solidFill>
                  <a:srgbClr val="669900"/>
                </a:solidFill>
                <a:latin typeface="Verdana" pitchFamily="34" charset="0"/>
              </a:endParaRPr>
            </a:p>
          </p:txBody>
        </p:sp>
        <p:cxnSp>
          <p:nvCxnSpPr>
            <p:cNvPr id="43025" name="AutoShape 20"/>
            <p:cNvCxnSpPr>
              <a:cxnSpLocks noChangeShapeType="1"/>
            </p:cNvCxnSpPr>
            <p:nvPr/>
          </p:nvCxnSpPr>
          <p:spPr bwMode="auto">
            <a:xfrm rot="5400000">
              <a:off x="1542" y="-1456"/>
              <a:ext cx="1" cy="3096"/>
            </a:xfrm>
            <a:prstGeom prst="bentConnector3">
              <a:avLst>
                <a:gd name="adj1" fmla="val 1450000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3019" name="Rectangle 21"/>
          <p:cNvSpPr>
            <a:spLocks noChangeArrowheads="1"/>
          </p:cNvSpPr>
          <p:nvPr/>
        </p:nvSpPr>
        <p:spPr bwMode="auto">
          <a:xfrm>
            <a:off x="1981200" y="5335588"/>
            <a:ext cx="2057400" cy="9890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en-GB" altLang="en-US" sz="1200" b="1">
              <a:solidFill>
                <a:schemeClr val="bg1"/>
              </a:solidFill>
              <a:latin typeface="Verdan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Customer </a:t>
            </a: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Portal </a:t>
            </a:r>
          </a:p>
          <a:p>
            <a:pPr eaLnBrk="0" hangingPunct="0">
              <a:spcBef>
                <a:spcPct val="50000"/>
              </a:spcBef>
            </a:pPr>
            <a:r>
              <a:rPr lang="en-GB" altLang="en-US" sz="1200" b="1">
                <a:solidFill>
                  <a:schemeClr val="bg1"/>
                </a:solidFill>
                <a:latin typeface="Verdana" pitchFamily="34" charset="0"/>
              </a:rPr>
              <a:t>(WSC)</a:t>
            </a:r>
          </a:p>
          <a:p>
            <a:pPr eaLnBrk="0" hangingPunct="0">
              <a:spcBef>
                <a:spcPct val="50000"/>
              </a:spcBef>
            </a:pPr>
            <a:endParaRPr lang="en-US" sz="12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>
            <a:off x="1103707" y="3764213"/>
            <a:ext cx="181769" cy="1295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 flipV="1">
            <a:off x="4038600" y="586898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3022" name="Picture 25" descr="laptop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648200"/>
            <a:ext cx="1249363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4" descr="iPhone 5C 16GB - Bl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267618"/>
            <a:ext cx="93662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AutoShape 9"/>
          <p:cNvCxnSpPr>
            <a:cxnSpLocks noChangeShapeType="1"/>
          </p:cNvCxnSpPr>
          <p:nvPr/>
        </p:nvCxnSpPr>
        <p:spPr bwMode="auto">
          <a:xfrm flipH="1" flipV="1">
            <a:off x="1321908" y="5102332"/>
            <a:ext cx="659292" cy="460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221580" y="4183272"/>
            <a:ext cx="373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93300"/>
                </a:solidFill>
                <a:latin typeface="Verdana" pitchFamily="34" charset="0"/>
              </a:rPr>
              <a:t>Logs on to </a:t>
            </a:r>
          </a:p>
          <a:p>
            <a:r>
              <a:rPr lang="en-US" altLang="en-US" sz="1600" dirty="0" smtClean="0">
                <a:solidFill>
                  <a:srgbClr val="993300"/>
                </a:solidFill>
                <a:latin typeface="Verdana" pitchFamily="34" charset="0"/>
              </a:rPr>
              <a:t>Customer Portal</a:t>
            </a:r>
            <a:endParaRPr lang="en-GB" altLang="en-US" sz="1600" dirty="0">
              <a:solidFill>
                <a:srgbClr val="993300"/>
              </a:solidFill>
              <a:latin typeface="Verdana" pitchFamily="34" charset="0"/>
            </a:endParaRPr>
          </a:p>
        </p:txBody>
      </p: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-21432" y="3733800"/>
            <a:ext cx="987425" cy="990600"/>
            <a:chOff x="0" y="96"/>
            <a:chExt cx="622" cy="624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22" y="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0" y="309"/>
              <a:ext cx="6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Displays </a:t>
              </a:r>
            </a:p>
            <a:p>
              <a:pPr algn="r"/>
              <a:r>
                <a:rPr lang="en-US" sz="1400" dirty="0">
                  <a:solidFill>
                    <a:srgbClr val="669900"/>
                  </a:solidFill>
                  <a:latin typeface="Verdana" pitchFamily="34" charset="0"/>
                </a:rPr>
                <a:t>Info</a:t>
              </a:r>
              <a:endParaRPr lang="en-GB" altLang="en-US" sz="1400" dirty="0">
                <a:solidFill>
                  <a:srgbClr val="669900"/>
                </a:solidFill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58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Benefits of Web </a:t>
            </a:r>
            <a:r>
              <a:rPr lang="en-US" altLang="en-US" sz="3400" smtClean="0"/>
              <a:t>Self </a:t>
            </a:r>
            <a:r>
              <a:rPr lang="en-US" sz="3400" smtClean="0"/>
              <a:t>Care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2057400"/>
            <a:ext cx="8001000" cy="4267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Online self-care for the Customers to obtain the details of their accounts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Online Bill </a:t>
            </a:r>
            <a:r>
              <a:rPr lang="en-US" altLang="en-US" sz="2400" dirty="0" smtClean="0"/>
              <a:t>View and P</a:t>
            </a:r>
            <a:r>
              <a:rPr lang="en-US" sz="2400" dirty="0" smtClean="0"/>
              <a:t>ayments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altLang="en-US" sz="2400" dirty="0" smtClean="0"/>
              <a:t>Online Service request </a:t>
            </a:r>
            <a:r>
              <a:rPr lang="en-US" sz="2400" dirty="0" smtClean="0"/>
              <a:t>Submi</a:t>
            </a:r>
            <a:r>
              <a:rPr lang="en-US" altLang="en-US" sz="2400" dirty="0" smtClean="0"/>
              <a:t>ssion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438400" y="3505200"/>
            <a:ext cx="4267200" cy="990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7000" i="1" smtClean="0">
                <a:solidFill>
                  <a:schemeClr val="hlink"/>
                </a:solidFill>
                <a:latin typeface="Garamond" pitchFamily="18" charset="0"/>
              </a:rPr>
              <a:t>Thank You</a:t>
            </a:r>
          </a:p>
        </p:txBody>
      </p:sp>
      <p:pic>
        <p:nvPicPr>
          <p:cNvPr id="48131" name="Picture 3" descr="puzz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890853">
            <a:off x="6629400" y="3733800"/>
            <a:ext cx="1938338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2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6"/>
          <p:cNvSpPr txBox="1">
            <a:spLocks noChangeArrowheads="1"/>
          </p:cNvSpPr>
          <p:nvPr/>
        </p:nvSpPr>
        <p:spPr bwMode="auto">
          <a:xfrm>
            <a:off x="375634" y="1117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folHlink"/>
                </a:solidFill>
                <a:latin typeface="Trebuchet MS" panose="020B0603020202020204" pitchFamily="34" charset="0"/>
              </a:rPr>
              <a:t>Create Value</a:t>
            </a:r>
            <a:endParaRPr lang="en-US" sz="2400" dirty="0">
              <a:solidFill>
                <a:schemeClr val="folHlink"/>
              </a:solidFill>
              <a:latin typeface="Trebuchet MS" panose="020B0603020202020204" pitchFamily="34" charset="0"/>
            </a:endParaRPr>
          </a:p>
        </p:txBody>
      </p:sp>
      <p:sp>
        <p:nvSpPr>
          <p:cNvPr id="95235" name="Text Box 22"/>
          <p:cNvSpPr txBox="1">
            <a:spLocks noChangeArrowheads="1"/>
          </p:cNvSpPr>
          <p:nvPr/>
        </p:nvSpPr>
        <p:spPr bwMode="auto">
          <a:xfrm>
            <a:off x="375634" y="1803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folHlink"/>
                </a:solidFill>
                <a:latin typeface="Trebuchet MS" panose="020B0603020202020204" pitchFamily="34" charset="0"/>
              </a:rPr>
              <a:t>Enhance Communication</a:t>
            </a:r>
          </a:p>
        </p:txBody>
      </p:sp>
      <p:sp>
        <p:nvSpPr>
          <p:cNvPr id="95236" name="Text Box 23"/>
          <p:cNvSpPr txBox="1">
            <a:spLocks noChangeArrowheads="1"/>
          </p:cNvSpPr>
          <p:nvPr/>
        </p:nvSpPr>
        <p:spPr bwMode="auto">
          <a:xfrm>
            <a:off x="381000" y="2743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folHlink"/>
                </a:solidFill>
                <a:latin typeface="Trebuchet MS" panose="020B0603020202020204" pitchFamily="34" charset="0"/>
              </a:rPr>
              <a:t>Enable Collaboration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732088" y="56922"/>
            <a:ext cx="5878512" cy="74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eaLnBrk="1" hangingPunct="1">
              <a:lnSpc>
                <a:spcPct val="150000"/>
              </a:lnSpc>
              <a:defRPr sz="3200" baseline="0">
                <a:latin typeface="Gill Sans MT" pitchFamily="34" charset="0"/>
                <a:ea typeface="+mj-ea"/>
                <a:cs typeface="+mj-cs"/>
              </a:defRPr>
            </a:lvl1pPr>
            <a:lvl2pPr eaLnBrk="1" hangingPunct="1">
              <a:defRPr sz="2800">
                <a:latin typeface="Gill Sans MT" pitchFamily="34" charset="0"/>
              </a:defRPr>
            </a:lvl2pPr>
            <a:lvl3pPr eaLnBrk="1" hangingPunct="1">
              <a:defRPr sz="2800">
                <a:latin typeface="Gill Sans MT" pitchFamily="34" charset="0"/>
              </a:defRPr>
            </a:lvl3pPr>
            <a:lvl4pPr eaLnBrk="1" hangingPunct="1">
              <a:defRPr sz="2800">
                <a:latin typeface="Gill Sans MT" pitchFamily="34" charset="0"/>
              </a:defRPr>
            </a:lvl4pPr>
            <a:lvl5pPr eaLnBrk="1" hangingPunct="1">
              <a:defRPr sz="2800">
                <a:latin typeface="Gill Sans MT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b="1" dirty="0" smtClean="0"/>
              <a:t>Our Go-to-Market Strategy?</a:t>
            </a:r>
            <a:endParaRPr lang="en-US" b="1" dirty="0"/>
          </a:p>
        </p:txBody>
      </p:sp>
      <p:sp>
        <p:nvSpPr>
          <p:cNvPr id="95240" name="Text Box 17"/>
          <p:cNvSpPr txBox="1">
            <a:spLocks noChangeArrowheads="1"/>
          </p:cNvSpPr>
          <p:nvPr/>
        </p:nvSpPr>
        <p:spPr bwMode="auto">
          <a:xfrm>
            <a:off x="610850" y="2209225"/>
            <a:ext cx="502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rebuchet MS" panose="020B0603020202020204" pitchFamily="34" charset="0"/>
              </a:rPr>
              <a:t>Identify customers where collaborative principals can help grow revenue </a:t>
            </a:r>
            <a:r>
              <a:rPr lang="en-US" dirty="0">
                <a:latin typeface="Trebuchet MS" panose="020B0603020202020204" pitchFamily="34" charset="0"/>
              </a:rPr>
              <a:t>or reduce costs</a:t>
            </a:r>
          </a:p>
        </p:txBody>
      </p:sp>
      <p:sp>
        <p:nvSpPr>
          <p:cNvPr id="95241" name="Text Box 19"/>
          <p:cNvSpPr txBox="1">
            <a:spLocks noChangeArrowheads="1"/>
          </p:cNvSpPr>
          <p:nvPr/>
        </p:nvSpPr>
        <p:spPr bwMode="auto">
          <a:xfrm>
            <a:off x="610850" y="1470077"/>
            <a:ext cx="723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Link customers, suppliers, distributors and other parties</a:t>
            </a:r>
          </a:p>
        </p:txBody>
      </p:sp>
      <p:sp>
        <p:nvSpPr>
          <p:cNvPr id="95242" name="Text Box 20"/>
          <p:cNvSpPr txBox="1">
            <a:spLocks noChangeArrowheads="1"/>
          </p:cNvSpPr>
          <p:nvPr/>
        </p:nvSpPr>
        <p:spPr bwMode="auto">
          <a:xfrm>
            <a:off x="647700" y="3098800"/>
            <a:ext cx="647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Enable commerce thru cost-effective collaboration</a:t>
            </a:r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auto">
          <a:xfrm>
            <a:off x="1163300" y="3740150"/>
            <a:ext cx="1295400" cy="167640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15000"/>
              </a:spcAft>
            </a:pP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Reduce Risk of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Large Project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Management 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(with remote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teams)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3093700" y="3732213"/>
            <a:ext cx="1295400" cy="377825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PM Principals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3093700" y="4168775"/>
            <a:ext cx="1295400" cy="377825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KM Principals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3093700" y="4600575"/>
            <a:ext cx="1295400" cy="377825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Easy to Use 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Solutions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3093700" y="5038725"/>
            <a:ext cx="1295400" cy="377825"/>
          </a:xfrm>
          <a:prstGeom prst="roundRect">
            <a:avLst>
              <a:gd name="adj" fmla="val 16667"/>
            </a:avLst>
          </a:prstGeom>
          <a:solidFill>
            <a:srgbClr val="00CC66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Managed IT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</a:rPr>
              <a:t>Svcs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5044738" y="5035550"/>
            <a:ext cx="1600200" cy="37782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Converged Solutions</a:t>
            </a: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5044738" y="4375150"/>
            <a:ext cx="1600200" cy="37782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Project Based 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Solutions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5044738" y="3740150"/>
            <a:ext cx="1600200" cy="37782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Management</a:t>
            </a:r>
            <a:b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Consulting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5092363" y="3427413"/>
            <a:ext cx="10470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</a:rPr>
              <a:t>Our Approach</a:t>
            </a:r>
            <a:endParaRPr lang="en-US" sz="1100" dirty="0">
              <a:latin typeface="Tahoma" panose="020B0604030504040204" pitchFamily="34" charset="0"/>
            </a:endParaRP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3015913" y="3427413"/>
            <a:ext cx="1438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>
                <a:latin typeface="Tahoma" panose="020B0604030504040204" pitchFamily="34" charset="0"/>
              </a:rPr>
              <a:t>Service Components</a:t>
            </a:r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1068050" y="3427413"/>
            <a:ext cx="15033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>
                <a:latin typeface="Tahoma" panose="020B0604030504040204" pitchFamily="34" charset="0"/>
              </a:rPr>
              <a:t>What customers seek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416338" y="480695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2400" b="1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P IconicSymbolsA" pitchFamily="2" charset="2"/>
              </a:rPr>
              <a:t>T</a:t>
            </a:r>
          </a:p>
        </p:txBody>
      </p:sp>
      <p:sp>
        <p:nvSpPr>
          <p:cNvPr id="95255" name="AutoShape 23"/>
          <p:cNvSpPr>
            <a:spLocks/>
          </p:cNvSpPr>
          <p:nvPr/>
        </p:nvSpPr>
        <p:spPr bwMode="auto">
          <a:xfrm>
            <a:off x="4485938" y="3740150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AutoShape 24"/>
          <p:cNvSpPr>
            <a:spLocks/>
          </p:cNvSpPr>
          <p:nvPr/>
        </p:nvSpPr>
        <p:spPr bwMode="auto">
          <a:xfrm>
            <a:off x="2504738" y="3740150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8" name="Text Box 17"/>
          <p:cNvSpPr txBox="1">
            <a:spLocks noChangeArrowheads="1"/>
          </p:cNvSpPr>
          <p:nvPr/>
        </p:nvSpPr>
        <p:spPr bwMode="auto">
          <a:xfrm>
            <a:off x="6706850" y="50355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rebuchet MS" panose="020B0603020202020204" pitchFamily="34" charset="0"/>
              </a:rPr>
              <a:t>powered by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6" y="4978400"/>
            <a:ext cx="1053568" cy="4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527119"/>
          </a:xfrm>
        </p:spPr>
        <p:txBody>
          <a:bodyPr>
            <a:spAutoFit/>
          </a:bodyPr>
          <a:lstStyle/>
          <a:p>
            <a:r>
              <a:rPr lang="en-US" sz="2400" dirty="0" smtClean="0"/>
              <a:t>Started in 2013, by John Chowdhury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Today:  with World Class Team</a:t>
            </a:r>
          </a:p>
          <a:p>
            <a:pPr lvl="1"/>
            <a:r>
              <a:rPr lang="en-US" sz="2000" dirty="0" smtClean="0"/>
              <a:t>Nizam (Nick) Uddin: </a:t>
            </a:r>
            <a:r>
              <a:rPr lang="en-US" sz="2000" dirty="0"/>
              <a:t>one of the first generations Cisco Certified Internet-work Expert and Network Security executive with 24 years of ICT </a:t>
            </a:r>
            <a:r>
              <a:rPr lang="en-US" sz="2000" dirty="0" smtClean="0"/>
              <a:t>experience</a:t>
            </a:r>
          </a:p>
          <a:p>
            <a:pPr lvl="1"/>
            <a:r>
              <a:rPr lang="en-US" sz="2000" dirty="0" smtClean="0"/>
              <a:t>Aubrey Roberts: over 25 years of experience in Information Technology, Business Innovation and Consulting with Ernst &amp; Young</a:t>
            </a:r>
          </a:p>
          <a:p>
            <a:pPr lvl="1"/>
            <a:r>
              <a:rPr lang="en-US" sz="2000" dirty="0" smtClean="0"/>
              <a:t>John Chowdhury, Chairman and Managing Director</a:t>
            </a:r>
          </a:p>
          <a:p>
            <a:pPr lvl="1"/>
            <a:r>
              <a:rPr lang="en-US" sz="2000" dirty="0" smtClean="0"/>
              <a:t>Advisor/Directors – Both from USA and Bangladesh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124200"/>
            <a:ext cx="7772400" cy="1371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Order Management</a:t>
            </a:r>
            <a:endParaRPr lang="en-GB" altLang="en-US" sz="40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070312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Since our inception we have grown steadily, mainly through word of mouth and the quality of our work. 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endParaRPr lang="en-US" sz="2400" dirty="0">
              <a:latin typeface="Gill Sans MT" panose="020B0502020104020203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As we’ve grown, working together with our clients and partners all over the world, we recognized the lack of available tools to provide a real-time collaboration environment for our teams.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endParaRPr lang="en-US" sz="2400" b="0" i="0" dirty="0" smtClean="0">
              <a:effectLst/>
              <a:latin typeface="Gill Sans MT" panose="020B0502020104020203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So, naturally, as solution developers ourselves, we built our own.</a:t>
            </a:r>
          </a:p>
          <a:p>
            <a:pPr algn="just" fontAlgn="base"/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 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With the launch of </a:t>
            </a:r>
            <a:r>
              <a:rPr lang="en-US" sz="2400" b="1" i="1" dirty="0" smtClean="0">
                <a:effectLst/>
                <a:latin typeface="Gill Sans MT" panose="020B0502020104020203" pitchFamily="34" charset="0"/>
              </a:rPr>
              <a:t>iMeet.biz </a:t>
            </a:r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we are offering these collaborative communication solutions and capabilities to </a:t>
            </a:r>
            <a:r>
              <a:rPr lang="en-US" sz="2400" dirty="0" smtClean="0">
                <a:latin typeface="Gill Sans MT" panose="020B0502020104020203" pitchFamily="34" charset="0"/>
              </a:rPr>
              <a:t>everyone</a:t>
            </a:r>
            <a:r>
              <a:rPr lang="en-US" sz="2400" b="0" i="0" dirty="0" smtClean="0">
                <a:effectLst/>
                <a:latin typeface="Gill Sans MT" panose="020B0502020104020203" pitchFamily="34" charset="0"/>
              </a:rPr>
              <a:t>.</a:t>
            </a:r>
          </a:p>
          <a:p>
            <a:pPr algn="just" fontAlgn="base"/>
            <a:r>
              <a:rPr lang="en-US" sz="2200" b="0" i="0" dirty="0" smtClean="0">
                <a:effectLst/>
                <a:latin typeface="+mn-lt"/>
              </a:rPr>
              <a:t> </a:t>
            </a:r>
          </a:p>
          <a:p>
            <a:pPr algn="just" fontAlgn="base"/>
            <a:r>
              <a:rPr lang="en-US" sz="2200" b="1" i="1" dirty="0" smtClean="0">
                <a:effectLst/>
                <a:latin typeface="+mn-lt"/>
              </a:rPr>
              <a:t>Work together, be creative, have fun!</a:t>
            </a:r>
            <a:endParaRPr lang="en-US" sz="2200" b="0" i="0" dirty="0">
              <a:effectLst/>
              <a:latin typeface="+mn-lt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541" y="0"/>
            <a:ext cx="7563358" cy="914400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Our Belief – Core Values</a:t>
            </a:r>
          </a:p>
        </p:txBody>
      </p:sp>
      <p:sp>
        <p:nvSpPr>
          <p:cNvPr id="5" name="Isosceles Triangle 4"/>
          <p:cNvSpPr/>
          <p:nvPr/>
        </p:nvSpPr>
        <p:spPr bwMode="auto">
          <a:xfrm rot="5400000">
            <a:off x="1918835" y="-367166"/>
            <a:ext cx="1009672" cy="4449058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125" y="1715694"/>
            <a:ext cx="171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Innovation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6200000" flipH="1">
            <a:off x="6016779" y="1556906"/>
            <a:ext cx="1009669" cy="4449059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5711" y="3571228"/>
            <a:ext cx="153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Integrity</a:t>
            </a:r>
          </a:p>
        </p:txBody>
      </p:sp>
      <p:sp>
        <p:nvSpPr>
          <p:cNvPr id="9" name="Isosceles Triangle 8"/>
          <p:cNvSpPr/>
          <p:nvPr/>
        </p:nvSpPr>
        <p:spPr bwMode="auto">
          <a:xfrm rot="5400000">
            <a:off x="1918835" y="3290435"/>
            <a:ext cx="1009672" cy="4449058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42" y="5314909"/>
            <a:ext cx="144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Intensity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876800" y="1066800"/>
            <a:ext cx="3810000" cy="2057400"/>
          </a:xfrm>
          <a:ln w="12700"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We are an Innovative Company</a:t>
            </a:r>
          </a:p>
          <a:p>
            <a:pPr lvl="1" eaLnBrk="1" hangingPunct="1"/>
            <a:r>
              <a:rPr lang="en-US" dirty="0" smtClean="0"/>
              <a:t>We improve technology</a:t>
            </a:r>
          </a:p>
          <a:p>
            <a:pPr lvl="1" eaLnBrk="1" hangingPunct="1"/>
            <a:r>
              <a:rPr lang="en-US" dirty="0" smtClean="0"/>
              <a:t>We improve our customer’s business processes</a:t>
            </a:r>
          </a:p>
          <a:p>
            <a:pPr lvl="1" eaLnBrk="1" hangingPunct="1"/>
            <a:r>
              <a:rPr lang="en-US" dirty="0" smtClean="0"/>
              <a:t>We improve society through innovative ideas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152400" y="2819400"/>
            <a:ext cx="3810000" cy="172970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Gill Sans MT" pitchFamily="34" charset="0"/>
              <a:buChar char="–"/>
              <a:defRPr sz="18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Integrity is key to our success</a:t>
            </a:r>
          </a:p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Honor</a:t>
            </a:r>
          </a:p>
          <a:p>
            <a:pPr lvl="1"/>
            <a:r>
              <a:rPr lang="en-US" dirty="0" smtClean="0"/>
              <a:t>Truthfulness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904704" y="4467659"/>
            <a:ext cx="3810000" cy="203748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Gill Sans MT" pitchFamily="34" charset="0"/>
              <a:buChar char="–"/>
              <a:defRPr sz="18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have equal Intensity to life and work</a:t>
            </a:r>
          </a:p>
          <a:p>
            <a:pPr lvl="1"/>
            <a:r>
              <a:rPr lang="en-US" dirty="0" smtClean="0"/>
              <a:t>Passion</a:t>
            </a:r>
          </a:p>
          <a:p>
            <a:pPr lvl="1"/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Concentration</a:t>
            </a:r>
          </a:p>
          <a:p>
            <a:pPr lvl="1"/>
            <a:r>
              <a:rPr lang="en-US" dirty="0" smtClean="0"/>
              <a:t>Greatness</a:t>
            </a:r>
          </a:p>
        </p:txBody>
      </p:sp>
    </p:spTree>
    <p:extLst>
      <p:ext uri="{BB962C8B-B14F-4D97-AF65-F5344CB8AC3E}">
        <p14:creationId xmlns:p14="http://schemas.microsoft.com/office/powerpoint/2010/main" val="7026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iMeet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15" descr="Application_T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1416196"/>
            <a:ext cx="1798638" cy="161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" descr="Business_Lo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980277"/>
            <a:ext cx="2030413" cy="121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Capture_T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4170745"/>
            <a:ext cx="1914525" cy="148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3150101"/>
            <a:ext cx="884238" cy="9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Stor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3209540"/>
            <a:ext cx="812800" cy="82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581400" y="1219200"/>
            <a:ext cx="21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400">
                <a:solidFill>
                  <a:srgbClr val="4D4D4D"/>
                </a:solidFill>
                <a:latin typeface="+mn-lt"/>
                <a:cs typeface="Arial" panose="020B0604020202020204" pitchFamily="34" charset="0"/>
              </a:rPr>
              <a:t>Application Tier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505200" y="2801962"/>
            <a:ext cx="21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400">
                <a:solidFill>
                  <a:srgbClr val="4D4D4D"/>
                </a:solidFill>
                <a:latin typeface="+mn-lt"/>
                <a:cs typeface="Arial" panose="020B0604020202020204" pitchFamily="34" charset="0"/>
              </a:rPr>
              <a:t>Business Logic Tier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905000" y="3943181"/>
            <a:ext cx="2133600" cy="3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4D4D4D"/>
                </a:solidFill>
                <a:latin typeface="+mn-lt"/>
                <a:cs typeface="Arial" panose="020B0604020202020204" pitchFamily="34" charset="0"/>
              </a:rPr>
              <a:t>Storage Services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334000" y="4024696"/>
            <a:ext cx="21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rgbClr val="4D4D4D"/>
                </a:solidFill>
                <a:latin typeface="+mn-lt"/>
                <a:cs typeface="Arial" panose="020B0604020202020204" pitchFamily="34" charset="0"/>
              </a:rPr>
              <a:t>Project Services</a:t>
            </a:r>
            <a:endParaRPr lang="en-US" sz="1400" dirty="0">
              <a:solidFill>
                <a:srgbClr val="4D4D4D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505200" y="5491978"/>
            <a:ext cx="213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1400">
                <a:solidFill>
                  <a:srgbClr val="4D4D4D"/>
                </a:solidFill>
                <a:latin typeface="+mn-lt"/>
                <a:cs typeface="Arial" panose="020B0604020202020204" pitchFamily="34" charset="0"/>
              </a:rPr>
              <a:t>Capture Tier</a:t>
            </a:r>
          </a:p>
        </p:txBody>
      </p:sp>
    </p:spTree>
    <p:extLst>
      <p:ext uri="{BB962C8B-B14F-4D97-AF65-F5344CB8AC3E}">
        <p14:creationId xmlns:p14="http://schemas.microsoft.com/office/powerpoint/2010/main" val="23719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iMeet Application Tier 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9556" y="1236889"/>
            <a:ext cx="8339138" cy="4408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Gill Sans MT" pitchFamily="34" charset="0"/>
              <a:buChar char="–"/>
              <a:defRPr sz="28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rgbClr val="4D4D4D"/>
                </a:solidFill>
                <a:latin typeface="+mn-lt"/>
              </a:rPr>
              <a:t>Based on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Open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dirty="0" smtClean="0">
                <a:latin typeface="+mn-lt"/>
              </a:rPr>
              <a:t> and the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Ruby-on-Rails </a:t>
            </a:r>
            <a:r>
              <a:rPr lang="en-US" dirty="0" smtClean="0">
                <a:solidFill>
                  <a:srgbClr val="4D4D4D"/>
                </a:solidFill>
                <a:latin typeface="+mn-lt"/>
              </a:rPr>
              <a:t>framework, and designed to take advantage of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advanced</a:t>
            </a:r>
            <a:r>
              <a:rPr lang="en-US" dirty="0" smtClean="0">
                <a:latin typeface="+mn-lt"/>
              </a:rPr>
              <a:t> communications </a:t>
            </a:r>
            <a:r>
              <a:rPr lang="en-US" dirty="0" smtClean="0">
                <a:solidFill>
                  <a:srgbClr val="4D4D4D"/>
                </a:solidFill>
                <a:latin typeface="+mn-lt"/>
              </a:rPr>
              <a:t>capabilities to deliver high performance in a secure environment to provide a richer, more complete, user experience. </a:t>
            </a:r>
          </a:p>
          <a:p>
            <a:pPr marL="0" indent="0">
              <a:buNone/>
            </a:pPr>
            <a:endParaRPr lang="en-US" dirty="0" smtClean="0">
              <a:solidFill>
                <a:srgbClr val="4D4D4D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4D4D4D"/>
                </a:solidFill>
                <a:latin typeface="+mn-lt"/>
              </a:rPr>
              <a:t>Communicates with the Business Logic Tier to provide</a:t>
            </a:r>
            <a:r>
              <a:rPr lang="en-US" dirty="0" smtClean="0">
                <a:latin typeface="+mn-lt"/>
              </a:rPr>
              <a:t> a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Web-based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4D4D4D"/>
                </a:solidFill>
                <a:latin typeface="+mn-lt"/>
              </a:rPr>
              <a:t>managed interface with advanced capabilities such as monitoring, reporting, business analysis and more.</a:t>
            </a:r>
            <a:r>
              <a:rPr lang="en-US" dirty="0" smtClean="0">
                <a:latin typeface="+mn-lt"/>
              </a:rPr>
              <a:t> </a:t>
            </a:r>
          </a:p>
        </p:txBody>
      </p:sp>
      <p:pic>
        <p:nvPicPr>
          <p:cNvPr id="4" name="Picture 4" descr="smartClientD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4205741"/>
            <a:ext cx="3124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iMeet</a:t>
            </a:r>
            <a:r>
              <a:rPr lang="en-US" dirty="0" smtClean="0"/>
              <a:t> Cloud Distribution and Operations</a:t>
            </a:r>
            <a:endParaRPr lang="en-US" dirty="0"/>
          </a:p>
        </p:txBody>
      </p:sp>
      <p:sp>
        <p:nvSpPr>
          <p:cNvPr id="3" name="Line 127"/>
          <p:cNvSpPr>
            <a:spLocks noChangeShapeType="1"/>
          </p:cNvSpPr>
          <p:nvPr/>
        </p:nvSpPr>
        <p:spPr bwMode="auto">
          <a:xfrm flipH="1">
            <a:off x="1906588" y="2663825"/>
            <a:ext cx="2279650" cy="2249487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128"/>
          <p:cNvSpPr txBox="1">
            <a:spLocks noChangeArrowheads="1"/>
          </p:cNvSpPr>
          <p:nvPr/>
        </p:nvSpPr>
        <p:spPr bwMode="auto">
          <a:xfrm>
            <a:off x="2806700" y="3695700"/>
            <a:ext cx="8572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 i="1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Signaling</a:t>
            </a:r>
          </a:p>
        </p:txBody>
      </p:sp>
      <p:sp>
        <p:nvSpPr>
          <p:cNvPr id="5" name="Text Box 129"/>
          <p:cNvSpPr txBox="1">
            <a:spLocks noChangeArrowheads="1"/>
          </p:cNvSpPr>
          <p:nvPr/>
        </p:nvSpPr>
        <p:spPr bwMode="auto">
          <a:xfrm>
            <a:off x="1741488" y="6080125"/>
            <a:ext cx="1628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 smtClean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Center </a:t>
            </a:r>
            <a:r>
              <a:rPr lang="en-US" sz="1000" dirty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6" name="Line 130"/>
          <p:cNvSpPr>
            <a:spLocks noChangeShapeType="1"/>
          </p:cNvSpPr>
          <p:nvPr/>
        </p:nvSpPr>
        <p:spPr bwMode="auto">
          <a:xfrm flipH="1">
            <a:off x="3463925" y="2714625"/>
            <a:ext cx="787400" cy="2105025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32"/>
          <p:cNvSpPr>
            <a:spLocks noChangeShapeType="1"/>
          </p:cNvSpPr>
          <p:nvPr/>
        </p:nvSpPr>
        <p:spPr bwMode="auto">
          <a:xfrm flipH="1">
            <a:off x="3024188" y="5106987"/>
            <a:ext cx="276225" cy="127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3294063" y="4856162"/>
            <a:ext cx="530225" cy="371475"/>
            <a:chOff x="3452" y="1295"/>
            <a:chExt cx="555" cy="577"/>
          </a:xfrm>
        </p:grpSpPr>
        <p:pic>
          <p:nvPicPr>
            <p:cNvPr id="9" name="Picture 134" descr="Tow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1295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5" descr="04_empt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1613"/>
              <a:ext cx="2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6" descr="04_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" y="1685"/>
              <a:ext cx="14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AutoShape 137"/>
          <p:cNvSpPr>
            <a:spLocks noChangeAspect="1" noChangeArrowheads="1"/>
          </p:cNvSpPr>
          <p:nvPr/>
        </p:nvSpPr>
        <p:spPr bwMode="auto">
          <a:xfrm>
            <a:off x="1146175" y="4703762"/>
            <a:ext cx="2878138" cy="1279525"/>
          </a:xfrm>
          <a:prstGeom prst="rect">
            <a:avLst/>
          </a:prstGeom>
          <a:solidFill>
            <a:srgbClr val="99CCFF">
              <a:alpha val="12157"/>
            </a:srgbClr>
          </a:solidFill>
          <a:ln w="9525">
            <a:solidFill>
              <a:srgbClr val="003366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13" name="Group 138"/>
          <p:cNvGrpSpPr>
            <a:grpSpLocks/>
          </p:cNvGrpSpPr>
          <p:nvPr/>
        </p:nvGrpSpPr>
        <p:grpSpPr bwMode="auto">
          <a:xfrm>
            <a:off x="1973263" y="5392737"/>
            <a:ext cx="461962" cy="444500"/>
            <a:chOff x="3540" y="2205"/>
            <a:chExt cx="292" cy="415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687" y="2205"/>
              <a:ext cx="1" cy="234"/>
            </a:xfrm>
            <a:prstGeom prst="line">
              <a:avLst/>
            </a:prstGeom>
            <a:noFill/>
            <a:ln w="12700">
              <a:solidFill>
                <a:srgbClr val="2473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140" descr="Person with Phone and Deskto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2374"/>
              <a:ext cx="29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41"/>
          <p:cNvGrpSpPr>
            <a:grpSpLocks/>
          </p:cNvGrpSpPr>
          <p:nvPr/>
        </p:nvGrpSpPr>
        <p:grpSpPr bwMode="auto">
          <a:xfrm>
            <a:off x="2809875" y="5392737"/>
            <a:ext cx="460375" cy="444500"/>
            <a:chOff x="3540" y="2205"/>
            <a:chExt cx="292" cy="415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 flipV="1">
              <a:off x="3687" y="2205"/>
              <a:ext cx="1" cy="234"/>
            </a:xfrm>
            <a:prstGeom prst="line">
              <a:avLst/>
            </a:prstGeom>
            <a:noFill/>
            <a:ln w="12700">
              <a:solidFill>
                <a:srgbClr val="2473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143" descr="Person with Phone and Deskto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2374"/>
              <a:ext cx="29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2243138" y="5122862"/>
            <a:ext cx="415925" cy="231775"/>
          </a:xfrm>
          <a:prstGeom prst="line">
            <a:avLst/>
          </a:prstGeom>
          <a:noFill/>
          <a:ln w="12700">
            <a:solidFill>
              <a:srgbClr val="2473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 flipV="1">
            <a:off x="2813050" y="5157787"/>
            <a:ext cx="190500" cy="225425"/>
          </a:xfrm>
          <a:prstGeom prst="line">
            <a:avLst/>
          </a:prstGeom>
          <a:noFill/>
          <a:ln w="12700">
            <a:solidFill>
              <a:srgbClr val="2473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46" descr="Network Switch (L2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4965700"/>
            <a:ext cx="7747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7" descr="Network Switch (L3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5310187"/>
            <a:ext cx="358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148"/>
          <p:cNvGrpSpPr>
            <a:grpSpLocks/>
          </p:cNvGrpSpPr>
          <p:nvPr/>
        </p:nvGrpSpPr>
        <p:grpSpPr bwMode="auto">
          <a:xfrm>
            <a:off x="1666875" y="4905375"/>
            <a:ext cx="490538" cy="371475"/>
            <a:chOff x="4481" y="1293"/>
            <a:chExt cx="515" cy="574"/>
          </a:xfrm>
        </p:grpSpPr>
        <p:pic>
          <p:nvPicPr>
            <p:cNvPr id="24" name="Picture 149" descr="Tow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" y="1293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50" descr="icon_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2" y="1613"/>
              <a:ext cx="2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Line 151"/>
          <p:cNvSpPr>
            <a:spLocks noChangeShapeType="1"/>
          </p:cNvSpPr>
          <p:nvPr/>
        </p:nvSpPr>
        <p:spPr bwMode="auto">
          <a:xfrm>
            <a:off x="1820863" y="5262562"/>
            <a:ext cx="295275" cy="38735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2"/>
          <p:cNvSpPr>
            <a:spLocks noChangeShapeType="1"/>
          </p:cNvSpPr>
          <p:nvPr/>
        </p:nvSpPr>
        <p:spPr bwMode="auto">
          <a:xfrm>
            <a:off x="1870075" y="5276850"/>
            <a:ext cx="1081088" cy="38735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153" descr="Network Switch (L3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5292725"/>
            <a:ext cx="3587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154"/>
          <p:cNvSpPr txBox="1">
            <a:spLocks noChangeArrowheads="1"/>
          </p:cNvSpPr>
          <p:nvPr/>
        </p:nvSpPr>
        <p:spPr bwMode="auto">
          <a:xfrm>
            <a:off x="3205163" y="5241925"/>
            <a:ext cx="8572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Logger</a:t>
            </a:r>
          </a:p>
        </p:txBody>
      </p:sp>
      <p:sp>
        <p:nvSpPr>
          <p:cNvPr id="30" name="Text Box 155"/>
          <p:cNvSpPr txBox="1">
            <a:spLocks noChangeArrowheads="1"/>
          </p:cNvSpPr>
          <p:nvPr/>
        </p:nvSpPr>
        <p:spPr bwMode="auto">
          <a:xfrm>
            <a:off x="1121639" y="53213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800" b="0" dirty="0" smtClean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Audio/Video</a:t>
            </a:r>
            <a:endParaRPr lang="en-US" sz="800" b="0" dirty="0">
              <a:solidFill>
                <a:schemeClr val="accent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800" b="0" dirty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Logger</a:t>
            </a:r>
          </a:p>
        </p:txBody>
      </p:sp>
      <p:pic>
        <p:nvPicPr>
          <p:cNvPr id="31" name="Picture 98" descr="icon_5_2"/>
          <p:cNvPicPr>
            <a:picLocks noChangeArrowheads="1"/>
          </p:cNvPicPr>
          <p:nvPr/>
        </p:nvPicPr>
        <p:blipFill>
          <a:blip r:embed="rId9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343150"/>
            <a:ext cx="1484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ine 121"/>
          <p:cNvSpPr>
            <a:spLocks noChangeShapeType="1"/>
          </p:cNvSpPr>
          <p:nvPr/>
        </p:nvSpPr>
        <p:spPr bwMode="auto">
          <a:xfrm>
            <a:off x="1000125" y="2216150"/>
            <a:ext cx="3194050" cy="312737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26"/>
          <p:cNvSpPr txBox="1">
            <a:spLocks noChangeArrowheads="1"/>
          </p:cNvSpPr>
          <p:nvPr/>
        </p:nvSpPr>
        <p:spPr bwMode="auto">
          <a:xfrm flipH="1">
            <a:off x="4984749" y="1843087"/>
            <a:ext cx="2691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400" b="0" dirty="0" err="1" smtClean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iMeet</a:t>
            </a:r>
            <a:r>
              <a:rPr lang="en-US" sz="1400" b="0" dirty="0" smtClean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Cloud (Dallas)</a:t>
            </a:r>
            <a:endParaRPr lang="en-US" sz="1400" b="0" dirty="0">
              <a:solidFill>
                <a:srgbClr val="A5002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115"/>
          <p:cNvSpPr txBox="1">
            <a:spLocks noChangeAspect="1" noChangeArrowheads="1"/>
          </p:cNvSpPr>
          <p:nvPr/>
        </p:nvSpPr>
        <p:spPr bwMode="auto">
          <a:xfrm>
            <a:off x="495300" y="1676400"/>
            <a:ext cx="6604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 err="1" smtClean="0">
                <a:solidFill>
                  <a:srgbClr val="0099CC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iMeet</a:t>
            </a:r>
            <a:r>
              <a:rPr lang="en-US" sz="1000" dirty="0" smtClean="0">
                <a:solidFill>
                  <a:srgbClr val="0099CC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1.x</a:t>
            </a:r>
            <a:endParaRPr lang="en-US" sz="1000" dirty="0">
              <a:solidFill>
                <a:srgbClr val="0099CC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116"/>
          <p:cNvGrpSpPr>
            <a:grpSpLocks/>
          </p:cNvGrpSpPr>
          <p:nvPr/>
        </p:nvGrpSpPr>
        <p:grpSpPr bwMode="auto">
          <a:xfrm>
            <a:off x="758825" y="1954212"/>
            <a:ext cx="409575" cy="496888"/>
            <a:chOff x="619" y="3317"/>
            <a:chExt cx="474" cy="567"/>
          </a:xfrm>
        </p:grpSpPr>
        <p:pic>
          <p:nvPicPr>
            <p:cNvPr id="36" name="Picture 117" descr="Tow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" y="3317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18" descr="icons_1_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3690"/>
              <a:ext cx="18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 Box 156"/>
          <p:cNvSpPr txBox="1">
            <a:spLocks noChangeArrowheads="1"/>
          </p:cNvSpPr>
          <p:nvPr/>
        </p:nvSpPr>
        <p:spPr bwMode="auto">
          <a:xfrm>
            <a:off x="473075" y="2682875"/>
            <a:ext cx="1505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 smtClean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European Cloud</a:t>
            </a:r>
            <a:endParaRPr lang="en-US" sz="1000" dirty="0">
              <a:solidFill>
                <a:srgbClr val="A5002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99" descr="icon_5_2"/>
          <p:cNvPicPr>
            <a:picLocks noChangeArrowheads="1"/>
          </p:cNvPicPr>
          <p:nvPr/>
        </p:nvPicPr>
        <p:blipFill>
          <a:blip r:embed="rId1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501900"/>
            <a:ext cx="4927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oup 100"/>
          <p:cNvGrpSpPr>
            <a:grpSpLocks/>
          </p:cNvGrpSpPr>
          <p:nvPr/>
        </p:nvGrpSpPr>
        <p:grpSpPr bwMode="auto">
          <a:xfrm>
            <a:off x="4176713" y="2338387"/>
            <a:ext cx="579437" cy="400050"/>
            <a:chOff x="392" y="2644"/>
            <a:chExt cx="524" cy="567"/>
          </a:xfrm>
        </p:grpSpPr>
        <p:pic>
          <p:nvPicPr>
            <p:cNvPr id="43" name="Picture 101" descr="Towe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" y="2644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02" descr="Interactions Center (Primary)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923"/>
              <a:ext cx="21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103"/>
          <p:cNvGrpSpPr>
            <a:grpSpLocks/>
          </p:cNvGrpSpPr>
          <p:nvPr/>
        </p:nvGrpSpPr>
        <p:grpSpPr bwMode="auto">
          <a:xfrm>
            <a:off x="4832350" y="2341562"/>
            <a:ext cx="577850" cy="400050"/>
            <a:chOff x="4455" y="2622"/>
            <a:chExt cx="523" cy="567"/>
          </a:xfrm>
        </p:grpSpPr>
        <p:pic>
          <p:nvPicPr>
            <p:cNvPr id="46" name="Picture 104" descr="Towe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" y="2622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05" descr="Applications Server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2973"/>
              <a:ext cx="23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106"/>
          <p:cNvGrpSpPr>
            <a:grpSpLocks/>
          </p:cNvGrpSpPr>
          <p:nvPr/>
        </p:nvGrpSpPr>
        <p:grpSpPr bwMode="auto">
          <a:xfrm>
            <a:off x="7019925" y="2349500"/>
            <a:ext cx="577850" cy="401637"/>
            <a:chOff x="2426" y="2652"/>
            <a:chExt cx="528" cy="569"/>
          </a:xfrm>
        </p:grpSpPr>
        <p:pic>
          <p:nvPicPr>
            <p:cNvPr id="49" name="Picture 107" descr="Tower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2652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08" descr="Storage Center (Primary)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" y="3012"/>
              <a:ext cx="26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109"/>
          <p:cNvGrpSpPr>
            <a:grpSpLocks/>
          </p:cNvGrpSpPr>
          <p:nvPr/>
        </p:nvGrpSpPr>
        <p:grpSpPr bwMode="auto">
          <a:xfrm>
            <a:off x="5614988" y="2349500"/>
            <a:ext cx="501650" cy="400050"/>
            <a:chOff x="2526" y="3125"/>
            <a:chExt cx="458" cy="567"/>
          </a:xfrm>
        </p:grpSpPr>
        <p:pic>
          <p:nvPicPr>
            <p:cNvPr id="52" name="Picture 110" descr="Tower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" y="3125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111" descr="Datamart mini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3491"/>
              <a:ext cx="16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4" name="Group 112"/>
          <p:cNvGrpSpPr>
            <a:grpSpLocks/>
          </p:cNvGrpSpPr>
          <p:nvPr/>
        </p:nvGrpSpPr>
        <p:grpSpPr bwMode="auto">
          <a:xfrm>
            <a:off x="6337300" y="2363787"/>
            <a:ext cx="492125" cy="400050"/>
            <a:chOff x="3296" y="1947"/>
            <a:chExt cx="453" cy="567"/>
          </a:xfrm>
        </p:grpSpPr>
        <p:pic>
          <p:nvPicPr>
            <p:cNvPr id="55" name="Picture 113" descr="Tower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1947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14" descr="Primary and Secondary database (mini icon) 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" y="2314"/>
              <a:ext cx="15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123"/>
          <p:cNvGrpSpPr>
            <a:grpSpLocks/>
          </p:cNvGrpSpPr>
          <p:nvPr/>
        </p:nvGrpSpPr>
        <p:grpSpPr bwMode="auto">
          <a:xfrm>
            <a:off x="7816850" y="2298700"/>
            <a:ext cx="557213" cy="401637"/>
            <a:chOff x="3388" y="3110"/>
            <a:chExt cx="507" cy="567"/>
          </a:xfrm>
        </p:grpSpPr>
        <p:pic>
          <p:nvPicPr>
            <p:cNvPr id="58" name="Picture 124" descr="Tower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" y="3110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25" descr="Screen Sense Server (mini icon)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" y="3454"/>
              <a:ext cx="20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Text Box 157"/>
          <p:cNvSpPr txBox="1">
            <a:spLocks noChangeArrowheads="1"/>
          </p:cNvSpPr>
          <p:nvPr/>
        </p:nvSpPr>
        <p:spPr bwMode="auto">
          <a:xfrm>
            <a:off x="3913188" y="2127250"/>
            <a:ext cx="5048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IC</a:t>
            </a:r>
          </a:p>
        </p:txBody>
      </p:sp>
      <p:sp>
        <p:nvSpPr>
          <p:cNvPr id="61" name="Text Box 158"/>
          <p:cNvSpPr txBox="1">
            <a:spLocks noChangeArrowheads="1"/>
          </p:cNvSpPr>
          <p:nvPr/>
        </p:nvSpPr>
        <p:spPr bwMode="auto">
          <a:xfrm>
            <a:off x="4808538" y="2154237"/>
            <a:ext cx="7064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62" name="Text Box 159"/>
          <p:cNvSpPr txBox="1">
            <a:spLocks noChangeArrowheads="1"/>
          </p:cNvSpPr>
          <p:nvPr/>
        </p:nvSpPr>
        <p:spPr bwMode="auto">
          <a:xfrm>
            <a:off x="6303963" y="2138362"/>
            <a:ext cx="554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DW</a:t>
            </a:r>
          </a:p>
        </p:txBody>
      </p:sp>
      <p:sp>
        <p:nvSpPr>
          <p:cNvPr id="63" name="Text Box 160"/>
          <p:cNvSpPr txBox="1">
            <a:spLocks noChangeArrowheads="1"/>
          </p:cNvSpPr>
          <p:nvPr/>
        </p:nvSpPr>
        <p:spPr bwMode="auto">
          <a:xfrm>
            <a:off x="5624513" y="2147887"/>
            <a:ext cx="6111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4" name="Text Box 161"/>
          <p:cNvSpPr txBox="1">
            <a:spLocks noChangeArrowheads="1"/>
          </p:cNvSpPr>
          <p:nvPr/>
        </p:nvSpPr>
        <p:spPr bwMode="auto">
          <a:xfrm>
            <a:off x="7839075" y="2071687"/>
            <a:ext cx="723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NMS</a:t>
            </a:r>
          </a:p>
        </p:txBody>
      </p:sp>
      <p:sp>
        <p:nvSpPr>
          <p:cNvPr id="65" name="Text Box 162"/>
          <p:cNvSpPr txBox="1">
            <a:spLocks noChangeArrowheads="1"/>
          </p:cNvSpPr>
          <p:nvPr/>
        </p:nvSpPr>
        <p:spPr bwMode="auto">
          <a:xfrm>
            <a:off x="7021513" y="2143125"/>
            <a:ext cx="534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SC</a:t>
            </a:r>
          </a:p>
        </p:txBody>
      </p:sp>
      <p:sp>
        <p:nvSpPr>
          <p:cNvPr id="66" name="Line 164"/>
          <p:cNvSpPr>
            <a:spLocks noChangeShapeType="1"/>
          </p:cNvSpPr>
          <p:nvPr/>
        </p:nvSpPr>
        <p:spPr bwMode="auto">
          <a:xfrm flipH="1">
            <a:off x="7004050" y="5076825"/>
            <a:ext cx="276225" cy="127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7" name="Group 165"/>
          <p:cNvGrpSpPr>
            <a:grpSpLocks/>
          </p:cNvGrpSpPr>
          <p:nvPr/>
        </p:nvGrpSpPr>
        <p:grpSpPr bwMode="auto">
          <a:xfrm>
            <a:off x="7273925" y="4833937"/>
            <a:ext cx="530225" cy="360363"/>
            <a:chOff x="3452" y="1295"/>
            <a:chExt cx="555" cy="577"/>
          </a:xfrm>
        </p:grpSpPr>
        <p:pic>
          <p:nvPicPr>
            <p:cNvPr id="68" name="Picture 166" descr="Tower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1295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67" descr="04_empty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1613"/>
              <a:ext cx="2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68" descr="04_7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" y="1685"/>
              <a:ext cx="14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AutoShape 169"/>
          <p:cNvSpPr>
            <a:spLocks noChangeAspect="1" noChangeArrowheads="1"/>
          </p:cNvSpPr>
          <p:nvPr/>
        </p:nvSpPr>
        <p:spPr bwMode="auto">
          <a:xfrm>
            <a:off x="5126038" y="4686300"/>
            <a:ext cx="2878137" cy="1241425"/>
          </a:xfrm>
          <a:prstGeom prst="rect">
            <a:avLst/>
          </a:prstGeom>
          <a:solidFill>
            <a:srgbClr val="99CCFF">
              <a:alpha val="12157"/>
            </a:srgbClr>
          </a:solidFill>
          <a:ln w="9525">
            <a:solidFill>
              <a:srgbClr val="003366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72" name="Group 170"/>
          <p:cNvGrpSpPr>
            <a:grpSpLocks/>
          </p:cNvGrpSpPr>
          <p:nvPr/>
        </p:nvGrpSpPr>
        <p:grpSpPr bwMode="auto">
          <a:xfrm>
            <a:off x="5953125" y="5354637"/>
            <a:ext cx="461963" cy="431800"/>
            <a:chOff x="3540" y="2205"/>
            <a:chExt cx="292" cy="415"/>
          </a:xfrm>
        </p:grpSpPr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H="1" flipV="1">
              <a:off x="3687" y="2205"/>
              <a:ext cx="1" cy="234"/>
            </a:xfrm>
            <a:prstGeom prst="line">
              <a:avLst/>
            </a:prstGeom>
            <a:noFill/>
            <a:ln w="12700">
              <a:solidFill>
                <a:srgbClr val="2473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4" name="Picture 172" descr="Person with Phone and Desktop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2374"/>
              <a:ext cx="29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173"/>
          <p:cNvGrpSpPr>
            <a:grpSpLocks/>
          </p:cNvGrpSpPr>
          <p:nvPr/>
        </p:nvGrpSpPr>
        <p:grpSpPr bwMode="auto">
          <a:xfrm>
            <a:off x="6789738" y="5354637"/>
            <a:ext cx="460375" cy="431800"/>
            <a:chOff x="3540" y="2205"/>
            <a:chExt cx="292" cy="415"/>
          </a:xfrm>
        </p:grpSpPr>
        <p:sp>
          <p:nvSpPr>
            <p:cNvPr id="76" name="Line 12"/>
            <p:cNvSpPr>
              <a:spLocks noChangeShapeType="1"/>
            </p:cNvSpPr>
            <p:nvPr/>
          </p:nvSpPr>
          <p:spPr bwMode="auto">
            <a:xfrm flipH="1" flipV="1">
              <a:off x="3687" y="2205"/>
              <a:ext cx="1" cy="234"/>
            </a:xfrm>
            <a:prstGeom prst="line">
              <a:avLst/>
            </a:prstGeom>
            <a:noFill/>
            <a:ln w="12700">
              <a:solidFill>
                <a:srgbClr val="2473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7" name="Picture 175" descr="Person with Phone and Desktop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2374"/>
              <a:ext cx="29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" name="Line 12"/>
          <p:cNvSpPr>
            <a:spLocks noChangeShapeType="1"/>
          </p:cNvSpPr>
          <p:nvPr/>
        </p:nvSpPr>
        <p:spPr bwMode="auto">
          <a:xfrm flipV="1">
            <a:off x="6223000" y="5092700"/>
            <a:ext cx="415925" cy="225425"/>
          </a:xfrm>
          <a:prstGeom prst="line">
            <a:avLst/>
          </a:prstGeom>
          <a:noFill/>
          <a:ln w="12700">
            <a:solidFill>
              <a:srgbClr val="2473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flipH="1" flipV="1">
            <a:off x="6792913" y="5126037"/>
            <a:ext cx="190500" cy="219075"/>
          </a:xfrm>
          <a:prstGeom prst="line">
            <a:avLst/>
          </a:prstGeom>
          <a:noFill/>
          <a:ln w="12700">
            <a:solidFill>
              <a:srgbClr val="2473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0" name="Picture 178" descr="Network Switch (L2)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4940300"/>
            <a:ext cx="7747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79" descr="Network Switch (L3)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75262"/>
            <a:ext cx="3587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oup 180"/>
          <p:cNvGrpSpPr>
            <a:grpSpLocks/>
          </p:cNvGrpSpPr>
          <p:nvPr/>
        </p:nvGrpSpPr>
        <p:grpSpPr bwMode="auto">
          <a:xfrm>
            <a:off x="5646738" y="4881562"/>
            <a:ext cx="490537" cy="360363"/>
            <a:chOff x="4481" y="1293"/>
            <a:chExt cx="515" cy="574"/>
          </a:xfrm>
        </p:grpSpPr>
        <p:pic>
          <p:nvPicPr>
            <p:cNvPr id="83" name="Picture 181" descr="Tower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" y="1293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82" descr="icon_3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2" y="1613"/>
              <a:ext cx="2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Line 183"/>
          <p:cNvSpPr>
            <a:spLocks noChangeShapeType="1"/>
          </p:cNvSpPr>
          <p:nvPr/>
        </p:nvSpPr>
        <p:spPr bwMode="auto">
          <a:xfrm>
            <a:off x="5800725" y="5229225"/>
            <a:ext cx="295275" cy="37465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84"/>
          <p:cNvSpPr>
            <a:spLocks noChangeShapeType="1"/>
          </p:cNvSpPr>
          <p:nvPr/>
        </p:nvSpPr>
        <p:spPr bwMode="auto">
          <a:xfrm>
            <a:off x="5849938" y="5241925"/>
            <a:ext cx="1081087" cy="376237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" name="Picture 185" descr="Network Switch (L3)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5257800"/>
            <a:ext cx="3587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 Box 186"/>
          <p:cNvSpPr txBox="1">
            <a:spLocks noChangeArrowheads="1"/>
          </p:cNvSpPr>
          <p:nvPr/>
        </p:nvSpPr>
        <p:spPr bwMode="auto">
          <a:xfrm>
            <a:off x="7185025" y="5208587"/>
            <a:ext cx="8572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Logger</a:t>
            </a:r>
          </a:p>
        </p:txBody>
      </p:sp>
      <p:sp>
        <p:nvSpPr>
          <p:cNvPr id="89" name="Text Box 187"/>
          <p:cNvSpPr txBox="1">
            <a:spLocks noChangeArrowheads="1"/>
          </p:cNvSpPr>
          <p:nvPr/>
        </p:nvSpPr>
        <p:spPr bwMode="auto">
          <a:xfrm>
            <a:off x="5174239" y="5281612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800" b="0" dirty="0" smtClean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Audio/Video</a:t>
            </a:r>
            <a:endParaRPr lang="en-US" sz="800" b="0" dirty="0">
              <a:solidFill>
                <a:schemeClr val="accent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800" b="0" dirty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Logger</a:t>
            </a:r>
          </a:p>
        </p:txBody>
      </p:sp>
      <p:sp>
        <p:nvSpPr>
          <p:cNvPr id="90" name="Text Box 188"/>
          <p:cNvSpPr txBox="1">
            <a:spLocks noChangeArrowheads="1"/>
          </p:cNvSpPr>
          <p:nvPr/>
        </p:nvSpPr>
        <p:spPr bwMode="auto">
          <a:xfrm>
            <a:off x="6026150" y="6126162"/>
            <a:ext cx="1628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 smtClean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Center </a:t>
            </a:r>
            <a:r>
              <a:rPr lang="en-US" sz="1000" dirty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91" name="Line 189"/>
          <p:cNvSpPr>
            <a:spLocks noChangeShapeType="1"/>
          </p:cNvSpPr>
          <p:nvPr/>
        </p:nvSpPr>
        <p:spPr bwMode="auto">
          <a:xfrm>
            <a:off x="4343400" y="2754312"/>
            <a:ext cx="1422400" cy="2119313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 Box 190"/>
          <p:cNvSpPr txBox="1">
            <a:spLocks noChangeArrowheads="1"/>
          </p:cNvSpPr>
          <p:nvPr/>
        </p:nvSpPr>
        <p:spPr bwMode="auto">
          <a:xfrm>
            <a:off x="5205413" y="3659187"/>
            <a:ext cx="8572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800" b="0" i="1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Signaling</a:t>
            </a:r>
          </a:p>
        </p:txBody>
      </p:sp>
      <p:sp>
        <p:nvSpPr>
          <p:cNvPr id="93" name="Line 191"/>
          <p:cNvSpPr>
            <a:spLocks noChangeShapeType="1"/>
          </p:cNvSpPr>
          <p:nvPr/>
        </p:nvSpPr>
        <p:spPr bwMode="auto">
          <a:xfrm>
            <a:off x="4478338" y="2744787"/>
            <a:ext cx="2984500" cy="2035175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95"/>
          <p:cNvSpPr txBox="1">
            <a:spLocks noChangeAspect="1" noChangeArrowheads="1"/>
          </p:cNvSpPr>
          <p:nvPr/>
        </p:nvSpPr>
        <p:spPr bwMode="auto">
          <a:xfrm>
            <a:off x="520700" y="3149600"/>
            <a:ext cx="6604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 err="1" smtClean="0">
                <a:solidFill>
                  <a:srgbClr val="0099CC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iMeet</a:t>
            </a:r>
            <a:r>
              <a:rPr lang="en-US" sz="1000" dirty="0" smtClean="0">
                <a:solidFill>
                  <a:srgbClr val="0099CC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1.x</a:t>
            </a:r>
            <a:endParaRPr lang="en-US" sz="1000" dirty="0">
              <a:solidFill>
                <a:srgbClr val="0099CC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196"/>
          <p:cNvGrpSpPr>
            <a:grpSpLocks/>
          </p:cNvGrpSpPr>
          <p:nvPr/>
        </p:nvGrpSpPr>
        <p:grpSpPr bwMode="auto">
          <a:xfrm>
            <a:off x="822325" y="3371850"/>
            <a:ext cx="409575" cy="396875"/>
            <a:chOff x="619" y="3317"/>
            <a:chExt cx="474" cy="567"/>
          </a:xfrm>
        </p:grpSpPr>
        <p:pic>
          <p:nvPicPr>
            <p:cNvPr id="96" name="Picture 197" descr="Tower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" y="3317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198" descr="icons_1_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" y="3690"/>
              <a:ext cx="18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 Box 201"/>
          <p:cNvSpPr txBox="1">
            <a:spLocks noChangeArrowheads="1"/>
          </p:cNvSpPr>
          <p:nvPr/>
        </p:nvSpPr>
        <p:spPr bwMode="auto">
          <a:xfrm>
            <a:off x="398463" y="4064000"/>
            <a:ext cx="10382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 smtClean="0">
                <a:solidFill>
                  <a:srgbClr val="A5002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Asian Cloud</a:t>
            </a:r>
            <a:endParaRPr lang="en-US" sz="1000" dirty="0">
              <a:solidFill>
                <a:srgbClr val="A5002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Picture 202" descr="icon_5_2"/>
          <p:cNvPicPr>
            <a:picLocks noChangeArrowheads="1"/>
          </p:cNvPicPr>
          <p:nvPr/>
        </p:nvPicPr>
        <p:blipFill>
          <a:blip r:embed="rId9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689350"/>
            <a:ext cx="1484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Line 203"/>
          <p:cNvSpPr>
            <a:spLocks noChangeShapeType="1"/>
          </p:cNvSpPr>
          <p:nvPr/>
        </p:nvSpPr>
        <p:spPr bwMode="auto">
          <a:xfrm flipV="1">
            <a:off x="1089025" y="2630487"/>
            <a:ext cx="3067050" cy="919163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iMeet</a:t>
            </a:r>
            <a:r>
              <a:rPr lang="en-US" dirty="0" smtClean="0"/>
              <a:t> Components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998538" y="1189037"/>
            <a:ext cx="585787" cy="444500"/>
            <a:chOff x="392" y="2644"/>
            <a:chExt cx="524" cy="567"/>
          </a:xfrm>
        </p:grpSpPr>
        <p:pic>
          <p:nvPicPr>
            <p:cNvPr id="13363" name="Picture 6" descr="Tow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" y="2644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4" name="Picture 7" descr="Interactions Center (Primary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923"/>
              <a:ext cx="21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8" name="Group 8"/>
          <p:cNvGrpSpPr>
            <a:grpSpLocks/>
          </p:cNvGrpSpPr>
          <p:nvPr/>
        </p:nvGrpSpPr>
        <p:grpSpPr bwMode="auto">
          <a:xfrm>
            <a:off x="1011238" y="1960562"/>
            <a:ext cx="585787" cy="446088"/>
            <a:chOff x="4455" y="2622"/>
            <a:chExt cx="523" cy="567"/>
          </a:xfrm>
        </p:grpSpPr>
        <p:pic>
          <p:nvPicPr>
            <p:cNvPr id="13361" name="Picture 9" descr="Tow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" y="2622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2" name="Picture 10" descr="Applications Ser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2973"/>
              <a:ext cx="23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9" name="Group 11"/>
          <p:cNvGrpSpPr>
            <a:grpSpLocks/>
          </p:cNvGrpSpPr>
          <p:nvPr/>
        </p:nvGrpSpPr>
        <p:grpSpPr bwMode="auto">
          <a:xfrm>
            <a:off x="1006475" y="3136900"/>
            <a:ext cx="619125" cy="450850"/>
            <a:chOff x="3452" y="1295"/>
            <a:chExt cx="555" cy="577"/>
          </a:xfrm>
        </p:grpSpPr>
        <p:pic>
          <p:nvPicPr>
            <p:cNvPr id="13358" name="Picture 12" descr="Tow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1295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9" name="Picture 13" descr="04_empt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1613"/>
              <a:ext cx="2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0" name="Picture 14" descr="04_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6" y="1685"/>
              <a:ext cx="14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0" name="Group 15"/>
          <p:cNvGrpSpPr>
            <a:grpSpLocks/>
          </p:cNvGrpSpPr>
          <p:nvPr/>
        </p:nvGrpSpPr>
        <p:grpSpPr bwMode="auto">
          <a:xfrm>
            <a:off x="1012825" y="4037012"/>
            <a:ext cx="574675" cy="452438"/>
            <a:chOff x="4481" y="1293"/>
            <a:chExt cx="515" cy="574"/>
          </a:xfrm>
        </p:grpSpPr>
        <p:pic>
          <p:nvPicPr>
            <p:cNvPr id="13356" name="Picture 16" descr="Tow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" y="1293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7" name="Picture 17" descr="icon_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2" y="1613"/>
              <a:ext cx="2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1020763" y="4916487"/>
            <a:ext cx="585787" cy="444500"/>
            <a:chOff x="2426" y="2652"/>
            <a:chExt cx="528" cy="569"/>
          </a:xfrm>
        </p:grpSpPr>
        <p:pic>
          <p:nvPicPr>
            <p:cNvPr id="13354" name="Picture 19" descr="Tow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2652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5" name="Picture 20" descr="Storage Center (Primary)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" y="3012"/>
              <a:ext cx="26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2" name="Group 21"/>
          <p:cNvGrpSpPr>
            <a:grpSpLocks/>
          </p:cNvGrpSpPr>
          <p:nvPr/>
        </p:nvGrpSpPr>
        <p:grpSpPr bwMode="auto">
          <a:xfrm>
            <a:off x="5267325" y="1212850"/>
            <a:ext cx="511175" cy="446087"/>
            <a:chOff x="2526" y="3125"/>
            <a:chExt cx="458" cy="567"/>
          </a:xfrm>
        </p:grpSpPr>
        <p:pic>
          <p:nvPicPr>
            <p:cNvPr id="13352" name="Picture 22" descr="Tow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" y="3125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3" name="Picture 23" descr="Datamart mini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3491"/>
              <a:ext cx="16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3" name="Group 24"/>
          <p:cNvGrpSpPr>
            <a:grpSpLocks/>
          </p:cNvGrpSpPr>
          <p:nvPr/>
        </p:nvGrpSpPr>
        <p:grpSpPr bwMode="auto">
          <a:xfrm>
            <a:off x="5267325" y="1941512"/>
            <a:ext cx="501650" cy="444500"/>
            <a:chOff x="3296" y="1947"/>
            <a:chExt cx="453" cy="567"/>
          </a:xfrm>
        </p:grpSpPr>
        <p:pic>
          <p:nvPicPr>
            <p:cNvPr id="13350" name="Picture 25" descr="Towe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1947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1" name="Picture 26" descr="Primary and Secondary database (mini icon) 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" y="2314"/>
              <a:ext cx="15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4" name="Text Box 32"/>
          <p:cNvSpPr txBox="1">
            <a:spLocks noChangeAspect="1" noChangeArrowheads="1"/>
          </p:cNvSpPr>
          <p:nvPr/>
        </p:nvSpPr>
        <p:spPr bwMode="auto">
          <a:xfrm>
            <a:off x="469900" y="1657350"/>
            <a:ext cx="1931988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Interactions Center</a:t>
            </a:r>
            <a:b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</a:br>
            <a:endParaRPr lang="en-US" sz="1050">
              <a:solidFill>
                <a:srgbClr val="0099C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25" name="Text Box 33"/>
          <p:cNvSpPr txBox="1">
            <a:spLocks noChangeAspect="1" noChangeArrowheads="1"/>
          </p:cNvSpPr>
          <p:nvPr/>
        </p:nvSpPr>
        <p:spPr bwMode="auto">
          <a:xfrm>
            <a:off x="395288" y="2466975"/>
            <a:ext cx="1930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Application Server</a:t>
            </a:r>
            <a:b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</a:br>
            <a:endParaRPr lang="en-US" sz="1050">
              <a:solidFill>
                <a:srgbClr val="0099C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26" name="Text Box 34"/>
          <p:cNvSpPr txBox="1">
            <a:spLocks noChangeAspect="1" noChangeArrowheads="1"/>
          </p:cNvSpPr>
          <p:nvPr/>
        </p:nvSpPr>
        <p:spPr bwMode="auto">
          <a:xfrm>
            <a:off x="419100" y="3587750"/>
            <a:ext cx="1930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VoIP Logger</a:t>
            </a:r>
          </a:p>
        </p:txBody>
      </p:sp>
      <p:sp>
        <p:nvSpPr>
          <p:cNvPr id="13327" name="Text Box 35"/>
          <p:cNvSpPr txBox="1">
            <a:spLocks noChangeAspect="1" noChangeArrowheads="1"/>
          </p:cNvSpPr>
          <p:nvPr/>
        </p:nvSpPr>
        <p:spPr bwMode="auto">
          <a:xfrm>
            <a:off x="365125" y="4475162"/>
            <a:ext cx="193198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Screen Logger</a:t>
            </a:r>
          </a:p>
        </p:txBody>
      </p:sp>
      <p:sp>
        <p:nvSpPr>
          <p:cNvPr id="13328" name="Text Box 36"/>
          <p:cNvSpPr txBox="1">
            <a:spLocks noChangeAspect="1" noChangeArrowheads="1"/>
          </p:cNvSpPr>
          <p:nvPr/>
        </p:nvSpPr>
        <p:spPr bwMode="auto">
          <a:xfrm>
            <a:off x="377825" y="5421312"/>
            <a:ext cx="193198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Storage Center</a:t>
            </a:r>
          </a:p>
        </p:txBody>
      </p:sp>
      <p:sp>
        <p:nvSpPr>
          <p:cNvPr id="13329" name="Text Box 37"/>
          <p:cNvSpPr txBox="1">
            <a:spLocks noChangeAspect="1" noChangeArrowheads="1"/>
          </p:cNvSpPr>
          <p:nvPr/>
        </p:nvSpPr>
        <p:spPr bwMode="auto">
          <a:xfrm>
            <a:off x="4546600" y="1666875"/>
            <a:ext cx="1930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Data mart ( reporting)</a:t>
            </a:r>
            <a:br>
              <a:rPr lang="en-US" sz="100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</a:br>
            <a:endParaRPr lang="en-US" sz="1000">
              <a:solidFill>
                <a:srgbClr val="0099C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30" name="Text Box 38"/>
          <p:cNvSpPr txBox="1">
            <a:spLocks noChangeAspect="1" noChangeArrowheads="1"/>
          </p:cNvSpPr>
          <p:nvPr/>
        </p:nvSpPr>
        <p:spPr bwMode="auto">
          <a:xfrm>
            <a:off x="4546600" y="2422525"/>
            <a:ext cx="19304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Database Server</a:t>
            </a:r>
            <a:br>
              <a:rPr lang="en-US" sz="100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</a:br>
            <a:endParaRPr lang="en-US" sz="1000">
              <a:solidFill>
                <a:srgbClr val="0099C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31" name="Text Box 39"/>
          <p:cNvSpPr txBox="1">
            <a:spLocks noChangeAspect="1" noChangeArrowheads="1"/>
          </p:cNvSpPr>
          <p:nvPr/>
        </p:nvSpPr>
        <p:spPr bwMode="auto">
          <a:xfrm>
            <a:off x="4572000" y="3748087"/>
            <a:ext cx="19304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Screen Agent</a:t>
            </a:r>
          </a:p>
        </p:txBody>
      </p:sp>
      <p:sp>
        <p:nvSpPr>
          <p:cNvPr id="13332" name="Text Box 40"/>
          <p:cNvSpPr txBox="1">
            <a:spLocks noChangeArrowheads="1"/>
          </p:cNvSpPr>
          <p:nvPr/>
        </p:nvSpPr>
        <p:spPr bwMode="auto">
          <a:xfrm>
            <a:off x="2303463" y="1079500"/>
            <a:ext cx="190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Connects to </a:t>
            </a:r>
            <a:r>
              <a:rPr lang="en-US" sz="1050" dirty="0" err="1" smtClean="0">
                <a:latin typeface="+mn-lt"/>
                <a:cs typeface="Arial" panose="020B0604020202020204" pitchFamily="34" charset="0"/>
              </a:rPr>
              <a:t>iMeet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has the engines to do selective recording and controls the capture units</a:t>
            </a:r>
          </a:p>
        </p:txBody>
      </p:sp>
      <p:sp>
        <p:nvSpPr>
          <p:cNvPr id="13333" name="Text Box 41"/>
          <p:cNvSpPr txBox="1">
            <a:spLocks noChangeArrowheads="1"/>
          </p:cNvSpPr>
          <p:nvPr/>
        </p:nvSpPr>
        <p:spPr bwMode="auto">
          <a:xfrm>
            <a:off x="2327275" y="1962150"/>
            <a:ext cx="1909763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Web server hosted on </a:t>
            </a:r>
            <a:r>
              <a:rPr lang="en-US" sz="1050" dirty="0" err="1" smtClean="0">
                <a:latin typeface="+mn-lt"/>
                <a:cs typeface="Arial" panose="020B0604020202020204" pitchFamily="34" charset="0"/>
              </a:rPr>
              <a:t>Obanto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 Linux based </a:t>
            </a:r>
            <a:r>
              <a:rPr lang="en-US" sz="1050" dirty="0">
                <a:latin typeface="+mn-lt"/>
                <a:cs typeface="Arial" panose="020B0604020202020204" pitchFamily="34" charset="0"/>
              </a:rPr>
              <a:t>application for enhanced security and rich user experience  </a:t>
            </a:r>
          </a:p>
        </p:txBody>
      </p:sp>
      <p:sp>
        <p:nvSpPr>
          <p:cNvPr id="13334" name="Text Box 42"/>
          <p:cNvSpPr txBox="1">
            <a:spLocks noChangeArrowheads="1"/>
          </p:cNvSpPr>
          <p:nvPr/>
        </p:nvSpPr>
        <p:spPr bwMode="auto">
          <a:xfrm>
            <a:off x="2330450" y="3124200"/>
            <a:ext cx="190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Captures the Voice at ingression points by using network SPAN/Mirroring ports  </a:t>
            </a:r>
          </a:p>
        </p:txBody>
      </p:sp>
      <p:sp>
        <p:nvSpPr>
          <p:cNvPr id="13335" name="Text Box 43"/>
          <p:cNvSpPr txBox="1">
            <a:spLocks noChangeArrowheads="1"/>
          </p:cNvSpPr>
          <p:nvPr/>
        </p:nvSpPr>
        <p:spPr bwMode="auto">
          <a:xfrm>
            <a:off x="2376488" y="4078287"/>
            <a:ext cx="1908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Captures the screen at </a:t>
            </a:r>
            <a:r>
              <a:rPr lang="en-US" sz="1050" dirty="0" smtClean="0">
                <a:latin typeface="+mn-lt"/>
                <a:cs typeface="Arial" panose="020B0604020202020204" pitchFamily="34" charset="0"/>
              </a:rPr>
              <a:t>user location as defined by the user </a:t>
            </a:r>
            <a:endParaRPr lang="en-US" sz="105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36" name="Text Box 44"/>
          <p:cNvSpPr txBox="1">
            <a:spLocks noChangeArrowheads="1"/>
          </p:cNvSpPr>
          <p:nvPr/>
        </p:nvSpPr>
        <p:spPr bwMode="auto">
          <a:xfrm>
            <a:off x="2362200" y="4953000"/>
            <a:ext cx="19081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 dirty="0">
                <a:latin typeface="+mn-lt"/>
                <a:cs typeface="Arial" panose="020B0604020202020204" pitchFamily="34" charset="0"/>
              </a:rPr>
              <a:t>Centralized rule based archiving of screen and voice files. </a:t>
            </a:r>
          </a:p>
        </p:txBody>
      </p:sp>
      <p:sp>
        <p:nvSpPr>
          <p:cNvPr id="13337" name="Text Box 45"/>
          <p:cNvSpPr txBox="1">
            <a:spLocks noChangeArrowheads="1"/>
          </p:cNvSpPr>
          <p:nvPr/>
        </p:nvSpPr>
        <p:spPr bwMode="auto">
          <a:xfrm>
            <a:off x="6445250" y="1066800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latin typeface="+mn-lt"/>
                <a:cs typeface="Arial" panose="020B0604020202020204" pitchFamily="34" charset="0"/>
              </a:rPr>
              <a:t>OLAP database for centralized reporting. Reporting is done using crystal reports</a:t>
            </a:r>
          </a:p>
        </p:txBody>
      </p:sp>
      <p:sp>
        <p:nvSpPr>
          <p:cNvPr id="13338" name="Text Box 46"/>
          <p:cNvSpPr txBox="1">
            <a:spLocks noChangeArrowheads="1"/>
          </p:cNvSpPr>
          <p:nvPr/>
        </p:nvSpPr>
        <p:spPr bwMode="auto">
          <a:xfrm>
            <a:off x="6472238" y="2182812"/>
            <a:ext cx="190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>
                <a:latin typeface="+mn-lt"/>
                <a:cs typeface="Arial" panose="020B0604020202020204" pitchFamily="34" charset="0"/>
              </a:rPr>
              <a:t>Transactional database, stores the call meta data.</a:t>
            </a:r>
          </a:p>
        </p:txBody>
      </p: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5133975" y="3143250"/>
            <a:ext cx="836613" cy="476250"/>
            <a:chOff x="3122" y="623"/>
            <a:chExt cx="542" cy="494"/>
          </a:xfrm>
        </p:grpSpPr>
        <p:pic>
          <p:nvPicPr>
            <p:cNvPr id="13346" name="Picture 28" descr="Agent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" y="623"/>
              <a:ext cx="41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7" name="Group 29"/>
            <p:cNvGrpSpPr>
              <a:grpSpLocks/>
            </p:cNvGrpSpPr>
            <p:nvPr/>
          </p:nvGrpSpPr>
          <p:grpSpPr bwMode="auto">
            <a:xfrm>
              <a:off x="3448" y="742"/>
              <a:ext cx="216" cy="194"/>
              <a:chOff x="3448" y="742"/>
              <a:chExt cx="216" cy="194"/>
            </a:xfrm>
          </p:grpSpPr>
          <p:pic>
            <p:nvPicPr>
              <p:cNvPr id="13348" name="Picture 30" descr="0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8" y="742"/>
                <a:ext cx="21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9" name="Picture 31" descr="04_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8" y="795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340" name="Text Box 47"/>
          <p:cNvSpPr txBox="1">
            <a:spLocks noChangeArrowheads="1"/>
          </p:cNvSpPr>
          <p:nvPr/>
        </p:nvSpPr>
        <p:spPr bwMode="auto">
          <a:xfrm>
            <a:off x="6445250" y="3211512"/>
            <a:ext cx="1908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00" dirty="0">
                <a:latin typeface="+mn-lt"/>
                <a:cs typeface="Arial" panose="020B0604020202020204" pitchFamily="34" charset="0"/>
              </a:rPr>
              <a:t>Client side component to capture screen on workstation</a:t>
            </a:r>
          </a:p>
        </p:txBody>
      </p:sp>
      <p:grpSp>
        <p:nvGrpSpPr>
          <p:cNvPr id="13341" name="Group 48"/>
          <p:cNvGrpSpPr>
            <a:grpSpLocks/>
          </p:cNvGrpSpPr>
          <p:nvPr/>
        </p:nvGrpSpPr>
        <p:grpSpPr bwMode="auto">
          <a:xfrm>
            <a:off x="1014413" y="5743575"/>
            <a:ext cx="609600" cy="458787"/>
            <a:chOff x="1490" y="3103"/>
            <a:chExt cx="503" cy="567"/>
          </a:xfrm>
        </p:grpSpPr>
        <p:pic>
          <p:nvPicPr>
            <p:cNvPr id="13344" name="Picture 49" descr="Tower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" y="3103"/>
              <a:ext cx="3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5" name="Picture 50" descr="Network Management Server (mini icon)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" y="3497"/>
              <a:ext cx="222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42" name="Text Box 51"/>
          <p:cNvSpPr txBox="1">
            <a:spLocks noChangeArrowheads="1"/>
          </p:cNvSpPr>
          <p:nvPr/>
        </p:nvSpPr>
        <p:spPr bwMode="auto">
          <a:xfrm>
            <a:off x="2357438" y="5619750"/>
            <a:ext cx="190976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latin typeface="+mn-lt"/>
                <a:cs typeface="Arial" panose="020B0604020202020204" pitchFamily="34" charset="0"/>
              </a:rPr>
              <a:t>SNMP manager for real time alarming in case of error or warning</a:t>
            </a:r>
          </a:p>
        </p:txBody>
      </p:sp>
      <p:sp>
        <p:nvSpPr>
          <p:cNvPr id="13343" name="Text Box 53"/>
          <p:cNvSpPr txBox="1">
            <a:spLocks noChangeAspect="1" noChangeArrowheads="1"/>
          </p:cNvSpPr>
          <p:nvPr/>
        </p:nvSpPr>
        <p:spPr bwMode="auto">
          <a:xfrm>
            <a:off x="396875" y="6191250"/>
            <a:ext cx="1657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1050">
                <a:solidFill>
                  <a:srgbClr val="0099CC"/>
                </a:solidFill>
                <a:latin typeface="+mn-lt"/>
                <a:cs typeface="Arial" panose="020B0604020202020204" pitchFamily="34" charset="0"/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23493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362200" y="2286000"/>
            <a:ext cx="5791200" cy="1981200"/>
          </a:xfrm>
        </p:spPr>
        <p:txBody>
          <a:bodyPr/>
          <a:lstStyle/>
          <a:p>
            <a:pPr eaLnBrk="1" hangingPunct="1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26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New Order Capture Channels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V="1">
            <a:off x="5791200" y="3352800"/>
            <a:ext cx="1219200" cy="3810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10400" y="2895600"/>
            <a:ext cx="18288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Verdana" pitchFamily="34" charset="0"/>
            </a:endParaRPr>
          </a:p>
          <a:p>
            <a:endParaRPr lang="en-US" sz="1800">
              <a:latin typeface="Verdana" pitchFamily="34" charset="0"/>
            </a:endParaRPr>
          </a:p>
          <a:p>
            <a:endParaRPr lang="en-US" sz="1800">
              <a:latin typeface="Verdana" pitchFamily="34" charset="0"/>
            </a:endParaRPr>
          </a:p>
          <a:p>
            <a:endParaRPr lang="en-US" sz="1800">
              <a:latin typeface="Verdana" pitchFamily="34" charset="0"/>
            </a:endParaRPr>
          </a:p>
          <a:p>
            <a:endParaRPr lang="en-US" sz="1800">
              <a:latin typeface="Verdana" pitchFamily="34" charset="0"/>
            </a:endParaRPr>
          </a:p>
          <a:p>
            <a:endParaRPr lang="en-US" sz="1800">
              <a:latin typeface="Verdana" pitchFamily="34" charset="0"/>
            </a:endParaRPr>
          </a:p>
          <a:p>
            <a:endParaRPr lang="en-US" sz="1800">
              <a:latin typeface="Verdana" pitchFamily="34" charset="0"/>
            </a:endParaRPr>
          </a:p>
          <a:p>
            <a:endParaRPr lang="en-GB" altLang="en-US" sz="1800">
              <a:latin typeface="Verdana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86600" y="4114800"/>
            <a:ext cx="1676400" cy="658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Verdana" pitchFamily="34" charset="0"/>
              </a:rPr>
              <a:t>Head Office</a:t>
            </a:r>
          </a:p>
          <a:p>
            <a:r>
              <a:rPr lang="en-US" sz="1400" b="1">
                <a:latin typeface="Verdana" pitchFamily="34" charset="0"/>
              </a:rPr>
              <a:t>Regional Office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86600" y="3124200"/>
            <a:ext cx="1676400" cy="658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Verdana" pitchFamily="34" charset="0"/>
              </a:rPr>
              <a:t>Front Office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791200" y="3962400"/>
            <a:ext cx="1219200" cy="5334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180138" y="3124200"/>
            <a:ext cx="754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3333FF"/>
                </a:solidFill>
                <a:latin typeface="Verdana" pitchFamily="34" charset="0"/>
              </a:rPr>
              <a:t>Online</a:t>
            </a:r>
            <a:endParaRPr lang="en-GB" altLang="en-US" sz="1400">
              <a:solidFill>
                <a:srgbClr val="3333FF"/>
              </a:solidFill>
              <a:latin typeface="Verdana" pitchFamily="34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953000" y="4267200"/>
            <a:ext cx="1752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>
                <a:solidFill>
                  <a:srgbClr val="3333FF"/>
                </a:solidFill>
                <a:latin typeface="Verdana" pitchFamily="34" charset="0"/>
              </a:rPr>
              <a:t>Offline</a:t>
            </a:r>
            <a:r>
              <a:rPr lang="en-US" altLang="en-US" sz="1400">
                <a:solidFill>
                  <a:srgbClr val="3333FF"/>
                </a:solidFill>
                <a:latin typeface="Verdana" pitchFamily="34" charset="0"/>
              </a:rPr>
              <a:t>     </a:t>
            </a:r>
            <a:endParaRPr lang="en-US" sz="1400">
              <a:solidFill>
                <a:srgbClr val="3333FF"/>
              </a:solidFill>
              <a:latin typeface="Verdana" pitchFamily="34" charset="0"/>
            </a:endParaRPr>
          </a:p>
          <a:p>
            <a:pPr algn="r"/>
            <a:r>
              <a:rPr lang="en-US" altLang="en-US" sz="1400">
                <a:solidFill>
                  <a:srgbClr val="3333FF"/>
                </a:solidFill>
                <a:latin typeface="Verdana" pitchFamily="34" charset="0"/>
              </a:rPr>
              <a:t>  </a:t>
            </a:r>
            <a:r>
              <a:rPr lang="en-US" sz="1400">
                <a:solidFill>
                  <a:srgbClr val="3333FF"/>
                </a:solidFill>
                <a:latin typeface="Verdana" pitchFamily="34" charset="0"/>
              </a:rPr>
              <a:t>(fax, email etc)</a:t>
            </a:r>
            <a:endParaRPr lang="en-GB" altLang="en-US" sz="1400">
              <a:solidFill>
                <a:srgbClr val="3333FF"/>
              </a:solidFill>
              <a:latin typeface="Verdana" pitchFamily="34" charset="0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1676400" y="3352800"/>
            <a:ext cx="1219200" cy="1588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343400" y="3352800"/>
            <a:ext cx="609600" cy="1524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2895600" y="1828800"/>
            <a:ext cx="1447800" cy="685800"/>
          </a:xfrm>
          <a:prstGeom prst="ellipse">
            <a:avLst/>
          </a:prstGeom>
          <a:solidFill>
            <a:srgbClr val="B23B00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latin typeface="Century Gothic" pitchFamily="34" charset="0"/>
              </a:rPr>
              <a:t>CSR</a:t>
            </a: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2895600" y="2971800"/>
            <a:ext cx="1447800" cy="685800"/>
          </a:xfrm>
          <a:prstGeom prst="ellipse">
            <a:avLst/>
          </a:prstGeom>
          <a:solidFill>
            <a:srgbClr val="B23B00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latin typeface="Century Gothic" pitchFamily="34" charset="0"/>
              </a:rPr>
              <a:t>Dealer</a:t>
            </a:r>
            <a:endParaRPr lang="en-GB" altLang="en-US" sz="1800" b="1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182" name="Picture 15" descr="GetThumb-lady"/>
          <p:cNvPicPr>
            <a:picLocks noChangeAspect="1" noChangeArrowheads="1"/>
          </p:cNvPicPr>
          <p:nvPr/>
        </p:nvPicPr>
        <p:blipFill>
          <a:blip r:embed="rId2" cstate="print"/>
          <a:srcRect r="19719"/>
          <a:stretch>
            <a:fillRect/>
          </a:stretch>
        </p:blipFill>
        <p:spPr bwMode="auto">
          <a:xfrm>
            <a:off x="762000" y="2971800"/>
            <a:ext cx="838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7183" name="AutoShape 17"/>
          <p:cNvSpPr>
            <a:spLocks noChangeArrowheads="1"/>
          </p:cNvSpPr>
          <p:nvPr/>
        </p:nvSpPr>
        <p:spPr bwMode="auto">
          <a:xfrm>
            <a:off x="4953000" y="2971800"/>
            <a:ext cx="1143000" cy="1371600"/>
          </a:xfrm>
          <a:prstGeom prst="foldedCorner">
            <a:avLst>
              <a:gd name="adj" fmla="val 32292"/>
            </a:avLst>
          </a:prstGeom>
          <a:solidFill>
            <a:schemeClr val="bg1"/>
          </a:solidFill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>
              <a:latin typeface="Verdana" pitchFamily="34" charset="0"/>
            </a:endParaRPr>
          </a:p>
          <a:p>
            <a:r>
              <a:rPr lang="en-US" sz="1200" b="1">
                <a:solidFill>
                  <a:srgbClr val="808080"/>
                </a:solidFill>
                <a:latin typeface="Verdana" pitchFamily="34" charset="0"/>
              </a:rPr>
              <a:t>Application</a:t>
            </a:r>
          </a:p>
          <a:p>
            <a:r>
              <a:rPr lang="en-US" sz="1200" b="1">
                <a:solidFill>
                  <a:srgbClr val="808080"/>
                </a:solidFill>
                <a:latin typeface="Verdana" pitchFamily="34" charset="0"/>
              </a:rPr>
              <a:t>Form</a:t>
            </a:r>
          </a:p>
          <a:p>
            <a:endParaRPr lang="en-US" sz="1200" b="1">
              <a:solidFill>
                <a:srgbClr val="808080"/>
              </a:solidFill>
              <a:latin typeface="Verdana" pitchFamily="34" charset="0"/>
            </a:endParaRPr>
          </a:p>
          <a:p>
            <a:r>
              <a:rPr lang="en-US" sz="1200">
                <a:latin typeface="Verdana" pitchFamily="34" charset="0"/>
              </a:rPr>
              <a:t> . . . . . . </a:t>
            </a:r>
          </a:p>
          <a:p>
            <a:r>
              <a:rPr lang="en-US" sz="1200">
                <a:latin typeface="Verdana" pitchFamily="34" charset="0"/>
              </a:rPr>
              <a:t> . . . . .</a:t>
            </a:r>
            <a:endParaRPr lang="en-GB" altLang="en-US" sz="1200">
              <a:latin typeface="Verdana" pitchFamily="34" charset="0"/>
            </a:endParaRPr>
          </a:p>
        </p:txBody>
      </p:sp>
      <p:sp>
        <p:nvSpPr>
          <p:cNvPr id="7184" name="Line 19"/>
          <p:cNvSpPr>
            <a:spLocks noChangeShapeType="1"/>
          </p:cNvSpPr>
          <p:nvPr/>
        </p:nvSpPr>
        <p:spPr bwMode="auto">
          <a:xfrm>
            <a:off x="8001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Oval 20"/>
          <p:cNvSpPr>
            <a:spLocks noChangeArrowheads="1"/>
          </p:cNvSpPr>
          <p:nvPr/>
        </p:nvSpPr>
        <p:spPr bwMode="auto">
          <a:xfrm>
            <a:off x="2895600" y="4114800"/>
            <a:ext cx="1447800" cy="685800"/>
          </a:xfrm>
          <a:prstGeom prst="ellipse">
            <a:avLst/>
          </a:prstGeom>
          <a:solidFill>
            <a:srgbClr val="B23B00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1"/>
                </a:solidFill>
                <a:latin typeface="Century Gothic" pitchFamily="34" charset="0"/>
              </a:rPr>
              <a:t>Web</a:t>
            </a:r>
            <a:endParaRPr lang="en-GB" altLang="en-US" sz="1800" b="1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186" name="Line 21"/>
          <p:cNvSpPr>
            <a:spLocks noChangeShapeType="1"/>
          </p:cNvSpPr>
          <p:nvPr/>
        </p:nvSpPr>
        <p:spPr bwMode="auto">
          <a:xfrm>
            <a:off x="4343400" y="4572000"/>
            <a:ext cx="3276600" cy="9144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7" name="Line 22"/>
          <p:cNvSpPr>
            <a:spLocks noChangeShapeType="1"/>
          </p:cNvSpPr>
          <p:nvPr/>
        </p:nvSpPr>
        <p:spPr bwMode="auto">
          <a:xfrm>
            <a:off x="1676400" y="3733800"/>
            <a:ext cx="1219200" cy="5334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8" name="Line 23"/>
          <p:cNvSpPr>
            <a:spLocks noChangeShapeType="1"/>
          </p:cNvSpPr>
          <p:nvPr/>
        </p:nvSpPr>
        <p:spPr bwMode="auto">
          <a:xfrm flipV="1">
            <a:off x="1677988" y="2362200"/>
            <a:ext cx="1219200" cy="6858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9" name="Line 24"/>
          <p:cNvSpPr>
            <a:spLocks noChangeShapeType="1"/>
          </p:cNvSpPr>
          <p:nvPr/>
        </p:nvSpPr>
        <p:spPr bwMode="auto">
          <a:xfrm>
            <a:off x="4267200" y="2439988"/>
            <a:ext cx="685800" cy="53340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190" name="Picture 26" descr="laptop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810000"/>
            <a:ext cx="125095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91" name="Oval 20"/>
          <p:cNvSpPr>
            <a:spLocks noChangeArrowheads="1"/>
          </p:cNvSpPr>
          <p:nvPr/>
        </p:nvSpPr>
        <p:spPr bwMode="auto">
          <a:xfrm>
            <a:off x="2895600" y="5257800"/>
            <a:ext cx="1447800" cy="685800"/>
          </a:xfrm>
          <a:prstGeom prst="ellipse">
            <a:avLst/>
          </a:prstGeom>
          <a:solidFill>
            <a:srgbClr val="B23B00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800" b="1">
                <a:solidFill>
                  <a:schemeClr val="bg1"/>
                </a:solidFill>
                <a:latin typeface="Century Gothic" pitchFamily="34" charset="0"/>
              </a:rPr>
              <a:t>FSS</a:t>
            </a:r>
            <a:endParaRPr lang="en-GB" altLang="en-US" sz="1800" b="1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7192" name="Picture 24" descr="SalesAg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181600"/>
            <a:ext cx="12207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93" name="Line 10"/>
          <p:cNvSpPr>
            <a:spLocks noChangeShapeType="1"/>
          </p:cNvSpPr>
          <p:nvPr/>
        </p:nvSpPr>
        <p:spPr bwMode="auto">
          <a:xfrm flipV="1">
            <a:off x="1905000" y="5562600"/>
            <a:ext cx="990600" cy="1588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4" name="Line 21"/>
          <p:cNvSpPr>
            <a:spLocks noChangeShapeType="1"/>
          </p:cNvSpPr>
          <p:nvPr/>
        </p:nvSpPr>
        <p:spPr bwMode="auto">
          <a:xfrm>
            <a:off x="4419600" y="5638800"/>
            <a:ext cx="31242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95" name="Text Box 16"/>
          <p:cNvSpPr txBox="1">
            <a:spLocks noChangeArrowheads="1"/>
          </p:cNvSpPr>
          <p:nvPr/>
        </p:nvSpPr>
        <p:spPr bwMode="auto">
          <a:xfrm>
            <a:off x="609600" y="5867400"/>
            <a:ext cx="1358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sz="1400" b="1">
                <a:latin typeface="Verdana" pitchFamily="34" charset="0"/>
              </a:rPr>
              <a:t>Sales Agent</a:t>
            </a:r>
            <a:endParaRPr lang="en-GB" altLang="en-US" sz="1400" b="1">
              <a:latin typeface="Verdana" pitchFamily="34" charset="0"/>
            </a:endParaRPr>
          </a:p>
        </p:txBody>
      </p:sp>
      <p:sp>
        <p:nvSpPr>
          <p:cNvPr id="7196" name="Text Box 16"/>
          <p:cNvSpPr txBox="1">
            <a:spLocks noChangeArrowheads="1"/>
          </p:cNvSpPr>
          <p:nvPr/>
        </p:nvSpPr>
        <p:spPr bwMode="auto">
          <a:xfrm>
            <a:off x="609600" y="37338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1">
                <a:latin typeface="Verdana" pitchFamily="34" charset="0"/>
              </a:rPr>
              <a:t>Customer</a:t>
            </a:r>
            <a:endParaRPr lang="en-GB" altLang="en-US" sz="1400" b="1">
              <a:latin typeface="Verdana" pitchFamily="34" charset="0"/>
            </a:endParaRPr>
          </a:p>
        </p:txBody>
      </p:sp>
      <p:pic>
        <p:nvPicPr>
          <p:cNvPr id="7197" name="Picture 4" descr="iPhone 5C 16GB - Blue"/>
          <p:cNvPicPr>
            <a:picLocks noGrp="1" noChangeAspect="1" noChangeArrowheads="1"/>
          </p:cNvPicPr>
          <p:nvPr>
            <p:ph idx="4294967295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09600" y="1752600"/>
            <a:ext cx="1066800" cy="1066800"/>
          </a:xfrm>
          <a:noFill/>
        </p:spPr>
      </p:pic>
      <p:sp>
        <p:nvSpPr>
          <p:cNvPr id="7198" name="AutoShape 18"/>
          <p:cNvSpPr>
            <a:spLocks noChangeArrowheads="1"/>
          </p:cNvSpPr>
          <p:nvPr/>
        </p:nvSpPr>
        <p:spPr bwMode="auto">
          <a:xfrm>
            <a:off x="7239000" y="5257800"/>
            <a:ext cx="1600200" cy="609600"/>
          </a:xfrm>
          <a:prstGeom prst="flowChartConnector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</a:rPr>
              <a:t>Create Order</a:t>
            </a:r>
            <a:endParaRPr lang="en-US" sz="16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Typical </a:t>
            </a:r>
            <a:r>
              <a:rPr lang="en-US" altLang="en-US" sz="3400" smtClean="0"/>
              <a:t>Order</a:t>
            </a:r>
            <a:r>
              <a:rPr lang="en-US" sz="3400" smtClean="0"/>
              <a:t> Process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rot="5400000" flipV="1">
            <a:off x="6093551" y="2866231"/>
            <a:ext cx="31115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rot="5400000" flipV="1">
            <a:off x="6093551" y="3994944"/>
            <a:ext cx="31115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39859" y="1828800"/>
            <a:ext cx="1673225" cy="8159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bg1"/>
                </a:solidFill>
                <a:latin typeface="Verdana" pitchFamily="34" charset="0"/>
              </a:rPr>
              <a:t>1. 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Credit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Assessment</a:t>
            </a:r>
            <a:endParaRPr lang="en-GB" alt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355907" y="1828800"/>
            <a:ext cx="1673225" cy="8159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</a:rPr>
              <a:t>2. </a:t>
            </a:r>
            <a:endParaRPr lang="en-US" sz="16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Selection  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of Plan</a:t>
            </a:r>
            <a:endParaRPr lang="en-GB" alt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486332" y="1852613"/>
            <a:ext cx="1673225" cy="8143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</a:rPr>
              <a:t>3.</a:t>
            </a:r>
            <a:endParaRPr lang="en-US" sz="16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Add Personal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Data</a:t>
            </a:r>
            <a:endParaRPr lang="en-US" altLang="en-US" sz="1600" dirty="0">
              <a:latin typeface="Verdana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486332" y="4151313"/>
            <a:ext cx="1673225" cy="81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</a:rPr>
              <a:t>5. </a:t>
            </a:r>
            <a:endParaRPr lang="en-US" sz="16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altLang="en-US" sz="1600" dirty="0" smtClean="0">
                <a:solidFill>
                  <a:schemeClr val="bg1"/>
                </a:solidFill>
                <a:latin typeface="Verdana" pitchFamily="34" charset="0"/>
              </a:rPr>
              <a:t>Enable </a:t>
            </a:r>
          </a:p>
          <a:p>
            <a:r>
              <a:rPr lang="en-US" altLang="en-US" sz="1600" dirty="0" smtClean="0">
                <a:solidFill>
                  <a:schemeClr val="bg1"/>
                </a:solidFill>
                <a:latin typeface="Verdana" pitchFamily="34" charset="0"/>
              </a:rPr>
              <a:t>Services</a:t>
            </a:r>
            <a:endParaRPr lang="en-GB" alt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486332" y="5280025"/>
            <a:ext cx="1673225" cy="81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</a:rPr>
              <a:t>6. </a:t>
            </a:r>
            <a:endParaRPr lang="en-US" sz="16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Order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Completion</a:t>
            </a:r>
            <a:endParaRPr lang="en-GB" alt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3" name="Line 15"/>
          <p:cNvSpPr>
            <a:spLocks noChangeShapeType="1"/>
          </p:cNvSpPr>
          <p:nvPr/>
        </p:nvSpPr>
        <p:spPr bwMode="auto">
          <a:xfrm>
            <a:off x="2892459" y="2208213"/>
            <a:ext cx="38417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5029132" y="2205038"/>
            <a:ext cx="3810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0"/>
          <p:cNvSpPr>
            <a:spLocks noChangeShapeType="1"/>
          </p:cNvSpPr>
          <p:nvPr/>
        </p:nvSpPr>
        <p:spPr bwMode="auto">
          <a:xfrm rot="5400000" flipV="1">
            <a:off x="6093551" y="5123656"/>
            <a:ext cx="31115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5489507" y="2997200"/>
            <a:ext cx="1673225" cy="81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dirty="0">
              <a:solidFill>
                <a:schemeClr val="bg1"/>
              </a:solidFill>
              <a:latin typeface="Verdana" pitchFamily="34" charset="0"/>
              <a:sym typeface="Arial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  <a:sym typeface="Arial" pitchFamily="34" charset="0"/>
              </a:rPr>
              <a:t>4.</a:t>
            </a:r>
            <a:endParaRPr lang="en-US" sz="1600" dirty="0">
              <a:solidFill>
                <a:schemeClr val="bg1"/>
              </a:solidFill>
              <a:latin typeface="Verdana" pitchFamily="34" charset="0"/>
              <a:sym typeface="Arial" pitchFamily="34" charset="0"/>
            </a:endParaRP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  <a:sym typeface="Arial" pitchFamily="34" charset="0"/>
              </a:rPr>
              <a:t>WSC Login</a:t>
            </a: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  <a:sym typeface="Arial" pitchFamily="34" charset="0"/>
              </a:rPr>
              <a:t> Creation</a:t>
            </a:r>
            <a:r>
              <a:rPr lang="en-US" sz="1600" dirty="0">
                <a:solidFill>
                  <a:schemeClr val="bg1"/>
                </a:solidFill>
                <a:latin typeface="Verdana" pitchFamily="34" charset="0"/>
                <a:sym typeface="Arial" pitchFamily="34" charset="0"/>
              </a:rPr>
              <a:t> </a:t>
            </a:r>
          </a:p>
          <a:p>
            <a:endParaRPr lang="en-GB" altLang="en-US" sz="1600" dirty="0">
              <a:solidFill>
                <a:schemeClr val="bg1"/>
              </a:solidFill>
              <a:latin typeface="Verdana" pitchFamily="34" charset="0"/>
              <a:sym typeface="Arial" pitchFamily="34" charset="0"/>
            </a:endParaRPr>
          </a:p>
        </p:txBody>
      </p:sp>
      <p:sp>
        <p:nvSpPr>
          <p:cNvPr id="8208" name="Rectangle 10"/>
          <p:cNvSpPr>
            <a:spLocks noChangeArrowheads="1"/>
          </p:cNvSpPr>
          <p:nvPr/>
        </p:nvSpPr>
        <p:spPr bwMode="auto">
          <a:xfrm>
            <a:off x="2819332" y="5257800"/>
            <a:ext cx="2057400" cy="8128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</a:rPr>
              <a:t>7. </a:t>
            </a:r>
            <a:endParaRPr lang="en-US" altLang="en-US" sz="1600" dirty="0">
              <a:solidFill>
                <a:schemeClr val="bg1"/>
              </a:solidFill>
              <a:latin typeface="Verdana" pitchFamily="34" charset="0"/>
            </a:endParaRPr>
          </a:p>
          <a:p>
            <a:r>
              <a:rPr lang="en-US" altLang="en-US" sz="1600" dirty="0">
                <a:solidFill>
                  <a:schemeClr val="bg1"/>
                </a:solidFill>
                <a:latin typeface="Verdana" pitchFamily="34" charset="0"/>
              </a:rPr>
              <a:t>Provisioning of </a:t>
            </a:r>
            <a:r>
              <a:rPr lang="en-US" altLang="en-US" sz="1600" dirty="0" smtClean="0">
                <a:solidFill>
                  <a:schemeClr val="bg1"/>
                </a:solidFill>
                <a:latin typeface="Verdana" pitchFamily="34" charset="0"/>
              </a:rPr>
              <a:t>CPE</a:t>
            </a:r>
            <a:endParaRPr lang="en-GB" altLang="en-US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4952932" y="5637213"/>
            <a:ext cx="457200" cy="158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1. Credit Check</a:t>
            </a:r>
            <a:endParaRPr lang="en-US" smtClean="0"/>
          </a:p>
        </p:txBody>
      </p:sp>
      <p:pic>
        <p:nvPicPr>
          <p:cNvPr id="9220" name="Picture 3" descr="Capture-Credit Che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025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87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sym typeface="Arial" pitchFamily="34" charset="0"/>
              </a:rPr>
              <a:t>2. Selection of Plan</a:t>
            </a:r>
          </a:p>
        </p:txBody>
      </p:sp>
      <p:pic>
        <p:nvPicPr>
          <p:cNvPr id="11268" name="Picture 3" descr="Pl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11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Gill Sans M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51002</TotalTime>
  <Words>1240</Words>
  <Application>Microsoft Office PowerPoint</Application>
  <PresentationFormat>On-screen Show (4:3)</PresentationFormat>
  <Paragraphs>420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Arial Unicode MS</vt:lpstr>
      <vt:lpstr>ＭＳ Ｐゴシック</vt:lpstr>
      <vt:lpstr>Arial</vt:lpstr>
      <vt:lpstr>Calibri</vt:lpstr>
      <vt:lpstr>Century Gothic</vt:lpstr>
      <vt:lpstr>Garamond</vt:lpstr>
      <vt:lpstr>Gill Sans MT</vt:lpstr>
      <vt:lpstr>Lucida Sans Unicode</vt:lpstr>
      <vt:lpstr>Mongolian Baiti</vt:lpstr>
      <vt:lpstr>Tahoma</vt:lpstr>
      <vt:lpstr>Times New Roman</vt:lpstr>
      <vt:lpstr>Trebuchet MS</vt:lpstr>
      <vt:lpstr>Verdana</vt:lpstr>
      <vt:lpstr>Wingdings</vt:lpstr>
      <vt:lpstr>WP IconicSymbolsA</vt:lpstr>
      <vt:lpstr>blank</vt:lpstr>
      <vt:lpstr>Customer Care and Billing System for  Data / Broadband/ FTTH/DTV</vt:lpstr>
      <vt:lpstr>Agenda</vt:lpstr>
      <vt:lpstr>CCBS Solution</vt:lpstr>
      <vt:lpstr> CCBS: Features</vt:lpstr>
      <vt:lpstr>Order Management</vt:lpstr>
      <vt:lpstr>New Order Capture Channels</vt:lpstr>
      <vt:lpstr>Typical Order Process</vt:lpstr>
      <vt:lpstr>1. Credit Check</vt:lpstr>
      <vt:lpstr>2. Selection of Plan</vt:lpstr>
      <vt:lpstr>3. Add Personal Data</vt:lpstr>
      <vt:lpstr>4. WSC Login  Creation </vt:lpstr>
      <vt:lpstr>5. Enable Service</vt:lpstr>
      <vt:lpstr>6. Order Completion - Screen 1</vt:lpstr>
      <vt:lpstr>6. Order Completion - Screen 2</vt:lpstr>
      <vt:lpstr>Order Summary - Report</vt:lpstr>
      <vt:lpstr>Search Order</vt:lpstr>
      <vt:lpstr> CCBS: Features</vt:lpstr>
      <vt:lpstr>Customer &amp; Account Management</vt:lpstr>
      <vt:lpstr>Activate / De-activate Customer</vt:lpstr>
      <vt:lpstr>Customer Reset Password</vt:lpstr>
      <vt:lpstr>Edit Customer Details</vt:lpstr>
      <vt:lpstr>Manage Account</vt:lpstr>
      <vt:lpstr>Other Features</vt:lpstr>
      <vt:lpstr> CCBS: Features</vt:lpstr>
      <vt:lpstr>Billing &amp; Payments</vt:lpstr>
      <vt:lpstr>Billing &amp; Payments</vt:lpstr>
      <vt:lpstr> CCBS: Features</vt:lpstr>
      <vt:lpstr>Package / Plan Management</vt:lpstr>
      <vt:lpstr>Package Creation </vt:lpstr>
      <vt:lpstr> CCBS: Features</vt:lpstr>
      <vt:lpstr>User Management</vt:lpstr>
      <vt:lpstr>Assign Special Permissions</vt:lpstr>
      <vt:lpstr>Create User </vt:lpstr>
      <vt:lpstr>Assign User Roles</vt:lpstr>
      <vt:lpstr> CCBS: Features</vt:lpstr>
      <vt:lpstr>Reports</vt:lpstr>
      <vt:lpstr>Key Reports</vt:lpstr>
      <vt:lpstr> CCBS: Features</vt:lpstr>
      <vt:lpstr>Customer Portal - Web Self Care (WSC) </vt:lpstr>
      <vt:lpstr>View Account and Bill Details</vt:lpstr>
      <vt:lpstr>A Glimpse of Web Self Care...</vt:lpstr>
      <vt:lpstr>A Glimpse of Web Self Care...</vt:lpstr>
      <vt:lpstr>A Glimpse of Web Self Care...</vt:lpstr>
      <vt:lpstr>Online Bill Payments</vt:lpstr>
      <vt:lpstr>Submit Service Request Online</vt:lpstr>
      <vt:lpstr>Benefits of Web Self Care</vt:lpstr>
      <vt:lpstr>PowerPoint Presentation</vt:lpstr>
      <vt:lpstr>PowerPoint Presentation</vt:lpstr>
      <vt:lpstr>History</vt:lpstr>
      <vt:lpstr>Who We Are</vt:lpstr>
      <vt:lpstr>Our Belief – Core Values</vt:lpstr>
      <vt:lpstr>iMeet Architecture</vt:lpstr>
      <vt:lpstr>iMeet Application Tier </vt:lpstr>
      <vt:lpstr>iMeet Cloud Distribution and Operations</vt:lpstr>
      <vt:lpstr>iMeet Components</vt:lpstr>
      <vt:lpstr>Thank You</vt:lpstr>
    </vt:vector>
  </TitlesOfParts>
  <Company>NKSoft Corporation 2013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Standard Presentation Template</dc:subject>
  <dc:creator>John Dell</dc:creator>
  <cp:lastModifiedBy>Aubrey Roberts</cp:lastModifiedBy>
  <cp:revision>228</cp:revision>
  <cp:lastPrinted>2013-09-26T07:59:58Z</cp:lastPrinted>
  <dcterms:created xsi:type="dcterms:W3CDTF">2013-08-18T23:28:18Z</dcterms:created>
  <dcterms:modified xsi:type="dcterms:W3CDTF">2014-06-05T02:52:31Z</dcterms:modified>
</cp:coreProperties>
</file>