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0B0865-B2CC-4606-8A91-25B443481080}" type="datetimeFigureOut">
              <a:rPr lang="en-US" smtClean="0"/>
              <a:t>8/12/2014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C94E59-2DA9-46FF-A791-1A8DDAB5AC11}" type="slidenum">
              <a:rPr lang="en-US" smtClean="0"/>
              <a:t>‹#›</a:t>
            </a:fld>
            <a:endParaRPr lang="en-US"/>
          </a:p>
        </p:txBody>
      </p:sp>
    </p:spTree>
    <p:extLst>
      <p:ext uri="{BB962C8B-B14F-4D97-AF65-F5344CB8AC3E}">
        <p14:creationId xmlns:p14="http://schemas.microsoft.com/office/powerpoint/2010/main" val="722433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1A9BD9-E3C9-4171-8A06-0023ECC2627B}" type="slidenum">
              <a:rPr lang="en-US" smtClean="0"/>
              <a:t>4</a:t>
            </a:fld>
            <a:endParaRPr lang="en-US"/>
          </a:p>
        </p:txBody>
      </p:sp>
    </p:spTree>
    <p:extLst>
      <p:ext uri="{BB962C8B-B14F-4D97-AF65-F5344CB8AC3E}">
        <p14:creationId xmlns:p14="http://schemas.microsoft.com/office/powerpoint/2010/main" val="209986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1A9BD9-E3C9-4171-8A06-0023ECC2627B}" type="slidenum">
              <a:rPr lang="en-US" smtClean="0"/>
              <a:t>5</a:t>
            </a:fld>
            <a:endParaRPr lang="en-US"/>
          </a:p>
        </p:txBody>
      </p:sp>
    </p:spTree>
    <p:extLst>
      <p:ext uri="{BB962C8B-B14F-4D97-AF65-F5344CB8AC3E}">
        <p14:creationId xmlns:p14="http://schemas.microsoft.com/office/powerpoint/2010/main" val="4011341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1A9BD9-E3C9-4171-8A06-0023ECC2627B}" type="slidenum">
              <a:rPr lang="en-US" smtClean="0"/>
              <a:t>6</a:t>
            </a:fld>
            <a:endParaRPr lang="en-US"/>
          </a:p>
        </p:txBody>
      </p:sp>
    </p:spTree>
    <p:extLst>
      <p:ext uri="{BB962C8B-B14F-4D97-AF65-F5344CB8AC3E}">
        <p14:creationId xmlns:p14="http://schemas.microsoft.com/office/powerpoint/2010/main" val="2158499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1A9BD9-E3C9-4171-8A06-0023ECC2627B}" type="slidenum">
              <a:rPr lang="en-US" smtClean="0"/>
              <a:t>11</a:t>
            </a:fld>
            <a:endParaRPr lang="en-US"/>
          </a:p>
        </p:txBody>
      </p:sp>
    </p:spTree>
    <p:extLst>
      <p:ext uri="{BB962C8B-B14F-4D97-AF65-F5344CB8AC3E}">
        <p14:creationId xmlns:p14="http://schemas.microsoft.com/office/powerpoint/2010/main" val="60723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1A9BD9-E3C9-4171-8A06-0023ECC2627B}" type="slidenum">
              <a:rPr lang="en-US" smtClean="0"/>
              <a:t>14</a:t>
            </a:fld>
            <a:endParaRPr lang="en-US"/>
          </a:p>
        </p:txBody>
      </p:sp>
    </p:spTree>
    <p:extLst>
      <p:ext uri="{BB962C8B-B14F-4D97-AF65-F5344CB8AC3E}">
        <p14:creationId xmlns:p14="http://schemas.microsoft.com/office/powerpoint/2010/main" val="3845627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1A9BD9-E3C9-4171-8A06-0023ECC2627B}" type="slidenum">
              <a:rPr lang="en-US" smtClean="0"/>
              <a:t>16</a:t>
            </a:fld>
            <a:endParaRPr lang="en-US"/>
          </a:p>
        </p:txBody>
      </p:sp>
    </p:spTree>
    <p:extLst>
      <p:ext uri="{BB962C8B-B14F-4D97-AF65-F5344CB8AC3E}">
        <p14:creationId xmlns:p14="http://schemas.microsoft.com/office/powerpoint/2010/main" val="3606697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1A9BD9-E3C9-4171-8A06-0023ECC2627B}" type="slidenum">
              <a:rPr lang="en-US" smtClean="0"/>
              <a:t>17</a:t>
            </a:fld>
            <a:endParaRPr lang="en-US"/>
          </a:p>
        </p:txBody>
      </p:sp>
    </p:spTree>
    <p:extLst>
      <p:ext uri="{BB962C8B-B14F-4D97-AF65-F5344CB8AC3E}">
        <p14:creationId xmlns:p14="http://schemas.microsoft.com/office/powerpoint/2010/main" val="2047533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1A9BD9-E3C9-4171-8A06-0023ECC2627B}" type="slidenum">
              <a:rPr lang="en-US" smtClean="0"/>
              <a:t>18</a:t>
            </a:fld>
            <a:endParaRPr lang="en-US"/>
          </a:p>
        </p:txBody>
      </p:sp>
    </p:spTree>
    <p:extLst>
      <p:ext uri="{BB962C8B-B14F-4D97-AF65-F5344CB8AC3E}">
        <p14:creationId xmlns:p14="http://schemas.microsoft.com/office/powerpoint/2010/main" val="977311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1A9BD9-E3C9-4171-8A06-0023ECC2627B}" type="slidenum">
              <a:rPr lang="en-US" smtClean="0"/>
              <a:t>19</a:t>
            </a:fld>
            <a:endParaRPr lang="en-US"/>
          </a:p>
        </p:txBody>
      </p:sp>
    </p:spTree>
    <p:extLst>
      <p:ext uri="{BB962C8B-B14F-4D97-AF65-F5344CB8AC3E}">
        <p14:creationId xmlns:p14="http://schemas.microsoft.com/office/powerpoint/2010/main" val="2487310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E9A1A1-E59F-4124-BB1B-E3243560F7EB}" type="datetimeFigureOut">
              <a:rPr lang="en-US" smtClean="0"/>
              <a:t>8/12/2014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95C1C-73F6-4E07-85F1-0758BCFAD44C}" type="slidenum">
              <a:rPr lang="en-US" smtClean="0"/>
              <a:t>‹#›</a:t>
            </a:fld>
            <a:endParaRPr lang="en-US"/>
          </a:p>
        </p:txBody>
      </p:sp>
    </p:spTree>
    <p:extLst>
      <p:ext uri="{BB962C8B-B14F-4D97-AF65-F5344CB8AC3E}">
        <p14:creationId xmlns:p14="http://schemas.microsoft.com/office/powerpoint/2010/main" val="2612946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E9A1A1-E59F-4124-BB1B-E3243560F7EB}" type="datetimeFigureOut">
              <a:rPr lang="en-US" smtClean="0"/>
              <a:t>8/12/2014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95C1C-73F6-4E07-85F1-0758BCFAD44C}" type="slidenum">
              <a:rPr lang="en-US" smtClean="0"/>
              <a:t>‹#›</a:t>
            </a:fld>
            <a:endParaRPr lang="en-US"/>
          </a:p>
        </p:txBody>
      </p:sp>
    </p:spTree>
    <p:extLst>
      <p:ext uri="{BB962C8B-B14F-4D97-AF65-F5344CB8AC3E}">
        <p14:creationId xmlns:p14="http://schemas.microsoft.com/office/powerpoint/2010/main" val="867196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E9A1A1-E59F-4124-BB1B-E3243560F7EB}" type="datetimeFigureOut">
              <a:rPr lang="en-US" smtClean="0"/>
              <a:t>8/12/2014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95C1C-73F6-4E07-85F1-0758BCFAD44C}" type="slidenum">
              <a:rPr lang="en-US" smtClean="0"/>
              <a:t>‹#›</a:t>
            </a:fld>
            <a:endParaRPr lang="en-US"/>
          </a:p>
        </p:txBody>
      </p:sp>
    </p:spTree>
    <p:extLst>
      <p:ext uri="{BB962C8B-B14F-4D97-AF65-F5344CB8AC3E}">
        <p14:creationId xmlns:p14="http://schemas.microsoft.com/office/powerpoint/2010/main" val="338472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E9A1A1-E59F-4124-BB1B-E3243560F7EB}" type="datetimeFigureOut">
              <a:rPr lang="en-US" smtClean="0"/>
              <a:t>8/12/2014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95C1C-73F6-4E07-85F1-0758BCFAD44C}" type="slidenum">
              <a:rPr lang="en-US" smtClean="0"/>
              <a:t>‹#›</a:t>
            </a:fld>
            <a:endParaRPr lang="en-US"/>
          </a:p>
        </p:txBody>
      </p:sp>
    </p:spTree>
    <p:extLst>
      <p:ext uri="{BB962C8B-B14F-4D97-AF65-F5344CB8AC3E}">
        <p14:creationId xmlns:p14="http://schemas.microsoft.com/office/powerpoint/2010/main" val="300527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E9A1A1-E59F-4124-BB1B-E3243560F7EB}" type="datetimeFigureOut">
              <a:rPr lang="en-US" smtClean="0"/>
              <a:t>8/12/2014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95C1C-73F6-4E07-85F1-0758BCFAD44C}" type="slidenum">
              <a:rPr lang="en-US" smtClean="0"/>
              <a:t>‹#›</a:t>
            </a:fld>
            <a:endParaRPr lang="en-US"/>
          </a:p>
        </p:txBody>
      </p:sp>
    </p:spTree>
    <p:extLst>
      <p:ext uri="{BB962C8B-B14F-4D97-AF65-F5344CB8AC3E}">
        <p14:creationId xmlns:p14="http://schemas.microsoft.com/office/powerpoint/2010/main" val="510134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E9A1A1-E59F-4124-BB1B-E3243560F7EB}" type="datetimeFigureOut">
              <a:rPr lang="en-US" smtClean="0"/>
              <a:t>8/12/2014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95C1C-73F6-4E07-85F1-0758BCFAD44C}" type="slidenum">
              <a:rPr lang="en-US" smtClean="0"/>
              <a:t>‹#›</a:t>
            </a:fld>
            <a:endParaRPr lang="en-US"/>
          </a:p>
        </p:txBody>
      </p:sp>
    </p:spTree>
    <p:extLst>
      <p:ext uri="{BB962C8B-B14F-4D97-AF65-F5344CB8AC3E}">
        <p14:creationId xmlns:p14="http://schemas.microsoft.com/office/powerpoint/2010/main" val="2210412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E9A1A1-E59F-4124-BB1B-E3243560F7EB}" type="datetimeFigureOut">
              <a:rPr lang="en-US" smtClean="0"/>
              <a:t>8/12/2014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C95C1C-73F6-4E07-85F1-0758BCFAD44C}" type="slidenum">
              <a:rPr lang="en-US" smtClean="0"/>
              <a:t>‹#›</a:t>
            </a:fld>
            <a:endParaRPr lang="en-US"/>
          </a:p>
        </p:txBody>
      </p:sp>
    </p:spTree>
    <p:extLst>
      <p:ext uri="{BB962C8B-B14F-4D97-AF65-F5344CB8AC3E}">
        <p14:creationId xmlns:p14="http://schemas.microsoft.com/office/powerpoint/2010/main" val="3531034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E9A1A1-E59F-4124-BB1B-E3243560F7EB}" type="datetimeFigureOut">
              <a:rPr lang="en-US" smtClean="0"/>
              <a:t>8/12/2014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C95C1C-73F6-4E07-85F1-0758BCFAD44C}" type="slidenum">
              <a:rPr lang="en-US" smtClean="0"/>
              <a:t>‹#›</a:t>
            </a:fld>
            <a:endParaRPr lang="en-US"/>
          </a:p>
        </p:txBody>
      </p:sp>
    </p:spTree>
    <p:extLst>
      <p:ext uri="{BB962C8B-B14F-4D97-AF65-F5344CB8AC3E}">
        <p14:creationId xmlns:p14="http://schemas.microsoft.com/office/powerpoint/2010/main" val="3119097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E9A1A1-E59F-4124-BB1B-E3243560F7EB}" type="datetimeFigureOut">
              <a:rPr lang="en-US" smtClean="0"/>
              <a:t>8/12/2014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C95C1C-73F6-4E07-85F1-0758BCFAD44C}" type="slidenum">
              <a:rPr lang="en-US" smtClean="0"/>
              <a:t>‹#›</a:t>
            </a:fld>
            <a:endParaRPr lang="en-US"/>
          </a:p>
        </p:txBody>
      </p:sp>
    </p:spTree>
    <p:extLst>
      <p:ext uri="{BB962C8B-B14F-4D97-AF65-F5344CB8AC3E}">
        <p14:creationId xmlns:p14="http://schemas.microsoft.com/office/powerpoint/2010/main" val="2264826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E9A1A1-E59F-4124-BB1B-E3243560F7EB}" type="datetimeFigureOut">
              <a:rPr lang="en-US" smtClean="0"/>
              <a:t>8/12/2014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95C1C-73F6-4E07-85F1-0758BCFAD44C}" type="slidenum">
              <a:rPr lang="en-US" smtClean="0"/>
              <a:t>‹#›</a:t>
            </a:fld>
            <a:endParaRPr lang="en-US"/>
          </a:p>
        </p:txBody>
      </p:sp>
    </p:spTree>
    <p:extLst>
      <p:ext uri="{BB962C8B-B14F-4D97-AF65-F5344CB8AC3E}">
        <p14:creationId xmlns:p14="http://schemas.microsoft.com/office/powerpoint/2010/main" val="1384715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E9A1A1-E59F-4124-BB1B-E3243560F7EB}" type="datetimeFigureOut">
              <a:rPr lang="en-US" smtClean="0"/>
              <a:t>8/12/2014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95C1C-73F6-4E07-85F1-0758BCFAD44C}" type="slidenum">
              <a:rPr lang="en-US" smtClean="0"/>
              <a:t>‹#›</a:t>
            </a:fld>
            <a:endParaRPr lang="en-US"/>
          </a:p>
        </p:txBody>
      </p:sp>
    </p:spTree>
    <p:extLst>
      <p:ext uri="{BB962C8B-B14F-4D97-AF65-F5344CB8AC3E}">
        <p14:creationId xmlns:p14="http://schemas.microsoft.com/office/powerpoint/2010/main" val="2088700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9A1A1-E59F-4124-BB1B-E3243560F7EB}" type="datetimeFigureOut">
              <a:rPr lang="en-US" smtClean="0"/>
              <a:t>8/12/2014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C95C1C-73F6-4E07-85F1-0758BCFAD44C}" type="slidenum">
              <a:rPr lang="en-US" smtClean="0"/>
              <a:t>‹#›</a:t>
            </a:fld>
            <a:endParaRPr lang="en-US"/>
          </a:p>
        </p:txBody>
      </p:sp>
    </p:spTree>
    <p:extLst>
      <p:ext uri="{BB962C8B-B14F-4D97-AF65-F5344CB8AC3E}">
        <p14:creationId xmlns:p14="http://schemas.microsoft.com/office/powerpoint/2010/main" val="937881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kitcarson.coopwebbuilder.com/sites/kitcarson.coopwebbuilder.com/files/internet_phone_services_flyer1_0.pdf"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kitcarson.coopwebbuilder.com/sites/kitcarson.coopwebbuilder.com/files/fiber_graph_final.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a:stCxn id="12" idx="2"/>
            <a:endCxn id="18" idx="0"/>
          </p:cNvCxnSpPr>
          <p:nvPr/>
        </p:nvCxnSpPr>
        <p:spPr>
          <a:xfrm flipH="1">
            <a:off x="2917822" y="908668"/>
            <a:ext cx="3" cy="51776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676400" y="1510176"/>
            <a:ext cx="2273300" cy="558800"/>
            <a:chOff x="1676400" y="1841500"/>
            <a:chExt cx="2273300" cy="558800"/>
          </a:xfrm>
        </p:grpSpPr>
        <p:sp>
          <p:nvSpPr>
            <p:cNvPr id="2" name="Rectangle 1"/>
            <p:cNvSpPr/>
            <p:nvPr/>
          </p:nvSpPr>
          <p:spPr>
            <a:xfrm>
              <a:off x="1676400" y="1841500"/>
              <a:ext cx="22733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873250" y="1936234"/>
              <a:ext cx="1879600" cy="369332"/>
            </a:xfrm>
            <a:prstGeom prst="rect">
              <a:avLst/>
            </a:prstGeom>
            <a:noFill/>
          </p:spPr>
          <p:txBody>
            <a:bodyPr wrap="square" rtlCol="0">
              <a:spAutoFit/>
            </a:bodyPr>
            <a:lstStyle/>
            <a:p>
              <a:r>
                <a:rPr lang="en-US" dirty="0" smtClean="0"/>
                <a:t>Availability Check</a:t>
              </a:r>
              <a:endParaRPr lang="en-US" dirty="0"/>
            </a:p>
          </p:txBody>
        </p:sp>
      </p:grpSp>
      <p:grpSp>
        <p:nvGrpSpPr>
          <p:cNvPr id="7" name="Group 6"/>
          <p:cNvGrpSpPr/>
          <p:nvPr/>
        </p:nvGrpSpPr>
        <p:grpSpPr>
          <a:xfrm>
            <a:off x="1184304" y="3586153"/>
            <a:ext cx="3468739" cy="558798"/>
            <a:chOff x="1981200" y="3035300"/>
            <a:chExt cx="2273300" cy="558800"/>
          </a:xfrm>
        </p:grpSpPr>
        <p:sp>
          <p:nvSpPr>
            <p:cNvPr id="4" name="Rectangle 3"/>
            <p:cNvSpPr/>
            <p:nvPr/>
          </p:nvSpPr>
          <p:spPr>
            <a:xfrm>
              <a:off x="1981200" y="3035300"/>
              <a:ext cx="22733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178050" y="3130035"/>
              <a:ext cx="1879600" cy="380049"/>
            </a:xfrm>
            <a:prstGeom prst="rect">
              <a:avLst/>
            </a:prstGeom>
            <a:noFill/>
          </p:spPr>
          <p:txBody>
            <a:bodyPr wrap="square" rtlCol="0">
              <a:noAutofit/>
            </a:bodyPr>
            <a:lstStyle/>
            <a:p>
              <a:r>
                <a:rPr lang="en-US" dirty="0"/>
                <a:t>Checkout - Customer &amp; WSC</a:t>
              </a:r>
            </a:p>
          </p:txBody>
        </p:sp>
      </p:grpSp>
      <p:grpSp>
        <p:nvGrpSpPr>
          <p:cNvPr id="11" name="Group 10"/>
          <p:cNvGrpSpPr/>
          <p:nvPr/>
        </p:nvGrpSpPr>
        <p:grpSpPr>
          <a:xfrm>
            <a:off x="819150" y="349868"/>
            <a:ext cx="4197350" cy="558800"/>
            <a:chOff x="1981200" y="3035300"/>
            <a:chExt cx="2273300" cy="558800"/>
          </a:xfrm>
        </p:grpSpPr>
        <p:sp>
          <p:nvSpPr>
            <p:cNvPr id="12" name="Rectangle 11"/>
            <p:cNvSpPr/>
            <p:nvPr/>
          </p:nvSpPr>
          <p:spPr>
            <a:xfrm>
              <a:off x="1981200" y="3035300"/>
              <a:ext cx="2273300" cy="558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178050" y="3130034"/>
              <a:ext cx="1879600" cy="369332"/>
            </a:xfrm>
            <a:prstGeom prst="rect">
              <a:avLst/>
            </a:prstGeom>
            <a:noFill/>
          </p:spPr>
          <p:txBody>
            <a:bodyPr wrap="square" rtlCol="0">
              <a:spAutoFit/>
            </a:bodyPr>
            <a:lstStyle/>
            <a:p>
              <a:r>
                <a:rPr lang="en-US" dirty="0" smtClean="0"/>
                <a:t>Order Management – Create Order</a:t>
              </a:r>
              <a:endParaRPr lang="en-US" dirty="0"/>
            </a:p>
          </p:txBody>
        </p:sp>
      </p:grpSp>
      <p:grpSp>
        <p:nvGrpSpPr>
          <p:cNvPr id="14" name="Group 13"/>
          <p:cNvGrpSpPr/>
          <p:nvPr/>
        </p:nvGrpSpPr>
        <p:grpSpPr>
          <a:xfrm>
            <a:off x="1257195" y="4777239"/>
            <a:ext cx="3321255" cy="558798"/>
            <a:chOff x="1981200" y="3035300"/>
            <a:chExt cx="2273300" cy="558800"/>
          </a:xfrm>
        </p:grpSpPr>
        <p:sp>
          <p:nvSpPr>
            <p:cNvPr id="15" name="Rectangle 14"/>
            <p:cNvSpPr/>
            <p:nvPr/>
          </p:nvSpPr>
          <p:spPr>
            <a:xfrm>
              <a:off x="1981200" y="3035300"/>
              <a:ext cx="22733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178050" y="3130035"/>
              <a:ext cx="1879600" cy="380049"/>
            </a:xfrm>
            <a:prstGeom prst="rect">
              <a:avLst/>
            </a:prstGeom>
            <a:noFill/>
          </p:spPr>
          <p:txBody>
            <a:bodyPr wrap="square" rtlCol="0">
              <a:noAutofit/>
            </a:bodyPr>
            <a:lstStyle/>
            <a:p>
              <a:r>
                <a:rPr lang="en-US" dirty="0"/>
                <a:t>Checkout </a:t>
              </a:r>
              <a:r>
                <a:rPr lang="en-US" dirty="0" smtClean="0"/>
                <a:t>– Payment Info</a:t>
              </a:r>
              <a:endParaRPr lang="en-US" dirty="0"/>
            </a:p>
          </p:txBody>
        </p:sp>
      </p:grpSp>
      <p:grpSp>
        <p:nvGrpSpPr>
          <p:cNvPr id="17" name="Group 16"/>
          <p:cNvGrpSpPr/>
          <p:nvPr/>
        </p:nvGrpSpPr>
        <p:grpSpPr>
          <a:xfrm>
            <a:off x="1038170" y="6086309"/>
            <a:ext cx="3759303" cy="558798"/>
            <a:chOff x="1981200" y="3035300"/>
            <a:chExt cx="2273300" cy="558800"/>
          </a:xfrm>
        </p:grpSpPr>
        <p:sp>
          <p:nvSpPr>
            <p:cNvPr id="18" name="Rectangle 17"/>
            <p:cNvSpPr/>
            <p:nvPr/>
          </p:nvSpPr>
          <p:spPr>
            <a:xfrm>
              <a:off x="1981200" y="3035300"/>
              <a:ext cx="22733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178050" y="3130035"/>
              <a:ext cx="1879600" cy="380049"/>
            </a:xfrm>
            <a:prstGeom prst="rect">
              <a:avLst/>
            </a:prstGeom>
            <a:noFill/>
          </p:spPr>
          <p:txBody>
            <a:bodyPr wrap="square" rtlCol="0">
              <a:noAutofit/>
            </a:bodyPr>
            <a:lstStyle/>
            <a:p>
              <a:r>
                <a:rPr lang="en-US" dirty="0"/>
                <a:t>Checkout </a:t>
              </a:r>
              <a:r>
                <a:rPr lang="en-US" dirty="0" smtClean="0"/>
                <a:t>– Service Order Start</a:t>
              </a:r>
              <a:endParaRPr lang="en-US" dirty="0"/>
            </a:p>
          </p:txBody>
        </p:sp>
      </p:grpSp>
      <p:grpSp>
        <p:nvGrpSpPr>
          <p:cNvPr id="30" name="Group 29"/>
          <p:cNvGrpSpPr/>
          <p:nvPr/>
        </p:nvGrpSpPr>
        <p:grpSpPr>
          <a:xfrm>
            <a:off x="1230964" y="2489173"/>
            <a:ext cx="3403831" cy="558798"/>
            <a:chOff x="1363696" y="2621905"/>
            <a:chExt cx="3403831" cy="558798"/>
          </a:xfrm>
        </p:grpSpPr>
        <p:sp>
          <p:nvSpPr>
            <p:cNvPr id="28" name="Rectangle 27"/>
            <p:cNvSpPr/>
            <p:nvPr/>
          </p:nvSpPr>
          <p:spPr>
            <a:xfrm>
              <a:off x="1363696" y="2621905"/>
              <a:ext cx="3403831" cy="558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984422" y="2711280"/>
              <a:ext cx="1866798" cy="380048"/>
            </a:xfrm>
            <a:prstGeom prst="rect">
              <a:avLst/>
            </a:prstGeom>
            <a:noFill/>
          </p:spPr>
          <p:txBody>
            <a:bodyPr wrap="square" rtlCol="0">
              <a:noAutofit/>
            </a:bodyPr>
            <a:lstStyle/>
            <a:p>
              <a:r>
                <a:rPr lang="en-US" dirty="0" smtClean="0"/>
                <a:t>Services Selection</a:t>
              </a:r>
              <a:endParaRPr lang="en-US" dirty="0"/>
            </a:p>
          </p:txBody>
        </p:sp>
      </p:grpSp>
    </p:spTree>
    <p:extLst>
      <p:ext uri="{BB962C8B-B14F-4D97-AF65-F5344CB8AC3E}">
        <p14:creationId xmlns:p14="http://schemas.microsoft.com/office/powerpoint/2010/main" val="269805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nvGraphicFramePr>
        <p:xfrm>
          <a:off x="0" y="0"/>
          <a:ext cx="12192000" cy="6858000"/>
        </p:xfrm>
        <a:graphic>
          <a:graphicData uri="http://schemas.openxmlformats.org/presentationml/2006/ole">
            <mc:AlternateContent xmlns:mc="http://schemas.openxmlformats.org/markup-compatibility/2006">
              <mc:Choice xmlns:v="urn:schemas-microsoft-com:vml" Requires="v">
                <p:oleObj spid="_x0000_s2053" name="Acrobat Document" r:id="rId3" imgW="7543441" imgH="5829039" progId="AcroExch.Document.11">
                  <p:embed/>
                </p:oleObj>
              </mc:Choice>
              <mc:Fallback>
                <p:oleObj name="Acrobat Document" r:id="rId3" imgW="7543441" imgH="5829039" progId="AcroExch.Document.11">
                  <p:embed/>
                  <p:pic>
                    <p:nvPicPr>
                      <p:cNvPr id="0" name=""/>
                      <p:cNvPicPr/>
                      <p:nvPr/>
                    </p:nvPicPr>
                    <p:blipFill>
                      <a:blip r:embed="rId4"/>
                      <a:stretch>
                        <a:fillRect/>
                      </a:stretch>
                    </p:blipFill>
                    <p:spPr>
                      <a:xfrm>
                        <a:off x="0" y="0"/>
                        <a:ext cx="12192000" cy="6858000"/>
                      </a:xfrm>
                      <a:prstGeom prst="rect">
                        <a:avLst/>
                      </a:prstGeom>
                    </p:spPr>
                  </p:pic>
                </p:oleObj>
              </mc:Fallback>
            </mc:AlternateContent>
          </a:graphicData>
        </a:graphic>
      </p:graphicFrame>
    </p:spTree>
    <p:extLst>
      <p:ext uri="{BB962C8B-B14F-4D97-AF65-F5344CB8AC3E}">
        <p14:creationId xmlns:p14="http://schemas.microsoft.com/office/powerpoint/2010/main" val="3881865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37257" y="1450228"/>
            <a:ext cx="8429961" cy="5191872"/>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870178" y="937399"/>
            <a:ext cx="5294078" cy="369332"/>
          </a:xfrm>
          <a:prstGeom prst="rect">
            <a:avLst/>
          </a:prstGeom>
          <a:noFill/>
        </p:spPr>
        <p:txBody>
          <a:bodyPr wrap="none" rtlCol="0">
            <a:spAutoFit/>
          </a:bodyPr>
          <a:lstStyle/>
          <a:p>
            <a:r>
              <a:rPr lang="en-US" dirty="0" smtClean="0"/>
              <a:t>Select </a:t>
            </a:r>
            <a:r>
              <a:rPr lang="en-US" b="1" dirty="0" smtClean="0">
                <a:ln/>
                <a:solidFill>
                  <a:srgbClr val="FFC000"/>
                </a:solidFill>
              </a:rPr>
              <a:t>FTTH </a:t>
            </a:r>
            <a:r>
              <a:rPr lang="en-US" b="1" dirty="0">
                <a:ln/>
                <a:solidFill>
                  <a:srgbClr val="FFC000"/>
                </a:solidFill>
              </a:rPr>
              <a:t>Enchanted </a:t>
            </a:r>
            <a:r>
              <a:rPr lang="en-US" b="1" dirty="0" smtClean="0">
                <a:ln/>
                <a:solidFill>
                  <a:srgbClr val="FFC000"/>
                </a:solidFill>
              </a:rPr>
              <a:t>Light Services </a:t>
            </a:r>
            <a:r>
              <a:rPr lang="en-US" dirty="0" smtClean="0"/>
              <a:t>for your location</a:t>
            </a:r>
            <a:endParaRPr lang="en-US" dirty="0"/>
          </a:p>
        </p:txBody>
      </p:sp>
      <p:sp>
        <p:nvSpPr>
          <p:cNvPr id="5" name="Rectangle 4"/>
          <p:cNvSpPr/>
          <p:nvPr/>
        </p:nvSpPr>
        <p:spPr>
          <a:xfrm>
            <a:off x="1827806" y="14069"/>
            <a:ext cx="5317161"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smtClean="0">
                <a:ln/>
                <a:solidFill>
                  <a:schemeClr val="accent4"/>
                </a:solidFill>
              </a:rPr>
              <a:t>Services</a:t>
            </a:r>
            <a:r>
              <a:rPr lang="en-US" sz="5400" b="1" cap="none" spc="0" dirty="0" smtClean="0">
                <a:ln/>
                <a:solidFill>
                  <a:schemeClr val="accent4"/>
                </a:solidFill>
                <a:effectLst/>
              </a:rPr>
              <a:t> Selection</a:t>
            </a:r>
            <a:endParaRPr lang="en-US" sz="5400" b="1" cap="none" spc="0" dirty="0">
              <a:ln/>
              <a:solidFill>
                <a:schemeClr val="accent4"/>
              </a:solidFill>
              <a:effectLst/>
            </a:endParaRPr>
          </a:p>
        </p:txBody>
      </p:sp>
      <p:cxnSp>
        <p:nvCxnSpPr>
          <p:cNvPr id="7" name="Straight Connector 6"/>
          <p:cNvCxnSpPr/>
          <p:nvPr/>
        </p:nvCxnSpPr>
        <p:spPr>
          <a:xfrm>
            <a:off x="1864414" y="937399"/>
            <a:ext cx="5243936"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8432800" y="6115437"/>
            <a:ext cx="1422400" cy="338554"/>
          </a:xfrm>
          <a:prstGeom prst="rect">
            <a:avLst/>
          </a:prstGeom>
          <a:solidFill>
            <a:schemeClr val="accent1">
              <a:lumMod val="75000"/>
            </a:schemeClr>
          </a:solidFill>
          <a:ln w="57150">
            <a:solidFill>
              <a:schemeClr val="tx2">
                <a:lumMod val="40000"/>
                <a:lumOff val="60000"/>
              </a:schemeClr>
            </a:solidFill>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600" b="1" dirty="0" smtClean="0">
                <a:ln/>
                <a:solidFill>
                  <a:schemeClr val="accent4"/>
                </a:solidFill>
                <a:effectLst>
                  <a:outerShdw blurRad="38100" dist="38100" dir="2700000" algn="tl">
                    <a:srgbClr val="000000">
                      <a:alpha val="43137"/>
                    </a:srgbClr>
                  </a:outerShdw>
                </a:effectLst>
              </a:rPr>
              <a:t>Continue</a:t>
            </a:r>
            <a:endParaRPr lang="en-US" sz="1600" b="1" cap="none" spc="0" dirty="0">
              <a:ln/>
              <a:solidFill>
                <a:schemeClr val="accent4"/>
              </a:solidFill>
              <a:effectLst>
                <a:outerShdw blurRad="38100" dist="38100" dir="2700000" algn="tl">
                  <a:srgbClr val="000000">
                    <a:alpha val="43137"/>
                  </a:srgbClr>
                </a:outerShdw>
              </a:effectLst>
            </a:endParaRPr>
          </a:p>
        </p:txBody>
      </p:sp>
      <p:sp>
        <p:nvSpPr>
          <p:cNvPr id="10" name="TextBox 9"/>
          <p:cNvSpPr txBox="1"/>
          <p:nvPr/>
        </p:nvSpPr>
        <p:spPr>
          <a:xfrm>
            <a:off x="3113370" y="1926503"/>
            <a:ext cx="3716467" cy="276999"/>
          </a:xfrm>
          <a:prstGeom prst="rect">
            <a:avLst/>
          </a:prstGeom>
          <a:noFill/>
        </p:spPr>
        <p:txBody>
          <a:bodyPr wrap="none" rtlCol="0">
            <a:spAutoFit/>
          </a:bodyPr>
          <a:lstStyle/>
          <a:p>
            <a:r>
              <a:rPr lang="en-US" sz="1200" dirty="0" smtClean="0"/>
              <a:t>1234 Wayward Drive, Apt. 3701, Taos Pueblo, NM 63251</a:t>
            </a:r>
            <a:endParaRPr lang="en-US" sz="1200" dirty="0"/>
          </a:p>
        </p:txBody>
      </p:sp>
      <p:sp>
        <p:nvSpPr>
          <p:cNvPr id="12" name="TextBox 11"/>
          <p:cNvSpPr txBox="1"/>
          <p:nvPr/>
        </p:nvSpPr>
        <p:spPr>
          <a:xfrm>
            <a:off x="2463800" y="1933415"/>
            <a:ext cx="695896" cy="276999"/>
          </a:xfrm>
          <a:prstGeom prst="rect">
            <a:avLst/>
          </a:prstGeom>
          <a:noFill/>
        </p:spPr>
        <p:txBody>
          <a:bodyPr wrap="none" rtlCol="0">
            <a:spAutoFit/>
          </a:bodyPr>
          <a:lstStyle/>
          <a:p>
            <a:r>
              <a:rPr lang="en-US" sz="1200" b="1" dirty="0" smtClean="0"/>
              <a:t>Address</a:t>
            </a:r>
            <a:endParaRPr lang="en-US" sz="1200" b="1" dirty="0"/>
          </a:p>
        </p:txBody>
      </p:sp>
      <p:sp>
        <p:nvSpPr>
          <p:cNvPr id="35" name="TextBox 34"/>
          <p:cNvSpPr txBox="1"/>
          <p:nvPr/>
        </p:nvSpPr>
        <p:spPr>
          <a:xfrm>
            <a:off x="6829837" y="1919591"/>
            <a:ext cx="1203984" cy="276999"/>
          </a:xfrm>
          <a:prstGeom prst="rect">
            <a:avLst/>
          </a:prstGeom>
          <a:noFill/>
        </p:spPr>
        <p:txBody>
          <a:bodyPr wrap="none" rtlCol="0">
            <a:spAutoFit/>
          </a:bodyPr>
          <a:lstStyle/>
          <a:p>
            <a:r>
              <a:rPr lang="en-US" sz="1200" dirty="0" smtClean="0">
                <a:solidFill>
                  <a:schemeClr val="accent1">
                    <a:lumMod val="75000"/>
                  </a:schemeClr>
                </a:solidFill>
              </a:rPr>
              <a:t>Change Address</a:t>
            </a:r>
            <a:endParaRPr lang="en-US" sz="1200" dirty="0">
              <a:solidFill>
                <a:schemeClr val="accent1">
                  <a:lumMod val="75000"/>
                </a:schemeClr>
              </a:solidFill>
            </a:endParaRPr>
          </a:p>
        </p:txBody>
      </p:sp>
      <p:sp>
        <p:nvSpPr>
          <p:cNvPr id="21" name="Rectangle 20"/>
          <p:cNvSpPr/>
          <p:nvPr/>
        </p:nvSpPr>
        <p:spPr>
          <a:xfrm>
            <a:off x="1943928" y="1514759"/>
            <a:ext cx="8016618"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400" b="1" cap="none" spc="0" dirty="0" smtClean="0">
                <a:ln/>
                <a:solidFill>
                  <a:srgbClr val="00B050"/>
                </a:solidFill>
                <a:effectLst/>
              </a:rPr>
              <a:t>Good news,</a:t>
            </a:r>
            <a:r>
              <a:rPr lang="en-US" sz="2400" b="1" cap="none" spc="0" dirty="0" smtClean="0">
                <a:ln/>
                <a:solidFill>
                  <a:schemeClr val="accent4"/>
                </a:solidFill>
                <a:effectLst/>
              </a:rPr>
              <a:t> FTTH Enchanted Light </a:t>
            </a:r>
            <a:r>
              <a:rPr lang="en-US" sz="2400" b="1" cap="none" spc="0" dirty="0" smtClean="0">
                <a:ln/>
                <a:solidFill>
                  <a:srgbClr val="00B050"/>
                </a:solidFill>
                <a:effectLst/>
              </a:rPr>
              <a:t>is available at this address!</a:t>
            </a:r>
            <a:endParaRPr lang="en-US" sz="2400" b="1" cap="none" spc="0" dirty="0">
              <a:ln/>
              <a:solidFill>
                <a:srgbClr val="00B050"/>
              </a:solidFill>
              <a:effectLst/>
            </a:endParaRPr>
          </a:p>
        </p:txBody>
      </p:sp>
      <p:sp>
        <p:nvSpPr>
          <p:cNvPr id="13" name="TextBox 12"/>
          <p:cNvSpPr txBox="1"/>
          <p:nvPr/>
        </p:nvSpPr>
        <p:spPr>
          <a:xfrm>
            <a:off x="2463800" y="2928911"/>
            <a:ext cx="702180" cy="276999"/>
          </a:xfrm>
          <a:prstGeom prst="rect">
            <a:avLst/>
          </a:prstGeom>
          <a:noFill/>
        </p:spPr>
        <p:txBody>
          <a:bodyPr wrap="none" rtlCol="0">
            <a:spAutoFit/>
          </a:bodyPr>
          <a:lstStyle/>
          <a:p>
            <a:r>
              <a:rPr lang="en-US" sz="1200" b="1" dirty="0" smtClean="0"/>
              <a:t>Services</a:t>
            </a:r>
            <a:endParaRPr lang="en-US" sz="1200" b="1" dirty="0"/>
          </a:p>
        </p:txBody>
      </p:sp>
      <p:sp>
        <p:nvSpPr>
          <p:cNvPr id="15" name="Rectangle 14"/>
          <p:cNvSpPr/>
          <p:nvPr/>
        </p:nvSpPr>
        <p:spPr>
          <a:xfrm>
            <a:off x="1933322" y="2397397"/>
            <a:ext cx="8037841"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400" b="1" dirty="0" smtClean="0">
                <a:ln/>
                <a:solidFill>
                  <a:srgbClr val="00B050"/>
                </a:solidFill>
              </a:rPr>
              <a:t>Next Step:</a:t>
            </a:r>
            <a:r>
              <a:rPr lang="en-US" sz="2400" b="1" cap="none" spc="0" dirty="0" smtClean="0">
                <a:ln/>
                <a:solidFill>
                  <a:schemeClr val="accent4"/>
                </a:solidFill>
                <a:effectLst/>
              </a:rPr>
              <a:t> FTTH Enchanted Light </a:t>
            </a:r>
            <a:r>
              <a:rPr lang="en-US" sz="2400" b="1" dirty="0">
                <a:ln/>
                <a:solidFill>
                  <a:srgbClr val="00B050"/>
                </a:solidFill>
              </a:rPr>
              <a:t>c</a:t>
            </a:r>
            <a:r>
              <a:rPr lang="en-US" sz="2400" b="1" dirty="0" smtClean="0">
                <a:ln/>
                <a:solidFill>
                  <a:srgbClr val="00B050"/>
                </a:solidFill>
              </a:rPr>
              <a:t>omplete services selection</a:t>
            </a:r>
            <a:r>
              <a:rPr lang="en-US" sz="2400" b="1" cap="none" spc="0" dirty="0" smtClean="0">
                <a:ln/>
                <a:solidFill>
                  <a:srgbClr val="00B050"/>
                </a:solidFill>
                <a:effectLst/>
              </a:rPr>
              <a:t>!</a:t>
            </a:r>
            <a:endParaRPr lang="en-US" sz="2400" b="1" cap="none" spc="0" dirty="0">
              <a:ln/>
              <a:solidFill>
                <a:srgbClr val="00B050"/>
              </a:solidFill>
              <a:effectLst/>
            </a:endParaRPr>
          </a:p>
        </p:txBody>
      </p:sp>
      <p:sp>
        <p:nvSpPr>
          <p:cNvPr id="16" name="TextBox 15"/>
          <p:cNvSpPr txBox="1"/>
          <p:nvPr/>
        </p:nvSpPr>
        <p:spPr>
          <a:xfrm>
            <a:off x="3063325" y="2923594"/>
            <a:ext cx="4368504" cy="276999"/>
          </a:xfrm>
          <a:prstGeom prst="rect">
            <a:avLst/>
          </a:prstGeom>
          <a:noFill/>
        </p:spPr>
        <p:txBody>
          <a:bodyPr wrap="none" rtlCol="0">
            <a:spAutoFit/>
          </a:bodyPr>
          <a:lstStyle/>
          <a:p>
            <a:r>
              <a:rPr lang="en-US" sz="1200" dirty="0" smtClean="0">
                <a:latin typeface="Courier New" panose="02070309020205020404" pitchFamily="49" charset="0"/>
                <a:cs typeface="Courier New" panose="02070309020205020404" pitchFamily="49" charset="0"/>
              </a:rPr>
              <a:t>Advantage Plan – Gold – 5.00 Mb/s - $49.95/</a:t>
            </a:r>
            <a:r>
              <a:rPr lang="en-US" sz="1200" dirty="0" err="1" smtClean="0">
                <a:latin typeface="Courier New" panose="02070309020205020404" pitchFamily="49" charset="0"/>
                <a:cs typeface="Courier New" panose="02070309020205020404" pitchFamily="49" charset="0"/>
              </a:rPr>
              <a:t>mo</a:t>
            </a:r>
            <a:endParaRPr lang="en-US" sz="1200" dirty="0">
              <a:latin typeface="Courier New" panose="02070309020205020404" pitchFamily="49" charset="0"/>
              <a:cs typeface="Courier New" panose="02070309020205020404" pitchFamily="49" charset="0"/>
            </a:endParaRPr>
          </a:p>
        </p:txBody>
      </p:sp>
      <p:sp>
        <p:nvSpPr>
          <p:cNvPr id="22" name="Rectangle 21"/>
          <p:cNvSpPr/>
          <p:nvPr/>
        </p:nvSpPr>
        <p:spPr>
          <a:xfrm>
            <a:off x="7607300" y="2892816"/>
            <a:ext cx="1574800" cy="338554"/>
          </a:xfrm>
          <a:prstGeom prst="rect">
            <a:avLst/>
          </a:prstGeom>
          <a:solidFill>
            <a:schemeClr val="accent1">
              <a:lumMod val="75000"/>
            </a:schemeClr>
          </a:solidFill>
          <a:ln w="57150">
            <a:solidFill>
              <a:schemeClr val="tx2">
                <a:lumMod val="40000"/>
                <a:lumOff val="60000"/>
              </a:schemeClr>
            </a:solidFill>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600" b="1" dirty="0" smtClean="0">
                <a:ln/>
                <a:solidFill>
                  <a:schemeClr val="accent4"/>
                </a:solidFill>
                <a:effectLst>
                  <a:outerShdw blurRad="38100" dist="38100" dir="2700000" algn="tl">
                    <a:srgbClr val="000000">
                      <a:alpha val="43137"/>
                    </a:srgbClr>
                  </a:outerShdw>
                </a:effectLst>
              </a:rPr>
              <a:t>Set Up Internet</a:t>
            </a:r>
            <a:endParaRPr lang="en-US" sz="1600" b="1" cap="none" spc="0" dirty="0">
              <a:ln/>
              <a:solidFill>
                <a:schemeClr val="accent4"/>
              </a:solidFill>
              <a:effectLst>
                <a:outerShdw blurRad="38100" dist="38100" dir="2700000" algn="tl">
                  <a:srgbClr val="000000">
                    <a:alpha val="43137"/>
                  </a:srgbClr>
                </a:outerShdw>
              </a:effectLst>
            </a:endParaRPr>
          </a:p>
        </p:txBody>
      </p:sp>
      <p:sp>
        <p:nvSpPr>
          <p:cNvPr id="23" name="TextBox 22"/>
          <p:cNvSpPr txBox="1"/>
          <p:nvPr/>
        </p:nvSpPr>
        <p:spPr>
          <a:xfrm>
            <a:off x="2463800" y="3433979"/>
            <a:ext cx="702180" cy="276999"/>
          </a:xfrm>
          <a:prstGeom prst="rect">
            <a:avLst/>
          </a:prstGeom>
          <a:noFill/>
        </p:spPr>
        <p:txBody>
          <a:bodyPr wrap="none" rtlCol="0">
            <a:spAutoFit/>
          </a:bodyPr>
          <a:lstStyle/>
          <a:p>
            <a:r>
              <a:rPr lang="en-US" sz="1200" b="1" dirty="0" smtClean="0"/>
              <a:t>Services</a:t>
            </a:r>
            <a:endParaRPr lang="en-US" sz="1200" b="1" dirty="0"/>
          </a:p>
        </p:txBody>
      </p:sp>
      <p:sp>
        <p:nvSpPr>
          <p:cNvPr id="24" name="TextBox 23"/>
          <p:cNvSpPr txBox="1"/>
          <p:nvPr/>
        </p:nvSpPr>
        <p:spPr>
          <a:xfrm>
            <a:off x="3063325" y="3428662"/>
            <a:ext cx="4182555" cy="276999"/>
          </a:xfrm>
          <a:prstGeom prst="rect">
            <a:avLst/>
          </a:prstGeom>
          <a:noFill/>
        </p:spPr>
        <p:txBody>
          <a:bodyPr wrap="none" rtlCol="0">
            <a:spAutoFit/>
          </a:bodyPr>
          <a:lstStyle/>
          <a:p>
            <a:r>
              <a:rPr lang="en-US" sz="1200" dirty="0" smtClean="0">
                <a:latin typeface="Courier New" panose="02070309020205020404" pitchFamily="49" charset="0"/>
                <a:cs typeface="Courier New" panose="02070309020205020404" pitchFamily="49" charset="0"/>
              </a:rPr>
              <a:t>Phone – Single Line - VOIP Mb/s - $25.00/</a:t>
            </a:r>
            <a:r>
              <a:rPr lang="en-US" sz="1200" dirty="0" err="1" smtClean="0">
                <a:latin typeface="Courier New" panose="02070309020205020404" pitchFamily="49" charset="0"/>
                <a:cs typeface="Courier New" panose="02070309020205020404" pitchFamily="49" charset="0"/>
              </a:rPr>
              <a:t>mo</a:t>
            </a:r>
            <a:endParaRPr lang="en-US" sz="1200" dirty="0">
              <a:latin typeface="Courier New" panose="02070309020205020404" pitchFamily="49" charset="0"/>
              <a:cs typeface="Courier New" panose="02070309020205020404" pitchFamily="49" charset="0"/>
            </a:endParaRPr>
          </a:p>
        </p:txBody>
      </p:sp>
      <p:sp>
        <p:nvSpPr>
          <p:cNvPr id="25" name="Rectangle 24"/>
          <p:cNvSpPr/>
          <p:nvPr/>
        </p:nvSpPr>
        <p:spPr>
          <a:xfrm>
            <a:off x="7607300" y="3397884"/>
            <a:ext cx="1574800" cy="338554"/>
          </a:xfrm>
          <a:prstGeom prst="rect">
            <a:avLst/>
          </a:prstGeom>
          <a:solidFill>
            <a:schemeClr val="accent1">
              <a:lumMod val="75000"/>
            </a:schemeClr>
          </a:solidFill>
          <a:ln w="57150">
            <a:solidFill>
              <a:schemeClr val="tx2">
                <a:lumMod val="40000"/>
                <a:lumOff val="60000"/>
              </a:schemeClr>
            </a:solidFill>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600" b="1" dirty="0" smtClean="0">
                <a:ln/>
                <a:solidFill>
                  <a:schemeClr val="accent4"/>
                </a:solidFill>
                <a:effectLst>
                  <a:outerShdw blurRad="38100" dist="38100" dir="2700000" algn="tl">
                    <a:srgbClr val="000000">
                      <a:alpha val="43137"/>
                    </a:srgbClr>
                  </a:outerShdw>
                </a:effectLst>
              </a:rPr>
              <a:t>Set Up Phone</a:t>
            </a:r>
            <a:endParaRPr lang="en-US" sz="1600" b="1" cap="none" spc="0" dirty="0">
              <a:ln/>
              <a:solidFill>
                <a:schemeClr val="accent4"/>
              </a:solidFill>
              <a:effectLst>
                <a:outerShdw blurRad="38100" dist="38100" dir="2700000" algn="tl">
                  <a:srgbClr val="000000">
                    <a:alpha val="43137"/>
                  </a:srgbClr>
                </a:outerShdw>
              </a:effectLst>
            </a:endParaRPr>
          </a:p>
        </p:txBody>
      </p:sp>
      <p:sp>
        <p:nvSpPr>
          <p:cNvPr id="29" name="Rectangle 28"/>
          <p:cNvSpPr/>
          <p:nvPr/>
        </p:nvSpPr>
        <p:spPr>
          <a:xfrm>
            <a:off x="1943928" y="3772958"/>
            <a:ext cx="3594958"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r>
              <a:rPr lang="en-US" sz="2400" b="1" dirty="0" smtClean="0">
                <a:ln/>
                <a:solidFill>
                  <a:srgbClr val="00B050"/>
                </a:solidFill>
              </a:rPr>
              <a:t>Your choices bundle so far:</a:t>
            </a:r>
            <a:endParaRPr lang="en-US" sz="2400" b="1" cap="none" spc="0" dirty="0">
              <a:ln/>
              <a:solidFill>
                <a:srgbClr val="00B050"/>
              </a:solidFill>
              <a:effectLst/>
            </a:endParaRPr>
          </a:p>
        </p:txBody>
      </p:sp>
      <p:sp>
        <p:nvSpPr>
          <p:cNvPr id="2" name="Rounded Rectangle 1"/>
          <p:cNvSpPr/>
          <p:nvPr/>
        </p:nvSpPr>
        <p:spPr>
          <a:xfrm>
            <a:off x="1943928" y="4207220"/>
            <a:ext cx="8027235" cy="156770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352125" y="4289609"/>
            <a:ext cx="7484741" cy="276999"/>
          </a:xfrm>
          <a:prstGeom prst="rect">
            <a:avLst/>
          </a:prstGeom>
          <a:noFill/>
        </p:spPr>
        <p:txBody>
          <a:bodyPr wrap="none" rtlCol="0">
            <a:spAutoFit/>
          </a:bodyPr>
          <a:lstStyle/>
          <a:p>
            <a:r>
              <a:rPr lang="en-US" sz="1200" dirty="0" smtClean="0">
                <a:latin typeface="Courier New" panose="02070309020205020404" pitchFamily="49" charset="0"/>
                <a:cs typeface="Courier New" panose="02070309020205020404" pitchFamily="49" charset="0"/>
              </a:rPr>
              <a:t>Advantage Plan – Gold – 5.00 Mb/s				$49.95</a:t>
            </a:r>
            <a:endParaRPr lang="en-US" sz="1200" dirty="0">
              <a:latin typeface="Courier New" panose="02070309020205020404" pitchFamily="49" charset="0"/>
              <a:cs typeface="Courier New" panose="02070309020205020404" pitchFamily="49" charset="0"/>
            </a:endParaRPr>
          </a:p>
        </p:txBody>
      </p:sp>
      <p:sp>
        <p:nvSpPr>
          <p:cNvPr id="31" name="TextBox 30"/>
          <p:cNvSpPr txBox="1"/>
          <p:nvPr/>
        </p:nvSpPr>
        <p:spPr>
          <a:xfrm>
            <a:off x="2352125" y="4508495"/>
            <a:ext cx="7484741" cy="276999"/>
          </a:xfrm>
          <a:prstGeom prst="rect">
            <a:avLst/>
          </a:prstGeom>
          <a:noFill/>
        </p:spPr>
        <p:txBody>
          <a:bodyPr wrap="none" rtlCol="0">
            <a:spAutoFit/>
          </a:bodyPr>
          <a:lstStyle/>
          <a:p>
            <a:r>
              <a:rPr lang="en-US" sz="1200" dirty="0" smtClean="0">
                <a:latin typeface="Courier New" panose="02070309020205020404" pitchFamily="49" charset="0"/>
                <a:cs typeface="Courier New" panose="02070309020205020404" pitchFamily="49" charset="0"/>
              </a:rPr>
              <a:t>Phone – Single Line - VOIP Mb/s				$25.00</a:t>
            </a:r>
            <a:endParaRPr lang="en-US" sz="1200" dirty="0">
              <a:latin typeface="Courier New" panose="02070309020205020404" pitchFamily="49" charset="0"/>
              <a:cs typeface="Courier New" panose="02070309020205020404" pitchFamily="49" charset="0"/>
            </a:endParaRPr>
          </a:p>
        </p:txBody>
      </p:sp>
      <p:sp>
        <p:nvSpPr>
          <p:cNvPr id="32" name="TextBox 31"/>
          <p:cNvSpPr txBox="1"/>
          <p:nvPr/>
        </p:nvSpPr>
        <p:spPr>
          <a:xfrm>
            <a:off x="5086491" y="4784325"/>
            <a:ext cx="4528804" cy="276999"/>
          </a:xfrm>
          <a:prstGeom prst="rect">
            <a:avLst/>
          </a:prstGeom>
          <a:noFill/>
          <a:ln>
            <a:solidFill>
              <a:schemeClr val="bg1">
                <a:lumMod val="85000"/>
              </a:schemeClr>
            </a:solidFill>
          </a:ln>
        </p:spPr>
        <p:txBody>
          <a:bodyPr wrap="none" rtlCol="0">
            <a:spAutoFit/>
          </a:bodyPr>
          <a:lstStyle/>
          <a:p>
            <a:r>
              <a:rPr lang="en-US" sz="1200" dirty="0" smtClean="0">
                <a:latin typeface="Courier New" panose="02070309020205020404" pitchFamily="49" charset="0"/>
                <a:cs typeface="Courier New" panose="02070309020205020404" pitchFamily="49" charset="0"/>
              </a:rPr>
              <a:t>Total Services Price		$74.95</a:t>
            </a:r>
            <a:endParaRPr lang="en-US" sz="1200" dirty="0">
              <a:latin typeface="Courier New" panose="02070309020205020404" pitchFamily="49" charset="0"/>
              <a:cs typeface="Courier New" panose="02070309020205020404" pitchFamily="49" charset="0"/>
            </a:endParaRPr>
          </a:p>
        </p:txBody>
      </p:sp>
      <p:sp>
        <p:nvSpPr>
          <p:cNvPr id="33" name="TextBox 32"/>
          <p:cNvSpPr txBox="1"/>
          <p:nvPr/>
        </p:nvSpPr>
        <p:spPr>
          <a:xfrm>
            <a:off x="5085390" y="5429623"/>
            <a:ext cx="4528804" cy="276999"/>
          </a:xfrm>
          <a:prstGeom prst="rect">
            <a:avLst/>
          </a:prstGeom>
          <a:noFill/>
          <a:ln>
            <a:solidFill>
              <a:schemeClr val="bg1">
                <a:lumMod val="85000"/>
              </a:schemeClr>
            </a:solidFill>
          </a:ln>
        </p:spPr>
        <p:txBody>
          <a:bodyPr wrap="none" rtlCol="0">
            <a:spAutoFit/>
          </a:bodyPr>
          <a:lstStyle/>
          <a:p>
            <a:r>
              <a:rPr lang="en-US" sz="1200" dirty="0" smtClean="0">
                <a:latin typeface="Courier New" panose="02070309020205020404" pitchFamily="49" charset="0"/>
                <a:cs typeface="Courier New" panose="02070309020205020404" pitchFamily="49" charset="0"/>
              </a:rPr>
              <a:t>Total Monthly Price			$74.95</a:t>
            </a:r>
            <a:endParaRPr lang="en-US" sz="1200" dirty="0">
              <a:latin typeface="Courier New" panose="02070309020205020404" pitchFamily="49" charset="0"/>
              <a:cs typeface="Courier New" panose="02070309020205020404" pitchFamily="49" charset="0"/>
            </a:endParaRPr>
          </a:p>
        </p:txBody>
      </p:sp>
      <p:sp>
        <p:nvSpPr>
          <p:cNvPr id="34" name="TextBox 33"/>
          <p:cNvSpPr txBox="1"/>
          <p:nvPr/>
        </p:nvSpPr>
        <p:spPr>
          <a:xfrm>
            <a:off x="2352125" y="5103014"/>
            <a:ext cx="7484741" cy="276999"/>
          </a:xfrm>
          <a:prstGeom prst="rect">
            <a:avLst/>
          </a:prstGeom>
          <a:noFill/>
        </p:spPr>
        <p:txBody>
          <a:bodyPr wrap="none" rtlCol="0">
            <a:spAutoFit/>
          </a:bodyPr>
          <a:lstStyle/>
          <a:p>
            <a:r>
              <a:rPr lang="en-US" sz="1200" dirty="0" smtClean="0">
                <a:latin typeface="Courier New" panose="02070309020205020404" pitchFamily="49" charset="0"/>
                <a:cs typeface="Courier New" panose="02070309020205020404" pitchFamily="49" charset="0"/>
              </a:rPr>
              <a:t>Additional monthly charges (no setup selected)			 $0.00</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601654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
            <a:ext cx="8153400" cy="3352800"/>
          </a:xfrm>
          <a:prstGeom prst="rect">
            <a:avLst/>
          </a:prstGeom>
        </p:spPr>
      </p:pic>
      <p:sp>
        <p:nvSpPr>
          <p:cNvPr id="3" name="TextBox 2"/>
          <p:cNvSpPr txBox="1"/>
          <p:nvPr/>
        </p:nvSpPr>
        <p:spPr>
          <a:xfrm>
            <a:off x="469900" y="4064000"/>
            <a:ext cx="2717801" cy="2585323"/>
          </a:xfrm>
          <a:prstGeom prst="rect">
            <a:avLst/>
          </a:prstGeom>
          <a:noFill/>
        </p:spPr>
        <p:txBody>
          <a:bodyPr wrap="square" rtlCol="0">
            <a:spAutoFit/>
          </a:bodyPr>
          <a:lstStyle/>
          <a:p>
            <a:r>
              <a:rPr lang="en-US" dirty="0" smtClean="0"/>
              <a:t>POP-UP:</a:t>
            </a:r>
          </a:p>
          <a:p>
            <a:r>
              <a:rPr lang="en-US" dirty="0" smtClean="0"/>
              <a:t>This is one way to present internet selection details</a:t>
            </a:r>
          </a:p>
          <a:p>
            <a:endParaRPr lang="en-US" dirty="0"/>
          </a:p>
          <a:p>
            <a:r>
              <a:rPr lang="en-US" dirty="0" smtClean="0"/>
              <a:t>Need to see if we can add products fields that capture choices and prices,</a:t>
            </a:r>
          </a:p>
          <a:p>
            <a:r>
              <a:rPr lang="en-US" dirty="0" smtClean="0"/>
              <a:t>Probably as line items on Digital Phone product.</a:t>
            </a:r>
            <a:endParaRPr lang="en-US" dirty="0"/>
          </a:p>
        </p:txBody>
      </p:sp>
    </p:spTree>
    <p:extLst>
      <p:ext uri="{BB962C8B-B14F-4D97-AF65-F5344CB8AC3E}">
        <p14:creationId xmlns:p14="http://schemas.microsoft.com/office/powerpoint/2010/main" val="20478911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9400" y="130175"/>
            <a:ext cx="9118600" cy="3311525"/>
          </a:xfrm>
          <a:prstGeom prst="rect">
            <a:avLst/>
          </a:prstGeom>
        </p:spPr>
      </p:pic>
      <p:pic>
        <p:nvPicPr>
          <p:cNvPr id="3" name="Picture 2"/>
          <p:cNvPicPr>
            <a:picLocks noChangeAspect="1"/>
          </p:cNvPicPr>
          <p:nvPr/>
        </p:nvPicPr>
        <p:blipFill>
          <a:blip r:embed="rId3"/>
          <a:stretch>
            <a:fillRect/>
          </a:stretch>
        </p:blipFill>
        <p:spPr>
          <a:xfrm>
            <a:off x="3187701" y="3441701"/>
            <a:ext cx="9004300" cy="3416300"/>
          </a:xfrm>
          <a:prstGeom prst="rect">
            <a:avLst/>
          </a:prstGeom>
        </p:spPr>
      </p:pic>
      <p:sp>
        <p:nvSpPr>
          <p:cNvPr id="4" name="TextBox 3"/>
          <p:cNvSpPr txBox="1"/>
          <p:nvPr/>
        </p:nvSpPr>
        <p:spPr>
          <a:xfrm>
            <a:off x="469900" y="4064000"/>
            <a:ext cx="2717801" cy="2585323"/>
          </a:xfrm>
          <a:prstGeom prst="rect">
            <a:avLst/>
          </a:prstGeom>
          <a:noFill/>
        </p:spPr>
        <p:txBody>
          <a:bodyPr wrap="square" rtlCol="0">
            <a:spAutoFit/>
          </a:bodyPr>
          <a:lstStyle/>
          <a:p>
            <a:r>
              <a:rPr lang="en-US" dirty="0" smtClean="0"/>
              <a:t>POP-UP:</a:t>
            </a:r>
          </a:p>
          <a:p>
            <a:r>
              <a:rPr lang="en-US" dirty="0" smtClean="0"/>
              <a:t>This is one way to present phone selection details</a:t>
            </a:r>
          </a:p>
          <a:p>
            <a:endParaRPr lang="en-US" dirty="0"/>
          </a:p>
          <a:p>
            <a:r>
              <a:rPr lang="en-US" dirty="0" smtClean="0"/>
              <a:t>Need to see if we can add products fields that capture choices and prices,</a:t>
            </a:r>
          </a:p>
          <a:p>
            <a:r>
              <a:rPr lang="en-US" dirty="0" smtClean="0"/>
              <a:t>Probably as line items on Digital Phone product.</a:t>
            </a:r>
            <a:endParaRPr lang="en-US" dirty="0"/>
          </a:p>
        </p:txBody>
      </p:sp>
    </p:spTree>
    <p:extLst>
      <p:ext uri="{BB962C8B-B14F-4D97-AF65-F5344CB8AC3E}">
        <p14:creationId xmlns:p14="http://schemas.microsoft.com/office/powerpoint/2010/main" val="30773022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37257" y="1450228"/>
            <a:ext cx="8429961" cy="5191872"/>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870178" y="937399"/>
            <a:ext cx="5294078" cy="369332"/>
          </a:xfrm>
          <a:prstGeom prst="rect">
            <a:avLst/>
          </a:prstGeom>
          <a:noFill/>
        </p:spPr>
        <p:txBody>
          <a:bodyPr wrap="none" rtlCol="0">
            <a:spAutoFit/>
          </a:bodyPr>
          <a:lstStyle/>
          <a:p>
            <a:r>
              <a:rPr lang="en-US" dirty="0" smtClean="0"/>
              <a:t>Select </a:t>
            </a:r>
            <a:r>
              <a:rPr lang="en-US" b="1" dirty="0" smtClean="0">
                <a:ln/>
                <a:solidFill>
                  <a:srgbClr val="FFC000"/>
                </a:solidFill>
              </a:rPr>
              <a:t>FTTH </a:t>
            </a:r>
            <a:r>
              <a:rPr lang="en-US" b="1" dirty="0">
                <a:ln/>
                <a:solidFill>
                  <a:srgbClr val="FFC000"/>
                </a:solidFill>
              </a:rPr>
              <a:t>Enchanted </a:t>
            </a:r>
            <a:r>
              <a:rPr lang="en-US" b="1" dirty="0" smtClean="0">
                <a:ln/>
                <a:solidFill>
                  <a:srgbClr val="FFC000"/>
                </a:solidFill>
              </a:rPr>
              <a:t>Light Services </a:t>
            </a:r>
            <a:r>
              <a:rPr lang="en-US" dirty="0" smtClean="0"/>
              <a:t>for your location</a:t>
            </a:r>
            <a:endParaRPr lang="en-US" dirty="0"/>
          </a:p>
        </p:txBody>
      </p:sp>
      <p:sp>
        <p:nvSpPr>
          <p:cNvPr id="5" name="Rectangle 4"/>
          <p:cNvSpPr/>
          <p:nvPr/>
        </p:nvSpPr>
        <p:spPr>
          <a:xfrm>
            <a:off x="1827806" y="14069"/>
            <a:ext cx="5317161"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smtClean="0">
                <a:ln/>
                <a:solidFill>
                  <a:schemeClr val="accent4"/>
                </a:solidFill>
              </a:rPr>
              <a:t>Services</a:t>
            </a:r>
            <a:r>
              <a:rPr lang="en-US" sz="5400" b="1" cap="none" spc="0" dirty="0" smtClean="0">
                <a:ln/>
                <a:solidFill>
                  <a:schemeClr val="accent4"/>
                </a:solidFill>
                <a:effectLst/>
              </a:rPr>
              <a:t> Selection</a:t>
            </a:r>
            <a:endParaRPr lang="en-US" sz="5400" b="1" cap="none" spc="0" dirty="0">
              <a:ln/>
              <a:solidFill>
                <a:schemeClr val="accent4"/>
              </a:solidFill>
              <a:effectLst/>
            </a:endParaRPr>
          </a:p>
        </p:txBody>
      </p:sp>
      <p:cxnSp>
        <p:nvCxnSpPr>
          <p:cNvPr id="7" name="Straight Connector 6"/>
          <p:cNvCxnSpPr/>
          <p:nvPr/>
        </p:nvCxnSpPr>
        <p:spPr>
          <a:xfrm>
            <a:off x="1864414" y="937399"/>
            <a:ext cx="5243936"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8432800" y="6115437"/>
            <a:ext cx="1422400" cy="338554"/>
          </a:xfrm>
          <a:prstGeom prst="rect">
            <a:avLst/>
          </a:prstGeom>
          <a:solidFill>
            <a:schemeClr val="accent1">
              <a:lumMod val="75000"/>
            </a:schemeClr>
          </a:solidFill>
          <a:ln w="57150">
            <a:solidFill>
              <a:schemeClr val="tx2">
                <a:lumMod val="40000"/>
                <a:lumOff val="60000"/>
              </a:schemeClr>
            </a:solidFill>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600" b="1" dirty="0" smtClean="0">
                <a:ln/>
                <a:solidFill>
                  <a:schemeClr val="accent4"/>
                </a:solidFill>
                <a:effectLst>
                  <a:outerShdw blurRad="38100" dist="38100" dir="2700000" algn="tl">
                    <a:srgbClr val="000000">
                      <a:alpha val="43137"/>
                    </a:srgbClr>
                  </a:outerShdw>
                </a:effectLst>
              </a:rPr>
              <a:t>Continue</a:t>
            </a:r>
            <a:endParaRPr lang="en-US" sz="1600" b="1" cap="none" spc="0" dirty="0">
              <a:ln/>
              <a:solidFill>
                <a:schemeClr val="accent4"/>
              </a:solidFill>
              <a:effectLst>
                <a:outerShdw blurRad="38100" dist="38100" dir="2700000" algn="tl">
                  <a:srgbClr val="000000">
                    <a:alpha val="43137"/>
                  </a:srgbClr>
                </a:outerShdw>
              </a:effectLst>
            </a:endParaRPr>
          </a:p>
        </p:txBody>
      </p:sp>
      <p:sp>
        <p:nvSpPr>
          <p:cNvPr id="10" name="TextBox 9"/>
          <p:cNvSpPr txBox="1"/>
          <p:nvPr/>
        </p:nvSpPr>
        <p:spPr>
          <a:xfrm>
            <a:off x="3113370" y="1926503"/>
            <a:ext cx="3716467" cy="276999"/>
          </a:xfrm>
          <a:prstGeom prst="rect">
            <a:avLst/>
          </a:prstGeom>
          <a:noFill/>
        </p:spPr>
        <p:txBody>
          <a:bodyPr wrap="none" rtlCol="0">
            <a:spAutoFit/>
          </a:bodyPr>
          <a:lstStyle/>
          <a:p>
            <a:r>
              <a:rPr lang="en-US" sz="1200" dirty="0" smtClean="0"/>
              <a:t>1234 Wayward Drive, Apt. 3701, Taos Pueblo, NM 63251</a:t>
            </a:r>
            <a:endParaRPr lang="en-US" sz="1200" dirty="0"/>
          </a:p>
        </p:txBody>
      </p:sp>
      <p:sp>
        <p:nvSpPr>
          <p:cNvPr id="12" name="TextBox 11"/>
          <p:cNvSpPr txBox="1"/>
          <p:nvPr/>
        </p:nvSpPr>
        <p:spPr>
          <a:xfrm>
            <a:off x="2463800" y="1933415"/>
            <a:ext cx="695896" cy="276999"/>
          </a:xfrm>
          <a:prstGeom prst="rect">
            <a:avLst/>
          </a:prstGeom>
          <a:noFill/>
        </p:spPr>
        <p:txBody>
          <a:bodyPr wrap="none" rtlCol="0">
            <a:spAutoFit/>
          </a:bodyPr>
          <a:lstStyle/>
          <a:p>
            <a:r>
              <a:rPr lang="en-US" sz="1200" b="1" dirty="0" smtClean="0"/>
              <a:t>Address</a:t>
            </a:r>
            <a:endParaRPr lang="en-US" sz="1200" b="1" dirty="0"/>
          </a:p>
        </p:txBody>
      </p:sp>
      <p:sp>
        <p:nvSpPr>
          <p:cNvPr id="21" name="Rectangle 20"/>
          <p:cNvSpPr/>
          <p:nvPr/>
        </p:nvSpPr>
        <p:spPr>
          <a:xfrm>
            <a:off x="1943928" y="1514759"/>
            <a:ext cx="5029647"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r>
              <a:rPr lang="en-US" sz="2400" b="1" cap="none" spc="0" dirty="0" smtClean="0">
                <a:ln/>
                <a:solidFill>
                  <a:schemeClr val="accent4"/>
                </a:solidFill>
                <a:effectLst/>
              </a:rPr>
              <a:t>FTTH Enchanted Light </a:t>
            </a:r>
            <a:r>
              <a:rPr lang="en-US" sz="2400" b="1" dirty="0" smtClean="0">
                <a:ln/>
                <a:solidFill>
                  <a:srgbClr val="00B050"/>
                </a:solidFill>
              </a:rPr>
              <a:t>at this </a:t>
            </a:r>
            <a:r>
              <a:rPr lang="en-US" sz="2400" b="1" cap="none" spc="0" dirty="0" smtClean="0">
                <a:ln/>
                <a:solidFill>
                  <a:srgbClr val="00B050"/>
                </a:solidFill>
                <a:effectLst/>
              </a:rPr>
              <a:t>address!</a:t>
            </a:r>
            <a:endParaRPr lang="en-US" sz="2400" b="1" cap="none" spc="0" dirty="0">
              <a:ln/>
              <a:solidFill>
                <a:srgbClr val="00B050"/>
              </a:solidFill>
              <a:effectLst/>
            </a:endParaRPr>
          </a:p>
        </p:txBody>
      </p:sp>
      <p:sp>
        <p:nvSpPr>
          <p:cNvPr id="13" name="TextBox 12"/>
          <p:cNvSpPr txBox="1"/>
          <p:nvPr/>
        </p:nvSpPr>
        <p:spPr>
          <a:xfrm>
            <a:off x="2463800" y="2928911"/>
            <a:ext cx="702180" cy="276999"/>
          </a:xfrm>
          <a:prstGeom prst="rect">
            <a:avLst/>
          </a:prstGeom>
          <a:noFill/>
        </p:spPr>
        <p:txBody>
          <a:bodyPr wrap="none" rtlCol="0">
            <a:spAutoFit/>
          </a:bodyPr>
          <a:lstStyle/>
          <a:p>
            <a:r>
              <a:rPr lang="en-US" sz="1200" b="1" dirty="0" smtClean="0"/>
              <a:t>Services</a:t>
            </a:r>
            <a:endParaRPr lang="en-US" sz="1200" b="1" dirty="0"/>
          </a:p>
        </p:txBody>
      </p:sp>
      <p:sp>
        <p:nvSpPr>
          <p:cNvPr id="15" name="Rectangle 14"/>
          <p:cNvSpPr/>
          <p:nvPr/>
        </p:nvSpPr>
        <p:spPr>
          <a:xfrm>
            <a:off x="1933322" y="2397397"/>
            <a:ext cx="8037841"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400" b="1" dirty="0" smtClean="0">
                <a:ln/>
                <a:solidFill>
                  <a:srgbClr val="00B050"/>
                </a:solidFill>
              </a:rPr>
              <a:t>Next Step:</a:t>
            </a:r>
            <a:r>
              <a:rPr lang="en-US" sz="2400" b="1" cap="none" spc="0" dirty="0" smtClean="0">
                <a:ln/>
                <a:solidFill>
                  <a:schemeClr val="accent4"/>
                </a:solidFill>
                <a:effectLst/>
              </a:rPr>
              <a:t> FTTH Enchanted Light </a:t>
            </a:r>
            <a:r>
              <a:rPr lang="en-US" sz="2400" b="1" dirty="0">
                <a:ln/>
                <a:solidFill>
                  <a:srgbClr val="00B050"/>
                </a:solidFill>
              </a:rPr>
              <a:t>c</a:t>
            </a:r>
            <a:r>
              <a:rPr lang="en-US" sz="2400" b="1" dirty="0" smtClean="0">
                <a:ln/>
                <a:solidFill>
                  <a:srgbClr val="00B050"/>
                </a:solidFill>
              </a:rPr>
              <a:t>omplete services selection</a:t>
            </a:r>
            <a:r>
              <a:rPr lang="en-US" sz="2400" b="1" cap="none" spc="0" dirty="0" smtClean="0">
                <a:ln/>
                <a:solidFill>
                  <a:srgbClr val="00B050"/>
                </a:solidFill>
                <a:effectLst/>
              </a:rPr>
              <a:t>!</a:t>
            </a:r>
            <a:endParaRPr lang="en-US" sz="2400" b="1" cap="none" spc="0" dirty="0">
              <a:ln/>
              <a:solidFill>
                <a:srgbClr val="00B050"/>
              </a:solidFill>
              <a:effectLst/>
            </a:endParaRPr>
          </a:p>
        </p:txBody>
      </p:sp>
      <p:sp>
        <p:nvSpPr>
          <p:cNvPr id="16" name="TextBox 15"/>
          <p:cNvSpPr txBox="1"/>
          <p:nvPr/>
        </p:nvSpPr>
        <p:spPr>
          <a:xfrm>
            <a:off x="3063325" y="2923594"/>
            <a:ext cx="4368504" cy="276999"/>
          </a:xfrm>
          <a:prstGeom prst="rect">
            <a:avLst/>
          </a:prstGeom>
          <a:noFill/>
        </p:spPr>
        <p:txBody>
          <a:bodyPr wrap="none" rtlCol="0">
            <a:spAutoFit/>
          </a:bodyPr>
          <a:lstStyle/>
          <a:p>
            <a:r>
              <a:rPr lang="en-US" sz="1200" dirty="0" smtClean="0">
                <a:latin typeface="Courier New" panose="02070309020205020404" pitchFamily="49" charset="0"/>
                <a:cs typeface="Courier New" panose="02070309020205020404" pitchFamily="49" charset="0"/>
              </a:rPr>
              <a:t>Advantage Plan – Gold – 5.00 Mb/s - $49.95/</a:t>
            </a:r>
            <a:r>
              <a:rPr lang="en-US" sz="1200" dirty="0" err="1" smtClean="0">
                <a:latin typeface="Courier New" panose="02070309020205020404" pitchFamily="49" charset="0"/>
                <a:cs typeface="Courier New" panose="02070309020205020404" pitchFamily="49" charset="0"/>
              </a:rPr>
              <a:t>mo</a:t>
            </a:r>
            <a:endParaRPr lang="en-US" sz="1200" dirty="0">
              <a:latin typeface="Courier New" panose="02070309020205020404" pitchFamily="49" charset="0"/>
              <a:cs typeface="Courier New" panose="02070309020205020404" pitchFamily="49" charset="0"/>
            </a:endParaRPr>
          </a:p>
        </p:txBody>
      </p:sp>
      <p:sp>
        <p:nvSpPr>
          <p:cNvPr id="22" name="Rectangle 21"/>
          <p:cNvSpPr/>
          <p:nvPr/>
        </p:nvSpPr>
        <p:spPr>
          <a:xfrm>
            <a:off x="7607300" y="2892816"/>
            <a:ext cx="1574800" cy="338554"/>
          </a:xfrm>
          <a:prstGeom prst="rect">
            <a:avLst/>
          </a:prstGeom>
          <a:solidFill>
            <a:schemeClr val="accent1">
              <a:lumMod val="75000"/>
            </a:schemeClr>
          </a:solidFill>
          <a:ln w="57150">
            <a:solidFill>
              <a:schemeClr val="tx2">
                <a:lumMod val="40000"/>
                <a:lumOff val="60000"/>
              </a:schemeClr>
            </a:solidFill>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600" b="1" dirty="0" smtClean="0">
                <a:ln/>
                <a:solidFill>
                  <a:schemeClr val="accent4"/>
                </a:solidFill>
                <a:effectLst>
                  <a:outerShdw blurRad="38100" dist="38100" dir="2700000" algn="tl">
                    <a:srgbClr val="000000">
                      <a:alpha val="43137"/>
                    </a:srgbClr>
                  </a:outerShdw>
                </a:effectLst>
              </a:rPr>
              <a:t>Edit Set UP</a:t>
            </a:r>
            <a:endParaRPr lang="en-US" sz="1600" b="1" cap="none" spc="0" dirty="0">
              <a:ln/>
              <a:solidFill>
                <a:schemeClr val="accent4"/>
              </a:solidFill>
              <a:effectLst>
                <a:outerShdw blurRad="38100" dist="38100" dir="2700000" algn="tl">
                  <a:srgbClr val="000000">
                    <a:alpha val="43137"/>
                  </a:srgbClr>
                </a:outerShdw>
              </a:effectLst>
            </a:endParaRPr>
          </a:p>
        </p:txBody>
      </p:sp>
      <p:sp>
        <p:nvSpPr>
          <p:cNvPr id="23" name="TextBox 22"/>
          <p:cNvSpPr txBox="1"/>
          <p:nvPr/>
        </p:nvSpPr>
        <p:spPr>
          <a:xfrm>
            <a:off x="2463800" y="3497479"/>
            <a:ext cx="702180" cy="276999"/>
          </a:xfrm>
          <a:prstGeom prst="rect">
            <a:avLst/>
          </a:prstGeom>
          <a:noFill/>
        </p:spPr>
        <p:txBody>
          <a:bodyPr wrap="none" rtlCol="0">
            <a:spAutoFit/>
          </a:bodyPr>
          <a:lstStyle/>
          <a:p>
            <a:r>
              <a:rPr lang="en-US" sz="1200" b="1" dirty="0" smtClean="0"/>
              <a:t>Services</a:t>
            </a:r>
            <a:endParaRPr lang="en-US" sz="1200" b="1" dirty="0"/>
          </a:p>
        </p:txBody>
      </p:sp>
      <p:sp>
        <p:nvSpPr>
          <p:cNvPr id="24" name="TextBox 23"/>
          <p:cNvSpPr txBox="1"/>
          <p:nvPr/>
        </p:nvSpPr>
        <p:spPr>
          <a:xfrm>
            <a:off x="3063325" y="3492162"/>
            <a:ext cx="4182555" cy="276999"/>
          </a:xfrm>
          <a:prstGeom prst="rect">
            <a:avLst/>
          </a:prstGeom>
          <a:noFill/>
        </p:spPr>
        <p:txBody>
          <a:bodyPr wrap="none" rtlCol="0">
            <a:spAutoFit/>
          </a:bodyPr>
          <a:lstStyle/>
          <a:p>
            <a:r>
              <a:rPr lang="en-US" sz="1200" dirty="0" smtClean="0">
                <a:latin typeface="Courier New" panose="02070309020205020404" pitchFamily="49" charset="0"/>
                <a:cs typeface="Courier New" panose="02070309020205020404" pitchFamily="49" charset="0"/>
              </a:rPr>
              <a:t>Phone – Single Line - VOIP Mb/s - $25.00/</a:t>
            </a:r>
            <a:r>
              <a:rPr lang="en-US" sz="1200" dirty="0" err="1" smtClean="0">
                <a:latin typeface="Courier New" panose="02070309020205020404" pitchFamily="49" charset="0"/>
                <a:cs typeface="Courier New" panose="02070309020205020404" pitchFamily="49" charset="0"/>
              </a:rPr>
              <a:t>mo</a:t>
            </a:r>
            <a:endParaRPr lang="en-US" sz="1200" dirty="0">
              <a:latin typeface="Courier New" panose="02070309020205020404" pitchFamily="49" charset="0"/>
              <a:cs typeface="Courier New" panose="02070309020205020404" pitchFamily="49" charset="0"/>
            </a:endParaRPr>
          </a:p>
        </p:txBody>
      </p:sp>
      <p:sp>
        <p:nvSpPr>
          <p:cNvPr id="25" name="Rectangle 24"/>
          <p:cNvSpPr/>
          <p:nvPr/>
        </p:nvSpPr>
        <p:spPr>
          <a:xfrm>
            <a:off x="7607300" y="3461384"/>
            <a:ext cx="1574800" cy="338554"/>
          </a:xfrm>
          <a:prstGeom prst="rect">
            <a:avLst/>
          </a:prstGeom>
          <a:solidFill>
            <a:schemeClr val="accent1">
              <a:lumMod val="75000"/>
            </a:schemeClr>
          </a:solidFill>
          <a:ln w="57150">
            <a:solidFill>
              <a:schemeClr val="tx2">
                <a:lumMod val="40000"/>
                <a:lumOff val="60000"/>
              </a:schemeClr>
            </a:solidFill>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600" b="1" dirty="0" smtClean="0">
                <a:ln/>
                <a:solidFill>
                  <a:schemeClr val="accent4"/>
                </a:solidFill>
                <a:effectLst>
                  <a:outerShdw blurRad="38100" dist="38100" dir="2700000" algn="tl">
                    <a:srgbClr val="000000">
                      <a:alpha val="43137"/>
                    </a:srgbClr>
                  </a:outerShdw>
                </a:effectLst>
              </a:rPr>
              <a:t>Edit Set Up</a:t>
            </a:r>
            <a:endParaRPr lang="en-US" sz="1600" b="1" cap="none" spc="0" dirty="0">
              <a:ln/>
              <a:solidFill>
                <a:schemeClr val="accent4"/>
              </a:solidFill>
              <a:effectLst>
                <a:outerShdw blurRad="38100" dist="38100" dir="2700000" algn="tl">
                  <a:srgbClr val="000000">
                    <a:alpha val="43137"/>
                  </a:srgbClr>
                </a:outerShdw>
              </a:effectLst>
            </a:endParaRPr>
          </a:p>
        </p:txBody>
      </p:sp>
      <p:sp>
        <p:nvSpPr>
          <p:cNvPr id="29" name="Rectangle 28"/>
          <p:cNvSpPr/>
          <p:nvPr/>
        </p:nvSpPr>
        <p:spPr>
          <a:xfrm>
            <a:off x="1943928" y="4014258"/>
            <a:ext cx="3594958"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r>
              <a:rPr lang="en-US" sz="2400" b="1" dirty="0" smtClean="0">
                <a:ln/>
                <a:solidFill>
                  <a:srgbClr val="00B050"/>
                </a:solidFill>
              </a:rPr>
              <a:t>Your choices bundle so far:</a:t>
            </a:r>
            <a:endParaRPr lang="en-US" sz="2400" b="1" cap="none" spc="0" dirty="0">
              <a:ln/>
              <a:solidFill>
                <a:srgbClr val="00B050"/>
              </a:solidFill>
              <a:effectLst/>
            </a:endParaRPr>
          </a:p>
        </p:txBody>
      </p:sp>
      <p:sp>
        <p:nvSpPr>
          <p:cNvPr id="2" name="Rounded Rectangle 1"/>
          <p:cNvSpPr/>
          <p:nvPr/>
        </p:nvSpPr>
        <p:spPr>
          <a:xfrm>
            <a:off x="1943928" y="4448520"/>
            <a:ext cx="8027235" cy="156770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352125" y="4530909"/>
            <a:ext cx="7484741" cy="276999"/>
          </a:xfrm>
          <a:prstGeom prst="rect">
            <a:avLst/>
          </a:prstGeom>
          <a:noFill/>
        </p:spPr>
        <p:txBody>
          <a:bodyPr wrap="none" rtlCol="0">
            <a:spAutoFit/>
          </a:bodyPr>
          <a:lstStyle/>
          <a:p>
            <a:r>
              <a:rPr lang="en-US" sz="1200" dirty="0" smtClean="0">
                <a:latin typeface="Courier New" panose="02070309020205020404" pitchFamily="49" charset="0"/>
                <a:cs typeface="Courier New" panose="02070309020205020404" pitchFamily="49" charset="0"/>
              </a:rPr>
              <a:t>Advantage Plan – Gold – 5.00 Mb/s				$49.95</a:t>
            </a:r>
            <a:endParaRPr lang="en-US" sz="1200" dirty="0">
              <a:latin typeface="Courier New" panose="02070309020205020404" pitchFamily="49" charset="0"/>
              <a:cs typeface="Courier New" panose="02070309020205020404" pitchFamily="49" charset="0"/>
            </a:endParaRPr>
          </a:p>
        </p:txBody>
      </p:sp>
      <p:sp>
        <p:nvSpPr>
          <p:cNvPr id="31" name="TextBox 30"/>
          <p:cNvSpPr txBox="1"/>
          <p:nvPr/>
        </p:nvSpPr>
        <p:spPr>
          <a:xfrm>
            <a:off x="2352125" y="4749795"/>
            <a:ext cx="7484741" cy="276999"/>
          </a:xfrm>
          <a:prstGeom prst="rect">
            <a:avLst/>
          </a:prstGeom>
          <a:noFill/>
        </p:spPr>
        <p:txBody>
          <a:bodyPr wrap="none" rtlCol="0">
            <a:spAutoFit/>
          </a:bodyPr>
          <a:lstStyle/>
          <a:p>
            <a:r>
              <a:rPr lang="en-US" sz="1200" dirty="0" smtClean="0">
                <a:latin typeface="Courier New" panose="02070309020205020404" pitchFamily="49" charset="0"/>
                <a:cs typeface="Courier New" panose="02070309020205020404" pitchFamily="49" charset="0"/>
              </a:rPr>
              <a:t>Phone – Single Line - VOIP Mb/s				$25.00</a:t>
            </a:r>
            <a:endParaRPr lang="en-US" sz="1200" dirty="0">
              <a:latin typeface="Courier New" panose="02070309020205020404" pitchFamily="49" charset="0"/>
              <a:cs typeface="Courier New" panose="02070309020205020404" pitchFamily="49" charset="0"/>
            </a:endParaRPr>
          </a:p>
        </p:txBody>
      </p:sp>
      <p:sp>
        <p:nvSpPr>
          <p:cNvPr id="32" name="TextBox 31"/>
          <p:cNvSpPr txBox="1"/>
          <p:nvPr/>
        </p:nvSpPr>
        <p:spPr>
          <a:xfrm>
            <a:off x="5086491" y="5025625"/>
            <a:ext cx="4528804" cy="276999"/>
          </a:xfrm>
          <a:prstGeom prst="rect">
            <a:avLst/>
          </a:prstGeom>
          <a:noFill/>
          <a:ln>
            <a:solidFill>
              <a:schemeClr val="bg1">
                <a:lumMod val="85000"/>
              </a:schemeClr>
            </a:solidFill>
          </a:ln>
        </p:spPr>
        <p:txBody>
          <a:bodyPr wrap="none" rtlCol="0">
            <a:spAutoFit/>
          </a:bodyPr>
          <a:lstStyle/>
          <a:p>
            <a:r>
              <a:rPr lang="en-US" sz="1200" dirty="0" smtClean="0">
                <a:latin typeface="Courier New" panose="02070309020205020404" pitchFamily="49" charset="0"/>
                <a:cs typeface="Courier New" panose="02070309020205020404" pitchFamily="49" charset="0"/>
              </a:rPr>
              <a:t>Total Services Price		$74.95</a:t>
            </a:r>
            <a:endParaRPr lang="en-US" sz="1200" dirty="0">
              <a:latin typeface="Courier New" panose="02070309020205020404" pitchFamily="49" charset="0"/>
              <a:cs typeface="Courier New" panose="02070309020205020404" pitchFamily="49" charset="0"/>
            </a:endParaRPr>
          </a:p>
        </p:txBody>
      </p:sp>
      <p:sp>
        <p:nvSpPr>
          <p:cNvPr id="33" name="TextBox 32"/>
          <p:cNvSpPr txBox="1"/>
          <p:nvPr/>
        </p:nvSpPr>
        <p:spPr>
          <a:xfrm>
            <a:off x="5085390" y="5670923"/>
            <a:ext cx="4435830" cy="276999"/>
          </a:xfrm>
          <a:prstGeom prst="rect">
            <a:avLst/>
          </a:prstGeom>
          <a:noFill/>
          <a:ln>
            <a:solidFill>
              <a:schemeClr val="bg1">
                <a:lumMod val="85000"/>
              </a:schemeClr>
            </a:solidFill>
          </a:ln>
        </p:spPr>
        <p:txBody>
          <a:bodyPr wrap="none" rtlCol="0">
            <a:spAutoFit/>
          </a:bodyPr>
          <a:lstStyle/>
          <a:p>
            <a:r>
              <a:rPr lang="en-US" sz="1200" dirty="0" smtClean="0">
                <a:latin typeface="Courier New" panose="02070309020205020404" pitchFamily="49" charset="0"/>
                <a:cs typeface="Courier New" panose="02070309020205020404" pitchFamily="49" charset="0"/>
              </a:rPr>
              <a:t>Total Monthly Price			$84.45</a:t>
            </a:r>
            <a:endParaRPr lang="en-US" sz="1200" dirty="0">
              <a:latin typeface="Courier New" panose="02070309020205020404" pitchFamily="49" charset="0"/>
              <a:cs typeface="Courier New" panose="02070309020205020404" pitchFamily="49" charset="0"/>
            </a:endParaRPr>
          </a:p>
        </p:txBody>
      </p:sp>
      <p:sp>
        <p:nvSpPr>
          <p:cNvPr id="34" name="TextBox 33"/>
          <p:cNvSpPr txBox="1"/>
          <p:nvPr/>
        </p:nvSpPr>
        <p:spPr>
          <a:xfrm>
            <a:off x="2352125" y="5344314"/>
            <a:ext cx="7205819" cy="276999"/>
          </a:xfrm>
          <a:prstGeom prst="rect">
            <a:avLst/>
          </a:prstGeom>
          <a:noFill/>
        </p:spPr>
        <p:txBody>
          <a:bodyPr wrap="none" rtlCol="0">
            <a:spAutoFit/>
          </a:bodyPr>
          <a:lstStyle/>
          <a:p>
            <a:r>
              <a:rPr lang="en-US" sz="1200" dirty="0" smtClean="0">
                <a:latin typeface="Courier New" panose="02070309020205020404" pitchFamily="49" charset="0"/>
                <a:cs typeface="Courier New" panose="02070309020205020404" pitchFamily="49" charset="0"/>
              </a:rPr>
              <a:t>Additional monthly charges ($7.25 router, $2.25 unlisted phone)	 $9.50</a:t>
            </a:r>
            <a:endParaRPr lang="en-US" sz="1200" dirty="0">
              <a:latin typeface="Courier New" panose="02070309020205020404" pitchFamily="49" charset="0"/>
              <a:cs typeface="Courier New" panose="02070309020205020404" pitchFamily="49" charset="0"/>
            </a:endParaRPr>
          </a:p>
        </p:txBody>
      </p:sp>
      <p:sp>
        <p:nvSpPr>
          <p:cNvPr id="6" name="TextBox 5"/>
          <p:cNvSpPr txBox="1"/>
          <p:nvPr/>
        </p:nvSpPr>
        <p:spPr>
          <a:xfrm>
            <a:off x="2125076" y="2914048"/>
            <a:ext cx="325730" cy="400110"/>
          </a:xfrm>
          <a:prstGeom prst="rect">
            <a:avLst/>
          </a:prstGeom>
          <a:noFill/>
        </p:spPr>
        <p:txBody>
          <a:bodyPr wrap="none" rtlCol="0">
            <a:spAutoFit/>
          </a:bodyPr>
          <a:lstStyle/>
          <a:p>
            <a:r>
              <a:rPr lang="en-US" sz="2000" b="1" i="1" dirty="0" smtClean="0">
                <a:solidFill>
                  <a:srgbClr val="00B050"/>
                </a:solidFill>
                <a:latin typeface="Franklin Gothic Book" panose="020B0503020102020204" pitchFamily="34" charset="0"/>
              </a:rPr>
              <a:t>√</a:t>
            </a:r>
            <a:endParaRPr lang="en-US" sz="2000" b="1" i="1" dirty="0">
              <a:solidFill>
                <a:srgbClr val="00B050"/>
              </a:solidFill>
            </a:endParaRPr>
          </a:p>
        </p:txBody>
      </p:sp>
      <p:sp>
        <p:nvSpPr>
          <p:cNvPr id="26" name="TextBox 25"/>
          <p:cNvSpPr txBox="1"/>
          <p:nvPr/>
        </p:nvSpPr>
        <p:spPr>
          <a:xfrm>
            <a:off x="2122850" y="3404638"/>
            <a:ext cx="325730" cy="400110"/>
          </a:xfrm>
          <a:prstGeom prst="rect">
            <a:avLst/>
          </a:prstGeom>
          <a:noFill/>
        </p:spPr>
        <p:txBody>
          <a:bodyPr wrap="none" rtlCol="0">
            <a:spAutoFit/>
          </a:bodyPr>
          <a:lstStyle/>
          <a:p>
            <a:r>
              <a:rPr lang="en-US" sz="2000" b="1" i="1" dirty="0" smtClean="0">
                <a:solidFill>
                  <a:srgbClr val="00B050"/>
                </a:solidFill>
                <a:latin typeface="Franklin Gothic Book" panose="020B0503020102020204" pitchFamily="34" charset="0"/>
              </a:rPr>
              <a:t>√</a:t>
            </a:r>
            <a:endParaRPr lang="en-US" sz="2000" b="1" i="1" dirty="0">
              <a:solidFill>
                <a:srgbClr val="00B050"/>
              </a:solidFill>
            </a:endParaRPr>
          </a:p>
        </p:txBody>
      </p:sp>
      <p:sp>
        <p:nvSpPr>
          <p:cNvPr id="27" name="TextBox 26"/>
          <p:cNvSpPr txBox="1"/>
          <p:nvPr/>
        </p:nvSpPr>
        <p:spPr>
          <a:xfrm>
            <a:off x="3249274" y="3124087"/>
            <a:ext cx="2775119" cy="276999"/>
          </a:xfrm>
          <a:prstGeom prst="rect">
            <a:avLst/>
          </a:prstGeom>
          <a:noFill/>
        </p:spPr>
        <p:txBody>
          <a:bodyPr wrap="none" rtlCol="0">
            <a:spAutoFit/>
          </a:bodyPr>
          <a:lstStyle/>
          <a:p>
            <a:pPr marL="171450" indent="-171450">
              <a:buClr>
                <a:srgbClr val="00B050"/>
              </a:buClr>
              <a:buFont typeface="Wingdings" panose="05000000000000000000" pitchFamily="2" charset="2"/>
              <a:buChar char="§"/>
            </a:pPr>
            <a:r>
              <a:rPr lang="en-US" sz="1200" dirty="0" smtClean="0">
                <a:latin typeface="Courier New" panose="02070309020205020404" pitchFamily="49" charset="0"/>
                <a:cs typeface="Courier New" panose="02070309020205020404" pitchFamily="49" charset="0"/>
              </a:rPr>
              <a:t>Router selected - $7.25/</a:t>
            </a:r>
            <a:r>
              <a:rPr lang="en-US" sz="1200" dirty="0" err="1" smtClean="0">
                <a:latin typeface="Courier New" panose="02070309020205020404" pitchFamily="49" charset="0"/>
                <a:cs typeface="Courier New" panose="02070309020205020404" pitchFamily="49" charset="0"/>
              </a:rPr>
              <a:t>mo</a:t>
            </a:r>
            <a:endParaRPr lang="en-US" sz="1200" dirty="0">
              <a:latin typeface="Courier New" panose="02070309020205020404" pitchFamily="49" charset="0"/>
              <a:cs typeface="Courier New" panose="02070309020205020404" pitchFamily="49" charset="0"/>
            </a:endParaRPr>
          </a:p>
        </p:txBody>
      </p:sp>
      <p:sp>
        <p:nvSpPr>
          <p:cNvPr id="28" name="TextBox 27"/>
          <p:cNvSpPr txBox="1"/>
          <p:nvPr/>
        </p:nvSpPr>
        <p:spPr>
          <a:xfrm>
            <a:off x="3249274" y="3741452"/>
            <a:ext cx="2961067" cy="276999"/>
          </a:xfrm>
          <a:prstGeom prst="rect">
            <a:avLst/>
          </a:prstGeom>
          <a:noFill/>
        </p:spPr>
        <p:txBody>
          <a:bodyPr wrap="none" rtlCol="0">
            <a:spAutoFit/>
          </a:bodyPr>
          <a:lstStyle/>
          <a:p>
            <a:pPr marL="171450" indent="-171450">
              <a:buClr>
                <a:srgbClr val="00B050"/>
              </a:buClr>
              <a:buFont typeface="Wingdings" panose="05000000000000000000" pitchFamily="2" charset="2"/>
              <a:buChar char="§"/>
            </a:pPr>
            <a:r>
              <a:rPr lang="en-US" sz="1200" dirty="0" smtClean="0">
                <a:latin typeface="Courier New" panose="02070309020205020404" pitchFamily="49" charset="0"/>
                <a:cs typeface="Courier New" panose="02070309020205020404" pitchFamily="49" charset="0"/>
              </a:rPr>
              <a:t>unlisted selected - $2.25/</a:t>
            </a:r>
            <a:r>
              <a:rPr lang="en-US" sz="1200" dirty="0" err="1" smtClean="0">
                <a:latin typeface="Courier New" panose="02070309020205020404" pitchFamily="49" charset="0"/>
                <a:cs typeface="Courier New" panose="02070309020205020404" pitchFamily="49" charset="0"/>
              </a:rPr>
              <a:t>mo</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70471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5300" y="698500"/>
            <a:ext cx="10362389" cy="369332"/>
          </a:xfrm>
          <a:prstGeom prst="rect">
            <a:avLst/>
          </a:prstGeom>
          <a:noFill/>
        </p:spPr>
        <p:txBody>
          <a:bodyPr wrap="none" rtlCol="0">
            <a:spAutoFit/>
          </a:bodyPr>
          <a:lstStyle/>
          <a:p>
            <a:r>
              <a:rPr lang="en-US" dirty="0" smtClean="0"/>
              <a:t>When Continue is selected on previous, we need Order Summary like below, with a Begin Checkout button</a:t>
            </a:r>
            <a:endParaRPr lang="en-US" dirty="0"/>
          </a:p>
        </p:txBody>
      </p:sp>
      <p:pic>
        <p:nvPicPr>
          <p:cNvPr id="3" name="Picture 2"/>
          <p:cNvPicPr>
            <a:picLocks noChangeAspect="1"/>
          </p:cNvPicPr>
          <p:nvPr/>
        </p:nvPicPr>
        <p:blipFill>
          <a:blip r:embed="rId2"/>
          <a:stretch>
            <a:fillRect/>
          </a:stretch>
        </p:blipFill>
        <p:spPr>
          <a:xfrm>
            <a:off x="291842" y="1067832"/>
            <a:ext cx="5944115" cy="5295900"/>
          </a:xfrm>
          <a:prstGeom prst="rect">
            <a:avLst/>
          </a:prstGeom>
        </p:spPr>
      </p:pic>
      <p:pic>
        <p:nvPicPr>
          <p:cNvPr id="4" name="Picture 3"/>
          <p:cNvPicPr/>
          <p:nvPr/>
        </p:nvPicPr>
        <p:blipFill>
          <a:blip r:embed="rId3"/>
          <a:stretch>
            <a:fillRect/>
          </a:stretch>
        </p:blipFill>
        <p:spPr>
          <a:xfrm>
            <a:off x="5892800" y="1067832"/>
            <a:ext cx="5943600" cy="5295900"/>
          </a:xfrm>
          <a:prstGeom prst="rect">
            <a:avLst/>
          </a:prstGeom>
        </p:spPr>
      </p:pic>
    </p:spTree>
    <p:extLst>
      <p:ext uri="{BB962C8B-B14F-4D97-AF65-F5344CB8AC3E}">
        <p14:creationId xmlns:p14="http://schemas.microsoft.com/office/powerpoint/2010/main" val="31110496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37257" y="1450228"/>
            <a:ext cx="8429961" cy="5191872"/>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870178" y="937399"/>
            <a:ext cx="5294078" cy="369332"/>
          </a:xfrm>
          <a:prstGeom prst="rect">
            <a:avLst/>
          </a:prstGeom>
          <a:noFill/>
        </p:spPr>
        <p:txBody>
          <a:bodyPr wrap="none" rtlCol="0">
            <a:spAutoFit/>
          </a:bodyPr>
          <a:lstStyle/>
          <a:p>
            <a:r>
              <a:rPr lang="en-US" dirty="0" smtClean="0"/>
              <a:t>Select </a:t>
            </a:r>
            <a:r>
              <a:rPr lang="en-US" b="1" dirty="0" smtClean="0">
                <a:ln/>
                <a:solidFill>
                  <a:srgbClr val="FFC000"/>
                </a:solidFill>
              </a:rPr>
              <a:t>FTTH </a:t>
            </a:r>
            <a:r>
              <a:rPr lang="en-US" b="1" dirty="0">
                <a:ln/>
                <a:solidFill>
                  <a:srgbClr val="FFC000"/>
                </a:solidFill>
              </a:rPr>
              <a:t>Enchanted </a:t>
            </a:r>
            <a:r>
              <a:rPr lang="en-US" b="1" dirty="0" smtClean="0">
                <a:ln/>
                <a:solidFill>
                  <a:srgbClr val="FFC000"/>
                </a:solidFill>
              </a:rPr>
              <a:t>Light Services </a:t>
            </a:r>
            <a:r>
              <a:rPr lang="en-US" dirty="0" smtClean="0"/>
              <a:t>for your location</a:t>
            </a:r>
            <a:endParaRPr lang="en-US" dirty="0"/>
          </a:p>
        </p:txBody>
      </p:sp>
      <p:sp>
        <p:nvSpPr>
          <p:cNvPr id="5" name="Rectangle 4"/>
          <p:cNvSpPr/>
          <p:nvPr/>
        </p:nvSpPr>
        <p:spPr>
          <a:xfrm>
            <a:off x="1827806" y="14069"/>
            <a:ext cx="8274381"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r>
              <a:rPr lang="en-US" sz="5400" b="1" dirty="0" smtClean="0">
                <a:ln/>
                <a:solidFill>
                  <a:schemeClr val="accent4"/>
                </a:solidFill>
              </a:rPr>
              <a:t>Checkout </a:t>
            </a:r>
            <a:r>
              <a:rPr lang="en-US" sz="5400" b="1" dirty="0">
                <a:ln/>
                <a:solidFill>
                  <a:schemeClr val="accent4"/>
                </a:solidFill>
              </a:rPr>
              <a:t>-</a:t>
            </a:r>
            <a:r>
              <a:rPr lang="en-US" sz="5400" b="1" dirty="0" smtClean="0">
                <a:ln/>
                <a:solidFill>
                  <a:schemeClr val="accent4"/>
                </a:solidFill>
              </a:rPr>
              <a:t> </a:t>
            </a:r>
            <a:r>
              <a:rPr lang="en-US" sz="5400" b="1" dirty="0">
                <a:ln/>
                <a:solidFill>
                  <a:schemeClr val="accent4"/>
                </a:solidFill>
              </a:rPr>
              <a:t>C</a:t>
            </a:r>
            <a:r>
              <a:rPr lang="en-US" sz="5400" b="1" dirty="0" smtClean="0">
                <a:ln/>
                <a:solidFill>
                  <a:schemeClr val="accent4"/>
                </a:solidFill>
              </a:rPr>
              <a:t>ustomer &amp; WSC</a:t>
            </a:r>
            <a:endParaRPr lang="en-US" sz="5400" b="1" cap="none" spc="0" dirty="0">
              <a:ln/>
              <a:solidFill>
                <a:schemeClr val="accent4"/>
              </a:solidFill>
              <a:effectLst/>
            </a:endParaRPr>
          </a:p>
        </p:txBody>
      </p:sp>
      <p:cxnSp>
        <p:nvCxnSpPr>
          <p:cNvPr id="7" name="Straight Connector 6"/>
          <p:cNvCxnSpPr/>
          <p:nvPr/>
        </p:nvCxnSpPr>
        <p:spPr>
          <a:xfrm>
            <a:off x="1864414" y="937399"/>
            <a:ext cx="5243936"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13370" y="1926503"/>
            <a:ext cx="3716467" cy="276999"/>
          </a:xfrm>
          <a:prstGeom prst="rect">
            <a:avLst/>
          </a:prstGeom>
          <a:noFill/>
        </p:spPr>
        <p:txBody>
          <a:bodyPr wrap="none" rtlCol="0">
            <a:spAutoFit/>
          </a:bodyPr>
          <a:lstStyle/>
          <a:p>
            <a:r>
              <a:rPr lang="en-US" sz="1200" dirty="0" smtClean="0"/>
              <a:t>1234 Wayward Drive, Apt. 3701, Taos Pueblo, NM 63251</a:t>
            </a:r>
            <a:endParaRPr lang="en-US" sz="1200" dirty="0"/>
          </a:p>
        </p:txBody>
      </p:sp>
      <p:sp>
        <p:nvSpPr>
          <p:cNvPr id="12" name="TextBox 11"/>
          <p:cNvSpPr txBox="1"/>
          <p:nvPr/>
        </p:nvSpPr>
        <p:spPr>
          <a:xfrm>
            <a:off x="2463800" y="1933415"/>
            <a:ext cx="695896" cy="276999"/>
          </a:xfrm>
          <a:prstGeom prst="rect">
            <a:avLst/>
          </a:prstGeom>
          <a:noFill/>
        </p:spPr>
        <p:txBody>
          <a:bodyPr wrap="none" rtlCol="0">
            <a:spAutoFit/>
          </a:bodyPr>
          <a:lstStyle/>
          <a:p>
            <a:r>
              <a:rPr lang="en-US" sz="1200" b="1" dirty="0" smtClean="0"/>
              <a:t>Address</a:t>
            </a:r>
            <a:endParaRPr lang="en-US" sz="1200" b="1" dirty="0"/>
          </a:p>
        </p:txBody>
      </p:sp>
      <p:sp>
        <p:nvSpPr>
          <p:cNvPr id="35" name="TextBox 34"/>
          <p:cNvSpPr txBox="1"/>
          <p:nvPr/>
        </p:nvSpPr>
        <p:spPr>
          <a:xfrm>
            <a:off x="6829837" y="1919591"/>
            <a:ext cx="1203984" cy="276999"/>
          </a:xfrm>
          <a:prstGeom prst="rect">
            <a:avLst/>
          </a:prstGeom>
          <a:noFill/>
        </p:spPr>
        <p:txBody>
          <a:bodyPr wrap="none" rtlCol="0">
            <a:spAutoFit/>
          </a:bodyPr>
          <a:lstStyle/>
          <a:p>
            <a:r>
              <a:rPr lang="en-US" sz="1200" dirty="0" smtClean="0">
                <a:solidFill>
                  <a:schemeClr val="accent1">
                    <a:lumMod val="75000"/>
                  </a:schemeClr>
                </a:solidFill>
              </a:rPr>
              <a:t>Change Address</a:t>
            </a:r>
            <a:endParaRPr lang="en-US" sz="1200" dirty="0">
              <a:solidFill>
                <a:schemeClr val="accent1">
                  <a:lumMod val="75000"/>
                </a:schemeClr>
              </a:solidFill>
            </a:endParaRPr>
          </a:p>
        </p:txBody>
      </p:sp>
      <p:sp>
        <p:nvSpPr>
          <p:cNvPr id="21" name="Rectangle 20"/>
          <p:cNvSpPr/>
          <p:nvPr/>
        </p:nvSpPr>
        <p:spPr>
          <a:xfrm>
            <a:off x="1943928" y="1514759"/>
            <a:ext cx="8016618"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400" b="1" cap="none" spc="0" dirty="0" smtClean="0">
                <a:ln/>
                <a:solidFill>
                  <a:srgbClr val="00B050"/>
                </a:solidFill>
                <a:effectLst/>
              </a:rPr>
              <a:t>Good news,</a:t>
            </a:r>
            <a:r>
              <a:rPr lang="en-US" sz="2400" b="1" cap="none" spc="0" dirty="0" smtClean="0">
                <a:ln/>
                <a:solidFill>
                  <a:schemeClr val="accent4"/>
                </a:solidFill>
                <a:effectLst/>
              </a:rPr>
              <a:t> FTTH Enchanted Light </a:t>
            </a:r>
            <a:r>
              <a:rPr lang="en-US" sz="2400" b="1" cap="none" spc="0" dirty="0" smtClean="0">
                <a:ln/>
                <a:solidFill>
                  <a:srgbClr val="00B050"/>
                </a:solidFill>
                <a:effectLst/>
              </a:rPr>
              <a:t>is available at this address!</a:t>
            </a:r>
            <a:endParaRPr lang="en-US" sz="2400" b="1" cap="none" spc="0" dirty="0">
              <a:ln/>
              <a:solidFill>
                <a:srgbClr val="00B050"/>
              </a:solidFill>
              <a:effectLst/>
            </a:endParaRPr>
          </a:p>
        </p:txBody>
      </p:sp>
      <p:sp>
        <p:nvSpPr>
          <p:cNvPr id="36" name="TextBox 35"/>
          <p:cNvSpPr txBox="1"/>
          <p:nvPr/>
        </p:nvSpPr>
        <p:spPr>
          <a:xfrm>
            <a:off x="2419541" y="2596707"/>
            <a:ext cx="1311449" cy="369332"/>
          </a:xfrm>
          <a:prstGeom prst="rect">
            <a:avLst/>
          </a:prstGeom>
          <a:noFill/>
        </p:spPr>
        <p:txBody>
          <a:bodyPr wrap="none" rtlCol="0">
            <a:spAutoFit/>
          </a:bodyPr>
          <a:lstStyle/>
          <a:p>
            <a:pPr algn="r"/>
            <a:r>
              <a:rPr lang="en-US" dirty="0" smtClean="0">
                <a:solidFill>
                  <a:srgbClr val="FF0000"/>
                </a:solidFill>
              </a:rPr>
              <a:t>*</a:t>
            </a:r>
            <a:r>
              <a:rPr lang="en-US" dirty="0" smtClean="0"/>
              <a:t>First Name</a:t>
            </a:r>
            <a:endParaRPr lang="en-US" dirty="0"/>
          </a:p>
        </p:txBody>
      </p:sp>
      <p:sp>
        <p:nvSpPr>
          <p:cNvPr id="37" name="TextBox 36"/>
          <p:cNvSpPr txBox="1"/>
          <p:nvPr/>
        </p:nvSpPr>
        <p:spPr>
          <a:xfrm>
            <a:off x="2577020" y="2883993"/>
            <a:ext cx="1153970" cy="369332"/>
          </a:xfrm>
          <a:prstGeom prst="rect">
            <a:avLst/>
          </a:prstGeom>
          <a:noFill/>
        </p:spPr>
        <p:txBody>
          <a:bodyPr wrap="none" rtlCol="0">
            <a:spAutoFit/>
          </a:bodyPr>
          <a:lstStyle/>
          <a:p>
            <a:pPr algn="r"/>
            <a:r>
              <a:rPr lang="en-US" dirty="0" smtClean="0"/>
              <a:t>Middle </a:t>
            </a:r>
            <a:r>
              <a:rPr lang="en-US" dirty="0" err="1" smtClean="0"/>
              <a:t>Int</a:t>
            </a:r>
            <a:endParaRPr lang="en-US" dirty="0"/>
          </a:p>
        </p:txBody>
      </p:sp>
      <p:sp>
        <p:nvSpPr>
          <p:cNvPr id="38" name="TextBox 37"/>
          <p:cNvSpPr txBox="1"/>
          <p:nvPr/>
        </p:nvSpPr>
        <p:spPr>
          <a:xfrm>
            <a:off x="3886269" y="2724900"/>
            <a:ext cx="2907478" cy="215444"/>
          </a:xfrm>
          <a:prstGeom prst="rect">
            <a:avLst/>
          </a:prstGeom>
          <a:solidFill>
            <a:schemeClr val="bg1"/>
          </a:solidFill>
          <a:ln>
            <a:solidFill>
              <a:schemeClr val="bg1">
                <a:lumMod val="65000"/>
              </a:schemeClr>
            </a:solidFill>
          </a:ln>
        </p:spPr>
        <p:txBody>
          <a:bodyPr wrap="square" rtlCol="0">
            <a:spAutoFit/>
          </a:bodyPr>
          <a:lstStyle/>
          <a:p>
            <a:endParaRPr lang="en-US" sz="800" dirty="0"/>
          </a:p>
        </p:txBody>
      </p:sp>
      <p:sp>
        <p:nvSpPr>
          <p:cNvPr id="39" name="TextBox 38"/>
          <p:cNvSpPr txBox="1"/>
          <p:nvPr/>
        </p:nvSpPr>
        <p:spPr>
          <a:xfrm>
            <a:off x="3886270" y="2972180"/>
            <a:ext cx="351777" cy="215444"/>
          </a:xfrm>
          <a:prstGeom prst="rect">
            <a:avLst/>
          </a:prstGeom>
          <a:solidFill>
            <a:schemeClr val="bg1"/>
          </a:solidFill>
          <a:ln>
            <a:solidFill>
              <a:schemeClr val="bg1">
                <a:lumMod val="65000"/>
              </a:schemeClr>
            </a:solidFill>
          </a:ln>
        </p:spPr>
        <p:txBody>
          <a:bodyPr wrap="square" rtlCol="0">
            <a:spAutoFit/>
          </a:bodyPr>
          <a:lstStyle/>
          <a:p>
            <a:endParaRPr lang="en-US" sz="800" dirty="0"/>
          </a:p>
        </p:txBody>
      </p:sp>
      <p:sp>
        <p:nvSpPr>
          <p:cNvPr id="40" name="TextBox 39"/>
          <p:cNvSpPr txBox="1"/>
          <p:nvPr/>
        </p:nvSpPr>
        <p:spPr>
          <a:xfrm>
            <a:off x="3886269" y="3585842"/>
            <a:ext cx="827399" cy="217980"/>
          </a:xfrm>
          <a:prstGeom prst="rect">
            <a:avLst/>
          </a:prstGeom>
          <a:solidFill>
            <a:schemeClr val="bg1"/>
          </a:solidFill>
          <a:ln>
            <a:solidFill>
              <a:schemeClr val="bg1">
                <a:lumMod val="65000"/>
              </a:schemeClr>
            </a:solidFill>
          </a:ln>
        </p:spPr>
        <p:txBody>
          <a:bodyPr wrap="square" rtlCol="0">
            <a:spAutoFit/>
          </a:bodyPr>
          <a:lstStyle/>
          <a:p>
            <a:r>
              <a:rPr lang="en-US" sz="800" dirty="0" smtClean="0"/>
              <a:t>Month             V</a:t>
            </a:r>
            <a:endParaRPr lang="en-US" sz="800" dirty="0"/>
          </a:p>
        </p:txBody>
      </p:sp>
      <p:sp>
        <p:nvSpPr>
          <p:cNvPr id="41" name="TextBox 40"/>
          <p:cNvSpPr txBox="1"/>
          <p:nvPr/>
        </p:nvSpPr>
        <p:spPr>
          <a:xfrm>
            <a:off x="3886269" y="3232594"/>
            <a:ext cx="3853934" cy="215444"/>
          </a:xfrm>
          <a:prstGeom prst="rect">
            <a:avLst/>
          </a:prstGeom>
          <a:solidFill>
            <a:schemeClr val="bg1"/>
          </a:solidFill>
          <a:ln>
            <a:solidFill>
              <a:schemeClr val="bg1">
                <a:lumMod val="65000"/>
              </a:schemeClr>
            </a:solidFill>
          </a:ln>
        </p:spPr>
        <p:txBody>
          <a:bodyPr wrap="square" rtlCol="0">
            <a:spAutoFit/>
          </a:bodyPr>
          <a:lstStyle/>
          <a:p>
            <a:endParaRPr lang="en-US" sz="800" dirty="0"/>
          </a:p>
        </p:txBody>
      </p:sp>
      <p:sp>
        <p:nvSpPr>
          <p:cNvPr id="43" name="TextBox 42"/>
          <p:cNvSpPr txBox="1"/>
          <p:nvPr/>
        </p:nvSpPr>
        <p:spPr>
          <a:xfrm>
            <a:off x="2446022" y="3158686"/>
            <a:ext cx="1284968" cy="369332"/>
          </a:xfrm>
          <a:prstGeom prst="rect">
            <a:avLst/>
          </a:prstGeom>
          <a:noFill/>
        </p:spPr>
        <p:txBody>
          <a:bodyPr wrap="none" rtlCol="0">
            <a:spAutoFit/>
          </a:bodyPr>
          <a:lstStyle/>
          <a:p>
            <a:pPr algn="r"/>
            <a:r>
              <a:rPr lang="en-US" dirty="0" smtClean="0">
                <a:solidFill>
                  <a:srgbClr val="FF0000"/>
                </a:solidFill>
              </a:rPr>
              <a:t>*</a:t>
            </a:r>
            <a:r>
              <a:rPr lang="en-US" dirty="0" smtClean="0"/>
              <a:t>Last Name</a:t>
            </a:r>
            <a:endParaRPr lang="en-US" dirty="0"/>
          </a:p>
        </p:txBody>
      </p:sp>
      <p:sp>
        <p:nvSpPr>
          <p:cNvPr id="44" name="TextBox 43"/>
          <p:cNvSpPr txBox="1"/>
          <p:nvPr/>
        </p:nvSpPr>
        <p:spPr>
          <a:xfrm>
            <a:off x="1912864" y="3863386"/>
            <a:ext cx="1818126" cy="369332"/>
          </a:xfrm>
          <a:prstGeom prst="rect">
            <a:avLst/>
          </a:prstGeom>
          <a:noFill/>
        </p:spPr>
        <p:txBody>
          <a:bodyPr wrap="none" rtlCol="0">
            <a:spAutoFit/>
          </a:bodyPr>
          <a:lstStyle/>
          <a:p>
            <a:pPr algn="r"/>
            <a:r>
              <a:rPr lang="en-US" dirty="0" smtClean="0">
                <a:solidFill>
                  <a:srgbClr val="FF0000"/>
                </a:solidFill>
              </a:rPr>
              <a:t>*</a:t>
            </a:r>
            <a:r>
              <a:rPr lang="en-US" dirty="0" smtClean="0"/>
              <a:t>Social Security #</a:t>
            </a:r>
            <a:endParaRPr lang="en-US" dirty="0"/>
          </a:p>
        </p:txBody>
      </p:sp>
      <p:sp>
        <p:nvSpPr>
          <p:cNvPr id="48" name="TextBox 47"/>
          <p:cNvSpPr txBox="1"/>
          <p:nvPr/>
        </p:nvSpPr>
        <p:spPr>
          <a:xfrm>
            <a:off x="1915345" y="2118134"/>
            <a:ext cx="2200731" cy="369332"/>
          </a:xfrm>
          <a:prstGeom prst="rect">
            <a:avLst/>
          </a:prstGeom>
          <a:noFill/>
        </p:spPr>
        <p:txBody>
          <a:bodyPr wrap="none" rtlCol="0">
            <a:spAutoFit/>
          </a:bodyPr>
          <a:lstStyle/>
          <a:p>
            <a:r>
              <a:rPr lang="en-US" b="1" dirty="0" smtClean="0"/>
              <a:t>Personal Information</a:t>
            </a:r>
            <a:endParaRPr lang="en-US" b="1" dirty="0"/>
          </a:p>
        </p:txBody>
      </p:sp>
      <p:sp>
        <p:nvSpPr>
          <p:cNvPr id="56" name="TextBox 55"/>
          <p:cNvSpPr txBox="1"/>
          <p:nvPr/>
        </p:nvSpPr>
        <p:spPr>
          <a:xfrm>
            <a:off x="7389852" y="2112724"/>
            <a:ext cx="1697901" cy="369332"/>
          </a:xfrm>
          <a:prstGeom prst="rect">
            <a:avLst/>
          </a:prstGeom>
          <a:noFill/>
        </p:spPr>
        <p:txBody>
          <a:bodyPr wrap="none" rtlCol="0">
            <a:spAutoFit/>
          </a:bodyPr>
          <a:lstStyle/>
          <a:p>
            <a:r>
              <a:rPr lang="en-US" dirty="0" smtClean="0">
                <a:solidFill>
                  <a:srgbClr val="FF0000"/>
                </a:solidFill>
              </a:rPr>
              <a:t>*</a:t>
            </a:r>
            <a:r>
              <a:rPr lang="en-US" dirty="0" smtClean="0"/>
              <a:t>Required entry</a:t>
            </a:r>
            <a:endParaRPr lang="en-US" dirty="0"/>
          </a:p>
        </p:txBody>
      </p:sp>
      <p:sp>
        <p:nvSpPr>
          <p:cNvPr id="58" name="TextBox 57"/>
          <p:cNvSpPr txBox="1"/>
          <p:nvPr/>
        </p:nvSpPr>
        <p:spPr>
          <a:xfrm>
            <a:off x="1919325" y="2375539"/>
            <a:ext cx="2044983" cy="276999"/>
          </a:xfrm>
          <a:prstGeom prst="rect">
            <a:avLst/>
          </a:prstGeom>
          <a:noFill/>
        </p:spPr>
        <p:txBody>
          <a:bodyPr wrap="none" rtlCol="0">
            <a:spAutoFit/>
          </a:bodyPr>
          <a:lstStyle/>
          <a:p>
            <a:r>
              <a:rPr lang="en-US" sz="1200" dirty="0" smtClean="0"/>
              <a:t>Enter information for your bill</a:t>
            </a:r>
            <a:endParaRPr lang="en-US" sz="1200" dirty="0"/>
          </a:p>
        </p:txBody>
      </p:sp>
      <p:sp>
        <p:nvSpPr>
          <p:cNvPr id="59" name="TextBox 58"/>
          <p:cNvSpPr txBox="1"/>
          <p:nvPr/>
        </p:nvSpPr>
        <p:spPr>
          <a:xfrm>
            <a:off x="2234875" y="3501282"/>
            <a:ext cx="1496115" cy="369332"/>
          </a:xfrm>
          <a:prstGeom prst="rect">
            <a:avLst/>
          </a:prstGeom>
          <a:noFill/>
        </p:spPr>
        <p:txBody>
          <a:bodyPr wrap="none" rtlCol="0">
            <a:spAutoFit/>
          </a:bodyPr>
          <a:lstStyle/>
          <a:p>
            <a:pPr algn="r"/>
            <a:r>
              <a:rPr lang="en-US" dirty="0" smtClean="0">
                <a:solidFill>
                  <a:srgbClr val="FF0000"/>
                </a:solidFill>
              </a:rPr>
              <a:t>*</a:t>
            </a:r>
            <a:r>
              <a:rPr lang="en-US" dirty="0" smtClean="0"/>
              <a:t>Date of Birth</a:t>
            </a:r>
            <a:endParaRPr lang="en-US" dirty="0"/>
          </a:p>
        </p:txBody>
      </p:sp>
      <p:sp>
        <p:nvSpPr>
          <p:cNvPr id="60" name="TextBox 59"/>
          <p:cNvSpPr txBox="1"/>
          <p:nvPr/>
        </p:nvSpPr>
        <p:spPr>
          <a:xfrm>
            <a:off x="4844100" y="3584574"/>
            <a:ext cx="719573" cy="215665"/>
          </a:xfrm>
          <a:prstGeom prst="rect">
            <a:avLst/>
          </a:prstGeom>
          <a:solidFill>
            <a:schemeClr val="bg1"/>
          </a:solidFill>
          <a:ln>
            <a:solidFill>
              <a:schemeClr val="bg1">
                <a:lumMod val="65000"/>
              </a:schemeClr>
            </a:solidFill>
          </a:ln>
        </p:spPr>
        <p:txBody>
          <a:bodyPr wrap="square" rtlCol="0">
            <a:spAutoFit/>
          </a:bodyPr>
          <a:lstStyle/>
          <a:p>
            <a:r>
              <a:rPr lang="en-US" sz="800" dirty="0" smtClean="0"/>
              <a:t>Day              V</a:t>
            </a:r>
            <a:endParaRPr lang="en-US" sz="800" dirty="0"/>
          </a:p>
        </p:txBody>
      </p:sp>
      <p:sp>
        <p:nvSpPr>
          <p:cNvPr id="61" name="TextBox 60"/>
          <p:cNvSpPr txBox="1"/>
          <p:nvPr/>
        </p:nvSpPr>
        <p:spPr>
          <a:xfrm>
            <a:off x="5694105" y="3584573"/>
            <a:ext cx="719573" cy="215665"/>
          </a:xfrm>
          <a:prstGeom prst="rect">
            <a:avLst/>
          </a:prstGeom>
          <a:solidFill>
            <a:schemeClr val="bg1"/>
          </a:solidFill>
          <a:ln>
            <a:solidFill>
              <a:schemeClr val="bg1">
                <a:lumMod val="65000"/>
              </a:schemeClr>
            </a:solidFill>
          </a:ln>
        </p:spPr>
        <p:txBody>
          <a:bodyPr wrap="square" rtlCol="0">
            <a:spAutoFit/>
          </a:bodyPr>
          <a:lstStyle/>
          <a:p>
            <a:r>
              <a:rPr lang="en-US" sz="800" dirty="0" smtClean="0"/>
              <a:t>Year             V</a:t>
            </a:r>
            <a:endParaRPr lang="en-US" sz="800" dirty="0"/>
          </a:p>
        </p:txBody>
      </p:sp>
      <p:sp>
        <p:nvSpPr>
          <p:cNvPr id="62" name="TextBox 61"/>
          <p:cNvSpPr txBox="1"/>
          <p:nvPr/>
        </p:nvSpPr>
        <p:spPr>
          <a:xfrm>
            <a:off x="3913520" y="3909400"/>
            <a:ext cx="585217" cy="215444"/>
          </a:xfrm>
          <a:prstGeom prst="rect">
            <a:avLst/>
          </a:prstGeom>
          <a:solidFill>
            <a:schemeClr val="bg1"/>
          </a:solidFill>
          <a:ln>
            <a:solidFill>
              <a:schemeClr val="bg1">
                <a:lumMod val="65000"/>
              </a:schemeClr>
            </a:solidFill>
          </a:ln>
        </p:spPr>
        <p:txBody>
          <a:bodyPr wrap="square" rtlCol="0">
            <a:spAutoFit/>
          </a:bodyPr>
          <a:lstStyle/>
          <a:p>
            <a:endParaRPr lang="en-US" sz="800" dirty="0"/>
          </a:p>
        </p:txBody>
      </p:sp>
      <p:sp>
        <p:nvSpPr>
          <p:cNvPr id="64" name="TextBox 63"/>
          <p:cNvSpPr txBox="1"/>
          <p:nvPr/>
        </p:nvSpPr>
        <p:spPr>
          <a:xfrm>
            <a:off x="4749584" y="3898989"/>
            <a:ext cx="441667" cy="215444"/>
          </a:xfrm>
          <a:prstGeom prst="rect">
            <a:avLst/>
          </a:prstGeom>
          <a:solidFill>
            <a:schemeClr val="bg1"/>
          </a:solidFill>
          <a:ln>
            <a:solidFill>
              <a:schemeClr val="bg1">
                <a:lumMod val="65000"/>
              </a:schemeClr>
            </a:solidFill>
          </a:ln>
        </p:spPr>
        <p:txBody>
          <a:bodyPr wrap="square" rtlCol="0">
            <a:spAutoFit/>
          </a:bodyPr>
          <a:lstStyle/>
          <a:p>
            <a:endParaRPr lang="en-US" sz="800" dirty="0"/>
          </a:p>
        </p:txBody>
      </p:sp>
      <p:sp>
        <p:nvSpPr>
          <p:cNvPr id="65" name="TextBox 64"/>
          <p:cNvSpPr txBox="1"/>
          <p:nvPr/>
        </p:nvSpPr>
        <p:spPr>
          <a:xfrm>
            <a:off x="5405342" y="3909399"/>
            <a:ext cx="845450" cy="215444"/>
          </a:xfrm>
          <a:prstGeom prst="rect">
            <a:avLst/>
          </a:prstGeom>
          <a:solidFill>
            <a:schemeClr val="bg1"/>
          </a:solidFill>
          <a:ln>
            <a:solidFill>
              <a:schemeClr val="bg1">
                <a:lumMod val="65000"/>
              </a:schemeClr>
            </a:solidFill>
          </a:ln>
        </p:spPr>
        <p:txBody>
          <a:bodyPr wrap="square" rtlCol="0">
            <a:spAutoFit/>
          </a:bodyPr>
          <a:lstStyle/>
          <a:p>
            <a:endParaRPr lang="en-US" sz="800" dirty="0"/>
          </a:p>
        </p:txBody>
      </p:sp>
      <p:sp>
        <p:nvSpPr>
          <p:cNvPr id="66" name="TextBox 65"/>
          <p:cNvSpPr txBox="1"/>
          <p:nvPr/>
        </p:nvSpPr>
        <p:spPr>
          <a:xfrm>
            <a:off x="4497964" y="3809871"/>
            <a:ext cx="255198" cy="369332"/>
          </a:xfrm>
          <a:prstGeom prst="rect">
            <a:avLst/>
          </a:prstGeom>
          <a:noFill/>
        </p:spPr>
        <p:txBody>
          <a:bodyPr wrap="none" rtlCol="0">
            <a:spAutoFit/>
          </a:bodyPr>
          <a:lstStyle/>
          <a:p>
            <a:r>
              <a:rPr lang="en-US" dirty="0" smtClean="0"/>
              <a:t>-</a:t>
            </a:r>
            <a:endParaRPr lang="en-US" dirty="0"/>
          </a:p>
        </p:txBody>
      </p:sp>
      <p:sp>
        <p:nvSpPr>
          <p:cNvPr id="67" name="TextBox 66"/>
          <p:cNvSpPr txBox="1"/>
          <p:nvPr/>
        </p:nvSpPr>
        <p:spPr>
          <a:xfrm>
            <a:off x="5189504" y="3806288"/>
            <a:ext cx="255198" cy="369332"/>
          </a:xfrm>
          <a:prstGeom prst="rect">
            <a:avLst/>
          </a:prstGeom>
          <a:noFill/>
        </p:spPr>
        <p:txBody>
          <a:bodyPr wrap="none" rtlCol="0">
            <a:spAutoFit/>
          </a:bodyPr>
          <a:lstStyle/>
          <a:p>
            <a:r>
              <a:rPr lang="en-US" dirty="0" smtClean="0"/>
              <a:t>-</a:t>
            </a:r>
            <a:endParaRPr lang="en-US" dirty="0"/>
          </a:p>
        </p:txBody>
      </p:sp>
      <p:pic>
        <p:nvPicPr>
          <p:cNvPr id="8" name="Picture 7"/>
          <p:cNvPicPr>
            <a:picLocks noChangeAspect="1"/>
          </p:cNvPicPr>
          <p:nvPr/>
        </p:nvPicPr>
        <p:blipFill>
          <a:blip r:embed="rId3"/>
          <a:stretch>
            <a:fillRect/>
          </a:stretch>
        </p:blipFill>
        <p:spPr>
          <a:xfrm>
            <a:off x="6399739" y="5056998"/>
            <a:ext cx="3219428" cy="628650"/>
          </a:xfrm>
          <a:prstGeom prst="rect">
            <a:avLst/>
          </a:prstGeom>
        </p:spPr>
      </p:pic>
      <p:pic>
        <p:nvPicPr>
          <p:cNvPr id="11" name="Picture 10"/>
          <p:cNvPicPr>
            <a:picLocks noChangeAspect="1"/>
          </p:cNvPicPr>
          <p:nvPr/>
        </p:nvPicPr>
        <p:blipFill>
          <a:blip r:embed="rId4"/>
          <a:stretch>
            <a:fillRect/>
          </a:stretch>
        </p:blipFill>
        <p:spPr>
          <a:xfrm>
            <a:off x="2514022" y="5056998"/>
            <a:ext cx="3448050" cy="1209675"/>
          </a:xfrm>
          <a:prstGeom prst="rect">
            <a:avLst/>
          </a:prstGeom>
        </p:spPr>
      </p:pic>
      <p:sp>
        <p:nvSpPr>
          <p:cNvPr id="88" name="TextBox 87"/>
          <p:cNvSpPr txBox="1"/>
          <p:nvPr/>
        </p:nvSpPr>
        <p:spPr>
          <a:xfrm>
            <a:off x="1915345" y="4470945"/>
            <a:ext cx="3118354" cy="369332"/>
          </a:xfrm>
          <a:prstGeom prst="rect">
            <a:avLst/>
          </a:prstGeom>
          <a:noFill/>
        </p:spPr>
        <p:txBody>
          <a:bodyPr wrap="none" rtlCol="0">
            <a:spAutoFit/>
          </a:bodyPr>
          <a:lstStyle/>
          <a:p>
            <a:r>
              <a:rPr lang="en-US" b="1" dirty="0" smtClean="0"/>
              <a:t>Self-Care Account Information</a:t>
            </a:r>
            <a:endParaRPr lang="en-US" b="1" dirty="0"/>
          </a:p>
        </p:txBody>
      </p:sp>
      <p:sp>
        <p:nvSpPr>
          <p:cNvPr id="90" name="TextBox 89"/>
          <p:cNvSpPr txBox="1"/>
          <p:nvPr/>
        </p:nvSpPr>
        <p:spPr>
          <a:xfrm>
            <a:off x="1919325" y="4728350"/>
            <a:ext cx="2437462" cy="276999"/>
          </a:xfrm>
          <a:prstGeom prst="rect">
            <a:avLst/>
          </a:prstGeom>
          <a:noFill/>
        </p:spPr>
        <p:txBody>
          <a:bodyPr wrap="none" rtlCol="0">
            <a:spAutoFit/>
          </a:bodyPr>
          <a:lstStyle/>
          <a:p>
            <a:r>
              <a:rPr lang="en-US" sz="1200" dirty="0" smtClean="0"/>
              <a:t>Enter information for Self-Care login</a:t>
            </a:r>
            <a:endParaRPr lang="en-US" sz="1200" dirty="0"/>
          </a:p>
        </p:txBody>
      </p:sp>
      <p:sp>
        <p:nvSpPr>
          <p:cNvPr id="14" name="TextBox 13"/>
          <p:cNvSpPr txBox="1"/>
          <p:nvPr/>
        </p:nvSpPr>
        <p:spPr>
          <a:xfrm>
            <a:off x="2446022" y="4970956"/>
            <a:ext cx="257300" cy="369332"/>
          </a:xfrm>
          <a:prstGeom prst="rect">
            <a:avLst/>
          </a:prstGeom>
          <a:noFill/>
        </p:spPr>
        <p:txBody>
          <a:bodyPr wrap="square" rtlCol="0">
            <a:spAutoFit/>
          </a:bodyPr>
          <a:lstStyle/>
          <a:p>
            <a:r>
              <a:rPr lang="en-US" dirty="0" smtClean="0">
                <a:solidFill>
                  <a:srgbClr val="FF0000"/>
                </a:solidFill>
              </a:rPr>
              <a:t>*</a:t>
            </a:r>
            <a:endParaRPr lang="en-US" dirty="0">
              <a:solidFill>
                <a:srgbClr val="FF0000"/>
              </a:solidFill>
            </a:endParaRPr>
          </a:p>
        </p:txBody>
      </p:sp>
      <p:sp>
        <p:nvSpPr>
          <p:cNvPr id="94" name="TextBox 93"/>
          <p:cNvSpPr txBox="1"/>
          <p:nvPr/>
        </p:nvSpPr>
        <p:spPr>
          <a:xfrm>
            <a:off x="6306620" y="4970956"/>
            <a:ext cx="257300" cy="369332"/>
          </a:xfrm>
          <a:prstGeom prst="rect">
            <a:avLst/>
          </a:prstGeom>
          <a:noFill/>
        </p:spPr>
        <p:txBody>
          <a:bodyPr wrap="square" rtlCol="0">
            <a:spAutoFit/>
          </a:bodyPr>
          <a:lstStyle/>
          <a:p>
            <a:r>
              <a:rPr lang="en-US" dirty="0" smtClean="0">
                <a:solidFill>
                  <a:srgbClr val="FF0000"/>
                </a:solidFill>
              </a:rPr>
              <a:t>*</a:t>
            </a:r>
            <a:endParaRPr lang="en-US" dirty="0">
              <a:solidFill>
                <a:srgbClr val="FF0000"/>
              </a:solidFill>
            </a:endParaRPr>
          </a:p>
        </p:txBody>
      </p:sp>
      <p:sp>
        <p:nvSpPr>
          <p:cNvPr id="96" name="TextBox 95"/>
          <p:cNvSpPr txBox="1"/>
          <p:nvPr/>
        </p:nvSpPr>
        <p:spPr>
          <a:xfrm>
            <a:off x="6936682" y="4543684"/>
            <a:ext cx="2604239" cy="369332"/>
          </a:xfrm>
          <a:prstGeom prst="rect">
            <a:avLst/>
          </a:prstGeom>
          <a:noFill/>
        </p:spPr>
        <p:txBody>
          <a:bodyPr wrap="none" rtlCol="0">
            <a:spAutoFit/>
          </a:bodyPr>
          <a:lstStyle/>
          <a:p>
            <a:r>
              <a:rPr lang="en-US" dirty="0" smtClean="0">
                <a:solidFill>
                  <a:srgbClr val="FF0000"/>
                </a:solidFill>
              </a:rPr>
              <a:t>*</a:t>
            </a:r>
            <a:r>
              <a:rPr lang="en-US" dirty="0" smtClean="0"/>
              <a:t>All Information Required</a:t>
            </a:r>
            <a:endParaRPr lang="en-US" dirty="0"/>
          </a:p>
        </p:txBody>
      </p:sp>
    </p:spTree>
    <p:extLst>
      <p:ext uri="{BB962C8B-B14F-4D97-AF65-F5344CB8AC3E}">
        <p14:creationId xmlns:p14="http://schemas.microsoft.com/office/powerpoint/2010/main" val="1727540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37257" y="1450228"/>
            <a:ext cx="8429961" cy="5191872"/>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870178" y="937399"/>
            <a:ext cx="5294078" cy="369332"/>
          </a:xfrm>
          <a:prstGeom prst="rect">
            <a:avLst/>
          </a:prstGeom>
          <a:noFill/>
        </p:spPr>
        <p:txBody>
          <a:bodyPr wrap="none" rtlCol="0">
            <a:spAutoFit/>
          </a:bodyPr>
          <a:lstStyle/>
          <a:p>
            <a:r>
              <a:rPr lang="en-US" dirty="0" smtClean="0"/>
              <a:t>Select </a:t>
            </a:r>
            <a:r>
              <a:rPr lang="en-US" b="1" dirty="0" smtClean="0">
                <a:ln/>
                <a:solidFill>
                  <a:srgbClr val="FFC000"/>
                </a:solidFill>
              </a:rPr>
              <a:t>FTTH </a:t>
            </a:r>
            <a:r>
              <a:rPr lang="en-US" b="1" dirty="0">
                <a:ln/>
                <a:solidFill>
                  <a:srgbClr val="FFC000"/>
                </a:solidFill>
              </a:rPr>
              <a:t>Enchanted </a:t>
            </a:r>
            <a:r>
              <a:rPr lang="en-US" b="1" dirty="0" smtClean="0">
                <a:ln/>
                <a:solidFill>
                  <a:srgbClr val="FFC000"/>
                </a:solidFill>
              </a:rPr>
              <a:t>Light Services </a:t>
            </a:r>
            <a:r>
              <a:rPr lang="en-US" dirty="0" smtClean="0"/>
              <a:t>for your location</a:t>
            </a:r>
            <a:endParaRPr lang="en-US" dirty="0"/>
          </a:p>
        </p:txBody>
      </p:sp>
      <p:sp>
        <p:nvSpPr>
          <p:cNvPr id="5" name="Rectangle 4"/>
          <p:cNvSpPr/>
          <p:nvPr/>
        </p:nvSpPr>
        <p:spPr>
          <a:xfrm>
            <a:off x="1827806" y="14069"/>
            <a:ext cx="7203703"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r>
              <a:rPr lang="en-US" sz="5400" b="1" dirty="0" smtClean="0">
                <a:ln/>
                <a:solidFill>
                  <a:schemeClr val="accent4"/>
                </a:solidFill>
              </a:rPr>
              <a:t>Checkout </a:t>
            </a:r>
            <a:r>
              <a:rPr lang="en-US" sz="5400" b="1" dirty="0">
                <a:ln/>
                <a:solidFill>
                  <a:schemeClr val="accent4"/>
                </a:solidFill>
              </a:rPr>
              <a:t>-</a:t>
            </a:r>
            <a:r>
              <a:rPr lang="en-US" sz="5400" b="1" dirty="0" smtClean="0">
                <a:ln/>
                <a:solidFill>
                  <a:schemeClr val="accent4"/>
                </a:solidFill>
              </a:rPr>
              <a:t> Payment Info</a:t>
            </a:r>
            <a:endParaRPr lang="en-US" sz="5400" b="1" cap="none" spc="0" dirty="0">
              <a:ln/>
              <a:solidFill>
                <a:schemeClr val="accent4"/>
              </a:solidFill>
              <a:effectLst/>
            </a:endParaRPr>
          </a:p>
        </p:txBody>
      </p:sp>
      <p:cxnSp>
        <p:nvCxnSpPr>
          <p:cNvPr id="7" name="Straight Connector 6"/>
          <p:cNvCxnSpPr/>
          <p:nvPr/>
        </p:nvCxnSpPr>
        <p:spPr>
          <a:xfrm>
            <a:off x="1864414" y="937399"/>
            <a:ext cx="5243936"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13370" y="1926503"/>
            <a:ext cx="3716467" cy="276999"/>
          </a:xfrm>
          <a:prstGeom prst="rect">
            <a:avLst/>
          </a:prstGeom>
          <a:noFill/>
        </p:spPr>
        <p:txBody>
          <a:bodyPr wrap="none" rtlCol="0">
            <a:spAutoFit/>
          </a:bodyPr>
          <a:lstStyle/>
          <a:p>
            <a:r>
              <a:rPr lang="en-US" sz="1200" dirty="0" smtClean="0"/>
              <a:t>1234 Wayward Drive, Apt. 3701, Taos Pueblo, NM 63251</a:t>
            </a:r>
            <a:endParaRPr lang="en-US" sz="1200" dirty="0"/>
          </a:p>
        </p:txBody>
      </p:sp>
      <p:sp>
        <p:nvSpPr>
          <p:cNvPr id="12" name="TextBox 11"/>
          <p:cNvSpPr txBox="1"/>
          <p:nvPr/>
        </p:nvSpPr>
        <p:spPr>
          <a:xfrm>
            <a:off x="2463800" y="1933415"/>
            <a:ext cx="695896" cy="276999"/>
          </a:xfrm>
          <a:prstGeom prst="rect">
            <a:avLst/>
          </a:prstGeom>
          <a:noFill/>
        </p:spPr>
        <p:txBody>
          <a:bodyPr wrap="none" rtlCol="0">
            <a:spAutoFit/>
          </a:bodyPr>
          <a:lstStyle/>
          <a:p>
            <a:r>
              <a:rPr lang="en-US" sz="1200" b="1" dirty="0" smtClean="0"/>
              <a:t>Address</a:t>
            </a:r>
            <a:endParaRPr lang="en-US" sz="1200" b="1" dirty="0"/>
          </a:p>
        </p:txBody>
      </p:sp>
      <p:sp>
        <p:nvSpPr>
          <p:cNvPr id="35" name="TextBox 34"/>
          <p:cNvSpPr txBox="1"/>
          <p:nvPr/>
        </p:nvSpPr>
        <p:spPr>
          <a:xfrm>
            <a:off x="6829837" y="1919591"/>
            <a:ext cx="1203984" cy="276999"/>
          </a:xfrm>
          <a:prstGeom prst="rect">
            <a:avLst/>
          </a:prstGeom>
          <a:noFill/>
        </p:spPr>
        <p:txBody>
          <a:bodyPr wrap="none" rtlCol="0">
            <a:spAutoFit/>
          </a:bodyPr>
          <a:lstStyle/>
          <a:p>
            <a:r>
              <a:rPr lang="en-US" sz="1200" dirty="0" smtClean="0">
                <a:solidFill>
                  <a:schemeClr val="accent1">
                    <a:lumMod val="75000"/>
                  </a:schemeClr>
                </a:solidFill>
              </a:rPr>
              <a:t>Change Address</a:t>
            </a:r>
            <a:endParaRPr lang="en-US" sz="1200" dirty="0">
              <a:solidFill>
                <a:schemeClr val="accent1">
                  <a:lumMod val="75000"/>
                </a:schemeClr>
              </a:solidFill>
            </a:endParaRPr>
          </a:p>
        </p:txBody>
      </p:sp>
      <p:sp>
        <p:nvSpPr>
          <p:cNvPr id="21" name="Rectangle 20"/>
          <p:cNvSpPr/>
          <p:nvPr/>
        </p:nvSpPr>
        <p:spPr>
          <a:xfrm>
            <a:off x="1943928" y="1514759"/>
            <a:ext cx="8016618"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400" b="1" cap="none" spc="0" dirty="0" smtClean="0">
                <a:ln/>
                <a:solidFill>
                  <a:srgbClr val="00B050"/>
                </a:solidFill>
                <a:effectLst/>
              </a:rPr>
              <a:t>Good news,</a:t>
            </a:r>
            <a:r>
              <a:rPr lang="en-US" sz="2400" b="1" cap="none" spc="0" dirty="0" smtClean="0">
                <a:ln/>
                <a:solidFill>
                  <a:schemeClr val="accent4"/>
                </a:solidFill>
                <a:effectLst/>
              </a:rPr>
              <a:t> FTTH Enchanted Light </a:t>
            </a:r>
            <a:r>
              <a:rPr lang="en-US" sz="2400" b="1" cap="none" spc="0" dirty="0" smtClean="0">
                <a:ln/>
                <a:solidFill>
                  <a:srgbClr val="00B050"/>
                </a:solidFill>
                <a:effectLst/>
              </a:rPr>
              <a:t>is available at this address!</a:t>
            </a:r>
            <a:endParaRPr lang="en-US" sz="2400" b="1" cap="none" spc="0" dirty="0">
              <a:ln/>
              <a:solidFill>
                <a:srgbClr val="00B050"/>
              </a:solidFill>
              <a:effectLst/>
            </a:endParaRPr>
          </a:p>
        </p:txBody>
      </p:sp>
      <p:sp>
        <p:nvSpPr>
          <p:cNvPr id="48" name="TextBox 47"/>
          <p:cNvSpPr txBox="1"/>
          <p:nvPr/>
        </p:nvSpPr>
        <p:spPr>
          <a:xfrm>
            <a:off x="2329787" y="5048406"/>
            <a:ext cx="1782989" cy="369332"/>
          </a:xfrm>
          <a:prstGeom prst="rect">
            <a:avLst/>
          </a:prstGeom>
          <a:noFill/>
        </p:spPr>
        <p:txBody>
          <a:bodyPr wrap="none" rtlCol="0">
            <a:spAutoFit/>
          </a:bodyPr>
          <a:lstStyle/>
          <a:p>
            <a:r>
              <a:rPr lang="en-US" b="1" dirty="0" smtClean="0"/>
              <a:t>ACH Information</a:t>
            </a:r>
            <a:endParaRPr lang="en-US" b="1" dirty="0"/>
          </a:p>
        </p:txBody>
      </p:sp>
      <p:sp>
        <p:nvSpPr>
          <p:cNvPr id="56" name="TextBox 55"/>
          <p:cNvSpPr txBox="1"/>
          <p:nvPr/>
        </p:nvSpPr>
        <p:spPr>
          <a:xfrm>
            <a:off x="7221626" y="2124120"/>
            <a:ext cx="2604239" cy="369332"/>
          </a:xfrm>
          <a:prstGeom prst="rect">
            <a:avLst/>
          </a:prstGeom>
          <a:noFill/>
        </p:spPr>
        <p:txBody>
          <a:bodyPr wrap="none" rtlCol="0">
            <a:spAutoFit/>
          </a:bodyPr>
          <a:lstStyle/>
          <a:p>
            <a:r>
              <a:rPr lang="en-US" dirty="0" smtClean="0">
                <a:solidFill>
                  <a:srgbClr val="FF0000"/>
                </a:solidFill>
              </a:rPr>
              <a:t>*</a:t>
            </a:r>
            <a:r>
              <a:rPr lang="en-US" dirty="0" smtClean="0"/>
              <a:t>All Information Required</a:t>
            </a:r>
            <a:endParaRPr lang="en-US" dirty="0"/>
          </a:p>
        </p:txBody>
      </p:sp>
      <p:pic>
        <p:nvPicPr>
          <p:cNvPr id="2" name="Picture 1"/>
          <p:cNvPicPr>
            <a:picLocks noChangeAspect="1"/>
          </p:cNvPicPr>
          <p:nvPr/>
        </p:nvPicPr>
        <p:blipFill>
          <a:blip r:embed="rId3"/>
          <a:stretch>
            <a:fillRect/>
          </a:stretch>
        </p:blipFill>
        <p:spPr>
          <a:xfrm>
            <a:off x="2622426" y="5441141"/>
            <a:ext cx="4143375" cy="1165727"/>
          </a:xfrm>
          <a:prstGeom prst="rect">
            <a:avLst/>
          </a:prstGeom>
        </p:spPr>
      </p:pic>
      <p:sp>
        <p:nvSpPr>
          <p:cNvPr id="42" name="TextBox 41"/>
          <p:cNvSpPr txBox="1"/>
          <p:nvPr/>
        </p:nvSpPr>
        <p:spPr>
          <a:xfrm>
            <a:off x="2339298" y="3810000"/>
            <a:ext cx="2445541" cy="369332"/>
          </a:xfrm>
          <a:prstGeom prst="rect">
            <a:avLst/>
          </a:prstGeom>
          <a:noFill/>
        </p:spPr>
        <p:txBody>
          <a:bodyPr wrap="none" rtlCol="0">
            <a:spAutoFit/>
          </a:bodyPr>
          <a:lstStyle/>
          <a:p>
            <a:r>
              <a:rPr lang="en-US" b="1" dirty="0" smtClean="0"/>
              <a:t>Credit Card Information</a:t>
            </a:r>
            <a:endParaRPr lang="en-US" b="1" dirty="0"/>
          </a:p>
        </p:txBody>
      </p:sp>
      <p:sp>
        <p:nvSpPr>
          <p:cNvPr id="46" name="TextBox 45"/>
          <p:cNvSpPr txBox="1"/>
          <p:nvPr/>
        </p:nvSpPr>
        <p:spPr>
          <a:xfrm>
            <a:off x="1956610" y="3654301"/>
            <a:ext cx="2410468" cy="276999"/>
          </a:xfrm>
          <a:prstGeom prst="rect">
            <a:avLst/>
          </a:prstGeom>
          <a:noFill/>
        </p:spPr>
        <p:txBody>
          <a:bodyPr wrap="none" rtlCol="0">
            <a:spAutoFit/>
          </a:bodyPr>
          <a:lstStyle/>
          <a:p>
            <a:r>
              <a:rPr lang="en-US" sz="1200" dirty="0" smtClean="0"/>
              <a:t>Complete Preferred Payment Type:</a:t>
            </a:r>
            <a:endParaRPr lang="en-US" sz="1200" dirty="0"/>
          </a:p>
        </p:txBody>
      </p:sp>
      <p:sp>
        <p:nvSpPr>
          <p:cNvPr id="49" name="TextBox 48"/>
          <p:cNvSpPr txBox="1"/>
          <p:nvPr/>
        </p:nvSpPr>
        <p:spPr>
          <a:xfrm>
            <a:off x="2020691" y="3897105"/>
            <a:ext cx="297732" cy="176402"/>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sp>
        <p:nvSpPr>
          <p:cNvPr id="50" name="TextBox 49"/>
          <p:cNvSpPr txBox="1"/>
          <p:nvPr/>
        </p:nvSpPr>
        <p:spPr>
          <a:xfrm>
            <a:off x="2020691" y="5139461"/>
            <a:ext cx="297732" cy="176402"/>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pic>
        <p:nvPicPr>
          <p:cNvPr id="11" name="Picture 10"/>
          <p:cNvPicPr>
            <a:picLocks noChangeAspect="1"/>
          </p:cNvPicPr>
          <p:nvPr/>
        </p:nvPicPr>
        <p:blipFill>
          <a:blip r:embed="rId4"/>
          <a:stretch>
            <a:fillRect/>
          </a:stretch>
        </p:blipFill>
        <p:spPr>
          <a:xfrm>
            <a:off x="2619482" y="4132831"/>
            <a:ext cx="3733800" cy="961681"/>
          </a:xfrm>
          <a:prstGeom prst="rect">
            <a:avLst/>
          </a:prstGeom>
        </p:spPr>
      </p:pic>
      <p:pic>
        <p:nvPicPr>
          <p:cNvPr id="51" name="Picture 50"/>
          <p:cNvPicPr>
            <a:picLocks noChangeAspect="1"/>
          </p:cNvPicPr>
          <p:nvPr/>
        </p:nvPicPr>
        <p:blipFill>
          <a:blip r:embed="rId5"/>
          <a:stretch>
            <a:fillRect/>
          </a:stretch>
        </p:blipFill>
        <p:spPr>
          <a:xfrm>
            <a:off x="2619483" y="2558729"/>
            <a:ext cx="6652798" cy="1061679"/>
          </a:xfrm>
          <a:prstGeom prst="rect">
            <a:avLst/>
          </a:prstGeom>
        </p:spPr>
      </p:pic>
      <p:sp>
        <p:nvSpPr>
          <p:cNvPr id="52" name="TextBox 51"/>
          <p:cNvSpPr txBox="1"/>
          <p:nvPr/>
        </p:nvSpPr>
        <p:spPr>
          <a:xfrm>
            <a:off x="1998510" y="2159441"/>
            <a:ext cx="2127121" cy="369332"/>
          </a:xfrm>
          <a:prstGeom prst="rect">
            <a:avLst/>
          </a:prstGeom>
          <a:noFill/>
        </p:spPr>
        <p:txBody>
          <a:bodyPr wrap="none" rtlCol="0">
            <a:spAutoFit/>
          </a:bodyPr>
          <a:lstStyle/>
          <a:p>
            <a:r>
              <a:rPr lang="en-US" b="1" dirty="0" smtClean="0"/>
              <a:t>Balance Information</a:t>
            </a:r>
            <a:endParaRPr lang="en-US" b="1" dirty="0"/>
          </a:p>
        </p:txBody>
      </p:sp>
      <p:sp>
        <p:nvSpPr>
          <p:cNvPr id="53" name="TextBox 52"/>
          <p:cNvSpPr txBox="1"/>
          <p:nvPr/>
        </p:nvSpPr>
        <p:spPr>
          <a:xfrm>
            <a:off x="6446747" y="4076913"/>
            <a:ext cx="2604239" cy="369332"/>
          </a:xfrm>
          <a:prstGeom prst="rect">
            <a:avLst/>
          </a:prstGeom>
          <a:noFill/>
        </p:spPr>
        <p:txBody>
          <a:bodyPr wrap="none" rtlCol="0">
            <a:spAutoFit/>
          </a:bodyPr>
          <a:lstStyle/>
          <a:p>
            <a:r>
              <a:rPr lang="en-US" dirty="0" smtClean="0">
                <a:solidFill>
                  <a:srgbClr val="FF0000"/>
                </a:solidFill>
              </a:rPr>
              <a:t>*</a:t>
            </a:r>
            <a:r>
              <a:rPr lang="en-US" dirty="0" smtClean="0"/>
              <a:t>All Information Required</a:t>
            </a:r>
            <a:endParaRPr lang="en-US" dirty="0"/>
          </a:p>
        </p:txBody>
      </p:sp>
      <p:sp>
        <p:nvSpPr>
          <p:cNvPr id="54" name="TextBox 53"/>
          <p:cNvSpPr txBox="1"/>
          <p:nvPr/>
        </p:nvSpPr>
        <p:spPr>
          <a:xfrm>
            <a:off x="6829837" y="5359506"/>
            <a:ext cx="2604239" cy="369332"/>
          </a:xfrm>
          <a:prstGeom prst="rect">
            <a:avLst/>
          </a:prstGeom>
          <a:noFill/>
        </p:spPr>
        <p:txBody>
          <a:bodyPr wrap="none" rtlCol="0">
            <a:spAutoFit/>
          </a:bodyPr>
          <a:lstStyle/>
          <a:p>
            <a:r>
              <a:rPr lang="en-US" dirty="0" smtClean="0">
                <a:solidFill>
                  <a:srgbClr val="FF0000"/>
                </a:solidFill>
              </a:rPr>
              <a:t>*</a:t>
            </a:r>
            <a:r>
              <a:rPr lang="en-US" dirty="0" smtClean="0"/>
              <a:t>All Information Required</a:t>
            </a:r>
            <a:endParaRPr lang="en-US" dirty="0"/>
          </a:p>
        </p:txBody>
      </p:sp>
      <p:sp>
        <p:nvSpPr>
          <p:cNvPr id="55" name="TextBox 54"/>
          <p:cNvSpPr txBox="1"/>
          <p:nvPr/>
        </p:nvSpPr>
        <p:spPr>
          <a:xfrm>
            <a:off x="2375009" y="4059871"/>
            <a:ext cx="257300" cy="369332"/>
          </a:xfrm>
          <a:prstGeom prst="rect">
            <a:avLst/>
          </a:prstGeom>
          <a:noFill/>
        </p:spPr>
        <p:txBody>
          <a:bodyPr wrap="square" rtlCol="0">
            <a:spAutoFit/>
          </a:bodyPr>
          <a:lstStyle/>
          <a:p>
            <a:r>
              <a:rPr lang="en-US" dirty="0" smtClean="0">
                <a:solidFill>
                  <a:srgbClr val="FF0000"/>
                </a:solidFill>
              </a:rPr>
              <a:t>*</a:t>
            </a:r>
            <a:endParaRPr lang="en-US" dirty="0">
              <a:solidFill>
                <a:srgbClr val="FF0000"/>
              </a:solidFill>
            </a:endParaRPr>
          </a:p>
        </p:txBody>
      </p:sp>
      <p:sp>
        <p:nvSpPr>
          <p:cNvPr id="57" name="TextBox 56"/>
          <p:cNvSpPr txBox="1"/>
          <p:nvPr/>
        </p:nvSpPr>
        <p:spPr>
          <a:xfrm>
            <a:off x="2344369" y="5358159"/>
            <a:ext cx="257300" cy="369332"/>
          </a:xfrm>
          <a:prstGeom prst="rect">
            <a:avLst/>
          </a:prstGeom>
          <a:noFill/>
        </p:spPr>
        <p:txBody>
          <a:bodyPr wrap="square" rtlCol="0">
            <a:spAutoFit/>
          </a:bodyPr>
          <a:lstStyle/>
          <a:p>
            <a:r>
              <a:rPr lang="en-US" dirty="0" smtClean="0">
                <a:solidFill>
                  <a:srgbClr val="FF0000"/>
                </a:solidFill>
              </a:rPr>
              <a:t>*</a:t>
            </a:r>
            <a:endParaRPr lang="en-US" dirty="0">
              <a:solidFill>
                <a:srgbClr val="FF0000"/>
              </a:solidFill>
            </a:endParaRPr>
          </a:p>
        </p:txBody>
      </p:sp>
      <p:sp>
        <p:nvSpPr>
          <p:cNvPr id="63" name="TextBox 62"/>
          <p:cNvSpPr txBox="1"/>
          <p:nvPr/>
        </p:nvSpPr>
        <p:spPr>
          <a:xfrm>
            <a:off x="2375009" y="2476166"/>
            <a:ext cx="257300" cy="369332"/>
          </a:xfrm>
          <a:prstGeom prst="rect">
            <a:avLst/>
          </a:prstGeom>
          <a:noFill/>
        </p:spPr>
        <p:txBody>
          <a:bodyPr wrap="square" rtlCol="0">
            <a:spAutoFit/>
          </a:bodyPr>
          <a:lstStyle/>
          <a:p>
            <a:r>
              <a:rPr lang="en-US" dirty="0" smtClean="0">
                <a:solidFill>
                  <a:srgbClr val="FF0000"/>
                </a:solidFill>
              </a:rPr>
              <a:t>*</a:t>
            </a:r>
            <a:endParaRPr lang="en-US" dirty="0">
              <a:solidFill>
                <a:srgbClr val="FF0000"/>
              </a:solidFill>
            </a:endParaRPr>
          </a:p>
        </p:txBody>
      </p:sp>
      <p:pic>
        <p:nvPicPr>
          <p:cNvPr id="14" name="Picture 13"/>
          <p:cNvPicPr>
            <a:picLocks noChangeAspect="1"/>
          </p:cNvPicPr>
          <p:nvPr/>
        </p:nvPicPr>
        <p:blipFill>
          <a:blip r:embed="rId6"/>
          <a:stretch>
            <a:fillRect/>
          </a:stretch>
        </p:blipFill>
        <p:spPr>
          <a:xfrm>
            <a:off x="6099837" y="3172501"/>
            <a:ext cx="3009900" cy="381000"/>
          </a:xfrm>
          <a:prstGeom prst="rect">
            <a:avLst/>
          </a:prstGeom>
        </p:spPr>
      </p:pic>
    </p:spTree>
    <p:extLst>
      <p:ext uri="{BB962C8B-B14F-4D97-AF65-F5344CB8AC3E}">
        <p14:creationId xmlns:p14="http://schemas.microsoft.com/office/powerpoint/2010/main" val="38383930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37257" y="1450228"/>
            <a:ext cx="8429961" cy="5191872"/>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870178" y="937399"/>
            <a:ext cx="5294078" cy="369332"/>
          </a:xfrm>
          <a:prstGeom prst="rect">
            <a:avLst/>
          </a:prstGeom>
          <a:noFill/>
        </p:spPr>
        <p:txBody>
          <a:bodyPr wrap="none" rtlCol="0">
            <a:spAutoFit/>
          </a:bodyPr>
          <a:lstStyle/>
          <a:p>
            <a:r>
              <a:rPr lang="en-US" dirty="0" smtClean="0"/>
              <a:t>Select </a:t>
            </a:r>
            <a:r>
              <a:rPr lang="en-US" b="1" dirty="0" smtClean="0">
                <a:ln/>
                <a:solidFill>
                  <a:srgbClr val="FFC000"/>
                </a:solidFill>
              </a:rPr>
              <a:t>FTTH </a:t>
            </a:r>
            <a:r>
              <a:rPr lang="en-US" b="1" dirty="0">
                <a:ln/>
                <a:solidFill>
                  <a:srgbClr val="FFC000"/>
                </a:solidFill>
              </a:rPr>
              <a:t>Enchanted </a:t>
            </a:r>
            <a:r>
              <a:rPr lang="en-US" b="1" dirty="0" smtClean="0">
                <a:ln/>
                <a:solidFill>
                  <a:srgbClr val="FFC000"/>
                </a:solidFill>
              </a:rPr>
              <a:t>Light Services </a:t>
            </a:r>
            <a:r>
              <a:rPr lang="en-US" dirty="0" smtClean="0"/>
              <a:t>for your location</a:t>
            </a:r>
            <a:endParaRPr lang="en-US" dirty="0"/>
          </a:p>
        </p:txBody>
      </p:sp>
      <p:sp>
        <p:nvSpPr>
          <p:cNvPr id="5" name="Rectangle 4"/>
          <p:cNvSpPr/>
          <p:nvPr/>
        </p:nvSpPr>
        <p:spPr>
          <a:xfrm>
            <a:off x="1827806" y="14069"/>
            <a:ext cx="895642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r>
              <a:rPr lang="en-US" sz="5400" b="1" dirty="0" smtClean="0">
                <a:ln/>
                <a:solidFill>
                  <a:schemeClr val="accent4"/>
                </a:solidFill>
              </a:rPr>
              <a:t>Checkout – Service Order Start</a:t>
            </a:r>
            <a:endParaRPr lang="en-US" sz="5400" b="1" cap="none" spc="0" dirty="0">
              <a:ln/>
              <a:solidFill>
                <a:schemeClr val="accent4"/>
              </a:solidFill>
              <a:effectLst/>
            </a:endParaRPr>
          </a:p>
        </p:txBody>
      </p:sp>
      <p:cxnSp>
        <p:nvCxnSpPr>
          <p:cNvPr id="7" name="Straight Connector 6"/>
          <p:cNvCxnSpPr/>
          <p:nvPr/>
        </p:nvCxnSpPr>
        <p:spPr>
          <a:xfrm>
            <a:off x="1864414" y="937399"/>
            <a:ext cx="5243936"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13370" y="1926503"/>
            <a:ext cx="3716467" cy="276999"/>
          </a:xfrm>
          <a:prstGeom prst="rect">
            <a:avLst/>
          </a:prstGeom>
          <a:noFill/>
        </p:spPr>
        <p:txBody>
          <a:bodyPr wrap="none" rtlCol="0">
            <a:spAutoFit/>
          </a:bodyPr>
          <a:lstStyle/>
          <a:p>
            <a:r>
              <a:rPr lang="en-US" sz="1200" dirty="0" smtClean="0"/>
              <a:t>1234 Wayward Drive, Apt. 3701, Taos Pueblo, NM 63251</a:t>
            </a:r>
            <a:endParaRPr lang="en-US" sz="1200" dirty="0"/>
          </a:p>
        </p:txBody>
      </p:sp>
      <p:sp>
        <p:nvSpPr>
          <p:cNvPr id="12" name="TextBox 11"/>
          <p:cNvSpPr txBox="1"/>
          <p:nvPr/>
        </p:nvSpPr>
        <p:spPr>
          <a:xfrm>
            <a:off x="2463800" y="1933415"/>
            <a:ext cx="695896" cy="276999"/>
          </a:xfrm>
          <a:prstGeom prst="rect">
            <a:avLst/>
          </a:prstGeom>
          <a:noFill/>
        </p:spPr>
        <p:txBody>
          <a:bodyPr wrap="none" rtlCol="0">
            <a:spAutoFit/>
          </a:bodyPr>
          <a:lstStyle/>
          <a:p>
            <a:r>
              <a:rPr lang="en-US" sz="1200" b="1" dirty="0" smtClean="0"/>
              <a:t>Address</a:t>
            </a:r>
            <a:endParaRPr lang="en-US" sz="1200" b="1" dirty="0"/>
          </a:p>
        </p:txBody>
      </p:sp>
      <p:sp>
        <p:nvSpPr>
          <p:cNvPr id="35" name="TextBox 34"/>
          <p:cNvSpPr txBox="1"/>
          <p:nvPr/>
        </p:nvSpPr>
        <p:spPr>
          <a:xfrm>
            <a:off x="6829837" y="1919591"/>
            <a:ext cx="1203984" cy="276999"/>
          </a:xfrm>
          <a:prstGeom prst="rect">
            <a:avLst/>
          </a:prstGeom>
          <a:noFill/>
        </p:spPr>
        <p:txBody>
          <a:bodyPr wrap="none" rtlCol="0">
            <a:spAutoFit/>
          </a:bodyPr>
          <a:lstStyle/>
          <a:p>
            <a:r>
              <a:rPr lang="en-US" sz="1200" dirty="0" smtClean="0">
                <a:solidFill>
                  <a:schemeClr val="accent1">
                    <a:lumMod val="75000"/>
                  </a:schemeClr>
                </a:solidFill>
              </a:rPr>
              <a:t>Change Address</a:t>
            </a:r>
            <a:endParaRPr lang="en-US" sz="1200" dirty="0">
              <a:solidFill>
                <a:schemeClr val="accent1">
                  <a:lumMod val="75000"/>
                </a:schemeClr>
              </a:solidFill>
            </a:endParaRPr>
          </a:p>
        </p:txBody>
      </p:sp>
      <p:sp>
        <p:nvSpPr>
          <p:cNvPr id="21" name="Rectangle 20"/>
          <p:cNvSpPr/>
          <p:nvPr/>
        </p:nvSpPr>
        <p:spPr>
          <a:xfrm>
            <a:off x="1943928" y="1514759"/>
            <a:ext cx="8016618"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400" b="1" cap="none" spc="0" dirty="0" smtClean="0">
                <a:ln/>
                <a:solidFill>
                  <a:srgbClr val="00B050"/>
                </a:solidFill>
                <a:effectLst/>
              </a:rPr>
              <a:t>Good news,</a:t>
            </a:r>
            <a:r>
              <a:rPr lang="en-US" sz="2400" b="1" cap="none" spc="0" dirty="0" smtClean="0">
                <a:ln/>
                <a:solidFill>
                  <a:schemeClr val="accent4"/>
                </a:solidFill>
                <a:effectLst/>
              </a:rPr>
              <a:t> FTTH Enchanted Light </a:t>
            </a:r>
            <a:r>
              <a:rPr lang="en-US" sz="2400" b="1" cap="none" spc="0" dirty="0" smtClean="0">
                <a:ln/>
                <a:solidFill>
                  <a:srgbClr val="00B050"/>
                </a:solidFill>
                <a:effectLst/>
              </a:rPr>
              <a:t>is available at this address!</a:t>
            </a:r>
            <a:endParaRPr lang="en-US" sz="2400" b="1" cap="none" spc="0" dirty="0">
              <a:ln/>
              <a:solidFill>
                <a:srgbClr val="00B050"/>
              </a:solidFill>
              <a:effectLst/>
            </a:endParaRPr>
          </a:p>
        </p:txBody>
      </p:sp>
      <p:sp>
        <p:nvSpPr>
          <p:cNvPr id="56" name="TextBox 55"/>
          <p:cNvSpPr txBox="1"/>
          <p:nvPr/>
        </p:nvSpPr>
        <p:spPr>
          <a:xfrm>
            <a:off x="5952237" y="2754992"/>
            <a:ext cx="2604239" cy="369332"/>
          </a:xfrm>
          <a:prstGeom prst="rect">
            <a:avLst/>
          </a:prstGeom>
          <a:noFill/>
        </p:spPr>
        <p:txBody>
          <a:bodyPr wrap="none" rtlCol="0">
            <a:spAutoFit/>
          </a:bodyPr>
          <a:lstStyle/>
          <a:p>
            <a:r>
              <a:rPr lang="en-US" dirty="0" smtClean="0">
                <a:solidFill>
                  <a:srgbClr val="FF0000"/>
                </a:solidFill>
              </a:rPr>
              <a:t>*</a:t>
            </a:r>
            <a:r>
              <a:rPr lang="en-US" dirty="0" smtClean="0"/>
              <a:t>All Information Required</a:t>
            </a:r>
            <a:endParaRPr lang="en-US" dirty="0"/>
          </a:p>
        </p:txBody>
      </p:sp>
      <p:sp>
        <p:nvSpPr>
          <p:cNvPr id="52" name="TextBox 51"/>
          <p:cNvSpPr txBox="1"/>
          <p:nvPr/>
        </p:nvSpPr>
        <p:spPr>
          <a:xfrm>
            <a:off x="1998510" y="2301110"/>
            <a:ext cx="2116349" cy="369332"/>
          </a:xfrm>
          <a:prstGeom prst="rect">
            <a:avLst/>
          </a:prstGeom>
          <a:noFill/>
        </p:spPr>
        <p:txBody>
          <a:bodyPr wrap="none" rtlCol="0">
            <a:spAutoFit/>
          </a:bodyPr>
          <a:lstStyle/>
          <a:p>
            <a:r>
              <a:rPr lang="en-US" b="1" dirty="0" smtClean="0"/>
              <a:t>Service Information</a:t>
            </a:r>
            <a:endParaRPr lang="en-US" b="1" dirty="0"/>
          </a:p>
        </p:txBody>
      </p:sp>
      <p:pic>
        <p:nvPicPr>
          <p:cNvPr id="15" name="Picture 14"/>
          <p:cNvPicPr>
            <a:picLocks noChangeAspect="1"/>
          </p:cNvPicPr>
          <p:nvPr/>
        </p:nvPicPr>
        <p:blipFill>
          <a:blip r:embed="rId3"/>
          <a:stretch>
            <a:fillRect/>
          </a:stretch>
        </p:blipFill>
        <p:spPr>
          <a:xfrm>
            <a:off x="2399412" y="2813939"/>
            <a:ext cx="3552825" cy="1457325"/>
          </a:xfrm>
          <a:prstGeom prst="rect">
            <a:avLst/>
          </a:prstGeom>
        </p:spPr>
      </p:pic>
      <p:sp>
        <p:nvSpPr>
          <p:cNvPr id="73" name="TextBox 72"/>
          <p:cNvSpPr txBox="1"/>
          <p:nvPr/>
        </p:nvSpPr>
        <p:spPr>
          <a:xfrm>
            <a:off x="4337032" y="4941566"/>
            <a:ext cx="827399" cy="217980"/>
          </a:xfrm>
          <a:prstGeom prst="rect">
            <a:avLst/>
          </a:prstGeom>
          <a:solidFill>
            <a:schemeClr val="bg1"/>
          </a:solidFill>
          <a:ln>
            <a:solidFill>
              <a:schemeClr val="bg1">
                <a:lumMod val="65000"/>
              </a:schemeClr>
            </a:solidFill>
          </a:ln>
        </p:spPr>
        <p:txBody>
          <a:bodyPr wrap="square" rtlCol="0">
            <a:spAutoFit/>
          </a:bodyPr>
          <a:lstStyle/>
          <a:p>
            <a:r>
              <a:rPr lang="en-US" sz="800" dirty="0" smtClean="0"/>
              <a:t>Month             V</a:t>
            </a:r>
            <a:endParaRPr lang="en-US" sz="800" dirty="0"/>
          </a:p>
        </p:txBody>
      </p:sp>
      <p:sp>
        <p:nvSpPr>
          <p:cNvPr id="75" name="TextBox 74"/>
          <p:cNvSpPr txBox="1"/>
          <p:nvPr/>
        </p:nvSpPr>
        <p:spPr>
          <a:xfrm>
            <a:off x="2199030" y="4857006"/>
            <a:ext cx="1982723" cy="369332"/>
          </a:xfrm>
          <a:prstGeom prst="rect">
            <a:avLst/>
          </a:prstGeom>
          <a:noFill/>
        </p:spPr>
        <p:txBody>
          <a:bodyPr wrap="none" rtlCol="0">
            <a:spAutoFit/>
          </a:bodyPr>
          <a:lstStyle/>
          <a:p>
            <a:pPr algn="r"/>
            <a:r>
              <a:rPr lang="en-US" dirty="0" smtClean="0">
                <a:solidFill>
                  <a:srgbClr val="FF0000"/>
                </a:solidFill>
              </a:rPr>
              <a:t>*</a:t>
            </a:r>
            <a:r>
              <a:rPr lang="en-US" dirty="0" smtClean="0"/>
              <a:t>Date of Activation</a:t>
            </a:r>
            <a:endParaRPr lang="en-US" dirty="0"/>
          </a:p>
        </p:txBody>
      </p:sp>
      <p:sp>
        <p:nvSpPr>
          <p:cNvPr id="79" name="TextBox 78"/>
          <p:cNvSpPr txBox="1"/>
          <p:nvPr/>
        </p:nvSpPr>
        <p:spPr>
          <a:xfrm>
            <a:off x="5294863" y="4940298"/>
            <a:ext cx="719573" cy="215665"/>
          </a:xfrm>
          <a:prstGeom prst="rect">
            <a:avLst/>
          </a:prstGeom>
          <a:solidFill>
            <a:schemeClr val="bg1"/>
          </a:solidFill>
          <a:ln>
            <a:solidFill>
              <a:schemeClr val="bg1">
                <a:lumMod val="65000"/>
              </a:schemeClr>
            </a:solidFill>
          </a:ln>
        </p:spPr>
        <p:txBody>
          <a:bodyPr wrap="square" rtlCol="0">
            <a:spAutoFit/>
          </a:bodyPr>
          <a:lstStyle/>
          <a:p>
            <a:r>
              <a:rPr lang="en-US" sz="800" dirty="0" smtClean="0"/>
              <a:t>Day              V</a:t>
            </a:r>
            <a:endParaRPr lang="en-US" sz="800" dirty="0"/>
          </a:p>
        </p:txBody>
      </p:sp>
      <p:sp>
        <p:nvSpPr>
          <p:cNvPr id="80" name="TextBox 79"/>
          <p:cNvSpPr txBox="1"/>
          <p:nvPr/>
        </p:nvSpPr>
        <p:spPr>
          <a:xfrm>
            <a:off x="6144868" y="4940297"/>
            <a:ext cx="719573" cy="215665"/>
          </a:xfrm>
          <a:prstGeom prst="rect">
            <a:avLst/>
          </a:prstGeom>
          <a:solidFill>
            <a:schemeClr val="bg1"/>
          </a:solidFill>
          <a:ln>
            <a:solidFill>
              <a:schemeClr val="bg1">
                <a:lumMod val="65000"/>
              </a:schemeClr>
            </a:solidFill>
          </a:ln>
        </p:spPr>
        <p:txBody>
          <a:bodyPr wrap="square" rtlCol="0">
            <a:spAutoFit/>
          </a:bodyPr>
          <a:lstStyle/>
          <a:p>
            <a:r>
              <a:rPr lang="en-US" sz="800" dirty="0" smtClean="0"/>
              <a:t>Year             V</a:t>
            </a:r>
            <a:endParaRPr lang="en-US" sz="800" dirty="0"/>
          </a:p>
        </p:txBody>
      </p:sp>
      <p:sp>
        <p:nvSpPr>
          <p:cNvPr id="82" name="TextBox 81"/>
          <p:cNvSpPr txBox="1"/>
          <p:nvPr/>
        </p:nvSpPr>
        <p:spPr>
          <a:xfrm>
            <a:off x="1998509" y="4344177"/>
            <a:ext cx="3796167" cy="369332"/>
          </a:xfrm>
          <a:prstGeom prst="rect">
            <a:avLst/>
          </a:prstGeom>
          <a:noFill/>
        </p:spPr>
        <p:txBody>
          <a:bodyPr wrap="none" rtlCol="0">
            <a:spAutoFit/>
          </a:bodyPr>
          <a:lstStyle/>
          <a:p>
            <a:r>
              <a:rPr lang="en-US" b="1" dirty="0" smtClean="0"/>
              <a:t>Service Order Installation Information</a:t>
            </a:r>
            <a:endParaRPr lang="en-US" b="1" dirty="0"/>
          </a:p>
        </p:txBody>
      </p:sp>
      <p:sp>
        <p:nvSpPr>
          <p:cNvPr id="16" name="TextBox 15"/>
          <p:cNvSpPr txBox="1"/>
          <p:nvPr/>
        </p:nvSpPr>
        <p:spPr>
          <a:xfrm>
            <a:off x="2313759" y="2716239"/>
            <a:ext cx="300082" cy="369332"/>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83" name="Rectangle 82"/>
          <p:cNvSpPr/>
          <p:nvPr/>
        </p:nvSpPr>
        <p:spPr>
          <a:xfrm>
            <a:off x="7108350" y="4892068"/>
            <a:ext cx="1576400" cy="338554"/>
          </a:xfrm>
          <a:prstGeom prst="rect">
            <a:avLst/>
          </a:prstGeom>
          <a:solidFill>
            <a:schemeClr val="accent1">
              <a:lumMod val="75000"/>
            </a:schemeClr>
          </a:solidFill>
          <a:ln w="57150">
            <a:solidFill>
              <a:schemeClr val="tx2">
                <a:lumMod val="40000"/>
                <a:lumOff val="60000"/>
              </a:schemeClr>
            </a:solidFill>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600" b="1" dirty="0" smtClean="0">
                <a:ln/>
                <a:solidFill>
                  <a:schemeClr val="accent4"/>
                </a:solidFill>
                <a:effectLst>
                  <a:outerShdw blurRad="38100" dist="38100" dir="2700000" algn="tl">
                    <a:srgbClr val="000000">
                      <a:alpha val="43137"/>
                    </a:srgbClr>
                  </a:outerShdw>
                </a:effectLst>
              </a:rPr>
              <a:t>Schedule</a:t>
            </a:r>
            <a:endParaRPr lang="en-US" sz="1600" b="1" cap="none" spc="0" dirty="0">
              <a:ln/>
              <a:solidFill>
                <a:schemeClr val="accent4"/>
              </a:solidFill>
              <a:effectLst>
                <a:outerShdw blurRad="38100" dist="38100" dir="2700000" algn="tl">
                  <a:srgbClr val="000000">
                    <a:alpha val="43137"/>
                  </a:srgbClr>
                </a:outerShdw>
              </a:effectLst>
            </a:endParaRPr>
          </a:p>
        </p:txBody>
      </p:sp>
      <p:sp>
        <p:nvSpPr>
          <p:cNvPr id="17" name="TextBox 16"/>
          <p:cNvSpPr txBox="1"/>
          <p:nvPr/>
        </p:nvSpPr>
        <p:spPr>
          <a:xfrm>
            <a:off x="5393488" y="3832746"/>
            <a:ext cx="3696236" cy="276999"/>
          </a:xfrm>
          <a:prstGeom prst="rect">
            <a:avLst/>
          </a:prstGeom>
          <a:noFill/>
        </p:spPr>
        <p:txBody>
          <a:bodyPr wrap="square" rtlCol="0">
            <a:spAutoFit/>
          </a:bodyPr>
          <a:lstStyle/>
          <a:p>
            <a:r>
              <a:rPr lang="en-US" sz="1200" dirty="0" smtClean="0"/>
              <a:t>Filled-in when installation successfully scheduled below </a:t>
            </a:r>
            <a:endParaRPr lang="en-US" sz="1200" dirty="0"/>
          </a:p>
        </p:txBody>
      </p:sp>
    </p:spTree>
    <p:extLst>
      <p:ext uri="{BB962C8B-B14F-4D97-AF65-F5344CB8AC3E}">
        <p14:creationId xmlns:p14="http://schemas.microsoft.com/office/powerpoint/2010/main" val="3157897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37257" y="1450228"/>
            <a:ext cx="8429961" cy="5191872"/>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870178" y="937399"/>
            <a:ext cx="5294078" cy="369332"/>
          </a:xfrm>
          <a:prstGeom prst="rect">
            <a:avLst/>
          </a:prstGeom>
          <a:noFill/>
        </p:spPr>
        <p:txBody>
          <a:bodyPr wrap="none" rtlCol="0">
            <a:spAutoFit/>
          </a:bodyPr>
          <a:lstStyle/>
          <a:p>
            <a:r>
              <a:rPr lang="en-US" dirty="0" smtClean="0"/>
              <a:t>Select </a:t>
            </a:r>
            <a:r>
              <a:rPr lang="en-US" b="1" dirty="0" smtClean="0">
                <a:ln/>
                <a:solidFill>
                  <a:srgbClr val="FFC000"/>
                </a:solidFill>
              </a:rPr>
              <a:t>FTTH </a:t>
            </a:r>
            <a:r>
              <a:rPr lang="en-US" b="1" dirty="0">
                <a:ln/>
                <a:solidFill>
                  <a:srgbClr val="FFC000"/>
                </a:solidFill>
              </a:rPr>
              <a:t>Enchanted </a:t>
            </a:r>
            <a:r>
              <a:rPr lang="en-US" b="1" dirty="0" smtClean="0">
                <a:ln/>
                <a:solidFill>
                  <a:srgbClr val="FFC000"/>
                </a:solidFill>
              </a:rPr>
              <a:t>Light Services </a:t>
            </a:r>
            <a:r>
              <a:rPr lang="en-US" dirty="0" smtClean="0"/>
              <a:t>for your location</a:t>
            </a:r>
            <a:endParaRPr lang="en-US" dirty="0"/>
          </a:p>
        </p:txBody>
      </p:sp>
      <p:sp>
        <p:nvSpPr>
          <p:cNvPr id="5" name="Rectangle 4"/>
          <p:cNvSpPr/>
          <p:nvPr/>
        </p:nvSpPr>
        <p:spPr>
          <a:xfrm>
            <a:off x="1827806" y="14069"/>
            <a:ext cx="895642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r>
              <a:rPr lang="en-US" sz="5400" b="1" dirty="0" smtClean="0">
                <a:ln/>
                <a:solidFill>
                  <a:schemeClr val="accent4"/>
                </a:solidFill>
              </a:rPr>
              <a:t>Checkout – Service Order Start</a:t>
            </a:r>
            <a:endParaRPr lang="en-US" sz="5400" b="1" cap="none" spc="0" dirty="0">
              <a:ln/>
              <a:solidFill>
                <a:schemeClr val="accent4"/>
              </a:solidFill>
              <a:effectLst/>
            </a:endParaRPr>
          </a:p>
        </p:txBody>
      </p:sp>
      <p:cxnSp>
        <p:nvCxnSpPr>
          <p:cNvPr id="7" name="Straight Connector 6"/>
          <p:cNvCxnSpPr/>
          <p:nvPr/>
        </p:nvCxnSpPr>
        <p:spPr>
          <a:xfrm>
            <a:off x="1864414" y="937399"/>
            <a:ext cx="5243936"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8384146" y="6096446"/>
            <a:ext cx="1576400" cy="338554"/>
          </a:xfrm>
          <a:prstGeom prst="rect">
            <a:avLst/>
          </a:prstGeom>
          <a:solidFill>
            <a:schemeClr val="accent1">
              <a:lumMod val="75000"/>
            </a:schemeClr>
          </a:solidFill>
          <a:ln w="57150">
            <a:solidFill>
              <a:schemeClr val="tx2">
                <a:lumMod val="40000"/>
                <a:lumOff val="60000"/>
              </a:schemeClr>
            </a:solidFill>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600" b="1" dirty="0" smtClean="0">
                <a:ln/>
                <a:solidFill>
                  <a:schemeClr val="accent4"/>
                </a:solidFill>
                <a:effectLst>
                  <a:outerShdw blurRad="38100" dist="38100" dir="2700000" algn="tl">
                    <a:srgbClr val="000000">
                      <a:alpha val="43137"/>
                    </a:srgbClr>
                  </a:outerShdw>
                </a:effectLst>
              </a:rPr>
              <a:t>Complete Order</a:t>
            </a:r>
            <a:endParaRPr lang="en-US" sz="1600" b="1" cap="none" spc="0" dirty="0">
              <a:ln/>
              <a:solidFill>
                <a:schemeClr val="accent4"/>
              </a:solidFill>
              <a:effectLst>
                <a:outerShdw blurRad="38100" dist="38100" dir="2700000" algn="tl">
                  <a:srgbClr val="000000">
                    <a:alpha val="43137"/>
                  </a:srgbClr>
                </a:outerShdw>
              </a:effectLst>
            </a:endParaRPr>
          </a:p>
        </p:txBody>
      </p:sp>
      <p:sp>
        <p:nvSpPr>
          <p:cNvPr id="10" name="TextBox 9"/>
          <p:cNvSpPr txBox="1"/>
          <p:nvPr/>
        </p:nvSpPr>
        <p:spPr>
          <a:xfrm>
            <a:off x="3113370" y="1926503"/>
            <a:ext cx="3716467" cy="276999"/>
          </a:xfrm>
          <a:prstGeom prst="rect">
            <a:avLst/>
          </a:prstGeom>
          <a:noFill/>
        </p:spPr>
        <p:txBody>
          <a:bodyPr wrap="none" rtlCol="0">
            <a:spAutoFit/>
          </a:bodyPr>
          <a:lstStyle/>
          <a:p>
            <a:r>
              <a:rPr lang="en-US" sz="1200" dirty="0" smtClean="0"/>
              <a:t>1234 Wayward Drive, Apt. 3701, Taos Pueblo, NM 63251</a:t>
            </a:r>
            <a:endParaRPr lang="en-US" sz="1200" dirty="0"/>
          </a:p>
        </p:txBody>
      </p:sp>
      <p:sp>
        <p:nvSpPr>
          <p:cNvPr id="12" name="TextBox 11"/>
          <p:cNvSpPr txBox="1"/>
          <p:nvPr/>
        </p:nvSpPr>
        <p:spPr>
          <a:xfrm>
            <a:off x="2463800" y="1933415"/>
            <a:ext cx="695896" cy="276999"/>
          </a:xfrm>
          <a:prstGeom prst="rect">
            <a:avLst/>
          </a:prstGeom>
          <a:noFill/>
        </p:spPr>
        <p:txBody>
          <a:bodyPr wrap="none" rtlCol="0">
            <a:spAutoFit/>
          </a:bodyPr>
          <a:lstStyle/>
          <a:p>
            <a:r>
              <a:rPr lang="en-US" sz="1200" b="1" dirty="0" smtClean="0"/>
              <a:t>Address</a:t>
            </a:r>
            <a:endParaRPr lang="en-US" sz="1200" b="1" dirty="0"/>
          </a:p>
        </p:txBody>
      </p:sp>
      <p:sp>
        <p:nvSpPr>
          <p:cNvPr id="35" name="TextBox 34"/>
          <p:cNvSpPr txBox="1"/>
          <p:nvPr/>
        </p:nvSpPr>
        <p:spPr>
          <a:xfrm>
            <a:off x="6829837" y="1919591"/>
            <a:ext cx="1203984" cy="276999"/>
          </a:xfrm>
          <a:prstGeom prst="rect">
            <a:avLst/>
          </a:prstGeom>
          <a:noFill/>
        </p:spPr>
        <p:txBody>
          <a:bodyPr wrap="none" rtlCol="0">
            <a:spAutoFit/>
          </a:bodyPr>
          <a:lstStyle/>
          <a:p>
            <a:r>
              <a:rPr lang="en-US" sz="1200" dirty="0" smtClean="0">
                <a:solidFill>
                  <a:schemeClr val="accent1">
                    <a:lumMod val="75000"/>
                  </a:schemeClr>
                </a:solidFill>
              </a:rPr>
              <a:t>Change Address</a:t>
            </a:r>
            <a:endParaRPr lang="en-US" sz="1200" dirty="0">
              <a:solidFill>
                <a:schemeClr val="accent1">
                  <a:lumMod val="75000"/>
                </a:schemeClr>
              </a:solidFill>
            </a:endParaRPr>
          </a:p>
        </p:txBody>
      </p:sp>
      <p:sp>
        <p:nvSpPr>
          <p:cNvPr id="21" name="Rectangle 20"/>
          <p:cNvSpPr/>
          <p:nvPr/>
        </p:nvSpPr>
        <p:spPr>
          <a:xfrm>
            <a:off x="1943928" y="1514759"/>
            <a:ext cx="8016618"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400" b="1" cap="none" spc="0" dirty="0" smtClean="0">
                <a:ln/>
                <a:solidFill>
                  <a:srgbClr val="00B050"/>
                </a:solidFill>
                <a:effectLst/>
              </a:rPr>
              <a:t>Good news,</a:t>
            </a:r>
            <a:r>
              <a:rPr lang="en-US" sz="2400" b="1" cap="none" spc="0" dirty="0" smtClean="0">
                <a:ln/>
                <a:solidFill>
                  <a:schemeClr val="accent4"/>
                </a:solidFill>
                <a:effectLst/>
              </a:rPr>
              <a:t> FTTH Enchanted Light </a:t>
            </a:r>
            <a:r>
              <a:rPr lang="en-US" sz="2400" b="1" cap="none" spc="0" dirty="0" smtClean="0">
                <a:ln/>
                <a:solidFill>
                  <a:srgbClr val="00B050"/>
                </a:solidFill>
                <a:effectLst/>
              </a:rPr>
              <a:t>is available at this address!</a:t>
            </a:r>
            <a:endParaRPr lang="en-US" sz="2400" b="1" cap="none" spc="0" dirty="0">
              <a:ln/>
              <a:solidFill>
                <a:srgbClr val="00B050"/>
              </a:solidFill>
              <a:effectLst/>
            </a:endParaRPr>
          </a:p>
        </p:txBody>
      </p:sp>
      <p:sp>
        <p:nvSpPr>
          <p:cNvPr id="56" name="TextBox 55"/>
          <p:cNvSpPr txBox="1"/>
          <p:nvPr/>
        </p:nvSpPr>
        <p:spPr>
          <a:xfrm>
            <a:off x="5952237" y="2754992"/>
            <a:ext cx="2604239" cy="369332"/>
          </a:xfrm>
          <a:prstGeom prst="rect">
            <a:avLst/>
          </a:prstGeom>
          <a:noFill/>
        </p:spPr>
        <p:txBody>
          <a:bodyPr wrap="none" rtlCol="0">
            <a:spAutoFit/>
          </a:bodyPr>
          <a:lstStyle/>
          <a:p>
            <a:r>
              <a:rPr lang="en-US" dirty="0" smtClean="0">
                <a:solidFill>
                  <a:srgbClr val="FF0000"/>
                </a:solidFill>
              </a:rPr>
              <a:t>*</a:t>
            </a:r>
            <a:r>
              <a:rPr lang="en-US" dirty="0" smtClean="0"/>
              <a:t>All Information Required</a:t>
            </a:r>
            <a:endParaRPr lang="en-US" dirty="0"/>
          </a:p>
        </p:txBody>
      </p:sp>
      <p:sp>
        <p:nvSpPr>
          <p:cNvPr id="52" name="TextBox 51"/>
          <p:cNvSpPr txBox="1"/>
          <p:nvPr/>
        </p:nvSpPr>
        <p:spPr>
          <a:xfrm>
            <a:off x="1998510" y="2301110"/>
            <a:ext cx="2116349" cy="369332"/>
          </a:xfrm>
          <a:prstGeom prst="rect">
            <a:avLst/>
          </a:prstGeom>
          <a:noFill/>
        </p:spPr>
        <p:txBody>
          <a:bodyPr wrap="none" rtlCol="0">
            <a:spAutoFit/>
          </a:bodyPr>
          <a:lstStyle/>
          <a:p>
            <a:r>
              <a:rPr lang="en-US" b="1" dirty="0" smtClean="0"/>
              <a:t>Service Information</a:t>
            </a:r>
            <a:endParaRPr lang="en-US" b="1" dirty="0"/>
          </a:p>
        </p:txBody>
      </p:sp>
      <p:pic>
        <p:nvPicPr>
          <p:cNvPr id="15" name="Picture 14"/>
          <p:cNvPicPr>
            <a:picLocks noChangeAspect="1"/>
          </p:cNvPicPr>
          <p:nvPr/>
        </p:nvPicPr>
        <p:blipFill>
          <a:blip r:embed="rId3"/>
          <a:stretch>
            <a:fillRect/>
          </a:stretch>
        </p:blipFill>
        <p:spPr>
          <a:xfrm>
            <a:off x="2399412" y="2813939"/>
            <a:ext cx="3552825" cy="1457325"/>
          </a:xfrm>
          <a:prstGeom prst="rect">
            <a:avLst/>
          </a:prstGeom>
        </p:spPr>
      </p:pic>
      <p:sp>
        <p:nvSpPr>
          <p:cNvPr id="73" name="TextBox 72"/>
          <p:cNvSpPr txBox="1"/>
          <p:nvPr/>
        </p:nvSpPr>
        <p:spPr>
          <a:xfrm>
            <a:off x="4337032" y="4941566"/>
            <a:ext cx="827399" cy="230832"/>
          </a:xfrm>
          <a:prstGeom prst="rect">
            <a:avLst/>
          </a:prstGeom>
          <a:solidFill>
            <a:schemeClr val="bg1"/>
          </a:solidFill>
          <a:ln>
            <a:solidFill>
              <a:schemeClr val="bg1">
                <a:lumMod val="65000"/>
              </a:schemeClr>
            </a:solidFill>
          </a:ln>
        </p:spPr>
        <p:txBody>
          <a:bodyPr wrap="square" rtlCol="0">
            <a:spAutoFit/>
          </a:bodyPr>
          <a:lstStyle/>
          <a:p>
            <a:r>
              <a:rPr lang="en-US" sz="900" dirty="0" smtClean="0"/>
              <a:t>August</a:t>
            </a:r>
            <a:endParaRPr lang="en-US" sz="900" dirty="0"/>
          </a:p>
        </p:txBody>
      </p:sp>
      <p:sp>
        <p:nvSpPr>
          <p:cNvPr id="75" name="TextBox 74"/>
          <p:cNvSpPr txBox="1"/>
          <p:nvPr/>
        </p:nvSpPr>
        <p:spPr>
          <a:xfrm>
            <a:off x="2199030" y="4857006"/>
            <a:ext cx="1982723" cy="369332"/>
          </a:xfrm>
          <a:prstGeom prst="rect">
            <a:avLst/>
          </a:prstGeom>
          <a:noFill/>
        </p:spPr>
        <p:txBody>
          <a:bodyPr wrap="none" rtlCol="0">
            <a:spAutoFit/>
          </a:bodyPr>
          <a:lstStyle/>
          <a:p>
            <a:pPr algn="r"/>
            <a:r>
              <a:rPr lang="en-US" dirty="0" smtClean="0">
                <a:solidFill>
                  <a:srgbClr val="FF0000"/>
                </a:solidFill>
              </a:rPr>
              <a:t>*</a:t>
            </a:r>
            <a:r>
              <a:rPr lang="en-US" dirty="0" smtClean="0"/>
              <a:t>Date of Activation</a:t>
            </a:r>
            <a:endParaRPr lang="en-US" dirty="0"/>
          </a:p>
        </p:txBody>
      </p:sp>
      <p:sp>
        <p:nvSpPr>
          <p:cNvPr id="79" name="TextBox 78"/>
          <p:cNvSpPr txBox="1"/>
          <p:nvPr/>
        </p:nvSpPr>
        <p:spPr>
          <a:xfrm>
            <a:off x="5294863" y="4940298"/>
            <a:ext cx="331019" cy="215666"/>
          </a:xfrm>
          <a:prstGeom prst="rect">
            <a:avLst/>
          </a:prstGeom>
          <a:solidFill>
            <a:schemeClr val="bg1"/>
          </a:solidFill>
          <a:ln>
            <a:solidFill>
              <a:schemeClr val="bg1">
                <a:lumMod val="65000"/>
              </a:schemeClr>
            </a:solidFill>
          </a:ln>
        </p:spPr>
        <p:txBody>
          <a:bodyPr wrap="square" rtlCol="0">
            <a:spAutoFit/>
          </a:bodyPr>
          <a:lstStyle/>
          <a:p>
            <a:r>
              <a:rPr lang="en-US" sz="800" dirty="0" smtClean="0"/>
              <a:t>11</a:t>
            </a:r>
            <a:endParaRPr lang="en-US" sz="800" dirty="0"/>
          </a:p>
        </p:txBody>
      </p:sp>
      <p:sp>
        <p:nvSpPr>
          <p:cNvPr id="80" name="TextBox 79"/>
          <p:cNvSpPr txBox="1"/>
          <p:nvPr/>
        </p:nvSpPr>
        <p:spPr>
          <a:xfrm>
            <a:off x="5776604" y="4940298"/>
            <a:ext cx="719573" cy="215665"/>
          </a:xfrm>
          <a:prstGeom prst="rect">
            <a:avLst/>
          </a:prstGeom>
          <a:solidFill>
            <a:schemeClr val="bg1"/>
          </a:solidFill>
          <a:ln>
            <a:solidFill>
              <a:schemeClr val="bg1">
                <a:lumMod val="65000"/>
              </a:schemeClr>
            </a:solidFill>
          </a:ln>
        </p:spPr>
        <p:txBody>
          <a:bodyPr wrap="square" rtlCol="0">
            <a:spAutoFit/>
          </a:bodyPr>
          <a:lstStyle/>
          <a:p>
            <a:r>
              <a:rPr lang="en-US" sz="800" dirty="0" smtClean="0"/>
              <a:t>2014</a:t>
            </a:r>
            <a:endParaRPr lang="en-US" sz="800" dirty="0"/>
          </a:p>
        </p:txBody>
      </p:sp>
      <p:sp>
        <p:nvSpPr>
          <p:cNvPr id="82" name="TextBox 81"/>
          <p:cNvSpPr txBox="1"/>
          <p:nvPr/>
        </p:nvSpPr>
        <p:spPr>
          <a:xfrm>
            <a:off x="1998509" y="4344177"/>
            <a:ext cx="3796167" cy="369332"/>
          </a:xfrm>
          <a:prstGeom prst="rect">
            <a:avLst/>
          </a:prstGeom>
          <a:noFill/>
        </p:spPr>
        <p:txBody>
          <a:bodyPr wrap="none" rtlCol="0">
            <a:spAutoFit/>
          </a:bodyPr>
          <a:lstStyle/>
          <a:p>
            <a:r>
              <a:rPr lang="en-US" b="1" dirty="0" smtClean="0"/>
              <a:t>Service Order Installation Information</a:t>
            </a:r>
            <a:endParaRPr lang="en-US" b="1" dirty="0"/>
          </a:p>
        </p:txBody>
      </p:sp>
      <p:sp>
        <p:nvSpPr>
          <p:cNvPr id="16" name="TextBox 15"/>
          <p:cNvSpPr txBox="1"/>
          <p:nvPr/>
        </p:nvSpPr>
        <p:spPr>
          <a:xfrm>
            <a:off x="2313759" y="2716239"/>
            <a:ext cx="300082" cy="369332"/>
          </a:xfrm>
          <a:prstGeom prst="rect">
            <a:avLst/>
          </a:prstGeom>
          <a:noFill/>
        </p:spPr>
        <p:txBody>
          <a:bodyPr wrap="none" rtlCol="0">
            <a:spAutoFit/>
          </a:bodyPr>
          <a:lstStyle/>
          <a:p>
            <a:r>
              <a:rPr lang="en-US" dirty="0" smtClean="0">
                <a:solidFill>
                  <a:srgbClr val="FF0000"/>
                </a:solidFill>
              </a:rPr>
              <a:t>*</a:t>
            </a:r>
            <a:endParaRPr lang="en-US" dirty="0">
              <a:solidFill>
                <a:srgbClr val="FF0000"/>
              </a:solidFill>
            </a:endParaRPr>
          </a:p>
        </p:txBody>
      </p:sp>
      <p:sp>
        <p:nvSpPr>
          <p:cNvPr id="83" name="Rectangle 82"/>
          <p:cNvSpPr/>
          <p:nvPr/>
        </p:nvSpPr>
        <p:spPr>
          <a:xfrm>
            <a:off x="7108350" y="4892068"/>
            <a:ext cx="1576400" cy="338554"/>
          </a:xfrm>
          <a:prstGeom prst="rect">
            <a:avLst/>
          </a:prstGeom>
          <a:solidFill>
            <a:schemeClr val="accent1">
              <a:lumMod val="75000"/>
            </a:schemeClr>
          </a:solidFill>
          <a:ln w="57150">
            <a:solidFill>
              <a:schemeClr val="tx2">
                <a:lumMod val="40000"/>
                <a:lumOff val="60000"/>
              </a:schemeClr>
            </a:solidFill>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600" b="1" dirty="0" smtClean="0">
                <a:ln/>
                <a:solidFill>
                  <a:schemeClr val="accent4"/>
                </a:solidFill>
                <a:effectLst>
                  <a:outerShdw blurRad="38100" dist="38100" dir="2700000" algn="tl">
                    <a:srgbClr val="000000">
                      <a:alpha val="43137"/>
                    </a:srgbClr>
                  </a:outerShdw>
                </a:effectLst>
              </a:rPr>
              <a:t>Change</a:t>
            </a:r>
            <a:endParaRPr lang="en-US" sz="1600" b="1" cap="none" spc="0" dirty="0">
              <a:ln/>
              <a:solidFill>
                <a:schemeClr val="accent4"/>
              </a:solidFill>
              <a:effectLst>
                <a:outerShdw blurRad="38100" dist="38100" dir="2700000" algn="tl">
                  <a:srgbClr val="000000">
                    <a:alpha val="43137"/>
                  </a:srgbClr>
                </a:outerShdw>
              </a:effectLst>
            </a:endParaRPr>
          </a:p>
        </p:txBody>
      </p:sp>
      <p:sp>
        <p:nvSpPr>
          <p:cNvPr id="17" name="TextBox 16"/>
          <p:cNvSpPr txBox="1"/>
          <p:nvPr/>
        </p:nvSpPr>
        <p:spPr>
          <a:xfrm>
            <a:off x="5476110" y="3845582"/>
            <a:ext cx="3696236" cy="276999"/>
          </a:xfrm>
          <a:prstGeom prst="rect">
            <a:avLst/>
          </a:prstGeom>
          <a:noFill/>
        </p:spPr>
        <p:txBody>
          <a:bodyPr wrap="square" rtlCol="0">
            <a:spAutoFit/>
          </a:bodyPr>
          <a:lstStyle/>
          <a:p>
            <a:r>
              <a:rPr lang="en-US" sz="1200" dirty="0" smtClean="0"/>
              <a:t>Filled-in when installation successfully scheduled below </a:t>
            </a:r>
            <a:endParaRPr lang="en-US" sz="1200" dirty="0"/>
          </a:p>
        </p:txBody>
      </p:sp>
      <p:sp>
        <p:nvSpPr>
          <p:cNvPr id="22" name="TextBox 21"/>
          <p:cNvSpPr txBox="1"/>
          <p:nvPr/>
        </p:nvSpPr>
        <p:spPr>
          <a:xfrm>
            <a:off x="2888176" y="5258489"/>
            <a:ext cx="1111907" cy="276999"/>
          </a:xfrm>
          <a:prstGeom prst="rect">
            <a:avLst/>
          </a:prstGeom>
          <a:noFill/>
        </p:spPr>
        <p:txBody>
          <a:bodyPr wrap="none" rtlCol="0">
            <a:spAutoFit/>
          </a:bodyPr>
          <a:lstStyle/>
          <a:p>
            <a:r>
              <a:rPr lang="en-US" sz="1200" b="1" dirty="0" smtClean="0"/>
              <a:t>Date Accepted</a:t>
            </a:r>
            <a:endParaRPr lang="en-US" sz="1200" b="1" dirty="0"/>
          </a:p>
        </p:txBody>
      </p:sp>
      <p:sp>
        <p:nvSpPr>
          <p:cNvPr id="24" name="TextBox 23"/>
          <p:cNvSpPr txBox="1"/>
          <p:nvPr/>
        </p:nvSpPr>
        <p:spPr>
          <a:xfrm>
            <a:off x="2547226" y="5165648"/>
            <a:ext cx="325730" cy="400110"/>
          </a:xfrm>
          <a:prstGeom prst="rect">
            <a:avLst/>
          </a:prstGeom>
          <a:noFill/>
        </p:spPr>
        <p:txBody>
          <a:bodyPr wrap="none" rtlCol="0">
            <a:spAutoFit/>
          </a:bodyPr>
          <a:lstStyle/>
          <a:p>
            <a:r>
              <a:rPr lang="en-US" sz="2000" b="1" i="1" dirty="0" smtClean="0">
                <a:solidFill>
                  <a:srgbClr val="00B050"/>
                </a:solidFill>
                <a:latin typeface="Franklin Gothic Book" panose="020B0503020102020204" pitchFamily="34" charset="0"/>
              </a:rPr>
              <a:t>√</a:t>
            </a:r>
            <a:endParaRPr lang="en-US" sz="2000" b="1" i="1" dirty="0">
              <a:solidFill>
                <a:srgbClr val="00B050"/>
              </a:solidFill>
            </a:endParaRPr>
          </a:p>
        </p:txBody>
      </p:sp>
      <p:sp>
        <p:nvSpPr>
          <p:cNvPr id="25" name="TextBox 24"/>
          <p:cNvSpPr txBox="1"/>
          <p:nvPr/>
        </p:nvSpPr>
        <p:spPr>
          <a:xfrm>
            <a:off x="3673650" y="5502462"/>
            <a:ext cx="2310248" cy="276999"/>
          </a:xfrm>
          <a:prstGeom prst="rect">
            <a:avLst/>
          </a:prstGeom>
          <a:noFill/>
        </p:spPr>
        <p:txBody>
          <a:bodyPr wrap="none" rtlCol="0">
            <a:spAutoFit/>
          </a:bodyPr>
          <a:lstStyle/>
          <a:p>
            <a:pPr marL="171450" indent="-171450">
              <a:buClr>
                <a:srgbClr val="00B050"/>
              </a:buClr>
              <a:buFont typeface="Wingdings" panose="05000000000000000000" pitchFamily="2" charset="2"/>
              <a:buChar char="§"/>
            </a:pPr>
            <a:r>
              <a:rPr lang="en-US" sz="1200" dirty="0" smtClean="0">
                <a:latin typeface="Courier New" panose="02070309020205020404" pitchFamily="49" charset="0"/>
                <a:cs typeface="Courier New" panose="02070309020205020404" pitchFamily="49" charset="0"/>
              </a:rPr>
              <a:t>selected – 08/11/2014</a:t>
            </a:r>
            <a:endParaRPr lang="en-US" sz="1200" dirty="0">
              <a:latin typeface="Courier New" panose="02070309020205020404" pitchFamily="49" charset="0"/>
              <a:cs typeface="Courier New" panose="02070309020205020404" pitchFamily="49" charset="0"/>
            </a:endParaRPr>
          </a:p>
        </p:txBody>
      </p:sp>
      <p:sp>
        <p:nvSpPr>
          <p:cNvPr id="26" name="TextBox 25"/>
          <p:cNvSpPr txBox="1"/>
          <p:nvPr/>
        </p:nvSpPr>
        <p:spPr>
          <a:xfrm>
            <a:off x="3313543" y="3994393"/>
            <a:ext cx="954107" cy="246221"/>
          </a:xfrm>
          <a:prstGeom prst="rect">
            <a:avLst/>
          </a:prstGeom>
          <a:noFill/>
        </p:spPr>
        <p:txBody>
          <a:bodyPr wrap="none" rtlCol="0">
            <a:spAutoFit/>
          </a:bodyPr>
          <a:lstStyle/>
          <a:p>
            <a:pPr>
              <a:buClr>
                <a:srgbClr val="00B050"/>
              </a:buClr>
            </a:pPr>
            <a:r>
              <a:rPr lang="en-US" sz="1000" dirty="0" smtClean="0">
                <a:latin typeface="Courier New" panose="02070309020205020404" pitchFamily="49" charset="0"/>
                <a:cs typeface="Courier New" panose="02070309020205020404" pitchFamily="49" charset="0"/>
              </a:rPr>
              <a:t>08/11/2015</a:t>
            </a: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90186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37257" y="1450228"/>
            <a:ext cx="8429961" cy="5191872"/>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870178" y="937399"/>
            <a:ext cx="5418086" cy="369332"/>
          </a:xfrm>
          <a:prstGeom prst="rect">
            <a:avLst/>
          </a:prstGeom>
          <a:noFill/>
        </p:spPr>
        <p:txBody>
          <a:bodyPr wrap="none" rtlCol="0">
            <a:spAutoFit/>
          </a:bodyPr>
          <a:lstStyle/>
          <a:p>
            <a:r>
              <a:rPr lang="en-US" dirty="0" smtClean="0"/>
              <a:t>Check </a:t>
            </a:r>
            <a:r>
              <a:rPr lang="en-US" b="1" dirty="0">
                <a:ln/>
                <a:solidFill>
                  <a:srgbClr val="FFC000"/>
                </a:solidFill>
              </a:rPr>
              <a:t>FTTH Enchanted Light </a:t>
            </a:r>
            <a:r>
              <a:rPr lang="en-US" dirty="0" smtClean="0"/>
              <a:t>Availability at your location</a:t>
            </a:r>
            <a:endParaRPr lang="en-US" dirty="0"/>
          </a:p>
        </p:txBody>
      </p:sp>
      <p:sp>
        <p:nvSpPr>
          <p:cNvPr id="5" name="Rectangle 4"/>
          <p:cNvSpPr/>
          <p:nvPr/>
        </p:nvSpPr>
        <p:spPr>
          <a:xfrm>
            <a:off x="1864414" y="14069"/>
            <a:ext cx="524393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solidFill>
                <a:effectLst/>
              </a:rPr>
              <a:t>Availability Check</a:t>
            </a:r>
            <a:endParaRPr lang="en-US" sz="5400" b="1" cap="none" spc="0" dirty="0">
              <a:ln/>
              <a:solidFill>
                <a:schemeClr val="accent4"/>
              </a:solidFill>
              <a:effectLst/>
            </a:endParaRPr>
          </a:p>
        </p:txBody>
      </p:sp>
      <p:cxnSp>
        <p:nvCxnSpPr>
          <p:cNvPr id="7" name="Straight Connector 6"/>
          <p:cNvCxnSpPr/>
          <p:nvPr/>
        </p:nvCxnSpPr>
        <p:spPr>
          <a:xfrm>
            <a:off x="1864414" y="937399"/>
            <a:ext cx="524393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060678" y="2171700"/>
            <a:ext cx="1721112" cy="369332"/>
          </a:xfrm>
          <a:prstGeom prst="rect">
            <a:avLst/>
          </a:prstGeom>
          <a:noFill/>
        </p:spPr>
        <p:txBody>
          <a:bodyPr wrap="none" rtlCol="0">
            <a:spAutoFit/>
          </a:bodyPr>
          <a:lstStyle/>
          <a:p>
            <a:r>
              <a:rPr lang="en-US" dirty="0" smtClean="0">
                <a:solidFill>
                  <a:srgbClr val="FF0000"/>
                </a:solidFill>
              </a:rPr>
              <a:t>*</a:t>
            </a:r>
            <a:r>
              <a:rPr lang="en-US" dirty="0" smtClean="0"/>
              <a:t>Street Address</a:t>
            </a:r>
            <a:endParaRPr lang="en-US" dirty="0"/>
          </a:p>
        </p:txBody>
      </p:sp>
      <p:sp>
        <p:nvSpPr>
          <p:cNvPr id="11" name="TextBox 10"/>
          <p:cNvSpPr txBox="1"/>
          <p:nvPr/>
        </p:nvSpPr>
        <p:spPr>
          <a:xfrm>
            <a:off x="2282580" y="2702228"/>
            <a:ext cx="1448410" cy="369332"/>
          </a:xfrm>
          <a:prstGeom prst="rect">
            <a:avLst/>
          </a:prstGeom>
          <a:noFill/>
        </p:spPr>
        <p:txBody>
          <a:bodyPr wrap="none" rtlCol="0">
            <a:spAutoFit/>
          </a:bodyPr>
          <a:lstStyle/>
          <a:p>
            <a:r>
              <a:rPr lang="en-US" dirty="0" smtClean="0"/>
              <a:t>Apt. or Unit #</a:t>
            </a:r>
            <a:endParaRPr lang="en-US" dirty="0"/>
          </a:p>
        </p:txBody>
      </p:sp>
      <p:sp>
        <p:nvSpPr>
          <p:cNvPr id="13" name="TextBox 12"/>
          <p:cNvSpPr txBox="1"/>
          <p:nvPr/>
        </p:nvSpPr>
        <p:spPr>
          <a:xfrm>
            <a:off x="3886271" y="2171700"/>
            <a:ext cx="5242981" cy="337761"/>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sp>
        <p:nvSpPr>
          <p:cNvPr id="15" name="TextBox 14"/>
          <p:cNvSpPr txBox="1"/>
          <p:nvPr/>
        </p:nvSpPr>
        <p:spPr>
          <a:xfrm>
            <a:off x="3886270" y="2723173"/>
            <a:ext cx="1629627" cy="321234"/>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sp>
        <p:nvSpPr>
          <p:cNvPr id="16" name="TextBox 15"/>
          <p:cNvSpPr txBox="1"/>
          <p:nvPr/>
        </p:nvSpPr>
        <p:spPr>
          <a:xfrm>
            <a:off x="3886271" y="3807519"/>
            <a:ext cx="2204814" cy="348511"/>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sp>
        <p:nvSpPr>
          <p:cNvPr id="17" name="TextBox 16"/>
          <p:cNvSpPr txBox="1"/>
          <p:nvPr/>
        </p:nvSpPr>
        <p:spPr>
          <a:xfrm>
            <a:off x="3886270" y="3252418"/>
            <a:ext cx="3827135" cy="337761"/>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sp>
        <p:nvSpPr>
          <p:cNvPr id="18" name="TextBox 17"/>
          <p:cNvSpPr txBox="1"/>
          <p:nvPr/>
        </p:nvSpPr>
        <p:spPr>
          <a:xfrm>
            <a:off x="3886269" y="4367500"/>
            <a:ext cx="1371531" cy="337761"/>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sp>
        <p:nvSpPr>
          <p:cNvPr id="19" name="TextBox 18"/>
          <p:cNvSpPr txBox="1"/>
          <p:nvPr/>
        </p:nvSpPr>
        <p:spPr>
          <a:xfrm>
            <a:off x="3188854" y="3236632"/>
            <a:ext cx="542136" cy="369332"/>
          </a:xfrm>
          <a:prstGeom prst="rect">
            <a:avLst/>
          </a:prstGeom>
          <a:noFill/>
        </p:spPr>
        <p:txBody>
          <a:bodyPr wrap="none" rtlCol="0">
            <a:spAutoFit/>
          </a:bodyPr>
          <a:lstStyle/>
          <a:p>
            <a:r>
              <a:rPr lang="en-US" dirty="0" smtClean="0"/>
              <a:t>City</a:t>
            </a:r>
            <a:endParaRPr lang="en-US" dirty="0"/>
          </a:p>
        </p:txBody>
      </p:sp>
      <p:sp>
        <p:nvSpPr>
          <p:cNvPr id="20" name="TextBox 19"/>
          <p:cNvSpPr txBox="1"/>
          <p:nvPr/>
        </p:nvSpPr>
        <p:spPr>
          <a:xfrm>
            <a:off x="3068052" y="3797108"/>
            <a:ext cx="662938" cy="369332"/>
          </a:xfrm>
          <a:prstGeom prst="rect">
            <a:avLst/>
          </a:prstGeom>
          <a:noFill/>
        </p:spPr>
        <p:txBody>
          <a:bodyPr wrap="none" rtlCol="0">
            <a:spAutoFit/>
          </a:bodyPr>
          <a:lstStyle/>
          <a:p>
            <a:r>
              <a:rPr lang="en-US" dirty="0" smtClean="0"/>
              <a:t>State</a:t>
            </a:r>
            <a:endParaRPr lang="en-US" dirty="0"/>
          </a:p>
        </p:txBody>
      </p:sp>
      <p:sp>
        <p:nvSpPr>
          <p:cNvPr id="21" name="TextBox 20"/>
          <p:cNvSpPr txBox="1"/>
          <p:nvPr/>
        </p:nvSpPr>
        <p:spPr>
          <a:xfrm>
            <a:off x="2613376" y="4351714"/>
            <a:ext cx="1117614" cy="369332"/>
          </a:xfrm>
          <a:prstGeom prst="rect">
            <a:avLst/>
          </a:prstGeom>
          <a:noFill/>
        </p:spPr>
        <p:txBody>
          <a:bodyPr wrap="none" rtlCol="0">
            <a:spAutoFit/>
          </a:bodyPr>
          <a:lstStyle/>
          <a:p>
            <a:r>
              <a:rPr lang="en-US" dirty="0" smtClean="0">
                <a:solidFill>
                  <a:srgbClr val="FF0000"/>
                </a:solidFill>
              </a:rPr>
              <a:t>*</a:t>
            </a:r>
            <a:r>
              <a:rPr lang="en-US" dirty="0" smtClean="0"/>
              <a:t>Zip Code</a:t>
            </a:r>
            <a:endParaRPr lang="en-US" dirty="0"/>
          </a:p>
        </p:txBody>
      </p:sp>
      <p:sp>
        <p:nvSpPr>
          <p:cNvPr id="22" name="TextBox 21"/>
          <p:cNvSpPr txBox="1"/>
          <p:nvPr/>
        </p:nvSpPr>
        <p:spPr>
          <a:xfrm>
            <a:off x="4238047" y="4858967"/>
            <a:ext cx="2555700" cy="369332"/>
          </a:xfrm>
          <a:prstGeom prst="rect">
            <a:avLst/>
          </a:prstGeom>
          <a:noFill/>
        </p:spPr>
        <p:txBody>
          <a:bodyPr wrap="none" rtlCol="0">
            <a:spAutoFit/>
          </a:bodyPr>
          <a:lstStyle/>
          <a:p>
            <a:r>
              <a:rPr lang="en-US" dirty="0" smtClean="0"/>
              <a:t>This is a business address</a:t>
            </a:r>
            <a:endParaRPr lang="en-US" dirty="0"/>
          </a:p>
        </p:txBody>
      </p:sp>
      <p:sp>
        <p:nvSpPr>
          <p:cNvPr id="23" name="TextBox 22"/>
          <p:cNvSpPr txBox="1"/>
          <p:nvPr/>
        </p:nvSpPr>
        <p:spPr>
          <a:xfrm>
            <a:off x="3886269" y="4961307"/>
            <a:ext cx="297732" cy="176402"/>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sp>
        <p:nvSpPr>
          <p:cNvPr id="26" name="TextBox 25"/>
          <p:cNvSpPr txBox="1"/>
          <p:nvPr/>
        </p:nvSpPr>
        <p:spPr>
          <a:xfrm>
            <a:off x="2652151" y="1617498"/>
            <a:ext cx="1528175" cy="369332"/>
          </a:xfrm>
          <a:prstGeom prst="rect">
            <a:avLst/>
          </a:prstGeom>
          <a:noFill/>
        </p:spPr>
        <p:txBody>
          <a:bodyPr wrap="none" rtlCol="0">
            <a:spAutoFit/>
          </a:bodyPr>
          <a:lstStyle/>
          <a:p>
            <a:r>
              <a:rPr lang="en-US" dirty="0"/>
              <a:t>A</a:t>
            </a:r>
            <a:r>
              <a:rPr lang="en-US" dirty="0" smtClean="0"/>
              <a:t>ddress      OR</a:t>
            </a:r>
            <a:endParaRPr lang="en-US" dirty="0"/>
          </a:p>
        </p:txBody>
      </p:sp>
      <p:sp>
        <p:nvSpPr>
          <p:cNvPr id="27" name="TextBox 26"/>
          <p:cNvSpPr txBox="1"/>
          <p:nvPr/>
        </p:nvSpPr>
        <p:spPr>
          <a:xfrm>
            <a:off x="2300373" y="1719838"/>
            <a:ext cx="297732" cy="176402"/>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sp>
        <p:nvSpPr>
          <p:cNvPr id="28" name="TextBox 27"/>
          <p:cNvSpPr txBox="1"/>
          <p:nvPr/>
        </p:nvSpPr>
        <p:spPr>
          <a:xfrm>
            <a:off x="4791932" y="1610677"/>
            <a:ext cx="2093073" cy="369332"/>
          </a:xfrm>
          <a:prstGeom prst="rect">
            <a:avLst/>
          </a:prstGeom>
          <a:noFill/>
        </p:spPr>
        <p:txBody>
          <a:bodyPr wrap="none" rtlCol="0">
            <a:spAutoFit/>
          </a:bodyPr>
          <a:lstStyle/>
          <a:p>
            <a:r>
              <a:rPr lang="en-US" dirty="0" smtClean="0"/>
              <a:t>Kit Carson Customer</a:t>
            </a:r>
            <a:endParaRPr lang="en-US" dirty="0"/>
          </a:p>
        </p:txBody>
      </p:sp>
      <p:sp>
        <p:nvSpPr>
          <p:cNvPr id="29" name="TextBox 28"/>
          <p:cNvSpPr txBox="1"/>
          <p:nvPr/>
        </p:nvSpPr>
        <p:spPr>
          <a:xfrm>
            <a:off x="4440154" y="1713017"/>
            <a:ext cx="297732" cy="176402"/>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sp>
        <p:nvSpPr>
          <p:cNvPr id="30" name="TextBox 29"/>
          <p:cNvSpPr txBox="1"/>
          <p:nvPr/>
        </p:nvSpPr>
        <p:spPr>
          <a:xfrm>
            <a:off x="6147056" y="5571825"/>
            <a:ext cx="934358" cy="369332"/>
          </a:xfrm>
          <a:prstGeom prst="rect">
            <a:avLst/>
          </a:prstGeom>
          <a:noFill/>
        </p:spPr>
        <p:txBody>
          <a:bodyPr wrap="none" rtlCol="0">
            <a:spAutoFit/>
          </a:bodyPr>
          <a:lstStyle/>
          <a:p>
            <a:r>
              <a:rPr lang="en-US" dirty="0" smtClean="0"/>
              <a:t>Meter #</a:t>
            </a:r>
            <a:endParaRPr lang="en-US" dirty="0"/>
          </a:p>
        </p:txBody>
      </p:sp>
      <p:sp>
        <p:nvSpPr>
          <p:cNvPr id="31" name="TextBox 30"/>
          <p:cNvSpPr txBox="1"/>
          <p:nvPr/>
        </p:nvSpPr>
        <p:spPr>
          <a:xfrm>
            <a:off x="3886270" y="5594523"/>
            <a:ext cx="2095430" cy="321234"/>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sp>
        <p:nvSpPr>
          <p:cNvPr id="32" name="TextBox 31"/>
          <p:cNvSpPr txBox="1"/>
          <p:nvPr/>
        </p:nvSpPr>
        <p:spPr>
          <a:xfrm>
            <a:off x="2213856" y="5570474"/>
            <a:ext cx="1555234" cy="369332"/>
          </a:xfrm>
          <a:prstGeom prst="rect">
            <a:avLst/>
          </a:prstGeom>
          <a:noFill/>
        </p:spPr>
        <p:txBody>
          <a:bodyPr wrap="none" rtlCol="0">
            <a:spAutoFit/>
          </a:bodyPr>
          <a:lstStyle/>
          <a:p>
            <a:r>
              <a:rPr lang="en-US" dirty="0" smtClean="0"/>
              <a:t>Electric Acct. #</a:t>
            </a:r>
            <a:endParaRPr lang="en-US" dirty="0"/>
          </a:p>
        </p:txBody>
      </p:sp>
      <p:sp>
        <p:nvSpPr>
          <p:cNvPr id="33" name="TextBox 32"/>
          <p:cNvSpPr txBox="1"/>
          <p:nvPr/>
        </p:nvSpPr>
        <p:spPr>
          <a:xfrm>
            <a:off x="7145170" y="5564297"/>
            <a:ext cx="2583030" cy="321234"/>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sp>
        <p:nvSpPr>
          <p:cNvPr id="3" name="Rectangle 2"/>
          <p:cNvSpPr/>
          <p:nvPr/>
        </p:nvSpPr>
        <p:spPr>
          <a:xfrm>
            <a:off x="8163499" y="6115437"/>
            <a:ext cx="1681871" cy="338554"/>
          </a:xfrm>
          <a:prstGeom prst="rect">
            <a:avLst/>
          </a:prstGeom>
          <a:solidFill>
            <a:schemeClr val="accent1">
              <a:lumMod val="75000"/>
            </a:schemeClr>
          </a:solidFill>
          <a:ln w="57150">
            <a:solidFill>
              <a:schemeClr val="tx2">
                <a:lumMod val="40000"/>
                <a:lumOff val="60000"/>
              </a:schemeClr>
            </a:solidFill>
          </a:ln>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600" b="1" dirty="0" smtClean="0">
                <a:ln/>
                <a:solidFill>
                  <a:schemeClr val="accent4"/>
                </a:solidFill>
                <a:effectLst>
                  <a:outerShdw blurRad="38100" dist="38100" dir="2700000" algn="tl">
                    <a:srgbClr val="000000">
                      <a:alpha val="43137"/>
                    </a:srgbClr>
                  </a:outerShdw>
                </a:effectLst>
              </a:rPr>
              <a:t>Check Availability</a:t>
            </a:r>
            <a:endParaRPr lang="en-US" sz="1600" b="1" cap="none" spc="0" dirty="0">
              <a:ln/>
              <a:solidFill>
                <a:schemeClr val="accent4"/>
              </a:solidFill>
              <a:effectLst>
                <a:outerShdw blurRad="38100" dist="38100" dir="2700000" algn="tl">
                  <a:srgbClr val="000000">
                    <a:alpha val="43137"/>
                  </a:srgbClr>
                </a:outerShdw>
              </a:effectLst>
            </a:endParaRPr>
          </a:p>
        </p:txBody>
      </p:sp>
      <p:sp>
        <p:nvSpPr>
          <p:cNvPr id="34" name="TextBox 33"/>
          <p:cNvSpPr txBox="1"/>
          <p:nvPr/>
        </p:nvSpPr>
        <p:spPr>
          <a:xfrm>
            <a:off x="7378681" y="1611327"/>
            <a:ext cx="1697901" cy="369332"/>
          </a:xfrm>
          <a:prstGeom prst="rect">
            <a:avLst/>
          </a:prstGeom>
          <a:noFill/>
        </p:spPr>
        <p:txBody>
          <a:bodyPr wrap="none" rtlCol="0">
            <a:spAutoFit/>
          </a:bodyPr>
          <a:lstStyle/>
          <a:p>
            <a:r>
              <a:rPr lang="en-US" dirty="0" smtClean="0">
                <a:solidFill>
                  <a:srgbClr val="FF0000"/>
                </a:solidFill>
              </a:rPr>
              <a:t>*</a:t>
            </a:r>
            <a:r>
              <a:rPr lang="en-US" dirty="0" smtClean="0"/>
              <a:t>Required entry</a:t>
            </a:r>
            <a:endParaRPr lang="en-US" dirty="0"/>
          </a:p>
        </p:txBody>
      </p:sp>
      <p:sp>
        <p:nvSpPr>
          <p:cNvPr id="6" name="TextBox 5"/>
          <p:cNvSpPr txBox="1"/>
          <p:nvPr/>
        </p:nvSpPr>
        <p:spPr>
          <a:xfrm>
            <a:off x="2313071" y="1612362"/>
            <a:ext cx="304892" cy="369332"/>
          </a:xfrm>
          <a:prstGeom prst="rect">
            <a:avLst/>
          </a:prstGeom>
          <a:noFill/>
        </p:spPr>
        <p:txBody>
          <a:bodyPr wrap="none" rtlCol="0">
            <a:spAutoFit/>
          </a:bodyPr>
          <a:lstStyle/>
          <a:p>
            <a:r>
              <a:rPr lang="en-US" dirty="0" smtClean="0"/>
              <a:t>X</a:t>
            </a:r>
            <a:endParaRPr lang="en-US" dirty="0"/>
          </a:p>
        </p:txBody>
      </p:sp>
    </p:spTree>
    <p:extLst>
      <p:ext uri="{BB962C8B-B14F-4D97-AF65-F5344CB8AC3E}">
        <p14:creationId xmlns:p14="http://schemas.microsoft.com/office/powerpoint/2010/main" val="4090421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37257" y="1450228"/>
            <a:ext cx="8429961" cy="5191872"/>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870178" y="937399"/>
            <a:ext cx="5418086" cy="369332"/>
          </a:xfrm>
          <a:prstGeom prst="rect">
            <a:avLst/>
          </a:prstGeom>
          <a:noFill/>
        </p:spPr>
        <p:txBody>
          <a:bodyPr wrap="none" rtlCol="0">
            <a:spAutoFit/>
          </a:bodyPr>
          <a:lstStyle/>
          <a:p>
            <a:r>
              <a:rPr lang="en-US" dirty="0" smtClean="0"/>
              <a:t>Check </a:t>
            </a:r>
            <a:r>
              <a:rPr lang="en-US" b="1" dirty="0">
                <a:ln/>
                <a:solidFill>
                  <a:srgbClr val="FFC000"/>
                </a:solidFill>
              </a:rPr>
              <a:t>FTTH Enchanted Light </a:t>
            </a:r>
            <a:r>
              <a:rPr lang="en-US" dirty="0" smtClean="0"/>
              <a:t>Availability at your location</a:t>
            </a:r>
            <a:endParaRPr lang="en-US" dirty="0"/>
          </a:p>
        </p:txBody>
      </p:sp>
      <p:sp>
        <p:nvSpPr>
          <p:cNvPr id="5" name="Rectangle 4"/>
          <p:cNvSpPr/>
          <p:nvPr/>
        </p:nvSpPr>
        <p:spPr>
          <a:xfrm>
            <a:off x="1864414" y="14069"/>
            <a:ext cx="524393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solidFill>
                <a:effectLst/>
              </a:rPr>
              <a:t>Availability Check</a:t>
            </a:r>
            <a:endParaRPr lang="en-US" sz="5400" b="1" cap="none" spc="0" dirty="0">
              <a:ln/>
              <a:solidFill>
                <a:schemeClr val="accent4"/>
              </a:solidFill>
              <a:effectLst/>
            </a:endParaRPr>
          </a:p>
        </p:txBody>
      </p:sp>
      <p:cxnSp>
        <p:nvCxnSpPr>
          <p:cNvPr id="7" name="Straight Connector 6"/>
          <p:cNvCxnSpPr/>
          <p:nvPr/>
        </p:nvCxnSpPr>
        <p:spPr>
          <a:xfrm>
            <a:off x="1864414" y="937399"/>
            <a:ext cx="524393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125294" y="2171700"/>
            <a:ext cx="1605696" cy="369332"/>
          </a:xfrm>
          <a:prstGeom prst="rect">
            <a:avLst/>
          </a:prstGeom>
          <a:noFill/>
        </p:spPr>
        <p:txBody>
          <a:bodyPr wrap="none" rtlCol="0">
            <a:spAutoFit/>
          </a:bodyPr>
          <a:lstStyle/>
          <a:p>
            <a:r>
              <a:rPr lang="en-US" dirty="0">
                <a:solidFill>
                  <a:srgbClr val="FF0000"/>
                </a:solidFill>
              </a:rPr>
              <a:t> </a:t>
            </a:r>
            <a:r>
              <a:rPr lang="en-US" dirty="0" smtClean="0"/>
              <a:t>Street Address</a:t>
            </a:r>
            <a:endParaRPr lang="en-US" dirty="0"/>
          </a:p>
        </p:txBody>
      </p:sp>
      <p:sp>
        <p:nvSpPr>
          <p:cNvPr id="11" name="TextBox 10"/>
          <p:cNvSpPr txBox="1"/>
          <p:nvPr/>
        </p:nvSpPr>
        <p:spPr>
          <a:xfrm>
            <a:off x="2282580" y="2702228"/>
            <a:ext cx="1448410" cy="369332"/>
          </a:xfrm>
          <a:prstGeom prst="rect">
            <a:avLst/>
          </a:prstGeom>
          <a:noFill/>
        </p:spPr>
        <p:txBody>
          <a:bodyPr wrap="none" rtlCol="0">
            <a:spAutoFit/>
          </a:bodyPr>
          <a:lstStyle/>
          <a:p>
            <a:r>
              <a:rPr lang="en-US" dirty="0" smtClean="0"/>
              <a:t>Apt. or Unit #</a:t>
            </a:r>
            <a:endParaRPr lang="en-US" dirty="0"/>
          </a:p>
        </p:txBody>
      </p:sp>
      <p:sp>
        <p:nvSpPr>
          <p:cNvPr id="13" name="TextBox 12"/>
          <p:cNvSpPr txBox="1"/>
          <p:nvPr/>
        </p:nvSpPr>
        <p:spPr>
          <a:xfrm>
            <a:off x="3886271" y="2171700"/>
            <a:ext cx="5242981" cy="337761"/>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sp>
        <p:nvSpPr>
          <p:cNvPr id="15" name="TextBox 14"/>
          <p:cNvSpPr txBox="1"/>
          <p:nvPr/>
        </p:nvSpPr>
        <p:spPr>
          <a:xfrm>
            <a:off x="3886270" y="2723173"/>
            <a:ext cx="1629627" cy="321234"/>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sp>
        <p:nvSpPr>
          <p:cNvPr id="16" name="TextBox 15"/>
          <p:cNvSpPr txBox="1"/>
          <p:nvPr/>
        </p:nvSpPr>
        <p:spPr>
          <a:xfrm>
            <a:off x="3886271" y="3807519"/>
            <a:ext cx="2204814" cy="348511"/>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sp>
        <p:nvSpPr>
          <p:cNvPr id="17" name="TextBox 16"/>
          <p:cNvSpPr txBox="1"/>
          <p:nvPr/>
        </p:nvSpPr>
        <p:spPr>
          <a:xfrm>
            <a:off x="3886270" y="3252418"/>
            <a:ext cx="3827135" cy="337761"/>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sp>
        <p:nvSpPr>
          <p:cNvPr id="19" name="TextBox 18"/>
          <p:cNvSpPr txBox="1"/>
          <p:nvPr/>
        </p:nvSpPr>
        <p:spPr>
          <a:xfrm>
            <a:off x="3188854" y="3236632"/>
            <a:ext cx="542136" cy="369332"/>
          </a:xfrm>
          <a:prstGeom prst="rect">
            <a:avLst/>
          </a:prstGeom>
          <a:noFill/>
        </p:spPr>
        <p:txBody>
          <a:bodyPr wrap="none" rtlCol="0">
            <a:spAutoFit/>
          </a:bodyPr>
          <a:lstStyle/>
          <a:p>
            <a:r>
              <a:rPr lang="en-US" dirty="0" smtClean="0"/>
              <a:t>City</a:t>
            </a:r>
            <a:endParaRPr lang="en-US" dirty="0"/>
          </a:p>
        </p:txBody>
      </p:sp>
      <p:sp>
        <p:nvSpPr>
          <p:cNvPr id="20" name="TextBox 19"/>
          <p:cNvSpPr txBox="1"/>
          <p:nvPr/>
        </p:nvSpPr>
        <p:spPr>
          <a:xfrm>
            <a:off x="3068052" y="3797108"/>
            <a:ext cx="662938" cy="369332"/>
          </a:xfrm>
          <a:prstGeom prst="rect">
            <a:avLst/>
          </a:prstGeom>
          <a:noFill/>
        </p:spPr>
        <p:txBody>
          <a:bodyPr wrap="none" rtlCol="0">
            <a:spAutoFit/>
          </a:bodyPr>
          <a:lstStyle/>
          <a:p>
            <a:r>
              <a:rPr lang="en-US" dirty="0" smtClean="0"/>
              <a:t>State</a:t>
            </a:r>
            <a:endParaRPr lang="en-US" dirty="0"/>
          </a:p>
        </p:txBody>
      </p:sp>
      <p:sp>
        <p:nvSpPr>
          <p:cNvPr id="21" name="TextBox 20"/>
          <p:cNvSpPr txBox="1"/>
          <p:nvPr/>
        </p:nvSpPr>
        <p:spPr>
          <a:xfrm>
            <a:off x="2675893" y="4351714"/>
            <a:ext cx="1055097" cy="369332"/>
          </a:xfrm>
          <a:prstGeom prst="rect">
            <a:avLst/>
          </a:prstGeom>
          <a:noFill/>
        </p:spPr>
        <p:txBody>
          <a:bodyPr wrap="none" rtlCol="0">
            <a:spAutoFit/>
          </a:bodyPr>
          <a:lstStyle/>
          <a:p>
            <a:r>
              <a:rPr lang="en-US" dirty="0">
                <a:solidFill>
                  <a:srgbClr val="FF0000"/>
                </a:solidFill>
              </a:rPr>
              <a:t> </a:t>
            </a:r>
            <a:r>
              <a:rPr lang="en-US" dirty="0" smtClean="0"/>
              <a:t>Zip Code</a:t>
            </a:r>
            <a:endParaRPr lang="en-US" dirty="0"/>
          </a:p>
        </p:txBody>
      </p:sp>
      <p:sp>
        <p:nvSpPr>
          <p:cNvPr id="22" name="TextBox 21"/>
          <p:cNvSpPr txBox="1"/>
          <p:nvPr/>
        </p:nvSpPr>
        <p:spPr>
          <a:xfrm>
            <a:off x="4238047" y="4858967"/>
            <a:ext cx="2555700" cy="369332"/>
          </a:xfrm>
          <a:prstGeom prst="rect">
            <a:avLst/>
          </a:prstGeom>
          <a:noFill/>
        </p:spPr>
        <p:txBody>
          <a:bodyPr wrap="none" rtlCol="0">
            <a:spAutoFit/>
          </a:bodyPr>
          <a:lstStyle/>
          <a:p>
            <a:r>
              <a:rPr lang="en-US" dirty="0" smtClean="0"/>
              <a:t>This is a business address</a:t>
            </a:r>
            <a:endParaRPr lang="en-US" dirty="0"/>
          </a:p>
        </p:txBody>
      </p:sp>
      <p:sp>
        <p:nvSpPr>
          <p:cNvPr id="23" name="TextBox 22"/>
          <p:cNvSpPr txBox="1"/>
          <p:nvPr/>
        </p:nvSpPr>
        <p:spPr>
          <a:xfrm>
            <a:off x="3886269" y="4961307"/>
            <a:ext cx="297732" cy="176402"/>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sp>
        <p:nvSpPr>
          <p:cNvPr id="26" name="TextBox 25"/>
          <p:cNvSpPr txBox="1"/>
          <p:nvPr/>
        </p:nvSpPr>
        <p:spPr>
          <a:xfrm>
            <a:off x="2652151" y="1617498"/>
            <a:ext cx="1528175" cy="369332"/>
          </a:xfrm>
          <a:prstGeom prst="rect">
            <a:avLst/>
          </a:prstGeom>
          <a:noFill/>
        </p:spPr>
        <p:txBody>
          <a:bodyPr wrap="none" rtlCol="0">
            <a:spAutoFit/>
          </a:bodyPr>
          <a:lstStyle/>
          <a:p>
            <a:r>
              <a:rPr lang="en-US" dirty="0"/>
              <a:t>A</a:t>
            </a:r>
            <a:r>
              <a:rPr lang="en-US" dirty="0" smtClean="0"/>
              <a:t>ddress      OR</a:t>
            </a:r>
            <a:endParaRPr lang="en-US" dirty="0"/>
          </a:p>
        </p:txBody>
      </p:sp>
      <p:sp>
        <p:nvSpPr>
          <p:cNvPr id="27" name="TextBox 26"/>
          <p:cNvSpPr txBox="1"/>
          <p:nvPr/>
        </p:nvSpPr>
        <p:spPr>
          <a:xfrm>
            <a:off x="2300373" y="1719838"/>
            <a:ext cx="297732" cy="176402"/>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sp>
        <p:nvSpPr>
          <p:cNvPr id="28" name="TextBox 27"/>
          <p:cNvSpPr txBox="1"/>
          <p:nvPr/>
        </p:nvSpPr>
        <p:spPr>
          <a:xfrm>
            <a:off x="4791932" y="1610677"/>
            <a:ext cx="2093073" cy="369332"/>
          </a:xfrm>
          <a:prstGeom prst="rect">
            <a:avLst/>
          </a:prstGeom>
          <a:noFill/>
        </p:spPr>
        <p:txBody>
          <a:bodyPr wrap="none" rtlCol="0">
            <a:spAutoFit/>
          </a:bodyPr>
          <a:lstStyle/>
          <a:p>
            <a:r>
              <a:rPr lang="en-US" dirty="0" smtClean="0"/>
              <a:t>Kit Carson Customer</a:t>
            </a:r>
            <a:endParaRPr lang="en-US" dirty="0"/>
          </a:p>
        </p:txBody>
      </p:sp>
      <p:sp>
        <p:nvSpPr>
          <p:cNvPr id="29" name="TextBox 28"/>
          <p:cNvSpPr txBox="1"/>
          <p:nvPr/>
        </p:nvSpPr>
        <p:spPr>
          <a:xfrm>
            <a:off x="4440154" y="1713017"/>
            <a:ext cx="297732" cy="176402"/>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sp>
        <p:nvSpPr>
          <p:cNvPr id="30" name="TextBox 29"/>
          <p:cNvSpPr txBox="1"/>
          <p:nvPr/>
        </p:nvSpPr>
        <p:spPr>
          <a:xfrm>
            <a:off x="6040152" y="5570474"/>
            <a:ext cx="1049775" cy="369332"/>
          </a:xfrm>
          <a:prstGeom prst="rect">
            <a:avLst/>
          </a:prstGeom>
          <a:noFill/>
        </p:spPr>
        <p:txBody>
          <a:bodyPr wrap="none" rtlCol="0">
            <a:spAutoFit/>
          </a:bodyPr>
          <a:lstStyle/>
          <a:p>
            <a:r>
              <a:rPr lang="en-US" dirty="0" smtClean="0">
                <a:solidFill>
                  <a:srgbClr val="FF0000"/>
                </a:solidFill>
              </a:rPr>
              <a:t>*</a:t>
            </a:r>
            <a:r>
              <a:rPr lang="en-US" dirty="0" smtClean="0"/>
              <a:t>Meter #</a:t>
            </a:r>
            <a:endParaRPr lang="en-US" dirty="0"/>
          </a:p>
        </p:txBody>
      </p:sp>
      <p:sp>
        <p:nvSpPr>
          <p:cNvPr id="31" name="TextBox 30"/>
          <p:cNvSpPr txBox="1"/>
          <p:nvPr/>
        </p:nvSpPr>
        <p:spPr>
          <a:xfrm>
            <a:off x="3886270" y="5594523"/>
            <a:ext cx="2095430" cy="321234"/>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sp>
        <p:nvSpPr>
          <p:cNvPr id="32" name="TextBox 31"/>
          <p:cNvSpPr txBox="1"/>
          <p:nvPr/>
        </p:nvSpPr>
        <p:spPr>
          <a:xfrm>
            <a:off x="2112256" y="5570474"/>
            <a:ext cx="1670650" cy="369332"/>
          </a:xfrm>
          <a:prstGeom prst="rect">
            <a:avLst/>
          </a:prstGeom>
          <a:noFill/>
        </p:spPr>
        <p:txBody>
          <a:bodyPr wrap="none" rtlCol="0">
            <a:spAutoFit/>
          </a:bodyPr>
          <a:lstStyle/>
          <a:p>
            <a:r>
              <a:rPr lang="en-US" dirty="0" smtClean="0">
                <a:solidFill>
                  <a:srgbClr val="FF0000"/>
                </a:solidFill>
              </a:rPr>
              <a:t>*</a:t>
            </a:r>
            <a:r>
              <a:rPr lang="en-US" dirty="0" smtClean="0"/>
              <a:t>Electric Acct. #</a:t>
            </a:r>
            <a:endParaRPr lang="en-US" dirty="0"/>
          </a:p>
        </p:txBody>
      </p:sp>
      <p:sp>
        <p:nvSpPr>
          <p:cNvPr id="33" name="TextBox 32"/>
          <p:cNvSpPr txBox="1"/>
          <p:nvPr/>
        </p:nvSpPr>
        <p:spPr>
          <a:xfrm>
            <a:off x="7145170" y="5564297"/>
            <a:ext cx="2583030" cy="321234"/>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sp>
        <p:nvSpPr>
          <p:cNvPr id="3" name="Rectangle 2"/>
          <p:cNvSpPr/>
          <p:nvPr/>
        </p:nvSpPr>
        <p:spPr>
          <a:xfrm>
            <a:off x="8163499" y="6115437"/>
            <a:ext cx="1681871" cy="338554"/>
          </a:xfrm>
          <a:prstGeom prst="rect">
            <a:avLst/>
          </a:prstGeom>
          <a:solidFill>
            <a:schemeClr val="accent1">
              <a:lumMod val="75000"/>
            </a:schemeClr>
          </a:solidFill>
          <a:ln w="57150">
            <a:solidFill>
              <a:schemeClr val="tx2">
                <a:lumMod val="40000"/>
                <a:lumOff val="60000"/>
              </a:schemeClr>
            </a:solidFill>
          </a:ln>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600" b="1" dirty="0" smtClean="0">
                <a:ln/>
                <a:solidFill>
                  <a:schemeClr val="accent4"/>
                </a:solidFill>
                <a:effectLst>
                  <a:outerShdw blurRad="38100" dist="38100" dir="2700000" algn="tl">
                    <a:srgbClr val="000000">
                      <a:alpha val="43137"/>
                    </a:srgbClr>
                  </a:outerShdw>
                </a:effectLst>
              </a:rPr>
              <a:t>Check Availability</a:t>
            </a:r>
            <a:endParaRPr lang="en-US" sz="1600" b="1" cap="none" spc="0" dirty="0">
              <a:ln/>
              <a:solidFill>
                <a:schemeClr val="accent4"/>
              </a:solidFill>
              <a:effectLst>
                <a:outerShdw blurRad="38100" dist="38100" dir="2700000" algn="tl">
                  <a:srgbClr val="000000">
                    <a:alpha val="43137"/>
                  </a:srgbClr>
                </a:outerShdw>
              </a:effectLst>
            </a:endParaRPr>
          </a:p>
        </p:txBody>
      </p:sp>
      <p:sp>
        <p:nvSpPr>
          <p:cNvPr id="34" name="TextBox 33"/>
          <p:cNvSpPr txBox="1"/>
          <p:nvPr/>
        </p:nvSpPr>
        <p:spPr>
          <a:xfrm>
            <a:off x="7378681" y="1611327"/>
            <a:ext cx="1697901" cy="369332"/>
          </a:xfrm>
          <a:prstGeom prst="rect">
            <a:avLst/>
          </a:prstGeom>
          <a:noFill/>
        </p:spPr>
        <p:txBody>
          <a:bodyPr wrap="none" rtlCol="0">
            <a:spAutoFit/>
          </a:bodyPr>
          <a:lstStyle/>
          <a:p>
            <a:r>
              <a:rPr lang="en-US" dirty="0" smtClean="0">
                <a:solidFill>
                  <a:srgbClr val="FF0000"/>
                </a:solidFill>
              </a:rPr>
              <a:t>*</a:t>
            </a:r>
            <a:r>
              <a:rPr lang="en-US" dirty="0" smtClean="0"/>
              <a:t>Required entry</a:t>
            </a:r>
            <a:endParaRPr lang="en-US" dirty="0"/>
          </a:p>
        </p:txBody>
      </p:sp>
      <p:sp>
        <p:nvSpPr>
          <p:cNvPr id="6" name="TextBox 5"/>
          <p:cNvSpPr txBox="1"/>
          <p:nvPr/>
        </p:nvSpPr>
        <p:spPr>
          <a:xfrm>
            <a:off x="4460017" y="1612929"/>
            <a:ext cx="304892" cy="369332"/>
          </a:xfrm>
          <a:prstGeom prst="rect">
            <a:avLst/>
          </a:prstGeom>
          <a:noFill/>
        </p:spPr>
        <p:txBody>
          <a:bodyPr wrap="none" rtlCol="0">
            <a:spAutoFit/>
          </a:bodyPr>
          <a:lstStyle/>
          <a:p>
            <a:r>
              <a:rPr lang="en-US" dirty="0" smtClean="0"/>
              <a:t>X</a:t>
            </a:r>
            <a:endParaRPr lang="en-US" dirty="0"/>
          </a:p>
        </p:txBody>
      </p:sp>
      <p:sp>
        <p:nvSpPr>
          <p:cNvPr id="35" name="TextBox 34"/>
          <p:cNvSpPr txBox="1"/>
          <p:nvPr/>
        </p:nvSpPr>
        <p:spPr>
          <a:xfrm>
            <a:off x="3886269" y="4367500"/>
            <a:ext cx="1371531" cy="337761"/>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spTree>
    <p:extLst>
      <p:ext uri="{BB962C8B-B14F-4D97-AF65-F5344CB8AC3E}">
        <p14:creationId xmlns:p14="http://schemas.microsoft.com/office/powerpoint/2010/main" val="1858995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37257" y="1450228"/>
            <a:ext cx="8429961" cy="5191872"/>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870178" y="937399"/>
            <a:ext cx="5418086" cy="369332"/>
          </a:xfrm>
          <a:prstGeom prst="rect">
            <a:avLst/>
          </a:prstGeom>
          <a:noFill/>
        </p:spPr>
        <p:txBody>
          <a:bodyPr wrap="none" rtlCol="0">
            <a:spAutoFit/>
          </a:bodyPr>
          <a:lstStyle/>
          <a:p>
            <a:r>
              <a:rPr lang="en-US" dirty="0" smtClean="0"/>
              <a:t>Check </a:t>
            </a:r>
            <a:r>
              <a:rPr lang="en-US" b="1" dirty="0">
                <a:ln/>
                <a:solidFill>
                  <a:srgbClr val="FFC000"/>
                </a:solidFill>
              </a:rPr>
              <a:t>FTTH Enchanted Light </a:t>
            </a:r>
            <a:r>
              <a:rPr lang="en-US" dirty="0" smtClean="0"/>
              <a:t>Availability at your location</a:t>
            </a:r>
            <a:endParaRPr lang="en-US" dirty="0"/>
          </a:p>
        </p:txBody>
      </p:sp>
      <p:sp>
        <p:nvSpPr>
          <p:cNvPr id="5" name="Rectangle 4"/>
          <p:cNvSpPr/>
          <p:nvPr/>
        </p:nvSpPr>
        <p:spPr>
          <a:xfrm>
            <a:off x="1864414" y="14069"/>
            <a:ext cx="524393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solidFill>
                <a:effectLst/>
              </a:rPr>
              <a:t>Availability Check</a:t>
            </a:r>
            <a:endParaRPr lang="en-US" sz="5400" b="1" cap="none" spc="0" dirty="0">
              <a:ln/>
              <a:solidFill>
                <a:schemeClr val="accent4"/>
              </a:solidFill>
              <a:effectLst/>
            </a:endParaRPr>
          </a:p>
        </p:txBody>
      </p:sp>
      <p:cxnSp>
        <p:nvCxnSpPr>
          <p:cNvPr id="7" name="Straight Connector 6"/>
          <p:cNvCxnSpPr/>
          <p:nvPr/>
        </p:nvCxnSpPr>
        <p:spPr>
          <a:xfrm>
            <a:off x="1864414" y="937399"/>
            <a:ext cx="5243936"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8525938" y="6115437"/>
            <a:ext cx="1329262" cy="338554"/>
          </a:xfrm>
          <a:prstGeom prst="rect">
            <a:avLst/>
          </a:prstGeom>
          <a:solidFill>
            <a:schemeClr val="accent1">
              <a:lumMod val="75000"/>
            </a:schemeClr>
          </a:solidFill>
          <a:ln w="57150">
            <a:solidFill>
              <a:schemeClr val="tx2">
                <a:lumMod val="40000"/>
                <a:lumOff val="60000"/>
              </a:schemeClr>
            </a:solidFill>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600" b="1" dirty="0" smtClean="0">
                <a:ln/>
                <a:solidFill>
                  <a:schemeClr val="accent4"/>
                </a:solidFill>
                <a:effectLst>
                  <a:outerShdw blurRad="38100" dist="38100" dir="2700000" algn="tl">
                    <a:srgbClr val="000000">
                      <a:alpha val="43137"/>
                    </a:srgbClr>
                  </a:outerShdw>
                </a:effectLst>
              </a:rPr>
              <a:t>Continue</a:t>
            </a:r>
            <a:endParaRPr lang="en-US" sz="1600" b="1" cap="none" spc="0" dirty="0">
              <a:ln/>
              <a:solidFill>
                <a:schemeClr val="accent4"/>
              </a:solidFill>
              <a:effectLst>
                <a:outerShdw blurRad="38100" dist="38100" dir="2700000" algn="tl">
                  <a:srgbClr val="000000">
                    <a:alpha val="43137"/>
                  </a:srgbClr>
                </a:outerShdw>
              </a:effectLst>
            </a:endParaRPr>
          </a:p>
        </p:txBody>
      </p:sp>
      <p:sp>
        <p:nvSpPr>
          <p:cNvPr id="2" name="Rectangle 1"/>
          <p:cNvSpPr/>
          <p:nvPr/>
        </p:nvSpPr>
        <p:spPr>
          <a:xfrm>
            <a:off x="1943928" y="1819559"/>
            <a:ext cx="8016618"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400" b="1" cap="none" spc="0" dirty="0" smtClean="0">
                <a:ln/>
                <a:solidFill>
                  <a:srgbClr val="00B050"/>
                </a:solidFill>
                <a:effectLst/>
              </a:rPr>
              <a:t>Good news,</a:t>
            </a:r>
            <a:r>
              <a:rPr lang="en-US" sz="2400" b="1" cap="none" spc="0" dirty="0" smtClean="0">
                <a:ln/>
                <a:solidFill>
                  <a:schemeClr val="accent4"/>
                </a:solidFill>
                <a:effectLst/>
              </a:rPr>
              <a:t> FTTH Enchanted Light </a:t>
            </a:r>
            <a:r>
              <a:rPr lang="en-US" sz="2400" b="1" cap="none" spc="0" dirty="0" smtClean="0">
                <a:ln/>
                <a:solidFill>
                  <a:srgbClr val="00B050"/>
                </a:solidFill>
                <a:effectLst/>
              </a:rPr>
              <a:t>is available at this address!</a:t>
            </a:r>
            <a:endParaRPr lang="en-US" sz="2400" b="1" cap="none" spc="0" dirty="0">
              <a:ln/>
              <a:solidFill>
                <a:srgbClr val="00B050"/>
              </a:solidFill>
              <a:effectLst/>
            </a:endParaRPr>
          </a:p>
        </p:txBody>
      </p:sp>
      <p:sp>
        <p:nvSpPr>
          <p:cNvPr id="10" name="TextBox 9"/>
          <p:cNvSpPr txBox="1"/>
          <p:nvPr/>
        </p:nvSpPr>
        <p:spPr>
          <a:xfrm>
            <a:off x="2463800" y="2705152"/>
            <a:ext cx="2397066" cy="923330"/>
          </a:xfrm>
          <a:prstGeom prst="rect">
            <a:avLst/>
          </a:prstGeom>
          <a:noFill/>
        </p:spPr>
        <p:txBody>
          <a:bodyPr wrap="none" rtlCol="0">
            <a:spAutoFit/>
          </a:bodyPr>
          <a:lstStyle/>
          <a:p>
            <a:r>
              <a:rPr lang="en-US" dirty="0" smtClean="0"/>
              <a:t>1234 Wayward Drive</a:t>
            </a:r>
          </a:p>
          <a:p>
            <a:r>
              <a:rPr lang="en-US" dirty="0" smtClean="0"/>
              <a:t>Apt. 3701</a:t>
            </a:r>
          </a:p>
          <a:p>
            <a:r>
              <a:rPr lang="en-US" dirty="0" smtClean="0"/>
              <a:t>Taos Pueblo, NM 63251</a:t>
            </a:r>
            <a:endParaRPr lang="en-US" dirty="0"/>
          </a:p>
        </p:txBody>
      </p:sp>
      <p:sp>
        <p:nvSpPr>
          <p:cNvPr id="12" name="TextBox 11"/>
          <p:cNvSpPr txBox="1"/>
          <p:nvPr/>
        </p:nvSpPr>
        <p:spPr>
          <a:xfrm>
            <a:off x="2463800" y="2492215"/>
            <a:ext cx="695896" cy="276999"/>
          </a:xfrm>
          <a:prstGeom prst="rect">
            <a:avLst/>
          </a:prstGeom>
          <a:noFill/>
        </p:spPr>
        <p:txBody>
          <a:bodyPr wrap="none" rtlCol="0">
            <a:spAutoFit/>
          </a:bodyPr>
          <a:lstStyle/>
          <a:p>
            <a:r>
              <a:rPr lang="en-US" sz="1200" b="1" dirty="0" smtClean="0"/>
              <a:t>Address</a:t>
            </a:r>
            <a:endParaRPr lang="en-US" sz="1200" b="1" dirty="0"/>
          </a:p>
        </p:txBody>
      </p:sp>
      <p:sp>
        <p:nvSpPr>
          <p:cNvPr id="35" name="TextBox 34"/>
          <p:cNvSpPr txBox="1"/>
          <p:nvPr/>
        </p:nvSpPr>
        <p:spPr>
          <a:xfrm>
            <a:off x="4985417" y="3326083"/>
            <a:ext cx="1203984" cy="276999"/>
          </a:xfrm>
          <a:prstGeom prst="rect">
            <a:avLst/>
          </a:prstGeom>
          <a:noFill/>
        </p:spPr>
        <p:txBody>
          <a:bodyPr wrap="none" rtlCol="0">
            <a:spAutoFit/>
          </a:bodyPr>
          <a:lstStyle/>
          <a:p>
            <a:r>
              <a:rPr lang="en-US" sz="1200" dirty="0" smtClean="0">
                <a:solidFill>
                  <a:schemeClr val="accent1">
                    <a:lumMod val="75000"/>
                  </a:schemeClr>
                </a:solidFill>
              </a:rPr>
              <a:t>Change Address</a:t>
            </a:r>
            <a:endParaRPr lang="en-US" sz="1200" dirty="0">
              <a:solidFill>
                <a:schemeClr val="accent1">
                  <a:lumMod val="75000"/>
                </a:schemeClr>
              </a:solidFill>
            </a:endParaRPr>
          </a:p>
        </p:txBody>
      </p:sp>
      <p:sp>
        <p:nvSpPr>
          <p:cNvPr id="36" name="Rectangle 35"/>
          <p:cNvSpPr/>
          <p:nvPr/>
        </p:nvSpPr>
        <p:spPr>
          <a:xfrm>
            <a:off x="2460566" y="3951627"/>
            <a:ext cx="7702045"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400" b="1" dirty="0" smtClean="0">
                <a:ln/>
                <a:solidFill>
                  <a:srgbClr val="00B050"/>
                </a:solidFill>
              </a:rPr>
              <a:t>You can get all the available</a:t>
            </a:r>
            <a:r>
              <a:rPr lang="en-US" sz="2400" b="1" cap="none" spc="0" dirty="0" smtClean="0">
                <a:ln/>
                <a:solidFill>
                  <a:schemeClr val="accent4"/>
                </a:solidFill>
                <a:effectLst/>
              </a:rPr>
              <a:t> FTTH Enchanted Light </a:t>
            </a:r>
            <a:r>
              <a:rPr lang="en-US" sz="2400" b="1" cap="none" spc="0" dirty="0" smtClean="0">
                <a:ln/>
                <a:solidFill>
                  <a:srgbClr val="00B050"/>
                </a:solidFill>
                <a:effectLst/>
              </a:rPr>
              <a:t>services.</a:t>
            </a:r>
            <a:endParaRPr lang="en-US" sz="2400" b="1" cap="none" spc="0" dirty="0">
              <a:ln/>
              <a:solidFill>
                <a:srgbClr val="00B050"/>
              </a:solidFill>
              <a:effectLst/>
            </a:endParaRPr>
          </a:p>
        </p:txBody>
      </p:sp>
      <p:sp>
        <p:nvSpPr>
          <p:cNvPr id="37" name="TextBox 36"/>
          <p:cNvSpPr txBox="1"/>
          <p:nvPr/>
        </p:nvSpPr>
        <p:spPr>
          <a:xfrm>
            <a:off x="3977915" y="4720777"/>
            <a:ext cx="454385" cy="348511"/>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sp>
        <p:nvSpPr>
          <p:cNvPr id="38" name="TextBox 37"/>
          <p:cNvSpPr txBox="1"/>
          <p:nvPr/>
        </p:nvSpPr>
        <p:spPr>
          <a:xfrm>
            <a:off x="2956496" y="4710366"/>
            <a:ext cx="899605" cy="369332"/>
          </a:xfrm>
          <a:prstGeom prst="rect">
            <a:avLst/>
          </a:prstGeom>
          <a:noFill/>
        </p:spPr>
        <p:txBody>
          <a:bodyPr wrap="none" rtlCol="0">
            <a:spAutoFit/>
          </a:bodyPr>
          <a:lstStyle/>
          <a:p>
            <a:r>
              <a:rPr lang="en-US" dirty="0" smtClean="0">
                <a:solidFill>
                  <a:srgbClr val="FF0000"/>
                </a:solidFill>
              </a:rPr>
              <a:t>*</a:t>
            </a:r>
            <a:r>
              <a:rPr lang="en-US" dirty="0" smtClean="0"/>
              <a:t>Phone</a:t>
            </a:r>
            <a:endParaRPr lang="en-US" dirty="0"/>
          </a:p>
        </p:txBody>
      </p:sp>
      <p:sp>
        <p:nvSpPr>
          <p:cNvPr id="39" name="TextBox 38"/>
          <p:cNvSpPr txBox="1"/>
          <p:nvPr/>
        </p:nvSpPr>
        <p:spPr>
          <a:xfrm>
            <a:off x="4633673" y="4710366"/>
            <a:ext cx="441667" cy="348511"/>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sp>
        <p:nvSpPr>
          <p:cNvPr id="40" name="TextBox 39"/>
          <p:cNvSpPr txBox="1"/>
          <p:nvPr/>
        </p:nvSpPr>
        <p:spPr>
          <a:xfrm>
            <a:off x="5289431" y="4711700"/>
            <a:ext cx="679569" cy="347177"/>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sp>
        <p:nvSpPr>
          <p:cNvPr id="14" name="TextBox 13"/>
          <p:cNvSpPr txBox="1"/>
          <p:nvPr/>
        </p:nvSpPr>
        <p:spPr>
          <a:xfrm>
            <a:off x="4432300" y="4710366"/>
            <a:ext cx="255198" cy="369332"/>
          </a:xfrm>
          <a:prstGeom prst="rect">
            <a:avLst/>
          </a:prstGeom>
          <a:noFill/>
        </p:spPr>
        <p:txBody>
          <a:bodyPr wrap="none" rtlCol="0">
            <a:spAutoFit/>
          </a:bodyPr>
          <a:lstStyle/>
          <a:p>
            <a:r>
              <a:rPr lang="en-US" dirty="0" smtClean="0"/>
              <a:t>-</a:t>
            </a:r>
            <a:endParaRPr lang="en-US" dirty="0"/>
          </a:p>
        </p:txBody>
      </p:sp>
      <p:sp>
        <p:nvSpPr>
          <p:cNvPr id="41" name="TextBox 40"/>
          <p:cNvSpPr txBox="1"/>
          <p:nvPr/>
        </p:nvSpPr>
        <p:spPr>
          <a:xfrm>
            <a:off x="5048314" y="4699955"/>
            <a:ext cx="255198" cy="369332"/>
          </a:xfrm>
          <a:prstGeom prst="rect">
            <a:avLst/>
          </a:prstGeom>
          <a:noFill/>
        </p:spPr>
        <p:txBody>
          <a:bodyPr wrap="none" rtlCol="0">
            <a:spAutoFit/>
          </a:bodyPr>
          <a:lstStyle/>
          <a:p>
            <a:r>
              <a:rPr lang="en-US" dirty="0" smtClean="0"/>
              <a:t>-</a:t>
            </a:r>
            <a:endParaRPr lang="en-US" dirty="0"/>
          </a:p>
        </p:txBody>
      </p:sp>
      <p:sp>
        <p:nvSpPr>
          <p:cNvPr id="42" name="TextBox 41"/>
          <p:cNvSpPr txBox="1"/>
          <p:nvPr/>
        </p:nvSpPr>
        <p:spPr>
          <a:xfrm>
            <a:off x="3977915" y="5332927"/>
            <a:ext cx="3130435" cy="348511"/>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sp>
        <p:nvSpPr>
          <p:cNvPr id="43" name="TextBox 42"/>
          <p:cNvSpPr txBox="1"/>
          <p:nvPr/>
        </p:nvSpPr>
        <p:spPr>
          <a:xfrm>
            <a:off x="3043058" y="5322516"/>
            <a:ext cx="813043" cy="369332"/>
          </a:xfrm>
          <a:prstGeom prst="rect">
            <a:avLst/>
          </a:prstGeom>
          <a:noFill/>
        </p:spPr>
        <p:txBody>
          <a:bodyPr wrap="none" rtlCol="0">
            <a:spAutoFit/>
          </a:bodyPr>
          <a:lstStyle/>
          <a:p>
            <a:r>
              <a:rPr lang="en-US" dirty="0" smtClean="0">
                <a:solidFill>
                  <a:srgbClr val="FF0000"/>
                </a:solidFill>
              </a:rPr>
              <a:t>*</a:t>
            </a:r>
            <a:r>
              <a:rPr lang="en-US" dirty="0" smtClean="0"/>
              <a:t>Email</a:t>
            </a:r>
            <a:endParaRPr lang="en-US" dirty="0"/>
          </a:p>
        </p:txBody>
      </p:sp>
    </p:spTree>
    <p:extLst>
      <p:ext uri="{BB962C8B-B14F-4D97-AF65-F5344CB8AC3E}">
        <p14:creationId xmlns:p14="http://schemas.microsoft.com/office/powerpoint/2010/main" val="3488063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37257" y="1450228"/>
            <a:ext cx="8429961" cy="5191872"/>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870178" y="937399"/>
            <a:ext cx="5441490" cy="369332"/>
          </a:xfrm>
          <a:prstGeom prst="rect">
            <a:avLst/>
          </a:prstGeom>
          <a:noFill/>
        </p:spPr>
        <p:txBody>
          <a:bodyPr wrap="none" rtlCol="0">
            <a:spAutoFit/>
          </a:bodyPr>
          <a:lstStyle/>
          <a:p>
            <a:r>
              <a:rPr lang="en-US" dirty="0" smtClean="0"/>
              <a:t>Check </a:t>
            </a:r>
            <a:r>
              <a:rPr lang="en-US" b="1" dirty="0">
                <a:ln/>
                <a:solidFill>
                  <a:srgbClr val="FFC000"/>
                </a:solidFill>
              </a:rPr>
              <a:t>FTTH Enchanted Light </a:t>
            </a:r>
            <a:r>
              <a:rPr lang="en-US" dirty="0" smtClean="0"/>
              <a:t>Availability at your location</a:t>
            </a:r>
            <a:endParaRPr lang="en-US" dirty="0"/>
          </a:p>
        </p:txBody>
      </p:sp>
      <p:sp>
        <p:nvSpPr>
          <p:cNvPr id="5" name="Rectangle 4"/>
          <p:cNvSpPr/>
          <p:nvPr/>
        </p:nvSpPr>
        <p:spPr>
          <a:xfrm>
            <a:off x="1864414" y="14069"/>
            <a:ext cx="524393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solidFill>
                <a:effectLst/>
              </a:rPr>
              <a:t>Availability Check</a:t>
            </a:r>
            <a:endParaRPr lang="en-US" sz="5400" b="1" cap="none" spc="0" dirty="0">
              <a:ln/>
              <a:solidFill>
                <a:schemeClr val="accent4"/>
              </a:solidFill>
              <a:effectLst/>
            </a:endParaRPr>
          </a:p>
        </p:txBody>
      </p:sp>
      <p:cxnSp>
        <p:nvCxnSpPr>
          <p:cNvPr id="7" name="Straight Connector 6"/>
          <p:cNvCxnSpPr/>
          <p:nvPr/>
        </p:nvCxnSpPr>
        <p:spPr>
          <a:xfrm>
            <a:off x="1864414" y="937399"/>
            <a:ext cx="5243936"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8525938" y="6115437"/>
            <a:ext cx="1329262" cy="338554"/>
          </a:xfrm>
          <a:prstGeom prst="rect">
            <a:avLst/>
          </a:prstGeom>
          <a:solidFill>
            <a:schemeClr val="accent1">
              <a:lumMod val="75000"/>
            </a:schemeClr>
          </a:solidFill>
          <a:ln w="57150">
            <a:solidFill>
              <a:schemeClr val="tx2">
                <a:lumMod val="40000"/>
                <a:lumOff val="60000"/>
              </a:schemeClr>
            </a:solidFill>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600" b="1" dirty="0" smtClean="0">
                <a:ln/>
                <a:solidFill>
                  <a:schemeClr val="accent4"/>
                </a:solidFill>
                <a:effectLst>
                  <a:outerShdw blurRad="38100" dist="38100" dir="2700000" algn="tl">
                    <a:srgbClr val="000000">
                      <a:alpha val="43137"/>
                    </a:srgbClr>
                  </a:outerShdw>
                </a:effectLst>
              </a:rPr>
              <a:t>Continue</a:t>
            </a:r>
            <a:endParaRPr lang="en-US" sz="1600" b="1" cap="none" spc="0" dirty="0">
              <a:ln/>
              <a:solidFill>
                <a:schemeClr val="accent4"/>
              </a:solidFill>
              <a:effectLst>
                <a:outerShdw blurRad="38100" dist="38100" dir="2700000" algn="tl">
                  <a:srgbClr val="000000">
                    <a:alpha val="43137"/>
                  </a:srgbClr>
                </a:outerShdw>
              </a:effectLst>
            </a:endParaRPr>
          </a:p>
        </p:txBody>
      </p:sp>
      <p:sp>
        <p:nvSpPr>
          <p:cNvPr id="2" name="Rectangle 1"/>
          <p:cNvSpPr/>
          <p:nvPr/>
        </p:nvSpPr>
        <p:spPr>
          <a:xfrm>
            <a:off x="1943928" y="1819559"/>
            <a:ext cx="8016618" cy="461665"/>
          </a:xfrm>
          <a:prstGeom prst="rect">
            <a:avLst/>
          </a:prstGeom>
          <a:noFill/>
        </p:spPr>
        <p:txBody>
          <a:bodyPr wrap="none" lIns="91440" tIns="45720" rIns="91440" bIns="45720">
            <a:noAutofit/>
            <a:scene3d>
              <a:camera prst="orthographicFront"/>
              <a:lightRig rig="soft" dir="t">
                <a:rot lat="0" lon="0" rev="15600000"/>
              </a:lightRig>
            </a:scene3d>
            <a:sp3d extrusionH="57150" prstMaterial="softEdge">
              <a:bevelT w="25400" h="38100"/>
            </a:sp3d>
          </a:bodyPr>
          <a:lstStyle/>
          <a:p>
            <a:r>
              <a:rPr lang="en-US" sz="2400" b="1" cap="none" spc="0" dirty="0" smtClean="0">
                <a:ln/>
                <a:solidFill>
                  <a:schemeClr val="accent4"/>
                </a:solidFill>
                <a:effectLst/>
              </a:rPr>
              <a:t>FTTH Enchanted Light </a:t>
            </a:r>
            <a:r>
              <a:rPr lang="en-US" sz="2400" b="1" cap="none" spc="0" dirty="0" smtClean="0">
                <a:ln/>
                <a:solidFill>
                  <a:srgbClr val="00B050"/>
                </a:solidFill>
                <a:effectLst/>
              </a:rPr>
              <a:t>is not yet available at this address.</a:t>
            </a:r>
            <a:endParaRPr lang="en-US" sz="2400" b="1" cap="none" spc="0" dirty="0">
              <a:ln/>
              <a:solidFill>
                <a:srgbClr val="00B050"/>
              </a:solidFill>
              <a:effectLst/>
            </a:endParaRPr>
          </a:p>
        </p:txBody>
      </p:sp>
      <p:sp>
        <p:nvSpPr>
          <p:cNvPr id="10" name="TextBox 9"/>
          <p:cNvSpPr txBox="1"/>
          <p:nvPr/>
        </p:nvSpPr>
        <p:spPr>
          <a:xfrm>
            <a:off x="2463800" y="2705152"/>
            <a:ext cx="2397066" cy="923330"/>
          </a:xfrm>
          <a:prstGeom prst="rect">
            <a:avLst/>
          </a:prstGeom>
          <a:noFill/>
        </p:spPr>
        <p:txBody>
          <a:bodyPr wrap="none" rtlCol="0">
            <a:spAutoFit/>
          </a:bodyPr>
          <a:lstStyle/>
          <a:p>
            <a:r>
              <a:rPr lang="en-US" dirty="0" smtClean="0"/>
              <a:t>1234 Wayward Drive</a:t>
            </a:r>
          </a:p>
          <a:p>
            <a:r>
              <a:rPr lang="en-US" dirty="0" smtClean="0"/>
              <a:t>Apt. 3701</a:t>
            </a:r>
          </a:p>
          <a:p>
            <a:r>
              <a:rPr lang="en-US" dirty="0" smtClean="0"/>
              <a:t>Taos Pueblo, NM 63251</a:t>
            </a:r>
            <a:endParaRPr lang="en-US" dirty="0"/>
          </a:p>
        </p:txBody>
      </p:sp>
      <p:sp>
        <p:nvSpPr>
          <p:cNvPr id="12" name="TextBox 11"/>
          <p:cNvSpPr txBox="1"/>
          <p:nvPr/>
        </p:nvSpPr>
        <p:spPr>
          <a:xfrm>
            <a:off x="2463800" y="2492215"/>
            <a:ext cx="695896" cy="276999"/>
          </a:xfrm>
          <a:prstGeom prst="rect">
            <a:avLst/>
          </a:prstGeom>
          <a:noFill/>
        </p:spPr>
        <p:txBody>
          <a:bodyPr wrap="none" rtlCol="0">
            <a:spAutoFit/>
          </a:bodyPr>
          <a:lstStyle/>
          <a:p>
            <a:r>
              <a:rPr lang="en-US" sz="1200" b="1" dirty="0" smtClean="0"/>
              <a:t>Address</a:t>
            </a:r>
            <a:endParaRPr lang="en-US" sz="1200" b="1" dirty="0"/>
          </a:p>
        </p:txBody>
      </p:sp>
      <p:sp>
        <p:nvSpPr>
          <p:cNvPr id="35" name="TextBox 34"/>
          <p:cNvSpPr txBox="1"/>
          <p:nvPr/>
        </p:nvSpPr>
        <p:spPr>
          <a:xfrm>
            <a:off x="4985417" y="3326083"/>
            <a:ext cx="1203984" cy="276999"/>
          </a:xfrm>
          <a:prstGeom prst="rect">
            <a:avLst/>
          </a:prstGeom>
          <a:noFill/>
        </p:spPr>
        <p:txBody>
          <a:bodyPr wrap="none" rtlCol="0">
            <a:spAutoFit/>
          </a:bodyPr>
          <a:lstStyle/>
          <a:p>
            <a:r>
              <a:rPr lang="en-US" sz="1200" dirty="0" smtClean="0">
                <a:solidFill>
                  <a:schemeClr val="accent1">
                    <a:lumMod val="75000"/>
                  </a:schemeClr>
                </a:solidFill>
              </a:rPr>
              <a:t>Change Address</a:t>
            </a:r>
            <a:endParaRPr lang="en-US" sz="1200" dirty="0">
              <a:solidFill>
                <a:schemeClr val="accent1">
                  <a:lumMod val="75000"/>
                </a:schemeClr>
              </a:solidFill>
            </a:endParaRPr>
          </a:p>
        </p:txBody>
      </p:sp>
      <p:sp>
        <p:nvSpPr>
          <p:cNvPr id="36" name="Rectangle 35"/>
          <p:cNvSpPr/>
          <p:nvPr/>
        </p:nvSpPr>
        <p:spPr>
          <a:xfrm>
            <a:off x="2460566" y="3951627"/>
            <a:ext cx="7702045" cy="461665"/>
          </a:xfrm>
          <a:prstGeom prst="rect">
            <a:avLst/>
          </a:prstGeom>
          <a:noFill/>
        </p:spPr>
        <p:txBody>
          <a:bodyPr wrap="none" lIns="91440" tIns="45720" rIns="91440" bIns="45720">
            <a:noAutofit/>
            <a:scene3d>
              <a:camera prst="orthographicFront"/>
              <a:lightRig rig="soft" dir="t">
                <a:rot lat="0" lon="0" rev="15600000"/>
              </a:lightRig>
            </a:scene3d>
            <a:sp3d extrusionH="57150" prstMaterial="softEdge">
              <a:bevelT w="25400" h="38100"/>
            </a:sp3d>
          </a:bodyPr>
          <a:lstStyle/>
          <a:p>
            <a:r>
              <a:rPr lang="en-US" sz="2400" b="1" dirty="0" smtClean="0">
                <a:ln/>
                <a:solidFill>
                  <a:srgbClr val="00B050"/>
                </a:solidFill>
              </a:rPr>
              <a:t>You can still select your </a:t>
            </a:r>
            <a:r>
              <a:rPr lang="en-US" sz="2400" b="1" cap="none" spc="0" dirty="0" smtClean="0">
                <a:ln/>
                <a:solidFill>
                  <a:schemeClr val="accent4"/>
                </a:solidFill>
                <a:effectLst/>
              </a:rPr>
              <a:t>FTTH Enchanted Light </a:t>
            </a:r>
            <a:r>
              <a:rPr lang="en-US" sz="2400" b="1" cap="none" spc="0" dirty="0" smtClean="0">
                <a:ln/>
                <a:solidFill>
                  <a:srgbClr val="00B050"/>
                </a:solidFill>
                <a:effectLst/>
              </a:rPr>
              <a:t>services.</a:t>
            </a:r>
            <a:endParaRPr lang="en-US" sz="2400" b="1" cap="none" spc="0" dirty="0">
              <a:ln/>
              <a:solidFill>
                <a:srgbClr val="00B050"/>
              </a:solidFill>
              <a:effectLst/>
            </a:endParaRPr>
          </a:p>
        </p:txBody>
      </p:sp>
      <p:sp>
        <p:nvSpPr>
          <p:cNvPr id="37" name="TextBox 36"/>
          <p:cNvSpPr txBox="1"/>
          <p:nvPr/>
        </p:nvSpPr>
        <p:spPr>
          <a:xfrm>
            <a:off x="3977915" y="4720777"/>
            <a:ext cx="454385" cy="348511"/>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sp>
        <p:nvSpPr>
          <p:cNvPr id="38" name="TextBox 37"/>
          <p:cNvSpPr txBox="1"/>
          <p:nvPr/>
        </p:nvSpPr>
        <p:spPr>
          <a:xfrm>
            <a:off x="2956496" y="4710366"/>
            <a:ext cx="899605" cy="369332"/>
          </a:xfrm>
          <a:prstGeom prst="rect">
            <a:avLst/>
          </a:prstGeom>
          <a:noFill/>
        </p:spPr>
        <p:txBody>
          <a:bodyPr wrap="none" rtlCol="0">
            <a:spAutoFit/>
          </a:bodyPr>
          <a:lstStyle/>
          <a:p>
            <a:r>
              <a:rPr lang="en-US" dirty="0" smtClean="0">
                <a:solidFill>
                  <a:srgbClr val="FF0000"/>
                </a:solidFill>
              </a:rPr>
              <a:t>*</a:t>
            </a:r>
            <a:r>
              <a:rPr lang="en-US" dirty="0" smtClean="0"/>
              <a:t>Phone</a:t>
            </a:r>
            <a:endParaRPr lang="en-US" dirty="0"/>
          </a:p>
        </p:txBody>
      </p:sp>
      <p:sp>
        <p:nvSpPr>
          <p:cNvPr id="39" name="TextBox 38"/>
          <p:cNvSpPr txBox="1"/>
          <p:nvPr/>
        </p:nvSpPr>
        <p:spPr>
          <a:xfrm>
            <a:off x="4633673" y="4710366"/>
            <a:ext cx="441667" cy="348511"/>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sp>
        <p:nvSpPr>
          <p:cNvPr id="40" name="TextBox 39"/>
          <p:cNvSpPr txBox="1"/>
          <p:nvPr/>
        </p:nvSpPr>
        <p:spPr>
          <a:xfrm>
            <a:off x="5289431" y="4711700"/>
            <a:ext cx="679569" cy="347177"/>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sp>
        <p:nvSpPr>
          <p:cNvPr id="14" name="TextBox 13"/>
          <p:cNvSpPr txBox="1"/>
          <p:nvPr/>
        </p:nvSpPr>
        <p:spPr>
          <a:xfrm>
            <a:off x="4432300" y="4710366"/>
            <a:ext cx="255198" cy="369332"/>
          </a:xfrm>
          <a:prstGeom prst="rect">
            <a:avLst/>
          </a:prstGeom>
          <a:noFill/>
        </p:spPr>
        <p:txBody>
          <a:bodyPr wrap="none" rtlCol="0">
            <a:spAutoFit/>
          </a:bodyPr>
          <a:lstStyle/>
          <a:p>
            <a:r>
              <a:rPr lang="en-US" dirty="0" smtClean="0"/>
              <a:t>-</a:t>
            </a:r>
            <a:endParaRPr lang="en-US" dirty="0"/>
          </a:p>
        </p:txBody>
      </p:sp>
      <p:sp>
        <p:nvSpPr>
          <p:cNvPr id="41" name="TextBox 40"/>
          <p:cNvSpPr txBox="1"/>
          <p:nvPr/>
        </p:nvSpPr>
        <p:spPr>
          <a:xfrm>
            <a:off x="5048314" y="4699955"/>
            <a:ext cx="255198" cy="369332"/>
          </a:xfrm>
          <a:prstGeom prst="rect">
            <a:avLst/>
          </a:prstGeom>
          <a:noFill/>
        </p:spPr>
        <p:txBody>
          <a:bodyPr wrap="none" rtlCol="0">
            <a:spAutoFit/>
          </a:bodyPr>
          <a:lstStyle/>
          <a:p>
            <a:r>
              <a:rPr lang="en-US" dirty="0" smtClean="0"/>
              <a:t>-</a:t>
            </a:r>
            <a:endParaRPr lang="en-US" dirty="0"/>
          </a:p>
        </p:txBody>
      </p:sp>
      <p:sp>
        <p:nvSpPr>
          <p:cNvPr id="42" name="TextBox 41"/>
          <p:cNvSpPr txBox="1"/>
          <p:nvPr/>
        </p:nvSpPr>
        <p:spPr>
          <a:xfrm>
            <a:off x="3977915" y="5332927"/>
            <a:ext cx="3130435" cy="348511"/>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sp>
        <p:nvSpPr>
          <p:cNvPr id="43" name="TextBox 42"/>
          <p:cNvSpPr txBox="1"/>
          <p:nvPr/>
        </p:nvSpPr>
        <p:spPr>
          <a:xfrm>
            <a:off x="3043058" y="5322516"/>
            <a:ext cx="813043" cy="369332"/>
          </a:xfrm>
          <a:prstGeom prst="rect">
            <a:avLst/>
          </a:prstGeom>
          <a:noFill/>
        </p:spPr>
        <p:txBody>
          <a:bodyPr wrap="none" rtlCol="0">
            <a:spAutoFit/>
          </a:bodyPr>
          <a:lstStyle/>
          <a:p>
            <a:r>
              <a:rPr lang="en-US" dirty="0" smtClean="0">
                <a:solidFill>
                  <a:srgbClr val="FF0000"/>
                </a:solidFill>
              </a:rPr>
              <a:t>*</a:t>
            </a:r>
            <a:r>
              <a:rPr lang="en-US" dirty="0" smtClean="0"/>
              <a:t>Email</a:t>
            </a:r>
            <a:endParaRPr lang="en-US" dirty="0"/>
          </a:p>
        </p:txBody>
      </p:sp>
    </p:spTree>
    <p:extLst>
      <p:ext uri="{BB962C8B-B14F-4D97-AF65-F5344CB8AC3E}">
        <p14:creationId xmlns:p14="http://schemas.microsoft.com/office/powerpoint/2010/main" val="393977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37257" y="1450228"/>
            <a:ext cx="8429961" cy="5191872"/>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870178" y="937399"/>
            <a:ext cx="5294078" cy="369332"/>
          </a:xfrm>
          <a:prstGeom prst="rect">
            <a:avLst/>
          </a:prstGeom>
          <a:noFill/>
        </p:spPr>
        <p:txBody>
          <a:bodyPr wrap="none" rtlCol="0">
            <a:spAutoFit/>
          </a:bodyPr>
          <a:lstStyle/>
          <a:p>
            <a:r>
              <a:rPr lang="en-US" dirty="0" smtClean="0"/>
              <a:t>Select </a:t>
            </a:r>
            <a:r>
              <a:rPr lang="en-US" b="1" dirty="0" smtClean="0">
                <a:ln/>
                <a:solidFill>
                  <a:srgbClr val="FFC000"/>
                </a:solidFill>
              </a:rPr>
              <a:t>FTTH </a:t>
            </a:r>
            <a:r>
              <a:rPr lang="en-US" b="1" dirty="0">
                <a:ln/>
                <a:solidFill>
                  <a:srgbClr val="FFC000"/>
                </a:solidFill>
              </a:rPr>
              <a:t>Enchanted </a:t>
            </a:r>
            <a:r>
              <a:rPr lang="en-US" b="1" dirty="0" smtClean="0">
                <a:ln/>
                <a:solidFill>
                  <a:srgbClr val="FFC000"/>
                </a:solidFill>
              </a:rPr>
              <a:t>Light Services </a:t>
            </a:r>
            <a:r>
              <a:rPr lang="en-US" dirty="0" smtClean="0"/>
              <a:t>for your location</a:t>
            </a:r>
            <a:endParaRPr lang="en-US" dirty="0"/>
          </a:p>
        </p:txBody>
      </p:sp>
      <p:sp>
        <p:nvSpPr>
          <p:cNvPr id="5" name="Rectangle 4"/>
          <p:cNvSpPr/>
          <p:nvPr/>
        </p:nvSpPr>
        <p:spPr>
          <a:xfrm>
            <a:off x="1827806" y="14069"/>
            <a:ext cx="5317161"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smtClean="0">
                <a:ln/>
                <a:solidFill>
                  <a:schemeClr val="accent4"/>
                </a:solidFill>
              </a:rPr>
              <a:t>Services</a:t>
            </a:r>
            <a:r>
              <a:rPr lang="en-US" sz="5400" b="1" cap="none" spc="0" dirty="0" smtClean="0">
                <a:ln/>
                <a:solidFill>
                  <a:schemeClr val="accent4"/>
                </a:solidFill>
                <a:effectLst/>
              </a:rPr>
              <a:t> Selection</a:t>
            </a:r>
            <a:endParaRPr lang="en-US" sz="5400" b="1" cap="none" spc="0" dirty="0">
              <a:ln/>
              <a:solidFill>
                <a:schemeClr val="accent4"/>
              </a:solidFill>
              <a:effectLst/>
            </a:endParaRPr>
          </a:p>
        </p:txBody>
      </p:sp>
      <p:cxnSp>
        <p:nvCxnSpPr>
          <p:cNvPr id="7" name="Straight Connector 6"/>
          <p:cNvCxnSpPr/>
          <p:nvPr/>
        </p:nvCxnSpPr>
        <p:spPr>
          <a:xfrm>
            <a:off x="1864414" y="937399"/>
            <a:ext cx="5243936"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8525938" y="6115437"/>
            <a:ext cx="1329262" cy="338554"/>
          </a:xfrm>
          <a:prstGeom prst="rect">
            <a:avLst/>
          </a:prstGeom>
          <a:solidFill>
            <a:schemeClr val="accent1">
              <a:lumMod val="75000"/>
            </a:schemeClr>
          </a:solidFill>
          <a:ln w="57150">
            <a:solidFill>
              <a:schemeClr val="tx2">
                <a:lumMod val="40000"/>
                <a:lumOff val="60000"/>
              </a:schemeClr>
            </a:solidFill>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600" b="1" dirty="0" smtClean="0">
                <a:ln/>
                <a:solidFill>
                  <a:schemeClr val="accent4"/>
                </a:solidFill>
                <a:effectLst>
                  <a:outerShdw blurRad="38100" dist="38100" dir="2700000" algn="tl">
                    <a:srgbClr val="000000">
                      <a:alpha val="43137"/>
                    </a:srgbClr>
                  </a:outerShdw>
                </a:effectLst>
              </a:rPr>
              <a:t>Continue</a:t>
            </a:r>
            <a:endParaRPr lang="en-US" sz="1600" b="1" cap="none" spc="0" dirty="0">
              <a:ln/>
              <a:solidFill>
                <a:schemeClr val="accent4"/>
              </a:solidFill>
              <a:effectLst>
                <a:outerShdw blurRad="38100" dist="38100" dir="2700000" algn="tl">
                  <a:srgbClr val="000000">
                    <a:alpha val="43137"/>
                  </a:srgbClr>
                </a:outerShdw>
              </a:effectLst>
            </a:endParaRPr>
          </a:p>
        </p:txBody>
      </p:sp>
      <p:sp>
        <p:nvSpPr>
          <p:cNvPr id="10" name="TextBox 9"/>
          <p:cNvSpPr txBox="1"/>
          <p:nvPr/>
        </p:nvSpPr>
        <p:spPr>
          <a:xfrm>
            <a:off x="3113370" y="1926503"/>
            <a:ext cx="3716467" cy="276999"/>
          </a:xfrm>
          <a:prstGeom prst="rect">
            <a:avLst/>
          </a:prstGeom>
          <a:noFill/>
        </p:spPr>
        <p:txBody>
          <a:bodyPr wrap="none" rtlCol="0">
            <a:spAutoFit/>
          </a:bodyPr>
          <a:lstStyle/>
          <a:p>
            <a:r>
              <a:rPr lang="en-US" sz="1200" dirty="0" smtClean="0"/>
              <a:t>1234 Wayward Drive, Apt. 3701, Taos Pueblo, NM 63251</a:t>
            </a:r>
            <a:endParaRPr lang="en-US" sz="1200" dirty="0"/>
          </a:p>
        </p:txBody>
      </p:sp>
      <p:sp>
        <p:nvSpPr>
          <p:cNvPr id="12" name="TextBox 11"/>
          <p:cNvSpPr txBox="1"/>
          <p:nvPr/>
        </p:nvSpPr>
        <p:spPr>
          <a:xfrm>
            <a:off x="2463800" y="1933415"/>
            <a:ext cx="695896" cy="276999"/>
          </a:xfrm>
          <a:prstGeom prst="rect">
            <a:avLst/>
          </a:prstGeom>
          <a:noFill/>
        </p:spPr>
        <p:txBody>
          <a:bodyPr wrap="none" rtlCol="0">
            <a:spAutoFit/>
          </a:bodyPr>
          <a:lstStyle/>
          <a:p>
            <a:r>
              <a:rPr lang="en-US" sz="1200" b="1" dirty="0" smtClean="0"/>
              <a:t>Address</a:t>
            </a:r>
            <a:endParaRPr lang="en-US" sz="1200" b="1" dirty="0"/>
          </a:p>
        </p:txBody>
      </p:sp>
      <p:sp>
        <p:nvSpPr>
          <p:cNvPr id="35" name="TextBox 34"/>
          <p:cNvSpPr txBox="1"/>
          <p:nvPr/>
        </p:nvSpPr>
        <p:spPr>
          <a:xfrm>
            <a:off x="6829837" y="1919591"/>
            <a:ext cx="1203984" cy="276999"/>
          </a:xfrm>
          <a:prstGeom prst="rect">
            <a:avLst/>
          </a:prstGeom>
          <a:noFill/>
        </p:spPr>
        <p:txBody>
          <a:bodyPr wrap="none" rtlCol="0">
            <a:spAutoFit/>
          </a:bodyPr>
          <a:lstStyle/>
          <a:p>
            <a:r>
              <a:rPr lang="en-US" sz="1200" dirty="0" smtClean="0">
                <a:solidFill>
                  <a:schemeClr val="accent1">
                    <a:lumMod val="75000"/>
                  </a:schemeClr>
                </a:solidFill>
              </a:rPr>
              <a:t>Change Address</a:t>
            </a:r>
            <a:endParaRPr lang="en-US" sz="1200" dirty="0">
              <a:solidFill>
                <a:schemeClr val="accent1">
                  <a:lumMod val="75000"/>
                </a:schemeClr>
              </a:solidFill>
            </a:endParaRPr>
          </a:p>
        </p:txBody>
      </p:sp>
      <p:sp>
        <p:nvSpPr>
          <p:cNvPr id="21" name="Rectangle 20"/>
          <p:cNvSpPr/>
          <p:nvPr/>
        </p:nvSpPr>
        <p:spPr>
          <a:xfrm>
            <a:off x="1943928" y="1514759"/>
            <a:ext cx="8016618"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400" b="1" cap="none" spc="0" dirty="0" smtClean="0">
                <a:ln/>
                <a:solidFill>
                  <a:srgbClr val="00B050"/>
                </a:solidFill>
                <a:effectLst/>
              </a:rPr>
              <a:t>Good news,</a:t>
            </a:r>
            <a:r>
              <a:rPr lang="en-US" sz="2400" b="1" cap="none" spc="0" dirty="0" smtClean="0">
                <a:ln/>
                <a:solidFill>
                  <a:schemeClr val="accent4"/>
                </a:solidFill>
                <a:effectLst/>
              </a:rPr>
              <a:t> FTTH Enchanted Light </a:t>
            </a:r>
            <a:r>
              <a:rPr lang="en-US" sz="2400" b="1" cap="none" spc="0" dirty="0" smtClean="0">
                <a:ln/>
                <a:solidFill>
                  <a:srgbClr val="00B050"/>
                </a:solidFill>
                <a:effectLst/>
              </a:rPr>
              <a:t>is available at this address!</a:t>
            </a:r>
            <a:endParaRPr lang="en-US" sz="2400" b="1" cap="none" spc="0" dirty="0">
              <a:ln/>
              <a:solidFill>
                <a:srgbClr val="00B050"/>
              </a:solidFill>
              <a:effectLst/>
            </a:endParaRPr>
          </a:p>
        </p:txBody>
      </p:sp>
      <p:sp>
        <p:nvSpPr>
          <p:cNvPr id="22" name="TextBox 21"/>
          <p:cNvSpPr txBox="1"/>
          <p:nvPr/>
        </p:nvSpPr>
        <p:spPr>
          <a:xfrm>
            <a:off x="2321951" y="2344082"/>
            <a:ext cx="2353529" cy="369332"/>
          </a:xfrm>
          <a:prstGeom prst="rect">
            <a:avLst/>
          </a:prstGeom>
          <a:noFill/>
        </p:spPr>
        <p:txBody>
          <a:bodyPr wrap="none" rtlCol="0">
            <a:spAutoFit/>
          </a:bodyPr>
          <a:lstStyle/>
          <a:p>
            <a:r>
              <a:rPr lang="en-US" dirty="0" smtClean="0"/>
              <a:t>Drop &amp; Select Services:</a:t>
            </a:r>
            <a:endParaRPr lang="en-US" dirty="0"/>
          </a:p>
        </p:txBody>
      </p:sp>
      <p:sp>
        <p:nvSpPr>
          <p:cNvPr id="23" name="TextBox 22"/>
          <p:cNvSpPr txBox="1"/>
          <p:nvPr/>
        </p:nvSpPr>
        <p:spPr>
          <a:xfrm>
            <a:off x="1970173" y="2446422"/>
            <a:ext cx="297732" cy="176402"/>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sp>
        <p:nvSpPr>
          <p:cNvPr id="6" name="TextBox 5"/>
          <p:cNvSpPr txBox="1"/>
          <p:nvPr/>
        </p:nvSpPr>
        <p:spPr>
          <a:xfrm>
            <a:off x="2347351" y="2634888"/>
            <a:ext cx="7467408" cy="338554"/>
          </a:xfrm>
          <a:prstGeom prst="rect">
            <a:avLst/>
          </a:prstGeom>
          <a:noFill/>
        </p:spPr>
        <p:txBody>
          <a:bodyPr wrap="square" rtlCol="0">
            <a:spAutoFit/>
          </a:bodyPr>
          <a:lstStyle/>
          <a:p>
            <a:r>
              <a:rPr lang="en-US" sz="800" dirty="0" smtClean="0"/>
              <a:t>I </a:t>
            </a:r>
            <a:r>
              <a:rPr lang="en-US" sz="800" dirty="0"/>
              <a:t>am requesting that Enchanted Light and KC Communications install fiber optic service as soon as possible at the address listed, and grant access to the property for the sole purpose of installation. In addition, I request the following internet and/or phone services to be enabled at the time of installation, if available.</a:t>
            </a:r>
          </a:p>
        </p:txBody>
      </p:sp>
      <p:sp>
        <p:nvSpPr>
          <p:cNvPr id="29" name="TextBox 28"/>
          <p:cNvSpPr txBox="1"/>
          <p:nvPr/>
        </p:nvSpPr>
        <p:spPr>
          <a:xfrm>
            <a:off x="2018306" y="2973636"/>
            <a:ext cx="2243691" cy="369332"/>
          </a:xfrm>
          <a:prstGeom prst="rect">
            <a:avLst/>
          </a:prstGeom>
          <a:noFill/>
        </p:spPr>
        <p:txBody>
          <a:bodyPr wrap="none" rtlCol="0">
            <a:spAutoFit/>
          </a:bodyPr>
          <a:lstStyle/>
          <a:p>
            <a:r>
              <a:rPr lang="en-US" b="1" dirty="0">
                <a:solidFill>
                  <a:srgbClr val="FF0000"/>
                </a:solidFill>
              </a:rPr>
              <a:t> </a:t>
            </a:r>
            <a:r>
              <a:rPr lang="en-US" b="1" dirty="0" smtClean="0"/>
              <a:t>Internet - Residential</a:t>
            </a:r>
            <a:endParaRPr lang="en-US" b="1" dirty="0"/>
          </a:p>
        </p:txBody>
      </p:sp>
      <p:sp>
        <p:nvSpPr>
          <p:cNvPr id="8" name="TextBox 7"/>
          <p:cNvSpPr txBox="1"/>
          <p:nvPr/>
        </p:nvSpPr>
        <p:spPr>
          <a:xfrm>
            <a:off x="4261997" y="3049836"/>
            <a:ext cx="4451860" cy="246221"/>
          </a:xfrm>
          <a:prstGeom prst="rect">
            <a:avLst/>
          </a:prstGeom>
          <a:noFill/>
        </p:spPr>
        <p:txBody>
          <a:bodyPr wrap="none" rtlCol="0">
            <a:spAutoFit/>
          </a:bodyPr>
          <a:lstStyle/>
          <a:p>
            <a:r>
              <a:rPr lang="en-US" sz="1000" dirty="0" smtClean="0">
                <a:solidFill>
                  <a:srgbClr val="00B0F0"/>
                </a:solidFill>
              </a:rPr>
              <a:t>NOTE: Display category and present choices based on previous res or bus selection</a:t>
            </a:r>
            <a:endParaRPr lang="en-US" sz="1000" dirty="0">
              <a:solidFill>
                <a:srgbClr val="00B0F0"/>
              </a:solidFill>
            </a:endParaRPr>
          </a:p>
        </p:txBody>
      </p:sp>
      <p:sp>
        <p:nvSpPr>
          <p:cNvPr id="11" name="TextBox 10"/>
          <p:cNvSpPr txBox="1"/>
          <p:nvPr/>
        </p:nvSpPr>
        <p:spPr>
          <a:xfrm>
            <a:off x="2160673" y="3402941"/>
            <a:ext cx="2316660" cy="307777"/>
          </a:xfrm>
          <a:prstGeom prst="rect">
            <a:avLst/>
          </a:prstGeom>
          <a:solidFill>
            <a:schemeClr val="bg1"/>
          </a:solidFill>
          <a:ln>
            <a:solidFill>
              <a:schemeClr val="tx1"/>
            </a:solidFill>
          </a:ln>
        </p:spPr>
        <p:txBody>
          <a:bodyPr wrap="none" rtlCol="0">
            <a:spAutoFit/>
          </a:bodyPr>
          <a:lstStyle/>
          <a:p>
            <a:r>
              <a:rPr lang="en-US" sz="1400" dirty="0" smtClean="0">
                <a:solidFill>
                  <a:schemeClr val="bg1">
                    <a:lumMod val="75000"/>
                  </a:schemeClr>
                </a:solidFill>
              </a:rPr>
              <a:t>- NONE -                                   V</a:t>
            </a:r>
            <a:endParaRPr lang="en-US" sz="1400" dirty="0">
              <a:solidFill>
                <a:schemeClr val="bg1">
                  <a:lumMod val="75000"/>
                </a:schemeClr>
              </a:solidFill>
            </a:endParaRPr>
          </a:p>
        </p:txBody>
      </p:sp>
      <p:sp>
        <p:nvSpPr>
          <p:cNvPr id="32" name="TextBox 31"/>
          <p:cNvSpPr txBox="1"/>
          <p:nvPr/>
        </p:nvSpPr>
        <p:spPr>
          <a:xfrm>
            <a:off x="2018306" y="3856627"/>
            <a:ext cx="7691786" cy="369332"/>
          </a:xfrm>
          <a:prstGeom prst="rect">
            <a:avLst/>
          </a:prstGeom>
          <a:noFill/>
        </p:spPr>
        <p:txBody>
          <a:bodyPr wrap="none" rtlCol="0">
            <a:spAutoFit/>
          </a:bodyPr>
          <a:lstStyle/>
          <a:p>
            <a:r>
              <a:rPr lang="en-US" b="1" dirty="0">
                <a:solidFill>
                  <a:srgbClr val="FF0000"/>
                </a:solidFill>
              </a:rPr>
              <a:t> </a:t>
            </a:r>
            <a:r>
              <a:rPr lang="en-US" b="1" dirty="0" smtClean="0"/>
              <a:t>Digital Phone (Residential/Business) </a:t>
            </a:r>
            <a:r>
              <a:rPr lang="en-US" dirty="0"/>
              <a:t>(Bundle with internet for a $5 discount)</a:t>
            </a:r>
            <a:endParaRPr lang="en-US" b="1" dirty="0"/>
          </a:p>
        </p:txBody>
      </p:sp>
      <p:sp>
        <p:nvSpPr>
          <p:cNvPr id="33" name="TextBox 32"/>
          <p:cNvSpPr txBox="1"/>
          <p:nvPr/>
        </p:nvSpPr>
        <p:spPr>
          <a:xfrm>
            <a:off x="2160673" y="4285932"/>
            <a:ext cx="2316660" cy="307777"/>
          </a:xfrm>
          <a:prstGeom prst="rect">
            <a:avLst/>
          </a:prstGeom>
          <a:solidFill>
            <a:schemeClr val="bg1"/>
          </a:solidFill>
          <a:ln>
            <a:solidFill>
              <a:schemeClr val="tx1"/>
            </a:solidFill>
          </a:ln>
        </p:spPr>
        <p:txBody>
          <a:bodyPr wrap="none" rtlCol="0">
            <a:spAutoFit/>
          </a:bodyPr>
          <a:lstStyle/>
          <a:p>
            <a:r>
              <a:rPr lang="en-US" sz="1400" dirty="0" smtClean="0">
                <a:solidFill>
                  <a:schemeClr val="bg1">
                    <a:lumMod val="75000"/>
                  </a:schemeClr>
                </a:solidFill>
              </a:rPr>
              <a:t>- NONE -                                   V</a:t>
            </a:r>
            <a:endParaRPr lang="en-US" sz="1400" dirty="0">
              <a:solidFill>
                <a:schemeClr val="bg1">
                  <a:lumMod val="75000"/>
                </a:schemeClr>
              </a:solidFill>
            </a:endParaRPr>
          </a:p>
        </p:txBody>
      </p:sp>
      <p:sp>
        <p:nvSpPr>
          <p:cNvPr id="34" name="TextBox 33"/>
          <p:cNvSpPr txBox="1"/>
          <p:nvPr/>
        </p:nvSpPr>
        <p:spPr>
          <a:xfrm>
            <a:off x="4852847" y="4306564"/>
            <a:ext cx="2993768" cy="276999"/>
          </a:xfrm>
          <a:prstGeom prst="rect">
            <a:avLst/>
          </a:prstGeom>
          <a:noFill/>
        </p:spPr>
        <p:txBody>
          <a:bodyPr wrap="none" rtlCol="0">
            <a:spAutoFit/>
          </a:bodyPr>
          <a:lstStyle/>
          <a:p>
            <a:r>
              <a:rPr lang="en-US" sz="1200" u="sng" dirty="0" smtClean="0">
                <a:solidFill>
                  <a:schemeClr val="accent1">
                    <a:lumMod val="75000"/>
                  </a:schemeClr>
                </a:solidFill>
                <a:hlinkClick r:id="rId3"/>
              </a:rPr>
              <a:t>Click here to learn more about phone service</a:t>
            </a:r>
            <a:endParaRPr lang="en-US" sz="1200" u="sng" dirty="0">
              <a:solidFill>
                <a:schemeClr val="accent1">
                  <a:lumMod val="75000"/>
                </a:schemeClr>
              </a:solidFill>
            </a:endParaRPr>
          </a:p>
        </p:txBody>
      </p:sp>
      <p:sp>
        <p:nvSpPr>
          <p:cNvPr id="44" name="TextBox 43"/>
          <p:cNvSpPr txBox="1"/>
          <p:nvPr/>
        </p:nvSpPr>
        <p:spPr>
          <a:xfrm>
            <a:off x="2296551" y="5030623"/>
            <a:ext cx="2475358" cy="369332"/>
          </a:xfrm>
          <a:prstGeom prst="rect">
            <a:avLst/>
          </a:prstGeom>
          <a:noFill/>
        </p:spPr>
        <p:txBody>
          <a:bodyPr wrap="none" rtlCol="0">
            <a:spAutoFit/>
          </a:bodyPr>
          <a:lstStyle/>
          <a:p>
            <a:r>
              <a:rPr lang="en-US" dirty="0" smtClean="0"/>
              <a:t>Drop Only (No Services):</a:t>
            </a:r>
            <a:endParaRPr lang="en-US" dirty="0"/>
          </a:p>
        </p:txBody>
      </p:sp>
      <p:sp>
        <p:nvSpPr>
          <p:cNvPr id="45" name="TextBox 44"/>
          <p:cNvSpPr txBox="1"/>
          <p:nvPr/>
        </p:nvSpPr>
        <p:spPr>
          <a:xfrm>
            <a:off x="1944773" y="5132963"/>
            <a:ext cx="297732" cy="176402"/>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sp>
        <p:nvSpPr>
          <p:cNvPr id="46" name="TextBox 45"/>
          <p:cNvSpPr txBox="1"/>
          <p:nvPr/>
        </p:nvSpPr>
        <p:spPr>
          <a:xfrm>
            <a:off x="2321951" y="5321429"/>
            <a:ext cx="7467408" cy="338554"/>
          </a:xfrm>
          <a:prstGeom prst="rect">
            <a:avLst/>
          </a:prstGeom>
          <a:noFill/>
        </p:spPr>
        <p:txBody>
          <a:bodyPr wrap="square" rtlCol="0">
            <a:spAutoFit/>
          </a:bodyPr>
          <a:lstStyle/>
          <a:p>
            <a:r>
              <a:rPr lang="en-US" sz="800" dirty="0"/>
              <a:t>I am requesting Enchanted Light and KC Communications install fiber optic service as soon as possible at the address entered, and grant access to the property for the sole purpose of installation. No internet, phone, or video service is to be enabled at this time.</a:t>
            </a:r>
          </a:p>
        </p:txBody>
      </p:sp>
      <p:sp>
        <p:nvSpPr>
          <p:cNvPr id="49" name="TextBox 48"/>
          <p:cNvSpPr txBox="1"/>
          <p:nvPr/>
        </p:nvSpPr>
        <p:spPr>
          <a:xfrm>
            <a:off x="2295706" y="5971999"/>
            <a:ext cx="3817968" cy="369332"/>
          </a:xfrm>
          <a:prstGeom prst="rect">
            <a:avLst/>
          </a:prstGeom>
          <a:noFill/>
        </p:spPr>
        <p:txBody>
          <a:bodyPr wrap="none" rtlCol="0">
            <a:spAutoFit/>
          </a:bodyPr>
          <a:lstStyle/>
          <a:p>
            <a:r>
              <a:rPr lang="en-US" dirty="0" smtClean="0"/>
              <a:t>Interested in Video/TV when available:</a:t>
            </a:r>
            <a:endParaRPr lang="en-US" dirty="0"/>
          </a:p>
        </p:txBody>
      </p:sp>
      <p:sp>
        <p:nvSpPr>
          <p:cNvPr id="50" name="TextBox 49"/>
          <p:cNvSpPr txBox="1"/>
          <p:nvPr/>
        </p:nvSpPr>
        <p:spPr>
          <a:xfrm>
            <a:off x="1943928" y="6074339"/>
            <a:ext cx="297732" cy="176402"/>
          </a:xfrm>
          <a:prstGeom prst="rect">
            <a:avLst/>
          </a:prstGeom>
          <a:solidFill>
            <a:schemeClr val="bg1"/>
          </a:solidFill>
          <a:ln>
            <a:solidFill>
              <a:schemeClr val="bg1">
                <a:lumMod val="65000"/>
              </a:schemeClr>
            </a:solidFill>
          </a:ln>
        </p:spPr>
        <p:txBody>
          <a:bodyPr wrap="square" rtlCol="0">
            <a:spAutoFit/>
          </a:bodyPr>
          <a:lstStyle/>
          <a:p>
            <a:endParaRPr lang="en-US" sz="1600" dirty="0"/>
          </a:p>
        </p:txBody>
      </p:sp>
      <p:sp>
        <p:nvSpPr>
          <p:cNvPr id="51" name="TextBox 50"/>
          <p:cNvSpPr txBox="1"/>
          <p:nvPr/>
        </p:nvSpPr>
        <p:spPr>
          <a:xfrm>
            <a:off x="2321106" y="6262805"/>
            <a:ext cx="4193994" cy="215444"/>
          </a:xfrm>
          <a:prstGeom prst="rect">
            <a:avLst/>
          </a:prstGeom>
          <a:noFill/>
        </p:spPr>
        <p:txBody>
          <a:bodyPr wrap="square" rtlCol="0">
            <a:spAutoFit/>
          </a:bodyPr>
          <a:lstStyle/>
          <a:p>
            <a:r>
              <a:rPr lang="en-US" sz="800" dirty="0"/>
              <a:t>I am interested in more information regarding the television options when they are available.</a:t>
            </a:r>
          </a:p>
        </p:txBody>
      </p:sp>
      <p:sp>
        <p:nvSpPr>
          <p:cNvPr id="52" name="TextBox 51"/>
          <p:cNvSpPr txBox="1"/>
          <p:nvPr/>
        </p:nvSpPr>
        <p:spPr>
          <a:xfrm>
            <a:off x="4852847" y="3416472"/>
            <a:ext cx="4334072" cy="276999"/>
          </a:xfrm>
          <a:prstGeom prst="rect">
            <a:avLst/>
          </a:prstGeom>
          <a:noFill/>
        </p:spPr>
        <p:txBody>
          <a:bodyPr wrap="none" rtlCol="0">
            <a:spAutoFit/>
          </a:bodyPr>
          <a:lstStyle/>
          <a:p>
            <a:r>
              <a:rPr lang="en-US" sz="1200" u="sng" dirty="0" smtClean="0">
                <a:solidFill>
                  <a:schemeClr val="accent1">
                    <a:lumMod val="75000"/>
                  </a:schemeClr>
                </a:solidFill>
                <a:hlinkClick r:id="rId4"/>
              </a:rPr>
              <a:t>Click here to learn what applications will work best at what speeds</a:t>
            </a:r>
            <a:endParaRPr lang="en-US" sz="1200" u="sng" dirty="0">
              <a:solidFill>
                <a:schemeClr val="accent1">
                  <a:lumMod val="75000"/>
                </a:schemeClr>
              </a:solidFill>
            </a:endParaRPr>
          </a:p>
        </p:txBody>
      </p:sp>
    </p:spTree>
    <p:extLst>
      <p:ext uri="{BB962C8B-B14F-4D97-AF65-F5344CB8AC3E}">
        <p14:creationId xmlns:p14="http://schemas.microsoft.com/office/powerpoint/2010/main" val="1944674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01785" y="1247855"/>
            <a:ext cx="3990915" cy="2448098"/>
          </a:xfrm>
          <a:prstGeom prst="rect">
            <a:avLst/>
          </a:prstGeom>
        </p:spPr>
      </p:pic>
      <p:pic>
        <p:nvPicPr>
          <p:cNvPr id="3" name="Picture 2"/>
          <p:cNvPicPr>
            <a:picLocks noChangeAspect="1"/>
          </p:cNvPicPr>
          <p:nvPr/>
        </p:nvPicPr>
        <p:blipFill>
          <a:blip r:embed="rId3"/>
          <a:stretch>
            <a:fillRect/>
          </a:stretch>
        </p:blipFill>
        <p:spPr>
          <a:xfrm>
            <a:off x="6215921" y="1219407"/>
            <a:ext cx="4227645" cy="2476546"/>
          </a:xfrm>
          <a:prstGeom prst="rect">
            <a:avLst/>
          </a:prstGeom>
        </p:spPr>
      </p:pic>
      <p:pic>
        <p:nvPicPr>
          <p:cNvPr id="4" name="Picture 3"/>
          <p:cNvPicPr>
            <a:picLocks noChangeAspect="1"/>
          </p:cNvPicPr>
          <p:nvPr/>
        </p:nvPicPr>
        <p:blipFill>
          <a:blip r:embed="rId4"/>
          <a:stretch>
            <a:fillRect/>
          </a:stretch>
        </p:blipFill>
        <p:spPr>
          <a:xfrm>
            <a:off x="3789392" y="4346908"/>
            <a:ext cx="4816415" cy="2345991"/>
          </a:xfrm>
          <a:prstGeom prst="rect">
            <a:avLst/>
          </a:prstGeom>
        </p:spPr>
      </p:pic>
      <p:sp>
        <p:nvSpPr>
          <p:cNvPr id="5" name="TextBox 4"/>
          <p:cNvSpPr txBox="1"/>
          <p:nvPr/>
        </p:nvSpPr>
        <p:spPr>
          <a:xfrm>
            <a:off x="546100" y="412234"/>
            <a:ext cx="3576813" cy="369332"/>
          </a:xfrm>
          <a:prstGeom prst="rect">
            <a:avLst/>
          </a:prstGeom>
          <a:noFill/>
        </p:spPr>
        <p:txBody>
          <a:bodyPr wrap="none" rtlCol="0">
            <a:spAutoFit/>
          </a:bodyPr>
          <a:lstStyle/>
          <a:p>
            <a:r>
              <a:rPr lang="en-US" dirty="0" smtClean="0"/>
              <a:t>Current Services – names and prices</a:t>
            </a:r>
            <a:endParaRPr lang="en-US" dirty="0"/>
          </a:p>
        </p:txBody>
      </p:sp>
    </p:spTree>
    <p:extLst>
      <p:ext uri="{BB962C8B-B14F-4D97-AF65-F5344CB8AC3E}">
        <p14:creationId xmlns:p14="http://schemas.microsoft.com/office/powerpoint/2010/main" val="3274065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100" y="412234"/>
            <a:ext cx="3822328" cy="369332"/>
          </a:xfrm>
          <a:prstGeom prst="rect">
            <a:avLst/>
          </a:prstGeom>
          <a:noFill/>
        </p:spPr>
        <p:txBody>
          <a:bodyPr wrap="none" rtlCol="0">
            <a:spAutoFit/>
          </a:bodyPr>
          <a:lstStyle/>
          <a:p>
            <a:r>
              <a:rPr lang="en-US" dirty="0" smtClean="0"/>
              <a:t>Suggested Services – names and prices</a:t>
            </a:r>
            <a:endParaRPr lang="en-US" dirty="0"/>
          </a:p>
        </p:txBody>
      </p:sp>
      <p:sp>
        <p:nvSpPr>
          <p:cNvPr id="3" name="TextBox 2"/>
          <p:cNvSpPr txBox="1"/>
          <p:nvPr/>
        </p:nvSpPr>
        <p:spPr>
          <a:xfrm>
            <a:off x="762000" y="1066800"/>
            <a:ext cx="3519233" cy="369332"/>
          </a:xfrm>
          <a:prstGeom prst="rect">
            <a:avLst/>
          </a:prstGeom>
          <a:noFill/>
        </p:spPr>
        <p:txBody>
          <a:bodyPr wrap="none" rtlCol="0">
            <a:spAutoFit/>
          </a:bodyPr>
          <a:lstStyle/>
          <a:p>
            <a:r>
              <a:rPr lang="en-US" dirty="0" smtClean="0"/>
              <a:t>Product Code – Internet Residential</a:t>
            </a:r>
            <a:endParaRPr lang="en-US" dirty="0"/>
          </a:p>
        </p:txBody>
      </p:sp>
      <p:sp>
        <p:nvSpPr>
          <p:cNvPr id="4" name="TextBox 3"/>
          <p:cNvSpPr txBox="1"/>
          <p:nvPr/>
        </p:nvSpPr>
        <p:spPr>
          <a:xfrm>
            <a:off x="1327549" y="1436132"/>
            <a:ext cx="1257652" cy="369332"/>
          </a:xfrm>
          <a:prstGeom prst="rect">
            <a:avLst/>
          </a:prstGeom>
          <a:noFill/>
        </p:spPr>
        <p:txBody>
          <a:bodyPr wrap="none" rtlCol="0">
            <a:spAutoFit/>
          </a:bodyPr>
          <a:lstStyle/>
          <a:p>
            <a:r>
              <a:rPr lang="en-US" dirty="0" smtClean="0"/>
              <a:t>Description</a:t>
            </a:r>
            <a:endParaRPr lang="en-US" dirty="0"/>
          </a:p>
        </p:txBody>
      </p:sp>
      <p:sp>
        <p:nvSpPr>
          <p:cNvPr id="5" name="TextBox 4"/>
          <p:cNvSpPr txBox="1"/>
          <p:nvPr/>
        </p:nvSpPr>
        <p:spPr>
          <a:xfrm>
            <a:off x="4749740" y="1436132"/>
            <a:ext cx="963725" cy="369332"/>
          </a:xfrm>
          <a:prstGeom prst="rect">
            <a:avLst/>
          </a:prstGeom>
          <a:noFill/>
        </p:spPr>
        <p:txBody>
          <a:bodyPr wrap="none" rtlCol="0">
            <a:spAutoFit/>
          </a:bodyPr>
          <a:lstStyle/>
          <a:p>
            <a:r>
              <a:rPr lang="en-US" dirty="0" smtClean="0"/>
              <a:t>GL Code</a:t>
            </a:r>
            <a:endParaRPr lang="en-US" dirty="0"/>
          </a:p>
        </p:txBody>
      </p:sp>
      <p:sp>
        <p:nvSpPr>
          <p:cNvPr id="6" name="TextBox 5"/>
          <p:cNvSpPr txBox="1"/>
          <p:nvPr/>
        </p:nvSpPr>
        <p:spPr>
          <a:xfrm>
            <a:off x="6117737" y="1436132"/>
            <a:ext cx="1671804" cy="369332"/>
          </a:xfrm>
          <a:prstGeom prst="rect">
            <a:avLst/>
          </a:prstGeom>
          <a:noFill/>
        </p:spPr>
        <p:txBody>
          <a:bodyPr wrap="none" rtlCol="0">
            <a:spAutoFit/>
          </a:bodyPr>
          <a:lstStyle/>
          <a:p>
            <a:r>
              <a:rPr lang="en-US" dirty="0" smtClean="0"/>
              <a:t>Line Percentage</a:t>
            </a:r>
            <a:endParaRPr lang="en-US" dirty="0"/>
          </a:p>
        </p:txBody>
      </p:sp>
      <p:sp>
        <p:nvSpPr>
          <p:cNvPr id="8" name="TextBox 7"/>
          <p:cNvSpPr txBox="1"/>
          <p:nvPr/>
        </p:nvSpPr>
        <p:spPr>
          <a:xfrm>
            <a:off x="8193813" y="1438652"/>
            <a:ext cx="1239442" cy="369332"/>
          </a:xfrm>
          <a:prstGeom prst="rect">
            <a:avLst/>
          </a:prstGeom>
          <a:noFill/>
        </p:spPr>
        <p:txBody>
          <a:bodyPr wrap="none" rtlCol="0">
            <a:spAutoFit/>
          </a:bodyPr>
          <a:lstStyle/>
          <a:p>
            <a:r>
              <a:rPr lang="en-US" dirty="0" smtClean="0"/>
              <a:t>Price (USD)</a:t>
            </a:r>
            <a:endParaRPr lang="en-US" dirty="0"/>
          </a:p>
        </p:txBody>
      </p:sp>
      <p:sp>
        <p:nvSpPr>
          <p:cNvPr id="9" name="TextBox 8"/>
          <p:cNvSpPr txBox="1"/>
          <p:nvPr/>
        </p:nvSpPr>
        <p:spPr>
          <a:xfrm>
            <a:off x="1498600" y="1708666"/>
            <a:ext cx="2654894"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Advantage Plan - Bronze</a:t>
            </a:r>
            <a:endParaRPr lang="en-US" sz="1400" dirty="0">
              <a:latin typeface="Courier New" panose="02070309020205020404" pitchFamily="49" charset="0"/>
              <a:cs typeface="Courier New" panose="02070309020205020404" pitchFamily="49" charset="0"/>
            </a:endParaRPr>
          </a:p>
        </p:txBody>
      </p:sp>
      <p:sp>
        <p:nvSpPr>
          <p:cNvPr id="10" name="TextBox 9"/>
          <p:cNvSpPr txBox="1"/>
          <p:nvPr/>
        </p:nvSpPr>
        <p:spPr>
          <a:xfrm>
            <a:off x="1498600" y="1961634"/>
            <a:ext cx="2654894"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Advantage Plan - Silver</a:t>
            </a:r>
            <a:endParaRPr lang="en-US" sz="1400" dirty="0">
              <a:latin typeface="Courier New" panose="02070309020205020404" pitchFamily="49" charset="0"/>
              <a:cs typeface="Courier New" panose="02070309020205020404" pitchFamily="49" charset="0"/>
            </a:endParaRPr>
          </a:p>
        </p:txBody>
      </p:sp>
      <p:sp>
        <p:nvSpPr>
          <p:cNvPr id="11" name="TextBox 10"/>
          <p:cNvSpPr txBox="1"/>
          <p:nvPr/>
        </p:nvSpPr>
        <p:spPr>
          <a:xfrm>
            <a:off x="1498600" y="2221468"/>
            <a:ext cx="2440092"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Advantage Plan - Gold</a:t>
            </a:r>
            <a:endParaRPr lang="en-US" sz="1400" dirty="0">
              <a:latin typeface="Courier New" panose="02070309020205020404" pitchFamily="49" charset="0"/>
              <a:cs typeface="Courier New" panose="02070309020205020404" pitchFamily="49" charset="0"/>
            </a:endParaRPr>
          </a:p>
        </p:txBody>
      </p:sp>
      <p:sp>
        <p:nvSpPr>
          <p:cNvPr id="12" name="TextBox 11"/>
          <p:cNvSpPr txBox="1"/>
          <p:nvPr/>
        </p:nvSpPr>
        <p:spPr>
          <a:xfrm>
            <a:off x="1498600" y="2490232"/>
            <a:ext cx="2869696"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Advantage Plan - Platinum</a:t>
            </a:r>
            <a:endParaRPr lang="en-US" sz="1400" dirty="0">
              <a:latin typeface="Courier New" panose="02070309020205020404" pitchFamily="49" charset="0"/>
              <a:cs typeface="Courier New" panose="02070309020205020404" pitchFamily="49" charset="0"/>
            </a:endParaRPr>
          </a:p>
        </p:txBody>
      </p:sp>
      <p:sp>
        <p:nvSpPr>
          <p:cNvPr id="13" name="TextBox 12"/>
          <p:cNvSpPr txBox="1"/>
          <p:nvPr/>
        </p:nvSpPr>
        <p:spPr>
          <a:xfrm>
            <a:off x="1498600" y="2745264"/>
            <a:ext cx="2332690"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Advantage Plan - Max</a:t>
            </a:r>
            <a:endParaRPr lang="en-US" sz="1400" dirty="0">
              <a:latin typeface="Courier New" panose="02070309020205020404" pitchFamily="49" charset="0"/>
              <a:cs typeface="Courier New" panose="02070309020205020404" pitchFamily="49" charset="0"/>
            </a:endParaRPr>
          </a:p>
        </p:txBody>
      </p:sp>
      <p:sp>
        <p:nvSpPr>
          <p:cNvPr id="14" name="TextBox 13"/>
          <p:cNvSpPr txBox="1"/>
          <p:nvPr/>
        </p:nvSpPr>
        <p:spPr>
          <a:xfrm>
            <a:off x="4875266" y="1708666"/>
            <a:ext cx="829073"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ADVBRZ</a:t>
            </a:r>
            <a:endParaRPr lang="en-US" sz="1400" dirty="0">
              <a:latin typeface="Courier New" panose="02070309020205020404" pitchFamily="49" charset="0"/>
              <a:cs typeface="Courier New" panose="02070309020205020404" pitchFamily="49" charset="0"/>
            </a:endParaRPr>
          </a:p>
        </p:txBody>
      </p:sp>
      <p:sp>
        <p:nvSpPr>
          <p:cNvPr id="15" name="TextBox 14"/>
          <p:cNvSpPr txBox="1"/>
          <p:nvPr/>
        </p:nvSpPr>
        <p:spPr>
          <a:xfrm>
            <a:off x="4875266" y="1961634"/>
            <a:ext cx="829073"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ADVSLV</a:t>
            </a:r>
            <a:endParaRPr lang="en-US" sz="1400" dirty="0">
              <a:latin typeface="Courier New" panose="02070309020205020404" pitchFamily="49" charset="0"/>
              <a:cs typeface="Courier New" panose="02070309020205020404" pitchFamily="49" charset="0"/>
            </a:endParaRPr>
          </a:p>
        </p:txBody>
      </p:sp>
      <p:sp>
        <p:nvSpPr>
          <p:cNvPr id="16" name="TextBox 15"/>
          <p:cNvSpPr txBox="1"/>
          <p:nvPr/>
        </p:nvSpPr>
        <p:spPr>
          <a:xfrm>
            <a:off x="4875266" y="2221468"/>
            <a:ext cx="829073"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ADVGLD</a:t>
            </a:r>
            <a:endParaRPr lang="en-US" sz="1400" dirty="0">
              <a:latin typeface="Courier New" panose="02070309020205020404" pitchFamily="49" charset="0"/>
              <a:cs typeface="Courier New" panose="02070309020205020404" pitchFamily="49" charset="0"/>
            </a:endParaRPr>
          </a:p>
        </p:txBody>
      </p:sp>
      <p:sp>
        <p:nvSpPr>
          <p:cNvPr id="17" name="TextBox 16"/>
          <p:cNvSpPr txBox="1"/>
          <p:nvPr/>
        </p:nvSpPr>
        <p:spPr>
          <a:xfrm>
            <a:off x="4875266" y="2490232"/>
            <a:ext cx="829073"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ADVPLT</a:t>
            </a:r>
            <a:endParaRPr lang="en-US" sz="1400" dirty="0">
              <a:latin typeface="Courier New" panose="02070309020205020404" pitchFamily="49" charset="0"/>
              <a:cs typeface="Courier New" panose="02070309020205020404" pitchFamily="49" charset="0"/>
            </a:endParaRPr>
          </a:p>
        </p:txBody>
      </p:sp>
      <p:sp>
        <p:nvSpPr>
          <p:cNvPr id="18" name="TextBox 17"/>
          <p:cNvSpPr txBox="1"/>
          <p:nvPr/>
        </p:nvSpPr>
        <p:spPr>
          <a:xfrm>
            <a:off x="4875266" y="2745264"/>
            <a:ext cx="829073"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ADVMAX</a:t>
            </a:r>
            <a:endParaRPr lang="en-US" sz="1400" dirty="0">
              <a:latin typeface="Courier New" panose="02070309020205020404" pitchFamily="49" charset="0"/>
              <a:cs typeface="Courier New" panose="02070309020205020404" pitchFamily="49" charset="0"/>
            </a:endParaRPr>
          </a:p>
        </p:txBody>
      </p:sp>
      <p:sp>
        <p:nvSpPr>
          <p:cNvPr id="19" name="TextBox 18"/>
          <p:cNvSpPr txBox="1"/>
          <p:nvPr/>
        </p:nvSpPr>
        <p:spPr>
          <a:xfrm>
            <a:off x="6285169" y="1708666"/>
            <a:ext cx="1258678"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01.50 Mb/s</a:t>
            </a:r>
            <a:endParaRPr lang="en-US" sz="1400" dirty="0">
              <a:latin typeface="Courier New" panose="02070309020205020404" pitchFamily="49" charset="0"/>
              <a:cs typeface="Courier New" panose="02070309020205020404" pitchFamily="49" charset="0"/>
            </a:endParaRPr>
          </a:p>
        </p:txBody>
      </p:sp>
      <p:sp>
        <p:nvSpPr>
          <p:cNvPr id="20" name="TextBox 19"/>
          <p:cNvSpPr txBox="1"/>
          <p:nvPr/>
        </p:nvSpPr>
        <p:spPr>
          <a:xfrm>
            <a:off x="6285169" y="1961634"/>
            <a:ext cx="1258678"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03.00 Mb/s</a:t>
            </a:r>
            <a:endParaRPr lang="en-US" sz="1400" dirty="0">
              <a:latin typeface="Courier New" panose="02070309020205020404" pitchFamily="49" charset="0"/>
              <a:cs typeface="Courier New" panose="02070309020205020404" pitchFamily="49" charset="0"/>
            </a:endParaRPr>
          </a:p>
        </p:txBody>
      </p:sp>
      <p:sp>
        <p:nvSpPr>
          <p:cNvPr id="21" name="TextBox 20"/>
          <p:cNvSpPr txBox="1"/>
          <p:nvPr/>
        </p:nvSpPr>
        <p:spPr>
          <a:xfrm>
            <a:off x="6285169" y="2221468"/>
            <a:ext cx="1258678"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05.00 Mb/s</a:t>
            </a:r>
            <a:endParaRPr lang="en-US" sz="1400" dirty="0">
              <a:latin typeface="Courier New" panose="02070309020205020404" pitchFamily="49" charset="0"/>
              <a:cs typeface="Courier New" panose="02070309020205020404" pitchFamily="49" charset="0"/>
            </a:endParaRPr>
          </a:p>
        </p:txBody>
      </p:sp>
      <p:sp>
        <p:nvSpPr>
          <p:cNvPr id="22" name="TextBox 21"/>
          <p:cNvSpPr txBox="1"/>
          <p:nvPr/>
        </p:nvSpPr>
        <p:spPr>
          <a:xfrm>
            <a:off x="6285169" y="2490232"/>
            <a:ext cx="1258678"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10.00 Mb/s</a:t>
            </a:r>
            <a:endParaRPr lang="en-US" sz="1400" dirty="0">
              <a:latin typeface="Courier New" panose="02070309020205020404" pitchFamily="49" charset="0"/>
              <a:cs typeface="Courier New" panose="02070309020205020404" pitchFamily="49" charset="0"/>
            </a:endParaRPr>
          </a:p>
        </p:txBody>
      </p:sp>
      <p:sp>
        <p:nvSpPr>
          <p:cNvPr id="23" name="TextBox 22"/>
          <p:cNvSpPr txBox="1"/>
          <p:nvPr/>
        </p:nvSpPr>
        <p:spPr>
          <a:xfrm>
            <a:off x="6285169" y="2745264"/>
            <a:ext cx="1258678"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20.00 Mb/s</a:t>
            </a:r>
            <a:endParaRPr lang="en-US" sz="1400" dirty="0">
              <a:latin typeface="Courier New" panose="02070309020205020404" pitchFamily="49" charset="0"/>
              <a:cs typeface="Courier New" panose="02070309020205020404" pitchFamily="49" charset="0"/>
            </a:endParaRPr>
          </a:p>
        </p:txBody>
      </p:sp>
      <p:sp>
        <p:nvSpPr>
          <p:cNvPr id="24" name="TextBox 23"/>
          <p:cNvSpPr txBox="1"/>
          <p:nvPr/>
        </p:nvSpPr>
        <p:spPr>
          <a:xfrm>
            <a:off x="4306098" y="1066800"/>
            <a:ext cx="6032101" cy="369332"/>
          </a:xfrm>
          <a:prstGeom prst="rect">
            <a:avLst/>
          </a:prstGeom>
          <a:noFill/>
        </p:spPr>
        <p:txBody>
          <a:bodyPr wrap="none" rtlCol="0">
            <a:spAutoFit/>
          </a:bodyPr>
          <a:lstStyle/>
          <a:p>
            <a:r>
              <a:rPr lang="en-US" dirty="0" smtClean="0"/>
              <a:t>Product Category – FTTH Enchanted Light Internet - Residential</a:t>
            </a:r>
            <a:endParaRPr lang="en-US" dirty="0"/>
          </a:p>
        </p:txBody>
      </p:sp>
      <p:sp>
        <p:nvSpPr>
          <p:cNvPr id="25" name="TextBox 24"/>
          <p:cNvSpPr txBox="1"/>
          <p:nvPr/>
        </p:nvSpPr>
        <p:spPr>
          <a:xfrm>
            <a:off x="8355493" y="1761411"/>
            <a:ext cx="1258678"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$019.95/</a:t>
            </a:r>
            <a:r>
              <a:rPr lang="en-US" sz="1400" dirty="0" err="1" smtClean="0">
                <a:latin typeface="Courier New" panose="02070309020205020404" pitchFamily="49" charset="0"/>
                <a:cs typeface="Courier New" panose="02070309020205020404" pitchFamily="49" charset="0"/>
              </a:rPr>
              <a:t>mo</a:t>
            </a:r>
            <a:endParaRPr lang="en-US" sz="1400" dirty="0">
              <a:latin typeface="Courier New" panose="02070309020205020404" pitchFamily="49" charset="0"/>
              <a:cs typeface="Courier New" panose="02070309020205020404" pitchFamily="49" charset="0"/>
            </a:endParaRPr>
          </a:p>
        </p:txBody>
      </p:sp>
      <p:sp>
        <p:nvSpPr>
          <p:cNvPr id="26" name="TextBox 25"/>
          <p:cNvSpPr txBox="1"/>
          <p:nvPr/>
        </p:nvSpPr>
        <p:spPr>
          <a:xfrm>
            <a:off x="8355493" y="2014379"/>
            <a:ext cx="1258678"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$029.95/</a:t>
            </a:r>
            <a:r>
              <a:rPr lang="en-US" sz="1400" dirty="0" err="1" smtClean="0">
                <a:latin typeface="Courier New" panose="02070309020205020404" pitchFamily="49" charset="0"/>
                <a:cs typeface="Courier New" panose="02070309020205020404" pitchFamily="49" charset="0"/>
              </a:rPr>
              <a:t>mo</a:t>
            </a:r>
            <a:endParaRPr lang="en-US" sz="1400" dirty="0">
              <a:latin typeface="Courier New" panose="02070309020205020404" pitchFamily="49" charset="0"/>
              <a:cs typeface="Courier New" panose="02070309020205020404" pitchFamily="49" charset="0"/>
            </a:endParaRPr>
          </a:p>
        </p:txBody>
      </p:sp>
      <p:sp>
        <p:nvSpPr>
          <p:cNvPr id="27" name="TextBox 26"/>
          <p:cNvSpPr txBox="1"/>
          <p:nvPr/>
        </p:nvSpPr>
        <p:spPr>
          <a:xfrm>
            <a:off x="8355493" y="2274213"/>
            <a:ext cx="1258678"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$049.95/</a:t>
            </a:r>
            <a:r>
              <a:rPr lang="en-US" sz="1400" dirty="0" err="1" smtClean="0">
                <a:latin typeface="Courier New" panose="02070309020205020404" pitchFamily="49" charset="0"/>
                <a:cs typeface="Courier New" panose="02070309020205020404" pitchFamily="49" charset="0"/>
              </a:rPr>
              <a:t>mo</a:t>
            </a:r>
            <a:endParaRPr lang="en-US" sz="1400" dirty="0">
              <a:latin typeface="Courier New" panose="02070309020205020404" pitchFamily="49" charset="0"/>
              <a:cs typeface="Courier New" panose="02070309020205020404" pitchFamily="49" charset="0"/>
            </a:endParaRPr>
          </a:p>
        </p:txBody>
      </p:sp>
      <p:sp>
        <p:nvSpPr>
          <p:cNvPr id="28" name="TextBox 27"/>
          <p:cNvSpPr txBox="1"/>
          <p:nvPr/>
        </p:nvSpPr>
        <p:spPr>
          <a:xfrm>
            <a:off x="8355493" y="2542977"/>
            <a:ext cx="1258678"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$069.95/</a:t>
            </a:r>
            <a:r>
              <a:rPr lang="en-US" sz="1400" dirty="0" err="1" smtClean="0">
                <a:latin typeface="Courier New" panose="02070309020205020404" pitchFamily="49" charset="0"/>
                <a:cs typeface="Courier New" panose="02070309020205020404" pitchFamily="49" charset="0"/>
              </a:rPr>
              <a:t>mo</a:t>
            </a:r>
            <a:endParaRPr lang="en-US" sz="1400" dirty="0">
              <a:latin typeface="Courier New" panose="02070309020205020404" pitchFamily="49" charset="0"/>
              <a:cs typeface="Courier New" panose="02070309020205020404" pitchFamily="49" charset="0"/>
            </a:endParaRPr>
          </a:p>
        </p:txBody>
      </p:sp>
      <p:sp>
        <p:nvSpPr>
          <p:cNvPr id="29" name="TextBox 28"/>
          <p:cNvSpPr txBox="1"/>
          <p:nvPr/>
        </p:nvSpPr>
        <p:spPr>
          <a:xfrm>
            <a:off x="8355493" y="2798009"/>
            <a:ext cx="1258678"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$099.95/</a:t>
            </a:r>
            <a:r>
              <a:rPr lang="en-US" sz="1400" dirty="0" err="1" smtClean="0">
                <a:latin typeface="Courier New" panose="02070309020205020404" pitchFamily="49" charset="0"/>
                <a:cs typeface="Courier New" panose="02070309020205020404" pitchFamily="49" charset="0"/>
              </a:rPr>
              <a:t>mo</a:t>
            </a:r>
            <a:endParaRPr lang="en-US" sz="1400" dirty="0">
              <a:latin typeface="Courier New" panose="02070309020205020404" pitchFamily="49" charset="0"/>
              <a:cs typeface="Courier New" panose="02070309020205020404" pitchFamily="49" charset="0"/>
            </a:endParaRPr>
          </a:p>
        </p:txBody>
      </p:sp>
      <p:sp>
        <p:nvSpPr>
          <p:cNvPr id="30" name="TextBox 29"/>
          <p:cNvSpPr txBox="1"/>
          <p:nvPr/>
        </p:nvSpPr>
        <p:spPr>
          <a:xfrm>
            <a:off x="762000" y="3146744"/>
            <a:ext cx="3349058" cy="369332"/>
          </a:xfrm>
          <a:prstGeom prst="rect">
            <a:avLst/>
          </a:prstGeom>
          <a:noFill/>
        </p:spPr>
        <p:txBody>
          <a:bodyPr wrap="none" rtlCol="0">
            <a:spAutoFit/>
          </a:bodyPr>
          <a:lstStyle/>
          <a:p>
            <a:r>
              <a:rPr lang="en-US" dirty="0" smtClean="0"/>
              <a:t>Product Code – Internet Business</a:t>
            </a:r>
            <a:endParaRPr lang="en-US" dirty="0"/>
          </a:p>
        </p:txBody>
      </p:sp>
      <p:sp>
        <p:nvSpPr>
          <p:cNvPr id="31" name="TextBox 30"/>
          <p:cNvSpPr txBox="1"/>
          <p:nvPr/>
        </p:nvSpPr>
        <p:spPr>
          <a:xfrm>
            <a:off x="1327549" y="3516076"/>
            <a:ext cx="1257652" cy="369332"/>
          </a:xfrm>
          <a:prstGeom prst="rect">
            <a:avLst/>
          </a:prstGeom>
          <a:noFill/>
        </p:spPr>
        <p:txBody>
          <a:bodyPr wrap="none" rtlCol="0">
            <a:spAutoFit/>
          </a:bodyPr>
          <a:lstStyle/>
          <a:p>
            <a:r>
              <a:rPr lang="en-US" dirty="0" smtClean="0"/>
              <a:t>Description</a:t>
            </a:r>
            <a:endParaRPr lang="en-US" dirty="0"/>
          </a:p>
        </p:txBody>
      </p:sp>
      <p:sp>
        <p:nvSpPr>
          <p:cNvPr id="32" name="TextBox 31"/>
          <p:cNvSpPr txBox="1"/>
          <p:nvPr/>
        </p:nvSpPr>
        <p:spPr>
          <a:xfrm>
            <a:off x="4749740" y="3516076"/>
            <a:ext cx="963725" cy="369332"/>
          </a:xfrm>
          <a:prstGeom prst="rect">
            <a:avLst/>
          </a:prstGeom>
          <a:noFill/>
        </p:spPr>
        <p:txBody>
          <a:bodyPr wrap="none" rtlCol="0">
            <a:spAutoFit/>
          </a:bodyPr>
          <a:lstStyle/>
          <a:p>
            <a:r>
              <a:rPr lang="en-US" dirty="0" smtClean="0"/>
              <a:t>GL Code</a:t>
            </a:r>
            <a:endParaRPr lang="en-US" dirty="0"/>
          </a:p>
        </p:txBody>
      </p:sp>
      <p:sp>
        <p:nvSpPr>
          <p:cNvPr id="33" name="TextBox 32"/>
          <p:cNvSpPr txBox="1"/>
          <p:nvPr/>
        </p:nvSpPr>
        <p:spPr>
          <a:xfrm>
            <a:off x="6117737" y="3516076"/>
            <a:ext cx="1671804" cy="369332"/>
          </a:xfrm>
          <a:prstGeom prst="rect">
            <a:avLst/>
          </a:prstGeom>
          <a:noFill/>
        </p:spPr>
        <p:txBody>
          <a:bodyPr wrap="none" rtlCol="0">
            <a:spAutoFit/>
          </a:bodyPr>
          <a:lstStyle/>
          <a:p>
            <a:r>
              <a:rPr lang="en-US" dirty="0" smtClean="0"/>
              <a:t>Line Percentage</a:t>
            </a:r>
            <a:endParaRPr lang="en-US" dirty="0"/>
          </a:p>
        </p:txBody>
      </p:sp>
      <p:sp>
        <p:nvSpPr>
          <p:cNvPr id="34" name="TextBox 33"/>
          <p:cNvSpPr txBox="1"/>
          <p:nvPr/>
        </p:nvSpPr>
        <p:spPr>
          <a:xfrm>
            <a:off x="8193813" y="3518596"/>
            <a:ext cx="1239442" cy="369332"/>
          </a:xfrm>
          <a:prstGeom prst="rect">
            <a:avLst/>
          </a:prstGeom>
          <a:noFill/>
        </p:spPr>
        <p:txBody>
          <a:bodyPr wrap="none" rtlCol="0">
            <a:spAutoFit/>
          </a:bodyPr>
          <a:lstStyle/>
          <a:p>
            <a:r>
              <a:rPr lang="en-US" dirty="0" smtClean="0"/>
              <a:t>Price (USD)</a:t>
            </a:r>
            <a:endParaRPr lang="en-US" dirty="0"/>
          </a:p>
        </p:txBody>
      </p:sp>
      <p:sp>
        <p:nvSpPr>
          <p:cNvPr id="35" name="TextBox 34"/>
          <p:cNvSpPr txBox="1"/>
          <p:nvPr/>
        </p:nvSpPr>
        <p:spPr>
          <a:xfrm>
            <a:off x="1498600" y="3788610"/>
            <a:ext cx="3084499"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Professional Plan - Digital</a:t>
            </a:r>
            <a:endParaRPr lang="en-US" sz="1400" dirty="0">
              <a:latin typeface="Courier New" panose="02070309020205020404" pitchFamily="49" charset="0"/>
              <a:cs typeface="Courier New" panose="02070309020205020404" pitchFamily="49" charset="0"/>
            </a:endParaRPr>
          </a:p>
        </p:txBody>
      </p:sp>
      <p:sp>
        <p:nvSpPr>
          <p:cNvPr id="36" name="TextBox 35"/>
          <p:cNvSpPr txBox="1"/>
          <p:nvPr/>
        </p:nvSpPr>
        <p:spPr>
          <a:xfrm>
            <a:off x="1498600" y="4041578"/>
            <a:ext cx="2869696"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Professional Plan - Cyber</a:t>
            </a:r>
            <a:endParaRPr lang="en-US" sz="1400" dirty="0">
              <a:latin typeface="Courier New" panose="02070309020205020404" pitchFamily="49" charset="0"/>
              <a:cs typeface="Courier New" panose="02070309020205020404" pitchFamily="49" charset="0"/>
            </a:endParaRPr>
          </a:p>
        </p:txBody>
      </p:sp>
      <p:sp>
        <p:nvSpPr>
          <p:cNvPr id="37" name="TextBox 36"/>
          <p:cNvSpPr txBox="1"/>
          <p:nvPr/>
        </p:nvSpPr>
        <p:spPr>
          <a:xfrm>
            <a:off x="1498600" y="4301412"/>
            <a:ext cx="2762295"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Professional Plan - Apex</a:t>
            </a:r>
            <a:endParaRPr lang="en-US" sz="1400" dirty="0">
              <a:latin typeface="Courier New" panose="02070309020205020404" pitchFamily="49" charset="0"/>
              <a:cs typeface="Courier New" panose="02070309020205020404" pitchFamily="49" charset="0"/>
            </a:endParaRPr>
          </a:p>
        </p:txBody>
      </p:sp>
      <p:sp>
        <p:nvSpPr>
          <p:cNvPr id="40" name="TextBox 39"/>
          <p:cNvSpPr txBox="1"/>
          <p:nvPr/>
        </p:nvSpPr>
        <p:spPr>
          <a:xfrm>
            <a:off x="4875266" y="3788610"/>
            <a:ext cx="829073"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PROBGT</a:t>
            </a:r>
            <a:endParaRPr lang="en-US" sz="1400" dirty="0">
              <a:latin typeface="Courier New" panose="02070309020205020404" pitchFamily="49" charset="0"/>
              <a:cs typeface="Courier New" panose="02070309020205020404" pitchFamily="49" charset="0"/>
            </a:endParaRPr>
          </a:p>
        </p:txBody>
      </p:sp>
      <p:sp>
        <p:nvSpPr>
          <p:cNvPr id="41" name="TextBox 40"/>
          <p:cNvSpPr txBox="1"/>
          <p:nvPr/>
        </p:nvSpPr>
        <p:spPr>
          <a:xfrm>
            <a:off x="4875266" y="4041578"/>
            <a:ext cx="829073"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PROCYB</a:t>
            </a:r>
            <a:endParaRPr lang="en-US" sz="1400" dirty="0">
              <a:latin typeface="Courier New" panose="02070309020205020404" pitchFamily="49" charset="0"/>
              <a:cs typeface="Courier New" panose="02070309020205020404" pitchFamily="49" charset="0"/>
            </a:endParaRPr>
          </a:p>
        </p:txBody>
      </p:sp>
      <p:sp>
        <p:nvSpPr>
          <p:cNvPr id="42" name="TextBox 41"/>
          <p:cNvSpPr txBox="1"/>
          <p:nvPr/>
        </p:nvSpPr>
        <p:spPr>
          <a:xfrm>
            <a:off x="4875266" y="4301412"/>
            <a:ext cx="829073"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PROAPX</a:t>
            </a:r>
            <a:endParaRPr lang="en-US" sz="1400" dirty="0">
              <a:latin typeface="Courier New" panose="02070309020205020404" pitchFamily="49" charset="0"/>
              <a:cs typeface="Courier New" panose="02070309020205020404" pitchFamily="49" charset="0"/>
            </a:endParaRPr>
          </a:p>
        </p:txBody>
      </p:sp>
      <p:sp>
        <p:nvSpPr>
          <p:cNvPr id="45" name="TextBox 44"/>
          <p:cNvSpPr txBox="1"/>
          <p:nvPr/>
        </p:nvSpPr>
        <p:spPr>
          <a:xfrm>
            <a:off x="6285169" y="3788610"/>
            <a:ext cx="1258678"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10.50 Mb/s</a:t>
            </a:r>
            <a:endParaRPr lang="en-US" sz="1400" dirty="0">
              <a:latin typeface="Courier New" panose="02070309020205020404" pitchFamily="49" charset="0"/>
              <a:cs typeface="Courier New" panose="02070309020205020404" pitchFamily="49" charset="0"/>
            </a:endParaRPr>
          </a:p>
        </p:txBody>
      </p:sp>
      <p:sp>
        <p:nvSpPr>
          <p:cNvPr id="46" name="TextBox 45"/>
          <p:cNvSpPr txBox="1"/>
          <p:nvPr/>
        </p:nvSpPr>
        <p:spPr>
          <a:xfrm>
            <a:off x="6285169" y="4041578"/>
            <a:ext cx="1258678"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20.00 Mb/s</a:t>
            </a:r>
            <a:endParaRPr lang="en-US" sz="1400" dirty="0">
              <a:latin typeface="Courier New" panose="02070309020205020404" pitchFamily="49" charset="0"/>
              <a:cs typeface="Courier New" panose="02070309020205020404" pitchFamily="49" charset="0"/>
            </a:endParaRPr>
          </a:p>
        </p:txBody>
      </p:sp>
      <p:sp>
        <p:nvSpPr>
          <p:cNvPr id="47" name="TextBox 46"/>
          <p:cNvSpPr txBox="1"/>
          <p:nvPr/>
        </p:nvSpPr>
        <p:spPr>
          <a:xfrm>
            <a:off x="6285169" y="4301412"/>
            <a:ext cx="1043876"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20+ Mb/s</a:t>
            </a:r>
            <a:endParaRPr lang="en-US" sz="1400" dirty="0">
              <a:latin typeface="Courier New" panose="02070309020205020404" pitchFamily="49" charset="0"/>
              <a:cs typeface="Courier New" panose="02070309020205020404" pitchFamily="49" charset="0"/>
            </a:endParaRPr>
          </a:p>
        </p:txBody>
      </p:sp>
      <p:sp>
        <p:nvSpPr>
          <p:cNvPr id="50" name="TextBox 49"/>
          <p:cNvSpPr txBox="1"/>
          <p:nvPr/>
        </p:nvSpPr>
        <p:spPr>
          <a:xfrm>
            <a:off x="4306098" y="3146744"/>
            <a:ext cx="6032101" cy="369332"/>
          </a:xfrm>
          <a:prstGeom prst="rect">
            <a:avLst/>
          </a:prstGeom>
          <a:noFill/>
        </p:spPr>
        <p:txBody>
          <a:bodyPr wrap="none" rtlCol="0">
            <a:spAutoFit/>
          </a:bodyPr>
          <a:lstStyle/>
          <a:p>
            <a:r>
              <a:rPr lang="en-US" dirty="0" smtClean="0"/>
              <a:t>Product Category – FTTH Enchanted Light Internet - Residential</a:t>
            </a:r>
            <a:endParaRPr lang="en-US" dirty="0"/>
          </a:p>
        </p:txBody>
      </p:sp>
      <p:sp>
        <p:nvSpPr>
          <p:cNvPr id="51" name="TextBox 50"/>
          <p:cNvSpPr txBox="1"/>
          <p:nvPr/>
        </p:nvSpPr>
        <p:spPr>
          <a:xfrm>
            <a:off x="8355493" y="3841355"/>
            <a:ext cx="1258678"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$099.95/</a:t>
            </a:r>
            <a:r>
              <a:rPr lang="en-US" sz="1400" dirty="0" err="1" smtClean="0">
                <a:latin typeface="Courier New" panose="02070309020205020404" pitchFamily="49" charset="0"/>
                <a:cs typeface="Courier New" panose="02070309020205020404" pitchFamily="49" charset="0"/>
              </a:rPr>
              <a:t>mo</a:t>
            </a:r>
            <a:endParaRPr lang="en-US" sz="1400" dirty="0">
              <a:latin typeface="Courier New" panose="02070309020205020404" pitchFamily="49" charset="0"/>
              <a:cs typeface="Courier New" panose="02070309020205020404" pitchFamily="49" charset="0"/>
            </a:endParaRPr>
          </a:p>
        </p:txBody>
      </p:sp>
      <p:sp>
        <p:nvSpPr>
          <p:cNvPr id="52" name="TextBox 51"/>
          <p:cNvSpPr txBox="1"/>
          <p:nvPr/>
        </p:nvSpPr>
        <p:spPr>
          <a:xfrm>
            <a:off x="8355493" y="4094323"/>
            <a:ext cx="1258678"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$199.95/</a:t>
            </a:r>
            <a:r>
              <a:rPr lang="en-US" sz="1400" dirty="0" err="1" smtClean="0">
                <a:latin typeface="Courier New" panose="02070309020205020404" pitchFamily="49" charset="0"/>
                <a:cs typeface="Courier New" panose="02070309020205020404" pitchFamily="49" charset="0"/>
              </a:rPr>
              <a:t>mo</a:t>
            </a:r>
            <a:endParaRPr lang="en-US" sz="1400" dirty="0">
              <a:latin typeface="Courier New" panose="02070309020205020404" pitchFamily="49" charset="0"/>
              <a:cs typeface="Courier New" panose="02070309020205020404" pitchFamily="49" charset="0"/>
            </a:endParaRPr>
          </a:p>
        </p:txBody>
      </p:sp>
      <p:sp>
        <p:nvSpPr>
          <p:cNvPr id="53" name="TextBox 52"/>
          <p:cNvSpPr txBox="1"/>
          <p:nvPr/>
        </p:nvSpPr>
        <p:spPr>
          <a:xfrm>
            <a:off x="8355493" y="4354157"/>
            <a:ext cx="1473480"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Upon Request</a:t>
            </a:r>
            <a:endParaRPr lang="en-US" sz="1400" dirty="0">
              <a:latin typeface="Courier New" panose="02070309020205020404" pitchFamily="49" charset="0"/>
              <a:cs typeface="Courier New" panose="02070309020205020404" pitchFamily="49" charset="0"/>
            </a:endParaRPr>
          </a:p>
        </p:txBody>
      </p:sp>
      <p:sp>
        <p:nvSpPr>
          <p:cNvPr id="66" name="TextBox 65"/>
          <p:cNvSpPr txBox="1"/>
          <p:nvPr/>
        </p:nvSpPr>
        <p:spPr>
          <a:xfrm>
            <a:off x="762000" y="4814214"/>
            <a:ext cx="3089372" cy="369332"/>
          </a:xfrm>
          <a:prstGeom prst="rect">
            <a:avLst/>
          </a:prstGeom>
          <a:noFill/>
        </p:spPr>
        <p:txBody>
          <a:bodyPr wrap="none" rtlCol="0">
            <a:spAutoFit/>
          </a:bodyPr>
          <a:lstStyle/>
          <a:p>
            <a:r>
              <a:rPr lang="en-US" dirty="0" smtClean="0"/>
              <a:t>Product Code – Internet Phone</a:t>
            </a:r>
            <a:endParaRPr lang="en-US" dirty="0"/>
          </a:p>
        </p:txBody>
      </p:sp>
      <p:sp>
        <p:nvSpPr>
          <p:cNvPr id="67" name="TextBox 66"/>
          <p:cNvSpPr txBox="1"/>
          <p:nvPr/>
        </p:nvSpPr>
        <p:spPr>
          <a:xfrm>
            <a:off x="1327549" y="5183546"/>
            <a:ext cx="1257652" cy="369332"/>
          </a:xfrm>
          <a:prstGeom prst="rect">
            <a:avLst/>
          </a:prstGeom>
          <a:noFill/>
        </p:spPr>
        <p:txBody>
          <a:bodyPr wrap="none" rtlCol="0">
            <a:spAutoFit/>
          </a:bodyPr>
          <a:lstStyle/>
          <a:p>
            <a:r>
              <a:rPr lang="en-US" dirty="0" smtClean="0"/>
              <a:t>Description</a:t>
            </a:r>
            <a:endParaRPr lang="en-US" dirty="0"/>
          </a:p>
        </p:txBody>
      </p:sp>
      <p:sp>
        <p:nvSpPr>
          <p:cNvPr id="68" name="TextBox 67"/>
          <p:cNvSpPr txBox="1"/>
          <p:nvPr/>
        </p:nvSpPr>
        <p:spPr>
          <a:xfrm>
            <a:off x="4749740" y="5183546"/>
            <a:ext cx="963725" cy="369332"/>
          </a:xfrm>
          <a:prstGeom prst="rect">
            <a:avLst/>
          </a:prstGeom>
          <a:noFill/>
        </p:spPr>
        <p:txBody>
          <a:bodyPr wrap="none" rtlCol="0">
            <a:spAutoFit/>
          </a:bodyPr>
          <a:lstStyle/>
          <a:p>
            <a:r>
              <a:rPr lang="en-US" dirty="0" smtClean="0"/>
              <a:t>GL Code</a:t>
            </a:r>
            <a:endParaRPr lang="en-US" dirty="0"/>
          </a:p>
        </p:txBody>
      </p:sp>
      <p:sp>
        <p:nvSpPr>
          <p:cNvPr id="69" name="TextBox 68"/>
          <p:cNvSpPr txBox="1"/>
          <p:nvPr/>
        </p:nvSpPr>
        <p:spPr>
          <a:xfrm>
            <a:off x="6117737" y="5183546"/>
            <a:ext cx="1671804" cy="369332"/>
          </a:xfrm>
          <a:prstGeom prst="rect">
            <a:avLst/>
          </a:prstGeom>
          <a:noFill/>
        </p:spPr>
        <p:txBody>
          <a:bodyPr wrap="none" rtlCol="0">
            <a:spAutoFit/>
          </a:bodyPr>
          <a:lstStyle/>
          <a:p>
            <a:r>
              <a:rPr lang="en-US" dirty="0" smtClean="0"/>
              <a:t>Line Percentage</a:t>
            </a:r>
            <a:endParaRPr lang="en-US" dirty="0"/>
          </a:p>
        </p:txBody>
      </p:sp>
      <p:sp>
        <p:nvSpPr>
          <p:cNvPr id="70" name="TextBox 69"/>
          <p:cNvSpPr txBox="1"/>
          <p:nvPr/>
        </p:nvSpPr>
        <p:spPr>
          <a:xfrm>
            <a:off x="8193813" y="5186066"/>
            <a:ext cx="1239442" cy="369332"/>
          </a:xfrm>
          <a:prstGeom prst="rect">
            <a:avLst/>
          </a:prstGeom>
          <a:noFill/>
        </p:spPr>
        <p:txBody>
          <a:bodyPr wrap="none" rtlCol="0">
            <a:spAutoFit/>
          </a:bodyPr>
          <a:lstStyle/>
          <a:p>
            <a:r>
              <a:rPr lang="en-US" dirty="0" smtClean="0"/>
              <a:t>Price (USD)</a:t>
            </a:r>
            <a:endParaRPr lang="en-US" dirty="0"/>
          </a:p>
        </p:txBody>
      </p:sp>
      <p:sp>
        <p:nvSpPr>
          <p:cNvPr id="71" name="TextBox 70"/>
          <p:cNvSpPr txBox="1"/>
          <p:nvPr/>
        </p:nvSpPr>
        <p:spPr>
          <a:xfrm>
            <a:off x="1498600" y="5456080"/>
            <a:ext cx="2225289"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Phone – Single Line</a:t>
            </a:r>
            <a:endParaRPr lang="en-US" sz="1400" dirty="0">
              <a:latin typeface="Courier New" panose="02070309020205020404" pitchFamily="49" charset="0"/>
              <a:cs typeface="Courier New" panose="02070309020205020404" pitchFamily="49" charset="0"/>
            </a:endParaRPr>
          </a:p>
        </p:txBody>
      </p:sp>
      <p:sp>
        <p:nvSpPr>
          <p:cNvPr id="72" name="TextBox 71"/>
          <p:cNvSpPr txBox="1"/>
          <p:nvPr/>
        </p:nvSpPr>
        <p:spPr>
          <a:xfrm>
            <a:off x="1498600" y="5709048"/>
            <a:ext cx="1903085"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Phone – Two Line</a:t>
            </a:r>
            <a:endParaRPr lang="en-US" sz="1400" dirty="0">
              <a:latin typeface="Courier New" panose="02070309020205020404" pitchFamily="49" charset="0"/>
              <a:cs typeface="Courier New" panose="02070309020205020404" pitchFamily="49" charset="0"/>
            </a:endParaRPr>
          </a:p>
        </p:txBody>
      </p:sp>
      <p:sp>
        <p:nvSpPr>
          <p:cNvPr id="73" name="TextBox 72"/>
          <p:cNvSpPr txBox="1"/>
          <p:nvPr/>
        </p:nvSpPr>
        <p:spPr>
          <a:xfrm>
            <a:off x="4875266" y="5456080"/>
            <a:ext cx="829073"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PHNSNG</a:t>
            </a:r>
            <a:endParaRPr lang="en-US" sz="1400" dirty="0">
              <a:latin typeface="Courier New" panose="02070309020205020404" pitchFamily="49" charset="0"/>
              <a:cs typeface="Courier New" panose="02070309020205020404" pitchFamily="49" charset="0"/>
            </a:endParaRPr>
          </a:p>
        </p:txBody>
      </p:sp>
      <p:sp>
        <p:nvSpPr>
          <p:cNvPr id="74" name="TextBox 73"/>
          <p:cNvSpPr txBox="1"/>
          <p:nvPr/>
        </p:nvSpPr>
        <p:spPr>
          <a:xfrm>
            <a:off x="4875266" y="5709048"/>
            <a:ext cx="829073"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PHNSEC</a:t>
            </a:r>
            <a:endParaRPr lang="en-US" sz="1400" dirty="0">
              <a:latin typeface="Courier New" panose="02070309020205020404" pitchFamily="49" charset="0"/>
              <a:cs typeface="Courier New" panose="02070309020205020404" pitchFamily="49" charset="0"/>
            </a:endParaRPr>
          </a:p>
        </p:txBody>
      </p:sp>
      <p:sp>
        <p:nvSpPr>
          <p:cNvPr id="75" name="TextBox 74"/>
          <p:cNvSpPr txBox="1"/>
          <p:nvPr/>
        </p:nvSpPr>
        <p:spPr>
          <a:xfrm>
            <a:off x="6285169" y="5456080"/>
            <a:ext cx="1151277"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VOIP Mb/s</a:t>
            </a:r>
            <a:endParaRPr lang="en-US" sz="1400" dirty="0">
              <a:latin typeface="Courier New" panose="02070309020205020404" pitchFamily="49" charset="0"/>
              <a:cs typeface="Courier New" panose="02070309020205020404" pitchFamily="49" charset="0"/>
            </a:endParaRPr>
          </a:p>
        </p:txBody>
      </p:sp>
      <p:sp>
        <p:nvSpPr>
          <p:cNvPr id="76" name="TextBox 75"/>
          <p:cNvSpPr txBox="1"/>
          <p:nvPr/>
        </p:nvSpPr>
        <p:spPr>
          <a:xfrm>
            <a:off x="6285169" y="5709048"/>
            <a:ext cx="1151277"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VOIP Mb/s</a:t>
            </a:r>
            <a:endParaRPr lang="en-US" sz="1400" dirty="0">
              <a:latin typeface="Courier New" panose="02070309020205020404" pitchFamily="49" charset="0"/>
              <a:cs typeface="Courier New" panose="02070309020205020404" pitchFamily="49" charset="0"/>
            </a:endParaRPr>
          </a:p>
        </p:txBody>
      </p:sp>
      <p:sp>
        <p:nvSpPr>
          <p:cNvPr id="77" name="TextBox 76"/>
          <p:cNvSpPr txBox="1"/>
          <p:nvPr/>
        </p:nvSpPr>
        <p:spPr>
          <a:xfrm>
            <a:off x="4306098" y="4814214"/>
            <a:ext cx="5655138" cy="369332"/>
          </a:xfrm>
          <a:prstGeom prst="rect">
            <a:avLst/>
          </a:prstGeom>
          <a:noFill/>
        </p:spPr>
        <p:txBody>
          <a:bodyPr wrap="none" rtlCol="0">
            <a:spAutoFit/>
          </a:bodyPr>
          <a:lstStyle/>
          <a:p>
            <a:r>
              <a:rPr lang="en-US" dirty="0" smtClean="0"/>
              <a:t>Product Category – FTTH Enchanted Light Internet - Phone</a:t>
            </a:r>
            <a:endParaRPr lang="en-US" dirty="0"/>
          </a:p>
        </p:txBody>
      </p:sp>
      <p:sp>
        <p:nvSpPr>
          <p:cNvPr id="78" name="TextBox 77"/>
          <p:cNvSpPr txBox="1"/>
          <p:nvPr/>
        </p:nvSpPr>
        <p:spPr>
          <a:xfrm>
            <a:off x="8355493" y="5508825"/>
            <a:ext cx="1258678"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$025.00/</a:t>
            </a:r>
            <a:r>
              <a:rPr lang="en-US" sz="1400" dirty="0" err="1" smtClean="0">
                <a:latin typeface="Courier New" panose="02070309020205020404" pitchFamily="49" charset="0"/>
                <a:cs typeface="Courier New" panose="02070309020205020404" pitchFamily="49" charset="0"/>
              </a:rPr>
              <a:t>mo</a:t>
            </a:r>
            <a:endParaRPr lang="en-US" sz="1400" dirty="0">
              <a:latin typeface="Courier New" panose="02070309020205020404" pitchFamily="49" charset="0"/>
              <a:cs typeface="Courier New" panose="02070309020205020404" pitchFamily="49" charset="0"/>
            </a:endParaRPr>
          </a:p>
        </p:txBody>
      </p:sp>
      <p:sp>
        <p:nvSpPr>
          <p:cNvPr id="79" name="TextBox 78"/>
          <p:cNvSpPr txBox="1"/>
          <p:nvPr/>
        </p:nvSpPr>
        <p:spPr>
          <a:xfrm>
            <a:off x="8355493" y="5761793"/>
            <a:ext cx="1258678" cy="307777"/>
          </a:xfrm>
          <a:prstGeom prst="rect">
            <a:avLst/>
          </a:prstGeom>
          <a:noFill/>
        </p:spPr>
        <p:txBody>
          <a:bodyPr wrap="none" rtlCol="0">
            <a:spAutoFit/>
          </a:bodyPr>
          <a:lstStyle/>
          <a:p>
            <a:r>
              <a:rPr lang="en-US" sz="1400" dirty="0" smtClean="0">
                <a:latin typeface="Courier New" panose="02070309020205020404" pitchFamily="49" charset="0"/>
                <a:cs typeface="Courier New" panose="02070309020205020404" pitchFamily="49" charset="0"/>
              </a:rPr>
              <a:t>$045.00/</a:t>
            </a:r>
            <a:r>
              <a:rPr lang="en-US" sz="1400" dirty="0" err="1" smtClean="0">
                <a:latin typeface="Courier New" panose="02070309020205020404" pitchFamily="49" charset="0"/>
                <a:cs typeface="Courier New" panose="02070309020205020404" pitchFamily="49" charset="0"/>
              </a:rPr>
              <a:t>mo</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946969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nvGraphicFramePr>
        <p:xfrm>
          <a:off x="0" y="0"/>
          <a:ext cx="12192000" cy="6858000"/>
        </p:xfrm>
        <a:graphic>
          <a:graphicData uri="http://schemas.openxmlformats.org/presentationml/2006/ole">
            <mc:AlternateContent xmlns:mc="http://schemas.openxmlformats.org/markup-compatibility/2006">
              <mc:Choice xmlns:v="urn:schemas-microsoft-com:vml" Requires="v">
                <p:oleObj spid="_x0000_s1029" name="Acrobat Document" r:id="rId3" imgW="5829298" imgH="7543753" progId="AcroExch.Document.11">
                  <p:embed/>
                </p:oleObj>
              </mc:Choice>
              <mc:Fallback>
                <p:oleObj name="Acrobat Document" r:id="rId3" imgW="5829298" imgH="7543753" progId="AcroExch.Document.11">
                  <p:embed/>
                  <p:pic>
                    <p:nvPicPr>
                      <p:cNvPr id="0" name=""/>
                      <p:cNvPicPr/>
                      <p:nvPr/>
                    </p:nvPicPr>
                    <p:blipFill>
                      <a:blip r:embed="rId4"/>
                      <a:stretch>
                        <a:fillRect/>
                      </a:stretch>
                    </p:blipFill>
                    <p:spPr>
                      <a:xfrm>
                        <a:off x="0" y="0"/>
                        <a:ext cx="12192000" cy="6858000"/>
                      </a:xfrm>
                      <a:prstGeom prst="rect">
                        <a:avLst/>
                      </a:prstGeom>
                    </p:spPr>
                  </p:pic>
                </p:oleObj>
              </mc:Fallback>
            </mc:AlternateContent>
          </a:graphicData>
        </a:graphic>
      </p:graphicFrame>
    </p:spTree>
    <p:extLst>
      <p:ext uri="{BB962C8B-B14F-4D97-AF65-F5344CB8AC3E}">
        <p14:creationId xmlns:p14="http://schemas.microsoft.com/office/powerpoint/2010/main" val="1992049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1263</Words>
  <Application>Microsoft Office PowerPoint</Application>
  <PresentationFormat>Widescreen</PresentationFormat>
  <Paragraphs>284</Paragraphs>
  <Slides>19</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Arial</vt:lpstr>
      <vt:lpstr>Calibri</vt:lpstr>
      <vt:lpstr>Calibri Light</vt:lpstr>
      <vt:lpstr>Courier New</vt:lpstr>
      <vt:lpstr>Franklin Gothic Book</vt:lpstr>
      <vt:lpstr>Wingdings</vt:lpstr>
      <vt:lpstr>Office Theme</vt:lpstr>
      <vt:lpstr>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Aubrey Roberts</dc:creator>
  <cp:lastModifiedBy>John Chowdhury</cp:lastModifiedBy>
  <cp:revision>3</cp:revision>
  <dcterms:created xsi:type="dcterms:W3CDTF">2014-08-12T01:06:07Z</dcterms:created>
  <dcterms:modified xsi:type="dcterms:W3CDTF">2014-08-12T06:24:14Z</dcterms:modified>
</cp:coreProperties>
</file>