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538" r:id="rId2"/>
    <p:sldId id="555" r:id="rId3"/>
    <p:sldId id="551" r:id="rId4"/>
    <p:sldId id="542" r:id="rId5"/>
    <p:sldId id="543" r:id="rId6"/>
    <p:sldId id="558" r:id="rId7"/>
    <p:sldId id="563" r:id="rId8"/>
    <p:sldId id="559" r:id="rId9"/>
    <p:sldId id="562" r:id="rId10"/>
    <p:sldId id="560" r:id="rId11"/>
    <p:sldId id="540" r:id="rId12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pitchFamily="80" charset="-128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0000"/>
    <a:srgbClr val="E60000"/>
    <a:srgbClr val="FFB3B3"/>
    <a:srgbClr val="A42A04"/>
    <a:srgbClr val="E43B06"/>
    <a:srgbClr val="C84308"/>
    <a:srgbClr val="FA0000"/>
    <a:srgbClr val="9E0868"/>
    <a:srgbClr val="A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2" autoAdjust="0"/>
    <p:restoredTop sz="94681" autoAdjust="0"/>
  </p:normalViewPr>
  <p:slideViewPr>
    <p:cSldViewPr snapToGrid="0">
      <p:cViewPr>
        <p:scale>
          <a:sx n="100" d="100"/>
          <a:sy n="100" d="100"/>
        </p:scale>
        <p:origin x="-2004" y="-324"/>
      </p:cViewPr>
      <p:guideLst>
        <p:guide orient="horz" pos="3975"/>
        <p:guide orient="horz" pos="889"/>
        <p:guide orient="horz" pos="4107"/>
        <p:guide orient="horz" pos="215"/>
        <p:guide pos="5545"/>
        <p:guide pos="2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08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ja-JP" smtClean="0"/>
              <a:t>Copyright 2011 FUJITSU LIMITED</a:t>
            </a:r>
            <a:endParaRPr lang="en-GB" altLang="ja-JP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C0A7E2-0B28-40B9-AF98-2CAF4A623446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11270" name="Picture 13" descr="SD_INTERNAL USE ONL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547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</a:t>
            </a:r>
            <a:r>
              <a:rPr lang="en-US" altLang="ja-JP" noProof="0" smtClean="0"/>
              <a:t> </a:t>
            </a:r>
            <a:r>
              <a:rPr lang="ja-JP" altLang="en-US" noProof="0" smtClean="0"/>
              <a:t>テキストの書式設定</a:t>
            </a:r>
            <a:endParaRPr lang="en-US" altLang="ja-JP" noProof="0" smtClean="0"/>
          </a:p>
          <a:p>
            <a:pPr lvl="1"/>
            <a:r>
              <a:rPr lang="ja-JP" altLang="en-US" noProof="0" smtClean="0"/>
              <a:t>第</a:t>
            </a:r>
            <a:r>
              <a:rPr lang="en-US" altLang="ja-JP" noProof="0" smtClean="0"/>
              <a:t> 2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2"/>
            <a:r>
              <a:rPr lang="ja-JP" altLang="en-US" noProof="0" smtClean="0"/>
              <a:t>第</a:t>
            </a:r>
            <a:r>
              <a:rPr lang="en-US" altLang="ja-JP" noProof="0" smtClean="0"/>
              <a:t> 3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3"/>
            <a:r>
              <a:rPr lang="ja-JP" altLang="en-US" noProof="0" smtClean="0"/>
              <a:t>第</a:t>
            </a:r>
            <a:r>
              <a:rPr lang="en-US" altLang="ja-JP" noProof="0" smtClean="0"/>
              <a:t> 4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  <a:p>
            <a:pPr lvl="4"/>
            <a:r>
              <a:rPr lang="ja-JP" altLang="en-US" noProof="0" smtClean="0"/>
              <a:t>第</a:t>
            </a:r>
            <a:r>
              <a:rPr lang="en-US" altLang="ja-JP" noProof="0" smtClean="0"/>
              <a:t> 5 </a:t>
            </a:r>
            <a:r>
              <a:rPr lang="ja-JP" altLang="en-US" noProof="0" smtClean="0"/>
              <a:t>レベル</a:t>
            </a:r>
            <a:endParaRPr lang="en-US" altLang="ja-JP" noProof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49307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Copyright 2011 FUJITSU LIMITED</a:t>
            </a:r>
            <a:endParaRPr lang="en-US" altLang="ja-JP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03813" y="9440863"/>
            <a:ext cx="170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ED74A43-197B-43E4-84A7-61C7C0C595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794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84825" y="0"/>
            <a:ext cx="12207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3403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altLang="ja-JP"/>
          </a:p>
        </p:txBody>
      </p:sp>
      <p:pic>
        <p:nvPicPr>
          <p:cNvPr id="8200" name="Picture 18" descr="SD_INTERNAL USE ONL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3975" y="53975"/>
            <a:ext cx="1597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2016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ＭＳ Ｐゴシック" pitchFamily="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80" charset="0"/>
        <a:ea typeface="ＭＳ Ｐゴシック" pitchFamily="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pitchFamily="34" charset="0"/>
              </a:rPr>
              <a:t>Copyright 2011 FUJITSU LIMITED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18BE8-8B0B-4C6C-BCD7-0D4368F10B75}" type="slidenum">
              <a:rPr lang="en-US" altLang="ja-JP" smtClean="0">
                <a:latin typeface="Arial" pitchFamily="34" charset="0"/>
              </a:rPr>
              <a:pPr/>
              <a:t>0</a:t>
            </a:fld>
            <a:endParaRPr lang="en-US" altLang="ja-JP" smtClean="0">
              <a:latin typeface="Arial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ja-JP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2011 FUJITSU LIMITED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D74A43-197B-43E4-84A7-61C7C0C59598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tleGra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Fujitsu_logo_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1313"/>
            <a:ext cx="14287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2000"/>
            <a:ext cx="7920038" cy="17843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80" charset="2"/>
              <a:buNone/>
              <a:defRPr sz="2800"/>
            </a:lvl1pPr>
          </a:lstStyle>
          <a:p>
            <a:r>
              <a:rPr lang="en-US" altLang="ja-JP"/>
              <a:t>Edit Master subtitle format</a:t>
            </a:r>
          </a:p>
        </p:txBody>
      </p:sp>
      <p:sp>
        <p:nvSpPr>
          <p:cNvPr id="687110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1738313"/>
            <a:ext cx="7920038" cy="236061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Edit Master title style</a:t>
            </a:r>
            <a:endParaRPr lang="de-DE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ujitsu_Logo_red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9788" y="5614988"/>
            <a:ext cx="4968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230804" y="2519847"/>
            <a:ext cx="4968554" cy="738187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7543" y="404664"/>
            <a:ext cx="7560841" cy="6120679"/>
          </a:xfrm>
        </p:spPr>
        <p:txBody>
          <a:bodyPr vert="vert"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68475" indent="2317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667544" y="5820569"/>
            <a:ext cx="1728788" cy="196850"/>
          </a:xfrm>
        </p:spPr>
        <p:txBody>
          <a:bodyPr/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0BB1EF-1E1F-44B6-8575-688A3457043C}" type="slidenum">
              <a:rPr lang="de-DE" altLang="ja-JP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-2152650" y="2495550"/>
            <a:ext cx="4751388" cy="268288"/>
          </a:xfrm>
        </p:spPr>
        <p:txBody>
          <a:bodyPr/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 marL="1717675" indent="28257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4F05F-6C9A-4043-A301-C60B4B6AD2D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CD272-262B-4896-B6B6-07719DA8BE4F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330325"/>
            <a:ext cx="4135438" cy="4981575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1688" y="1330325"/>
            <a:ext cx="4137025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5257-84B2-42B5-A8C2-51A103B796A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72808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332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332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5365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768475" indent="2317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4354-50ED-48F6-9A53-B2BF0C928A11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D8E3-5EC2-4DEF-96B5-4E3F729D84D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7F305-1B3A-4607-8FF0-DDD920172C0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1914"/>
            <a:ext cx="3008313" cy="7849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768475" indent="231775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4CF5-F00B-4E6A-9178-38AB2F8DA2ED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817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816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484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0EFD-0766-424B-82EB-9ABD24DCEFBA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Gray_L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083" name="Line 3"/>
          <p:cNvSpPr>
            <a:spLocks noChangeShapeType="1"/>
          </p:cNvSpPr>
          <p:nvPr userDrawn="1"/>
        </p:nvSpPr>
        <p:spPr bwMode="auto">
          <a:xfrm>
            <a:off x="0" y="65309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ＭＳ Ｐゴシック" pitchFamily="80" charset="-128"/>
            </a:endParaRPr>
          </a:p>
        </p:txBody>
      </p:sp>
      <p:pic>
        <p:nvPicPr>
          <p:cNvPr id="1028" name="Picture 4" descr="Fujitsu_logo_klei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5575" y="341313"/>
            <a:ext cx="104298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73038"/>
            <a:ext cx="7129463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30325"/>
            <a:ext cx="842486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Master editing text format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64313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2">
                    <a:lumMod val="1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E6F16AD-F065-4AA8-90B1-289DD0C99DE2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686089" name="Text Box 9"/>
          <p:cNvSpPr txBox="1">
            <a:spLocks noChangeArrowheads="1"/>
          </p:cNvSpPr>
          <p:nvPr userDrawn="1"/>
        </p:nvSpPr>
        <p:spPr bwMode="auto">
          <a:xfrm>
            <a:off x="341313" y="6623050"/>
            <a:ext cx="1835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l" fontAlgn="base">
              <a:spcBef>
                <a:spcPct val="50000"/>
              </a:spcBef>
              <a:defRPr/>
            </a:pPr>
            <a:r>
              <a:rPr kumimoji="0" lang="en-US" altLang="ja-JP" sz="1000" b="1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  <p:sp>
        <p:nvSpPr>
          <p:cNvPr id="6860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3925" y="6492875"/>
            <a:ext cx="47513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fontAlgn="base">
              <a:defRPr kumimoji="1" sz="800">
                <a:solidFill>
                  <a:schemeClr val="bg2">
                    <a:lumMod val="10000"/>
                  </a:schemeClr>
                </a:solidFill>
                <a:latin typeface="Arial" charset="0"/>
                <a:ea typeface="MS UI Gothic" pitchFamily="50" charset="-128"/>
              </a:defRPr>
            </a:lvl1pPr>
          </a:lstStyle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80" charset="0"/>
          <a:ea typeface="ＭＳ Ｐゴシック" pitchFamily="80" charset="-128"/>
          <a:cs typeface="ＭＳ Ｐゴシック" pitchFamily="80" charset="-128"/>
        </a:defRPr>
      </a:lvl9pPr>
    </p:titleStyle>
    <p:bodyStyle>
      <a:lvl1pPr marL="381000" indent="-381000" algn="l" defTabSz="457200" rtl="0" eaLnBrk="0" fontAlgn="base" hangingPunct="0"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800">
          <a:solidFill>
            <a:srgbClr val="000000"/>
          </a:solidFill>
          <a:latin typeface="+mn-lt"/>
          <a:ea typeface="ＭＳ Ｐゴシック" pitchFamily="80" charset="-128"/>
          <a:cs typeface="+mn-cs"/>
        </a:defRPr>
      </a:lvl1pPr>
      <a:lvl2pPr marL="723900" indent="-30480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400">
          <a:solidFill>
            <a:srgbClr val="000000"/>
          </a:solidFill>
          <a:latin typeface="+mn-lt"/>
          <a:ea typeface="+mj-ea"/>
        </a:defRPr>
      </a:lvl2pPr>
      <a:lvl3pPr marL="933450" indent="-161925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2000">
          <a:solidFill>
            <a:srgbClr val="000000"/>
          </a:solidFill>
          <a:latin typeface="+mn-lt"/>
          <a:ea typeface="+mj-ea"/>
        </a:defRPr>
      </a:lvl3pPr>
      <a:lvl4pPr marL="1123950" indent="-133350" algn="l" defTabSz="457200" rtl="0" eaLnBrk="0" fontAlgn="base" hangingPunct="0"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+mn-lt"/>
          <a:ea typeface="+mj-ea"/>
        </a:defRPr>
      </a:lvl4pPr>
      <a:lvl5pPr marL="2305050" indent="365125" algn="l" defTabSz="457200" rtl="0" eaLnBrk="0" fontAlgn="base" hangingPunct="0">
        <a:spcBef>
          <a:spcPct val="0"/>
        </a:spcBef>
        <a:spcAft>
          <a:spcPct val="0"/>
        </a:spcAft>
        <a:buBlip>
          <a:blip r:embed="rId14"/>
        </a:buBlip>
        <a:defRPr kumimoji="1">
          <a:solidFill>
            <a:srgbClr val="000000"/>
          </a:solidFill>
          <a:latin typeface="+mn-lt"/>
          <a:ea typeface="+mj-ea"/>
        </a:defRPr>
      </a:lvl5pPr>
      <a:lvl6pPr marL="27622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6pPr>
      <a:lvl7pPr marL="32194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7pPr>
      <a:lvl8pPr marL="36766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8pPr>
      <a:lvl9pPr marL="4133850" indent="365125" algn="l" defTabSz="457200" rtl="0" fontAlgn="base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j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583"/>
            <a:ext cx="9144000" cy="575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04908" y="1957029"/>
            <a:ext cx="7920038" cy="2360612"/>
          </a:xfrm>
        </p:spPr>
        <p:txBody>
          <a:bodyPr/>
          <a:lstStyle/>
          <a:p>
            <a:pPr eaLnBrk="1" hangingPunct="1"/>
            <a:r>
              <a:rPr lang="en-US" altLang="ja-JP" sz="4800" dirty="0" smtClean="0">
                <a:solidFill>
                  <a:srgbClr val="00B0F0"/>
                </a:solidFill>
              </a:rPr>
              <a:t>GPON </a:t>
            </a:r>
            <a:r>
              <a:rPr lang="en-US" altLang="ja-JP" sz="4800" dirty="0" err="1" smtClean="0">
                <a:solidFill>
                  <a:srgbClr val="00B0F0"/>
                </a:solidFill>
              </a:rPr>
              <a:t>vs</a:t>
            </a:r>
            <a:r>
              <a:rPr lang="en-US" altLang="ja-JP" sz="4800" dirty="0" smtClean="0">
                <a:solidFill>
                  <a:srgbClr val="00B0F0"/>
                </a:solidFill>
              </a:rPr>
              <a:t> EPON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 bwMode="gray"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400" dirty="0" smtClean="0">
                <a:solidFill>
                  <a:srgbClr val="00B050"/>
                </a:solidFill>
              </a:rPr>
              <a:t>A comparative investigation into </a:t>
            </a:r>
            <a:r>
              <a:rPr lang="en-US" altLang="ja-JP" sz="2400" dirty="0" err="1" smtClean="0">
                <a:solidFill>
                  <a:srgbClr val="00B050"/>
                </a:solidFill>
              </a:rPr>
              <a:t>xPON</a:t>
            </a:r>
            <a:r>
              <a:rPr lang="en-US" altLang="ja-JP" sz="2400" dirty="0" smtClean="0">
                <a:solidFill>
                  <a:srgbClr val="00B050"/>
                </a:solidFill>
              </a:rPr>
              <a:t> Solution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1E1C11"/>
                </a:solidFill>
                <a:latin typeface="Arial" pitchFamily="34" charset="0"/>
                <a:ea typeface="MS UI Gothic"/>
                <a:cs typeface="MS UI Gothic"/>
              </a:rPr>
              <a:t>Fujitsu Proprietary and Confidential All Rights Reserved, ©2011 Fujitsu Network Communications</a:t>
            </a:r>
          </a:p>
        </p:txBody>
      </p:sp>
      <p:pic>
        <p:nvPicPr>
          <p:cNvPr id="4101" name="Picture 8" descr="SD_INTERNAL USE ONLY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341313" y="6610350"/>
            <a:ext cx="15795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 is….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one.</a:t>
            </a:r>
          </a:p>
          <a:p>
            <a:r>
              <a:rPr lang="en-US" dirty="0" smtClean="0"/>
              <a:t>Decision must be made based on Business Parameters i.e.</a:t>
            </a:r>
          </a:p>
          <a:p>
            <a:pPr lvl="1"/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Delivery timeframe</a:t>
            </a:r>
          </a:p>
          <a:p>
            <a:pPr lvl="1"/>
            <a:r>
              <a:rPr lang="en-US" dirty="0" smtClean="0"/>
              <a:t>Support from Integrator!!</a:t>
            </a:r>
          </a:p>
          <a:p>
            <a:pPr lvl="1"/>
            <a:r>
              <a:rPr lang="en-US" dirty="0" smtClean="0"/>
              <a:t>Head End Provider compatibility for the </a:t>
            </a:r>
            <a:r>
              <a:rPr lang="en-US" dirty="0" err="1" smtClean="0"/>
              <a:t>xPON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9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C8B905-D4AD-4025-B2F7-AC38D12D24FB}" type="slidenum">
              <a:rPr lang="de-DE" altLang="ja-JP"/>
              <a:pPr>
                <a:defRPr/>
              </a:pPr>
              <a:t>10</a:t>
            </a:fld>
            <a:endParaRPr lang="de-DE" altLang="ja-JP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kumimoji="0" lang="en-US" altLang="ja-JP" smtClean="0">
                <a:ea typeface="ＭＳ Ｐゴシック" pitchFamily="80" charset="-128"/>
              </a:rPr>
              <a:t>Fujitsu Proprietary and Confidential All Rights Reserved, ©2011 Fujitsu Network Communications</a:t>
            </a:r>
            <a:endParaRPr kumimoji="0" lang="de-DE" altLang="ja-JP">
              <a:ea typeface="ＭＳ Ｐゴシック" pitchFamily="80" charset="-128"/>
            </a:endParaRPr>
          </a:p>
        </p:txBody>
      </p:sp>
      <p:pic>
        <p:nvPicPr>
          <p:cNvPr id="7172" name="Picture 2" descr="presentation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RFoG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cable operators to continue to use traditional coax network.</a:t>
            </a:r>
          </a:p>
          <a:p>
            <a:r>
              <a:rPr lang="en-US" dirty="0" smtClean="0"/>
              <a:t>Continue using legacy DOCSIS provisioning and billing systems, CMTS platforms, HE equipment, and STB as a stepping prior to PON deployment</a:t>
            </a:r>
          </a:p>
          <a:p>
            <a:r>
              <a:rPr lang="en-US" dirty="0" smtClean="0"/>
              <a:t>Designed primarily for brownfield deployments to minimize the cost.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1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</a:t>
            </a:r>
            <a:r>
              <a:rPr lang="en-US" dirty="0" err="1" smtClean="0"/>
              <a:t>RFoG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SCTE 174 standard for carrying HFC RF signals over a passive glass.</a:t>
            </a:r>
          </a:p>
          <a:p>
            <a:r>
              <a:rPr lang="en-US" dirty="0" smtClean="0"/>
              <a:t>Designed primarily for coax/HFC networks.</a:t>
            </a:r>
          </a:p>
          <a:p>
            <a:r>
              <a:rPr lang="en-US" dirty="0" smtClean="0"/>
              <a:t>Acts as interim solution towards </a:t>
            </a:r>
            <a:r>
              <a:rPr lang="en-US" dirty="0" err="1" smtClean="0"/>
              <a:t>xPON</a:t>
            </a:r>
            <a:endParaRPr lang="en-US" dirty="0" smtClean="0"/>
          </a:p>
          <a:p>
            <a:r>
              <a:rPr lang="en-US" dirty="0" smtClean="0"/>
              <a:t>No added upstream/downstream BW</a:t>
            </a:r>
          </a:p>
          <a:p>
            <a:r>
              <a:rPr lang="en-US" dirty="0" smtClean="0"/>
              <a:t>Not much industry standardization traction</a:t>
            </a:r>
          </a:p>
          <a:p>
            <a:r>
              <a:rPr lang="en-US" dirty="0" smtClean="0"/>
              <a:t>Industry vendor traction is limited</a:t>
            </a:r>
          </a:p>
          <a:p>
            <a:r>
              <a:rPr lang="en-US" dirty="0" smtClean="0"/>
              <a:t>Pulse’s </a:t>
            </a:r>
            <a:r>
              <a:rPr lang="en-US" dirty="0" err="1" smtClean="0"/>
              <a:t>RFoG</a:t>
            </a:r>
            <a:r>
              <a:rPr lang="en-US" dirty="0" smtClean="0"/>
              <a:t> solution is considered proprietary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2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xPON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404495"/>
              </p:ext>
            </p:extLst>
          </p:nvPr>
        </p:nvGraphicFramePr>
        <p:xfrm>
          <a:off x="323850" y="1330325"/>
          <a:ext cx="842486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52"/>
                <a:gridCol w="1203552"/>
                <a:gridCol w="1203552"/>
                <a:gridCol w="1203552"/>
                <a:gridCol w="1203552"/>
                <a:gridCol w="1203552"/>
                <a:gridCol w="12035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PON Type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Typical Bit Rate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Framing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Typical Max.</a:t>
                      </a:r>
                      <a:r>
                        <a:rPr lang="en-US" sz="1200" baseline="0" dirty="0" smtClean="0"/>
                        <a:t> Split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Typical Max. Fiber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Primary Standards Document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BPON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622 Mb/s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155</a:t>
                      </a:r>
                      <a:r>
                        <a:rPr lang="en-US" sz="1200" baseline="0" dirty="0" smtClean="0"/>
                        <a:t> Mb/s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1×32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km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ITU-T G.983 series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Gigabit PON (GPON)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2.488 Gb/s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1.244 Gb/s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ATM and GEM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1×64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km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ITU-T G.984 series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Gigabit PON (XGPON)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Gb/s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2.488 Gb/s or 10 Gb/s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XGEM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1×64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or 40 km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ITU-T G.987 series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 PON (EPON)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Gb/s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Gb/s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1×16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km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802.3 (clause 60)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Gigabit EPON (10G-EPON) 	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Gb/s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Gb/s or 10 Gb/s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Ethernet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1×32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km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802.3av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3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1052"/>
              </p:ext>
            </p:extLst>
          </p:nvPr>
        </p:nvGraphicFramePr>
        <p:xfrm>
          <a:off x="1532238" y="1622854"/>
          <a:ext cx="240544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669"/>
                <a:gridCol w="1203779"/>
              </a:tblGrid>
              <a:tr h="1367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DOWN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UP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Comparisons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36294"/>
              </p:ext>
            </p:extLst>
          </p:nvPr>
        </p:nvGraphicFramePr>
        <p:xfrm>
          <a:off x="323850" y="1330325"/>
          <a:ext cx="842486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480"/>
                <a:gridCol w="4301096"/>
                <a:gridCol w="28082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Transport methodology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GEM encapsulation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Native Ethernet</a:t>
                      </a:r>
                      <a:r>
                        <a:rPr lang="en-US" sz="1200" baseline="0" dirty="0" smtClean="0"/>
                        <a:t> with 8B/10B coding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Asymmetrical BW 2.5G/1.25G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Symmetrical BW 1.25G/1.25G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Usable BW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95% usable BW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Loss</a:t>
                      </a:r>
                      <a:r>
                        <a:rPr lang="en-US" sz="1200" baseline="0" dirty="0" smtClean="0"/>
                        <a:t> of BW due to 8B/10B coding i.e. 1G-850Mb effective BW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20Km*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20Km*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32-64**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Management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Complex, three</a:t>
                      </a:r>
                      <a:r>
                        <a:rPr lang="en-US" sz="1200" baseline="0" dirty="0" smtClean="0"/>
                        <a:t> Layer 2 network Protocols.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Simple,</a:t>
                      </a:r>
                      <a:r>
                        <a:rPr lang="en-US" sz="1200" baseline="0" dirty="0" smtClean="0"/>
                        <a:t> No protocol conversion required.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Safety/Security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AES, Unidirectional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Vendor Implemented  AES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Bidirectional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Users/PON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64 user </a:t>
                      </a:r>
                      <a:r>
                        <a:rPr lang="en-US" sz="1200" baseline="0" dirty="0" smtClean="0"/>
                        <a:t> and can extend 20Km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A 5db-20db loss</a:t>
                      </a:r>
                    </a:p>
                    <a:p>
                      <a:r>
                        <a:rPr lang="en-US" sz="1200" baseline="0" dirty="0" smtClean="0"/>
                        <a:t>Type B 10db-25db loss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Type C 15db-30db loss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users </a:t>
                      </a:r>
                    </a:p>
                    <a:p>
                      <a:r>
                        <a:rPr lang="en-US" sz="1200" dirty="0" smtClean="0"/>
                        <a:t>Type</a:t>
                      </a:r>
                      <a:r>
                        <a:rPr lang="en-US" sz="1200" baseline="0" dirty="0" smtClean="0"/>
                        <a:t> A 5db-20db loss</a:t>
                      </a:r>
                    </a:p>
                    <a:p>
                      <a:r>
                        <a:rPr lang="en-US" sz="1200" baseline="0" dirty="0" smtClean="0"/>
                        <a:t>Type B 10db-25db loss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Migration from </a:t>
                      </a:r>
                      <a:r>
                        <a:rPr lang="en-US" sz="1200" dirty="0" err="1" smtClean="0"/>
                        <a:t>xPON</a:t>
                      </a:r>
                      <a:r>
                        <a:rPr lang="en-US" sz="1200" dirty="0" smtClean="0"/>
                        <a:t> to NG-PON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Seamless</a:t>
                      </a:r>
                      <a:r>
                        <a:rPr lang="en-US" sz="1200" baseline="0" dirty="0" smtClean="0"/>
                        <a:t> due to 10G wavelength is different  from 1G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 due to shared</a:t>
                      </a:r>
                      <a:r>
                        <a:rPr lang="en-US" sz="1200" baseline="0" dirty="0" smtClean="0"/>
                        <a:t> wavelength between 1G and  10G, separation of light  path required.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4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Fujitsu Proprietary and Confidential All Rights Reserved, ©2011 Fujitsu Network Communications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897" y="6071283"/>
            <a:ext cx="56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*Depends on the budget Provision of the Optical Link</a:t>
            </a:r>
            <a:br>
              <a:rPr lang="en-US" sz="1200" dirty="0" smtClean="0"/>
            </a:br>
            <a:r>
              <a:rPr lang="en-US" sz="1200" dirty="0" smtClean="0"/>
              <a:t>**Depends on FEC and lasers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41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571424"/>
              </p:ext>
            </p:extLst>
          </p:nvPr>
        </p:nvGraphicFramePr>
        <p:xfrm>
          <a:off x="323850" y="1330325"/>
          <a:ext cx="84248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/>
                <a:gridCol w="3602736"/>
                <a:gridCol w="32623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in North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Nearly 100% in</a:t>
                      </a:r>
                      <a:r>
                        <a:rPr lang="en-US" baseline="0" dirty="0" smtClean="0"/>
                        <a:t> Asia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Cable</a:t>
                      </a:r>
                      <a:r>
                        <a:rPr lang="en-US" baseline="0" dirty="0" smtClean="0"/>
                        <a:t> One, Cox, WOW!, Rogers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 House Networks, Time Warner, Comcast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Telco’s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Verizon, ATT u-verse, </a:t>
                      </a:r>
                      <a:r>
                        <a:rPr lang="en-US" dirty="0" err="1" smtClean="0"/>
                        <a:t>Telus</a:t>
                      </a:r>
                      <a:r>
                        <a:rPr lang="en-US" dirty="0" smtClean="0"/>
                        <a:t>, Bell 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 Inclination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Telcos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CableLabs</a:t>
                      </a:r>
                      <a:r>
                        <a:rPr lang="en-US" dirty="0" smtClean="0"/>
                        <a:t>, MEF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6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  <p:pic>
        <p:nvPicPr>
          <p:cNvPr id="1026" name="Picture 2" descr="C:\Users\jnoonari\AppData\Local\Microsoft\Windows\Temporary Internet Files\Content.Outlook\N9VM3QBP\slide-7-10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20740" r="8413" b="18466"/>
          <a:stretch/>
        </p:blipFill>
        <p:spPr bwMode="auto">
          <a:xfrm>
            <a:off x="937532" y="1422400"/>
            <a:ext cx="7068457" cy="41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Way to Go?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both solutions are almost similar.</a:t>
            </a:r>
          </a:p>
          <a:p>
            <a:r>
              <a:rPr lang="en-US" dirty="0" smtClean="0"/>
              <a:t>Internal operations are somewhat different.</a:t>
            </a:r>
          </a:p>
          <a:p>
            <a:r>
              <a:rPr lang="en-US" dirty="0" smtClean="0"/>
              <a:t>Both are equally feasible technologies.</a:t>
            </a:r>
          </a:p>
          <a:p>
            <a:r>
              <a:rPr lang="en-US" dirty="0" smtClean="0"/>
              <a:t>Cost of Ethernet is down and gradually decreasing.</a:t>
            </a:r>
          </a:p>
          <a:p>
            <a:r>
              <a:rPr lang="en-US" dirty="0" smtClean="0"/>
              <a:t>Both GPON and EPON are standardized, mature and now going NG-</a:t>
            </a:r>
            <a:r>
              <a:rPr lang="en-US" dirty="0" err="1" smtClean="0"/>
              <a:t>xPON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Fidelity Solutions’ IPTV solution fully integrated with GPON but has not been deployed with EPON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Crossroad..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4F05F-6C9A-4043-A301-C60B4B6AD2DA}" type="slidenum">
              <a:rPr lang="de-DE" altLang="ja-JP" smtClean="0"/>
              <a:pPr>
                <a:defRPr/>
              </a:pPr>
              <a:t>8</a:t>
            </a:fld>
            <a:endParaRPr lang="de-DE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Fujitsu Proprietary and Confidential All Rights Reserved, ©2011 Fujitsu Network Communications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08" y="994232"/>
            <a:ext cx="9162107" cy="561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39413" y="1739927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7729" y="2183656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EPON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Standarddesign">
  <a:themeElements>
    <a:clrScheme name="Fujitsu 2010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8C8C8"/>
            </a:gs>
          </a:gsLst>
          <a:lin ang="5400000" scaled="1"/>
        </a:gradFill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ＭＳ Ｐゴシック" pitchFamily="80" charset="-128"/>
            <a:ea typeface="ＭＳ Ｐゴシック" pitchFamily="80" charset="-128"/>
            <a:cs typeface="ＭＳ Ｐゴシック" pitchFamily="80" charset="-128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9000</TotalTime>
  <Words>670</Words>
  <Application>Microsoft Office PowerPoint</Application>
  <PresentationFormat>On-screen Show (4:3)</PresentationFormat>
  <Paragraphs>151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Standarddesign</vt:lpstr>
      <vt:lpstr>GPON vs EPON</vt:lpstr>
      <vt:lpstr>Why RFoG </vt:lpstr>
      <vt:lpstr>What’s wrong with RFoG</vt:lpstr>
      <vt:lpstr>xPON Types</vt:lpstr>
      <vt:lpstr>Technical Comparisons</vt:lpstr>
      <vt:lpstr>Market Comparison</vt:lpstr>
      <vt:lpstr>Trending</vt:lpstr>
      <vt:lpstr>Which Way to Go?  </vt:lpstr>
      <vt:lpstr>A Crossroad..</vt:lpstr>
      <vt:lpstr>The Winner is….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Fujitsu Standard Tool</dc:title>
  <dc:creator>Wong, Peter</dc:creator>
  <cp:lastModifiedBy>FNC</cp:lastModifiedBy>
  <cp:revision>269</cp:revision>
  <dcterms:created xsi:type="dcterms:W3CDTF">2005-05-17T00:06:03Z</dcterms:created>
  <dcterms:modified xsi:type="dcterms:W3CDTF">2013-06-05T18:59:03Z</dcterms:modified>
</cp:coreProperties>
</file>