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52" r:id="rId1"/>
  </p:sldMasterIdLst>
  <p:notesMasterIdLst>
    <p:notesMasterId r:id="rId7"/>
  </p:notesMasterIdLst>
  <p:handoutMasterIdLst>
    <p:handoutMasterId r:id="rId8"/>
  </p:handoutMasterIdLst>
  <p:sldIdLst>
    <p:sldId id="538" r:id="rId2"/>
    <p:sldId id="568" r:id="rId3"/>
    <p:sldId id="567" r:id="rId4"/>
    <p:sldId id="555" r:id="rId5"/>
    <p:sldId id="551" r:id="rId6"/>
  </p:sldIdLst>
  <p:sldSz cx="9144000" cy="6858000" type="screen4x3"/>
  <p:notesSz cx="6805613" cy="9939338"/>
  <p:defaultTextStyle>
    <a:defPPr>
      <a:defRPr lang="ja-JP"/>
    </a:defPPr>
    <a:lvl1pPr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1pPr>
    <a:lvl2pPr marL="4572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2pPr>
    <a:lvl3pPr marL="9144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3pPr>
    <a:lvl4pPr marL="13716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4pPr>
    <a:lvl5pPr marL="18288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0000"/>
    <a:srgbClr val="E60000"/>
    <a:srgbClr val="FFB3B3"/>
    <a:srgbClr val="A42A04"/>
    <a:srgbClr val="E43B06"/>
    <a:srgbClr val="C84308"/>
    <a:srgbClr val="FA0000"/>
    <a:srgbClr val="9E0868"/>
    <a:srgbClr val="A2040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81" autoAdjust="0"/>
  </p:normalViewPr>
  <p:slideViewPr>
    <p:cSldViewPr snapToGrid="0">
      <p:cViewPr>
        <p:scale>
          <a:sx n="60" d="100"/>
          <a:sy n="60" d="100"/>
        </p:scale>
        <p:origin x="-1515" y="-138"/>
      </p:cViewPr>
      <p:guideLst>
        <p:guide orient="horz" pos="3975"/>
        <p:guide orient="horz" pos="889"/>
        <p:guide orient="horz" pos="4107"/>
        <p:guide orient="horz" pos="215"/>
        <p:guide pos="5545"/>
        <p:guide pos="2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2808" y="-102"/>
      </p:cViewPr>
      <p:guideLst>
        <p:guide orient="horz" pos="3130"/>
        <p:guide pos="214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584825" y="0"/>
            <a:ext cx="12207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l" defTabSz="922338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altLang="ja-JP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34036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l" defTabSz="922338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altLang="ja-JP"/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49307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l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altLang="ja-JP" dirty="0" smtClean="0"/>
              <a:t>Copyright </a:t>
            </a:r>
            <a:r>
              <a:rPr lang="en-GB" altLang="ja-JP" dirty="0" smtClean="0"/>
              <a:t>2013 </a:t>
            </a:r>
            <a:r>
              <a:rPr lang="en-GB" altLang="ja-JP" dirty="0" smtClean="0"/>
              <a:t>FUJITSU LIMITED</a:t>
            </a:r>
            <a:endParaRPr lang="en-GB" altLang="ja-JP" dirty="0"/>
          </a:p>
        </p:txBody>
      </p:sp>
      <p:sp>
        <p:nvSpPr>
          <p:cNvPr id="393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03813" y="9440863"/>
            <a:ext cx="170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r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7C0A7E2-0B28-40B9-AF98-2CAF4A623446}" type="slidenum">
              <a:rPr lang="en-GB" altLang="ja-JP"/>
              <a:pPr>
                <a:defRPr/>
              </a:pPr>
              <a:t>‹#›</a:t>
            </a:fld>
            <a:endParaRPr lang="en-GB" altLang="ja-JP"/>
          </a:p>
        </p:txBody>
      </p:sp>
      <p:pic>
        <p:nvPicPr>
          <p:cNvPr id="11270" name="Picture 13" descr="SD_INTERNAL USE ONLY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3975" y="53975"/>
            <a:ext cx="15970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035477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21225"/>
            <a:ext cx="54467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</a:t>
            </a:r>
            <a:r>
              <a:rPr lang="en-US" altLang="ja-JP" noProof="0" smtClean="0"/>
              <a:t> </a:t>
            </a:r>
            <a:r>
              <a:rPr lang="ja-JP" altLang="en-US" noProof="0" smtClean="0"/>
              <a:t>テキストの書式設定</a:t>
            </a:r>
            <a:endParaRPr lang="en-US" altLang="ja-JP" noProof="0" smtClean="0"/>
          </a:p>
          <a:p>
            <a:pPr lvl="1"/>
            <a:r>
              <a:rPr lang="ja-JP" altLang="en-US" noProof="0" smtClean="0"/>
              <a:t>第</a:t>
            </a:r>
            <a:r>
              <a:rPr lang="en-US" altLang="ja-JP" noProof="0" smtClean="0"/>
              <a:t> 2 </a:t>
            </a:r>
            <a:r>
              <a:rPr lang="ja-JP" altLang="en-US" noProof="0" smtClean="0"/>
              <a:t>レベル</a:t>
            </a:r>
            <a:endParaRPr lang="en-US" altLang="ja-JP" noProof="0" smtClean="0"/>
          </a:p>
          <a:p>
            <a:pPr lvl="2"/>
            <a:r>
              <a:rPr lang="ja-JP" altLang="en-US" noProof="0" smtClean="0"/>
              <a:t>第</a:t>
            </a:r>
            <a:r>
              <a:rPr lang="en-US" altLang="ja-JP" noProof="0" smtClean="0"/>
              <a:t> 3 </a:t>
            </a:r>
            <a:r>
              <a:rPr lang="ja-JP" altLang="en-US" noProof="0" smtClean="0"/>
              <a:t>レベル</a:t>
            </a:r>
            <a:endParaRPr lang="en-US" altLang="ja-JP" noProof="0" smtClean="0"/>
          </a:p>
          <a:p>
            <a:pPr lvl="3"/>
            <a:r>
              <a:rPr lang="ja-JP" altLang="en-US" noProof="0" smtClean="0"/>
              <a:t>第</a:t>
            </a:r>
            <a:r>
              <a:rPr lang="en-US" altLang="ja-JP" noProof="0" smtClean="0"/>
              <a:t> 4 </a:t>
            </a:r>
            <a:r>
              <a:rPr lang="ja-JP" altLang="en-US" noProof="0" smtClean="0"/>
              <a:t>レベル</a:t>
            </a:r>
            <a:endParaRPr lang="en-US" altLang="ja-JP" noProof="0" smtClean="0"/>
          </a:p>
          <a:p>
            <a:pPr lvl="4"/>
            <a:r>
              <a:rPr lang="ja-JP" altLang="en-US" noProof="0" smtClean="0"/>
              <a:t>第</a:t>
            </a:r>
            <a:r>
              <a:rPr lang="en-US" altLang="ja-JP" noProof="0" smtClean="0"/>
              <a:t> 5 </a:t>
            </a:r>
            <a:r>
              <a:rPr lang="ja-JP" altLang="en-US" noProof="0" smtClean="0"/>
              <a:t>レベル</a:t>
            </a:r>
            <a:endParaRPr lang="en-US" altLang="ja-JP" noProof="0" smtClean="0"/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49307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l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Copyright </a:t>
            </a:r>
            <a:r>
              <a:rPr lang="en-US" altLang="ja-JP" dirty="0" smtClean="0"/>
              <a:t>2013 </a:t>
            </a:r>
            <a:r>
              <a:rPr lang="en-US" altLang="ja-JP" dirty="0" smtClean="0"/>
              <a:t>FUJITSU LIMITED</a:t>
            </a:r>
            <a:endParaRPr lang="en-US" altLang="ja-JP" dirty="0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03813" y="9440863"/>
            <a:ext cx="170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r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ED74A43-197B-43E4-84A7-61C7C0C5959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67944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584825" y="0"/>
            <a:ext cx="12207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l" defTabSz="922338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altLang="ja-JP"/>
          </a:p>
        </p:txBody>
      </p:sp>
      <p:sp>
        <p:nvSpPr>
          <p:cNvPr id="167945" name="Rectangle 9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34036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l" defTabSz="922338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altLang="ja-JP"/>
          </a:p>
        </p:txBody>
      </p:sp>
      <p:pic>
        <p:nvPicPr>
          <p:cNvPr id="8200" name="Picture 18" descr="SD_INTERNAL USE ONLY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53975" y="53975"/>
            <a:ext cx="15970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892016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80" charset="0"/>
        <a:ea typeface="ＭＳ Ｐゴシック" pitchFamily="80" charset="-128"/>
        <a:cs typeface="ＭＳ Ｐゴシック" pitchFamily="8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80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80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80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80" charset="0"/>
        <a:ea typeface="ＭＳ Ｐゴシック" pitchFamily="8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 smtClean="0">
                <a:latin typeface="Arial" pitchFamily="34" charset="0"/>
              </a:rPr>
              <a:t>Copyright </a:t>
            </a:r>
            <a:r>
              <a:rPr lang="en-US" altLang="ja-JP" dirty="0" smtClean="0">
                <a:latin typeface="Arial" pitchFamily="34" charset="0"/>
              </a:rPr>
              <a:t>2013 </a:t>
            </a:r>
            <a:r>
              <a:rPr lang="en-US" altLang="ja-JP" dirty="0" smtClean="0">
                <a:latin typeface="Arial" pitchFamily="34" charset="0"/>
              </a:rPr>
              <a:t>FUJITSU LIMITED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418BE8-8B0B-4C6C-BCD7-0D4368F10B75}" type="slidenum">
              <a:rPr lang="en-US" altLang="ja-JP" smtClean="0">
                <a:latin typeface="Arial" pitchFamily="34" charset="0"/>
              </a:rPr>
              <a:pPr/>
              <a:t>0</a:t>
            </a:fld>
            <a:endParaRPr lang="en-US" altLang="ja-JP" smtClean="0">
              <a:latin typeface="Arial" pitchFamily="34" charset="0"/>
            </a:endParaRPr>
          </a:p>
        </p:txBody>
      </p:sp>
      <p:sp>
        <p:nvSpPr>
          <p:cNvPr id="9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ja-JP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TitleGra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" descr="Fujitsu_logo_colo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341313"/>
            <a:ext cx="142875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71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572000"/>
            <a:ext cx="7920038" cy="1784350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Wingdings" pitchFamily="80" charset="2"/>
              <a:buNone/>
              <a:defRPr sz="2800"/>
            </a:lvl1pPr>
          </a:lstStyle>
          <a:p>
            <a:r>
              <a:rPr lang="en-US" altLang="ja-JP"/>
              <a:t>Edit Master subtitle format</a:t>
            </a:r>
          </a:p>
        </p:txBody>
      </p:sp>
      <p:sp>
        <p:nvSpPr>
          <p:cNvPr id="687110" name="Rectangle 6"/>
          <p:cNvSpPr>
            <a:spLocks noGrp="1" noChangeArrowheads="1"/>
          </p:cNvSpPr>
          <p:nvPr>
            <p:ph type="ctrTitle"/>
          </p:nvPr>
        </p:nvSpPr>
        <p:spPr bwMode="auto">
          <a:xfrm>
            <a:off x="323850" y="1738313"/>
            <a:ext cx="7920038" cy="236061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Edit Master title style</a:t>
            </a:r>
            <a:endParaRPr lang="de-DE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Fujitsu Proprietary and Confidential All Rights Reserved, </a:t>
            </a:r>
            <a:r>
              <a:rPr lang="en-US" dirty="0" smtClean="0"/>
              <a:t>©2013 </a:t>
            </a:r>
            <a:r>
              <a:rPr lang="en-US" dirty="0" smtClean="0"/>
              <a:t>Fujitsu Network Communications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ujitsu_Logo_red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9788" y="5614988"/>
            <a:ext cx="496887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6230804" y="2519847"/>
            <a:ext cx="4968554" cy="738187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7543" y="404664"/>
            <a:ext cx="7560841" cy="6120679"/>
          </a:xfrm>
        </p:spPr>
        <p:txBody>
          <a:bodyPr vert="vert"/>
          <a:lstStyle>
            <a:lvl1pPr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 marL="1768475" indent="23177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 rot="5400000">
            <a:off x="-667544" y="5820569"/>
            <a:ext cx="1728788" cy="196850"/>
          </a:xfrm>
        </p:spPr>
        <p:txBody>
          <a:bodyPr/>
          <a:lstStyle>
            <a:lvl1pPr fontAlgn="base">
              <a:defRPr kumimoji="0" sz="800">
                <a:solidFill>
                  <a:schemeClr val="bg2">
                    <a:lumMod val="1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0BB1EF-1E1F-44B6-8575-688A3457043C}" type="slidenum">
              <a:rPr lang="de-DE" altLang="ja-JP"/>
              <a:pPr>
                <a:defRPr/>
              </a:pPr>
              <a:t>‹#›</a:t>
            </a:fld>
            <a:endParaRPr lang="de-DE" altLang="ja-JP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 rot="5400000">
            <a:off x="-2152650" y="2495550"/>
            <a:ext cx="4751388" cy="268288"/>
          </a:xfrm>
        </p:spPr>
        <p:txBody>
          <a:bodyPr/>
          <a:lstStyle>
            <a:lvl1pPr algn="ctr" fontAlgn="base">
              <a:defRPr kumimoji="1" sz="800">
                <a:solidFill>
                  <a:schemeClr val="bg2">
                    <a:lumMod val="1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Fujitsu Proprietary and Confidential All Rights Reserved, </a:t>
            </a:r>
            <a:r>
              <a:rPr lang="en-US" dirty="0" smtClean="0"/>
              <a:t>©2013 </a:t>
            </a:r>
            <a:r>
              <a:rPr lang="en-US" dirty="0" smtClean="0"/>
              <a:t>Fujitsu Network Communications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 marL="1717675" indent="28257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4F05F-6C9A-4043-A301-C60B4B6AD2DA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Fujitsu Proprietary and Confidential All Rights Reserved, </a:t>
            </a:r>
            <a:r>
              <a:rPr lang="en-US" dirty="0" smtClean="0"/>
              <a:t>©2013 </a:t>
            </a:r>
            <a:r>
              <a:rPr lang="en-US" dirty="0" smtClean="0"/>
              <a:t>Fujitsu Network Communications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CD272-262B-4896-B6B6-07719DA8BE4F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Fujitsu Proprietary and Confidential All Rights Reserved, </a:t>
            </a:r>
            <a:r>
              <a:rPr lang="en-US" dirty="0" smtClean="0"/>
              <a:t>©2013 </a:t>
            </a:r>
            <a:r>
              <a:rPr lang="en-US" dirty="0" smtClean="0"/>
              <a:t>Fujitsu Network Communications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1330325"/>
            <a:ext cx="4135438" cy="4981575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/>
            </a:lvl3pPr>
            <a:lvl4pPr>
              <a:defRPr sz="1800"/>
            </a:lvl4pPr>
            <a:lvl5pPr marL="1768475" indent="231775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1330325"/>
            <a:ext cx="4137025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768475" indent="231775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95257-84B2-42B5-A8C2-51A103B796AD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Fujitsu Proprietary and Confidential All Rights Reserved, </a:t>
            </a:r>
            <a:r>
              <a:rPr lang="en-US" dirty="0" smtClean="0"/>
              <a:t>©2013 </a:t>
            </a:r>
            <a:r>
              <a:rPr lang="en-US" dirty="0" smtClean="0"/>
              <a:t>Fujitsu Network Communications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272808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3329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45365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768475" indent="23177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3329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45365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768475" indent="23177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54354-50ED-48F6-9A53-B2BF0C928A11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Fujitsu Proprietary and Confidential All Rights Reserved, </a:t>
            </a:r>
            <a:r>
              <a:rPr lang="en-US" dirty="0" smtClean="0"/>
              <a:t>©2013 </a:t>
            </a:r>
            <a:r>
              <a:rPr lang="en-US" dirty="0" smtClean="0"/>
              <a:t>Fujitsu Network Communications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2D8E3-5EC2-4DEF-96B5-4E3F729D84D9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Fujitsu Proprietary and Confidential All Rights Reserved, </a:t>
            </a:r>
            <a:r>
              <a:rPr lang="en-US" dirty="0" smtClean="0"/>
              <a:t>©2013 </a:t>
            </a:r>
            <a:r>
              <a:rPr lang="en-US" dirty="0" smtClean="0"/>
              <a:t>Fujitsu Network Communications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7F305-1B3A-4607-8FF0-DDD920172C0A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Fujitsu Proprietary and Confidential All Rights Reserved, </a:t>
            </a:r>
            <a:r>
              <a:rPr lang="en-US" dirty="0" smtClean="0"/>
              <a:t>©2013 </a:t>
            </a:r>
            <a:r>
              <a:rPr lang="en-US" dirty="0" smtClean="0"/>
              <a:t>Fujitsu Network Communications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31914"/>
            <a:ext cx="3008313" cy="784918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768475" indent="231775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060848"/>
            <a:ext cx="3008313" cy="4065315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A4CF5-F00B-4E6A-9178-38AB2F8DA2ED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Fujitsu Proprietary and Confidential All Rights Reserved, </a:t>
            </a:r>
            <a:r>
              <a:rPr lang="en-US" dirty="0" smtClean="0"/>
              <a:t>©2013 </a:t>
            </a:r>
            <a:r>
              <a:rPr lang="en-US" dirty="0" smtClean="0"/>
              <a:t>Fujitsu Network Communications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08173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96751"/>
            <a:ext cx="5486400" cy="3816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64847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D0EFD-0766-424B-82EB-9ABD24DCEFBA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Fujitsu Proprietary and Confidential All Rights Reserved, </a:t>
            </a:r>
            <a:r>
              <a:rPr lang="en-US" dirty="0" smtClean="0"/>
              <a:t>©2013 </a:t>
            </a:r>
            <a:r>
              <a:rPr lang="en-US" dirty="0" smtClean="0"/>
              <a:t>Fujitsu Network Communications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tentGray_L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083" name="Line 3"/>
          <p:cNvSpPr>
            <a:spLocks noChangeShapeType="1"/>
          </p:cNvSpPr>
          <p:nvPr userDrawn="1"/>
        </p:nvSpPr>
        <p:spPr bwMode="auto">
          <a:xfrm>
            <a:off x="0" y="6530975"/>
            <a:ext cx="9144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cs typeface="ＭＳ Ｐゴシック" pitchFamily="80" charset="-128"/>
            </a:endParaRPr>
          </a:p>
        </p:txBody>
      </p:sp>
      <p:pic>
        <p:nvPicPr>
          <p:cNvPr id="1028" name="Picture 4" descr="Fujitsu_logo_klein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75575" y="341313"/>
            <a:ext cx="1042988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73038"/>
            <a:ext cx="7129463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30325"/>
            <a:ext cx="8424863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Master editing text format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68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64313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fontAlgn="base">
              <a:defRPr kumimoji="0" sz="800">
                <a:solidFill>
                  <a:schemeClr val="bg2">
                    <a:lumMod val="1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9E6F16AD-F065-4AA8-90B1-289DD0C99DE2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686089" name="Text Box 9"/>
          <p:cNvSpPr txBox="1">
            <a:spLocks noChangeArrowheads="1"/>
          </p:cNvSpPr>
          <p:nvPr userDrawn="1"/>
        </p:nvSpPr>
        <p:spPr bwMode="auto">
          <a:xfrm>
            <a:off x="341313" y="6623050"/>
            <a:ext cx="1835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l" fontAlgn="base">
              <a:spcBef>
                <a:spcPct val="50000"/>
              </a:spcBef>
              <a:defRPr/>
            </a:pPr>
            <a:r>
              <a:rPr kumimoji="0" lang="en-US" altLang="ja-JP" sz="1000" b="1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68609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3925" y="6492875"/>
            <a:ext cx="4751388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fontAlgn="base">
              <a:defRPr kumimoji="1" sz="800">
                <a:solidFill>
                  <a:schemeClr val="bg2">
                    <a:lumMod val="10000"/>
                  </a:schemeClr>
                </a:solidFill>
                <a:latin typeface="Arial" charset="0"/>
                <a:ea typeface="MS UI Gothic" pitchFamily="50" charset="-128"/>
              </a:defRPr>
            </a:lvl1pPr>
          </a:lstStyle>
          <a:p>
            <a:pPr>
              <a:defRPr/>
            </a:pPr>
            <a:r>
              <a:rPr lang="en-US" dirty="0" smtClean="0"/>
              <a:t>Fujitsu Proprietary and Confidential All Rights Reserved, </a:t>
            </a:r>
            <a:r>
              <a:rPr lang="en-US" dirty="0" smtClean="0"/>
              <a:t>©2013 </a:t>
            </a:r>
            <a:r>
              <a:rPr lang="en-US" dirty="0" smtClean="0"/>
              <a:t>Fujitsu Network Communications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2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Arial" pitchFamily="80" charset="0"/>
          <a:ea typeface="ＭＳ Ｐゴシック" pitchFamily="80" charset="-128"/>
          <a:cs typeface="ＭＳ Ｐゴシック" pitchFamily="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Arial" pitchFamily="80" charset="0"/>
          <a:ea typeface="ＭＳ Ｐゴシック" pitchFamily="80" charset="-128"/>
          <a:cs typeface="ＭＳ Ｐゴシック" pitchFamily="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Arial" pitchFamily="80" charset="0"/>
          <a:ea typeface="ＭＳ Ｐゴシック" pitchFamily="80" charset="-128"/>
          <a:cs typeface="ＭＳ Ｐゴシック" pitchFamily="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Arial" pitchFamily="80" charset="0"/>
          <a:ea typeface="ＭＳ Ｐゴシック" pitchFamily="80" charset="-128"/>
          <a:cs typeface="ＭＳ Ｐゴシック" pitchFamily="8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80" charset="0"/>
          <a:ea typeface="ＭＳ Ｐゴシック" pitchFamily="80" charset="-128"/>
          <a:cs typeface="ＭＳ Ｐゴシック" pitchFamily="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80" charset="0"/>
          <a:ea typeface="ＭＳ Ｐゴシック" pitchFamily="80" charset="-128"/>
          <a:cs typeface="ＭＳ Ｐゴシック" pitchFamily="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80" charset="0"/>
          <a:ea typeface="ＭＳ Ｐゴシック" pitchFamily="80" charset="-128"/>
          <a:cs typeface="ＭＳ Ｐゴシック" pitchFamily="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80" charset="0"/>
          <a:ea typeface="ＭＳ Ｐゴシック" pitchFamily="80" charset="-128"/>
          <a:cs typeface="ＭＳ Ｐゴシック" pitchFamily="80" charset="-128"/>
        </a:defRPr>
      </a:lvl9pPr>
    </p:titleStyle>
    <p:bodyStyle>
      <a:lvl1pPr marL="381000" indent="-381000" algn="l" defTabSz="457200" rtl="0" eaLnBrk="0" fontAlgn="base" hangingPunct="0">
        <a:spcBef>
          <a:spcPct val="20000"/>
        </a:spcBef>
        <a:spcAft>
          <a:spcPct val="10000"/>
        </a:spcAft>
        <a:buClr>
          <a:srgbClr val="A30B1A"/>
        </a:buClr>
        <a:buFont typeface="Wingdings" pitchFamily="2" charset="2"/>
        <a:buChar char="n"/>
        <a:defRPr kumimoji="1" sz="2800">
          <a:solidFill>
            <a:srgbClr val="000000"/>
          </a:solidFill>
          <a:latin typeface="+mn-lt"/>
          <a:ea typeface="ＭＳ Ｐゴシック" pitchFamily="80" charset="-128"/>
          <a:cs typeface="+mn-cs"/>
        </a:defRPr>
      </a:lvl1pPr>
      <a:lvl2pPr marL="723900" indent="-304800" algn="l" defTabSz="457200" rtl="0" eaLnBrk="0" fontAlgn="base" hangingPunct="0">
        <a:spcBef>
          <a:spcPct val="20000"/>
        </a:spcBef>
        <a:spcAft>
          <a:spcPct val="10000"/>
        </a:spcAft>
        <a:buClr>
          <a:srgbClr val="87867E"/>
        </a:buClr>
        <a:buFont typeface="Wingdings" pitchFamily="2" charset="2"/>
        <a:buChar char="n"/>
        <a:defRPr kumimoji="1" sz="2400">
          <a:solidFill>
            <a:srgbClr val="000000"/>
          </a:solidFill>
          <a:latin typeface="+mn-lt"/>
          <a:ea typeface="+mj-ea"/>
        </a:defRPr>
      </a:lvl2pPr>
      <a:lvl3pPr marL="933450" indent="-161925" algn="l" defTabSz="457200" rtl="0" eaLnBrk="0" fontAlgn="base" hangingPunct="0">
        <a:spcBef>
          <a:spcPct val="20000"/>
        </a:spcBef>
        <a:spcAft>
          <a:spcPct val="10000"/>
        </a:spcAft>
        <a:buClr>
          <a:srgbClr val="87867E"/>
        </a:buClr>
        <a:buSzPct val="100000"/>
        <a:buChar char="•"/>
        <a:defRPr kumimoji="1" sz="2000">
          <a:solidFill>
            <a:srgbClr val="000000"/>
          </a:solidFill>
          <a:latin typeface="+mn-lt"/>
          <a:ea typeface="+mj-ea"/>
        </a:defRPr>
      </a:lvl3pPr>
      <a:lvl4pPr marL="1123950" indent="-133350" algn="l" defTabSz="457200" rtl="0" eaLnBrk="0" fontAlgn="base" hangingPunct="0">
        <a:spcBef>
          <a:spcPct val="20000"/>
        </a:spcBef>
        <a:spcAft>
          <a:spcPct val="10000"/>
        </a:spcAft>
        <a:buClr>
          <a:srgbClr val="87867E"/>
        </a:buClr>
        <a:buSzPct val="100000"/>
        <a:buChar char="•"/>
        <a:defRPr kumimoji="1">
          <a:solidFill>
            <a:srgbClr val="000000"/>
          </a:solidFill>
          <a:latin typeface="+mn-lt"/>
          <a:ea typeface="+mj-ea"/>
        </a:defRPr>
      </a:lvl4pPr>
      <a:lvl5pPr marL="2305050" indent="365125" algn="l" defTabSz="457200" rtl="0" eaLnBrk="0" fontAlgn="base" hangingPunct="0">
        <a:spcBef>
          <a:spcPct val="0"/>
        </a:spcBef>
        <a:spcAft>
          <a:spcPct val="0"/>
        </a:spcAft>
        <a:buBlip>
          <a:blip r:embed="rId14"/>
        </a:buBlip>
        <a:defRPr kumimoji="1">
          <a:solidFill>
            <a:srgbClr val="000000"/>
          </a:solidFill>
          <a:latin typeface="+mn-lt"/>
          <a:ea typeface="+mj-ea"/>
        </a:defRPr>
      </a:lvl5pPr>
      <a:lvl6pPr marL="2762250" indent="365125" algn="l" defTabSz="457200" rtl="0" fontAlgn="base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j-ea"/>
        </a:defRPr>
      </a:lvl6pPr>
      <a:lvl7pPr marL="3219450" indent="365125" algn="l" defTabSz="457200" rtl="0" fontAlgn="base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j-ea"/>
        </a:defRPr>
      </a:lvl7pPr>
      <a:lvl8pPr marL="3676650" indent="365125" algn="l" defTabSz="457200" rtl="0" fontAlgn="base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j-ea"/>
        </a:defRPr>
      </a:lvl8pPr>
      <a:lvl9pPr marL="4133850" indent="365125" algn="l" defTabSz="457200" rtl="0" fontAlgn="base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j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04908" y="1957029"/>
            <a:ext cx="7920038" cy="2360612"/>
          </a:xfrm>
        </p:spPr>
        <p:txBody>
          <a:bodyPr/>
          <a:lstStyle/>
          <a:p>
            <a:pPr eaLnBrk="1" hangingPunct="1"/>
            <a:r>
              <a:rPr lang="en-US" altLang="ja-JP" sz="4800" dirty="0" smtClean="0">
                <a:solidFill>
                  <a:srgbClr val="00B0F0"/>
                </a:solidFill>
              </a:rPr>
              <a:t>GPON </a:t>
            </a:r>
            <a:r>
              <a:rPr lang="en-US" altLang="ja-JP" sz="4800" dirty="0" err="1" smtClean="0">
                <a:solidFill>
                  <a:srgbClr val="00B0F0"/>
                </a:solidFill>
              </a:rPr>
              <a:t>vs</a:t>
            </a:r>
            <a:r>
              <a:rPr lang="en-US" altLang="ja-JP" sz="4800" dirty="0" smtClean="0">
                <a:solidFill>
                  <a:srgbClr val="00B0F0"/>
                </a:solidFill>
              </a:rPr>
              <a:t> </a:t>
            </a:r>
            <a:r>
              <a:rPr lang="en-US" altLang="ja-JP" sz="4800" dirty="0" err="1" smtClean="0">
                <a:solidFill>
                  <a:srgbClr val="00B0F0"/>
                </a:solidFill>
              </a:rPr>
              <a:t>RFoG</a:t>
            </a:r>
            <a:endParaRPr lang="en-US" altLang="ja-JP" sz="4800" dirty="0" smtClean="0">
              <a:solidFill>
                <a:srgbClr val="00B0F0"/>
              </a:solidFill>
            </a:endParaRPr>
          </a:p>
        </p:txBody>
      </p:sp>
      <p:sp>
        <p:nvSpPr>
          <p:cNvPr id="4100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rgbClr val="1E1C11"/>
                </a:solidFill>
                <a:latin typeface="Arial" pitchFamily="34" charset="0"/>
                <a:ea typeface="MS UI Gothic"/>
                <a:cs typeface="MS UI Gothic"/>
              </a:rPr>
              <a:t>Fujitsu Proprietary and Confidential All Rights Reserved, </a:t>
            </a:r>
            <a:r>
              <a:rPr lang="en-US" dirty="0" smtClean="0">
                <a:solidFill>
                  <a:srgbClr val="1E1C11"/>
                </a:solidFill>
                <a:latin typeface="Arial" pitchFamily="34" charset="0"/>
                <a:ea typeface="MS UI Gothic"/>
                <a:cs typeface="MS UI Gothic"/>
              </a:rPr>
              <a:t>©2013 </a:t>
            </a:r>
            <a:r>
              <a:rPr lang="en-US" dirty="0" smtClean="0">
                <a:solidFill>
                  <a:srgbClr val="1E1C11"/>
                </a:solidFill>
                <a:latin typeface="Arial" pitchFamily="34" charset="0"/>
                <a:ea typeface="MS UI Gothic"/>
                <a:cs typeface="MS UI Gothic"/>
              </a:rPr>
              <a:t>Fujitsu Network Communications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Packet-based Service Delivery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0DE9B4-E425-4735-BA9C-CCDD303F12E2}" type="slidenum">
              <a:rPr lang="de-DE" altLang="ja-JP" smtClean="0"/>
              <a:pPr>
                <a:defRPr/>
              </a:pPr>
              <a:t>1</a:t>
            </a:fld>
            <a:endParaRPr lang="de-DE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Fujitsu Proprietary and Confidential All Rights Reserved, ©2013 Fujitsu Network Communications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 bwMode="auto">
          <a:xfrm>
            <a:off x="1066800" y="1219200"/>
            <a:ext cx="7162800" cy="1143000"/>
          </a:xfrm>
          <a:prstGeom prst="downArrow">
            <a:avLst/>
          </a:prstGeom>
          <a:gradFill>
            <a:gsLst>
              <a:gs pos="0">
                <a:schemeClr val="accent1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cs typeface="ＭＳ Ｐゴシック" pitchFamily="80" charset="-128"/>
              </a:rPr>
              <a:t>Packet-based Services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pitchFamily="80" charset="-128"/>
                <a:ea typeface="ＭＳ Ｐゴシック" pitchFamily="80" charset="-128"/>
                <a:cs typeface="ＭＳ Ｐゴシック" pitchFamily="80" charset="-128"/>
              </a:rPr>
              <a:t>(HSD,</a:t>
            </a:r>
            <a:r>
              <a:rPr kumimoji="1" lang="en-US" sz="1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pitchFamily="80" charset="-128"/>
                <a:ea typeface="ＭＳ Ｐゴシック" pitchFamily="80" charset="-128"/>
                <a:cs typeface="ＭＳ Ｐゴシック" pitchFamily="80" charset="-128"/>
              </a:rPr>
              <a:t> IPTV, VoIP)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ＭＳ Ｐゴシック" pitchFamily="80" charset="-128"/>
              <a:ea typeface="ＭＳ Ｐゴシック" pitchFamily="80" charset="-128"/>
              <a:cs typeface="ＭＳ Ｐゴシック" pitchFamily="80" charset="-128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1066800" y="3733800"/>
            <a:ext cx="3581400" cy="1143000"/>
          </a:xfrm>
          <a:prstGeom prst="downArrow">
            <a:avLst/>
          </a:prstGeom>
          <a:gradFill>
            <a:gsLst>
              <a:gs pos="0">
                <a:schemeClr val="accent3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pitchFamily="80" charset="-128"/>
                <a:ea typeface="ＭＳ Ｐゴシック" pitchFamily="80" charset="-128"/>
                <a:cs typeface="ＭＳ Ｐゴシック" pitchFamily="80" charset="-128"/>
              </a:rPr>
              <a:t>Digital</a:t>
            </a:r>
            <a:r>
              <a:rPr kumimoji="1" 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pitchFamily="80" charset="-128"/>
                <a:ea typeface="ＭＳ Ｐゴシック" pitchFamily="80" charset="-128"/>
                <a:cs typeface="ＭＳ Ｐゴシック" pitchFamily="80" charset="-128"/>
              </a:rPr>
              <a:t> Access 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pitchFamily="80" charset="-128"/>
                <a:ea typeface="ＭＳ Ｐゴシック" pitchFamily="80" charset="-128"/>
                <a:cs typeface="ＭＳ Ｐゴシック" pitchFamily="80" charset="-128"/>
              </a:rPr>
              <a:t>Network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aseline="0" dirty="0" smtClean="0">
                <a:cs typeface="ＭＳ Ｐゴシック" pitchFamily="80" charset="-128"/>
              </a:rPr>
              <a:t>(PON)</a:t>
            </a:r>
            <a:endParaRPr kumimoji="1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ＭＳ Ｐゴシック" pitchFamily="80" charset="-128"/>
              <a:ea typeface="ＭＳ Ｐゴシック" pitchFamily="80" charset="-128"/>
              <a:cs typeface="ＭＳ Ｐゴシック" pitchFamily="80" charset="-128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4724400" y="3733800"/>
            <a:ext cx="3581400" cy="1143000"/>
          </a:xfrm>
          <a:prstGeom prst="downArrow">
            <a:avLst/>
          </a:prstGeom>
          <a:gradFill>
            <a:gsLst>
              <a:gs pos="0">
                <a:schemeClr val="accent2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cs typeface="ＭＳ Ｐゴシック" pitchFamily="80" charset="-128"/>
              </a:rPr>
              <a:t>Analog Access 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cs typeface="ＭＳ Ｐゴシック" pitchFamily="80" charset="-128"/>
              </a:rPr>
              <a:t>Network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pitchFamily="80" charset="-128"/>
                <a:ea typeface="ＭＳ Ｐゴシック" pitchFamily="80" charset="-128"/>
                <a:cs typeface="ＭＳ Ｐゴシック" pitchFamily="80" charset="-128"/>
              </a:rPr>
              <a:t>(RFOG)</a:t>
            </a:r>
            <a:endParaRPr kumimoji="1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ＭＳ Ｐゴシック" pitchFamily="80" charset="-128"/>
              <a:ea typeface="ＭＳ Ｐゴシック" pitchFamily="80" charset="-128"/>
              <a:cs typeface="ＭＳ Ｐゴシック" pitchFamily="80" charset="-128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2667000" y="2362200"/>
            <a:ext cx="4038600" cy="1371600"/>
          </a:xfrm>
          <a:prstGeom prst="cloud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pitchFamily="80" charset="-128"/>
                <a:ea typeface="ＭＳ Ｐゴシック" pitchFamily="80" charset="-128"/>
                <a:cs typeface="ＭＳ Ｐゴシック" pitchFamily="80" charset="-128"/>
              </a:rPr>
              <a:t>Ethernet Core Transport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ＭＳ Ｐゴシック" pitchFamily="80" charset="-128"/>
              <a:ea typeface="ＭＳ Ｐゴシック" pitchFamily="80" charset="-128"/>
              <a:cs typeface="ＭＳ Ｐゴシック" pitchFamily="80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6730" y="49530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+mn-lt"/>
              </a:rPr>
              <a:t>ONT Device</a:t>
            </a:r>
          </a:p>
          <a:p>
            <a:pPr>
              <a:buFontTx/>
              <a:buChar char="-"/>
            </a:pPr>
            <a:r>
              <a:rPr lang="en-US" dirty="0" smtClean="0">
                <a:latin typeface="+mn-lt"/>
              </a:rPr>
              <a:t>Ethernet port hand-off</a:t>
            </a:r>
          </a:p>
          <a:p>
            <a:pPr>
              <a:buFontTx/>
              <a:buChar char="-"/>
            </a:pPr>
            <a:r>
              <a:rPr lang="en-US" dirty="0" smtClean="0">
                <a:latin typeface="+mn-lt"/>
              </a:rPr>
              <a:t> POTS port hand-off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78638" y="4953000"/>
            <a:ext cx="3081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+mn-lt"/>
              </a:rPr>
              <a:t>NID Device</a:t>
            </a:r>
          </a:p>
          <a:p>
            <a:pPr>
              <a:buFontTx/>
              <a:buChar char="-"/>
            </a:pPr>
            <a:r>
              <a:rPr lang="en-US" dirty="0" smtClean="0">
                <a:latin typeface="+mn-lt"/>
              </a:rPr>
              <a:t>RF ports hand-off only</a:t>
            </a:r>
          </a:p>
          <a:p>
            <a:pPr>
              <a:buFontTx/>
              <a:buChar char="-"/>
            </a:pPr>
            <a:r>
              <a:rPr lang="en-US" dirty="0" smtClean="0">
                <a:latin typeface="+mn-lt"/>
              </a:rPr>
              <a:t> RF to digital signal processing required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414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 bwMode="auto">
          <a:xfrm>
            <a:off x="0" y="1108071"/>
            <a:ext cx="9144000" cy="25646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ＭＳ Ｐゴシック" pitchFamily="80" charset="-128"/>
              <a:ea typeface="ＭＳ Ｐゴシック" pitchFamily="80" charset="-128"/>
              <a:cs typeface="ＭＳ Ｐゴシック" pitchFamily="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RFoG</a:t>
            </a:r>
            <a:r>
              <a:rPr lang="en-US" dirty="0" smtClean="0"/>
              <a:t> vs. GPON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4F05F-6C9A-4043-A301-C60B4B6AD2DA}" type="slidenum">
              <a:rPr lang="de-DE" altLang="ja-JP" smtClean="0"/>
              <a:pPr>
                <a:defRPr/>
              </a:pPr>
              <a:t>2</a:t>
            </a:fld>
            <a:endParaRPr lang="de-DE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Fujitsu Proprietary and Confidential All Rights Reserved, </a:t>
            </a:r>
            <a:r>
              <a:rPr lang="en-US" dirty="0" smtClean="0"/>
              <a:t>©2013 </a:t>
            </a:r>
            <a:r>
              <a:rPr lang="en-US" dirty="0" smtClean="0"/>
              <a:t>Fujitsu Network Communications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4085968" y="2987336"/>
            <a:ext cx="504922" cy="3098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cs typeface="ＭＳ Ｐゴシック" pitchFamily="80" charset="-128"/>
              </a:rPr>
              <a:t>CMTS</a:t>
            </a:r>
            <a:endParaRPr lang="en-US" sz="1100" dirty="0">
              <a:cs typeface="ＭＳ Ｐゴシック" pitchFamily="80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832701" y="2555012"/>
            <a:ext cx="504922" cy="3098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>
                <a:cs typeface="ＭＳ Ｐゴシック" pitchFamily="80" charset="-128"/>
              </a:rPr>
              <a:t>Tx</a:t>
            </a:r>
            <a:endParaRPr lang="en-US" sz="1100" dirty="0">
              <a:cs typeface="ＭＳ Ｐゴシック" pitchFamily="80" charset="-128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085968" y="2552238"/>
            <a:ext cx="504922" cy="3098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cs typeface="ＭＳ Ｐゴシック" pitchFamily="80" charset="-128"/>
              </a:rPr>
              <a:t>EQAM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832701" y="2990554"/>
            <a:ext cx="504922" cy="3098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cs typeface="ＭＳ Ｐゴシック" pitchFamily="80" charset="-128"/>
              </a:rPr>
              <a:t>RPR</a:t>
            </a:r>
            <a:endParaRPr lang="en-US" sz="1100" dirty="0">
              <a:cs typeface="ＭＳ Ｐゴシック" pitchFamily="80" charset="-128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 rot="16200000">
            <a:off x="6433377" y="2524571"/>
            <a:ext cx="363240" cy="370703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ＭＳ Ｐゴシック" pitchFamily="80" charset="-128"/>
              <a:ea typeface="ＭＳ Ｐゴシック" pitchFamily="80" charset="-128"/>
              <a:cs typeface="ＭＳ Ｐゴシック" pitchFamily="80" charset="-128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7922751" y="2590798"/>
            <a:ext cx="424249" cy="23890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solidFill>
                  <a:schemeClr val="dk1"/>
                </a:solidFill>
                <a:latin typeface="+mn-lt"/>
                <a:ea typeface="+mn-ea"/>
                <a:cs typeface="ＭＳ Ｐゴシック" pitchFamily="80" charset="-128"/>
              </a:rPr>
              <a:t>NID</a:t>
            </a:r>
            <a:endParaRPr lang="en-US" sz="1100" dirty="0">
              <a:solidFill>
                <a:schemeClr val="dk1"/>
              </a:solidFill>
              <a:latin typeface="+mn-lt"/>
              <a:ea typeface="+mn-ea"/>
              <a:cs typeface="ＭＳ Ｐゴシック" pitchFamily="80" charset="-128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8579960" y="2590797"/>
            <a:ext cx="424249" cy="23890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cs typeface="ＭＳ Ｐゴシック" pitchFamily="80" charset="-128"/>
              </a:rPr>
              <a:t>CM</a:t>
            </a:r>
            <a:endParaRPr lang="en-US" sz="1100" dirty="0">
              <a:cs typeface="ＭＳ Ｐゴシック" pitchFamily="80" charset="-128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7921593" y="2126017"/>
            <a:ext cx="424249" cy="23890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cs typeface="ＭＳ Ｐゴシック" pitchFamily="80" charset="-128"/>
              </a:rPr>
              <a:t>STB</a:t>
            </a:r>
            <a:endParaRPr lang="en-US" sz="1100" dirty="0">
              <a:cs typeface="ＭＳ Ｐゴシック" pitchFamily="8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5012" y="2470705"/>
            <a:ext cx="4619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9691" y="2604614"/>
            <a:ext cx="517953" cy="211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7591" y="2588214"/>
            <a:ext cx="547815" cy="223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ounded Rectangle 21"/>
          <p:cNvSpPr/>
          <p:nvPr/>
        </p:nvSpPr>
        <p:spPr bwMode="auto">
          <a:xfrm>
            <a:off x="2265406" y="2472642"/>
            <a:ext cx="1038998" cy="299391"/>
          </a:xfrm>
          <a:prstGeom prst="round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ＭＳ Ｐゴシック" pitchFamily="80" charset="-128"/>
              <a:ea typeface="ＭＳ Ｐゴシック" pitchFamily="80" charset="-128"/>
              <a:cs typeface="ＭＳ Ｐゴシック" pitchFamily="80" charset="-128"/>
            </a:endParaRPr>
          </a:p>
        </p:txBody>
      </p:sp>
      <p:sp>
        <p:nvSpPr>
          <p:cNvPr id="25" name="Down Arrow 24"/>
          <p:cNvSpPr/>
          <p:nvPr/>
        </p:nvSpPr>
        <p:spPr bwMode="auto">
          <a:xfrm rot="19354124">
            <a:off x="956855" y="2038862"/>
            <a:ext cx="224694" cy="510746"/>
          </a:xfrm>
          <a:prstGeom prst="downArrow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ＭＳ Ｐゴシック" pitchFamily="80" charset="-128"/>
              <a:ea typeface="ＭＳ Ｐゴシック" pitchFamily="80" charset="-128"/>
              <a:cs typeface="ＭＳ Ｐゴシック" pitchFamily="80" charset="-128"/>
            </a:endParaRPr>
          </a:p>
        </p:txBody>
      </p:sp>
      <p:sp>
        <p:nvSpPr>
          <p:cNvPr id="30" name="Down Arrow 29"/>
          <p:cNvSpPr/>
          <p:nvPr/>
        </p:nvSpPr>
        <p:spPr bwMode="auto">
          <a:xfrm rot="16200000">
            <a:off x="797292" y="2426401"/>
            <a:ext cx="224694" cy="510746"/>
          </a:xfrm>
          <a:prstGeom prst="downArrow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ＭＳ Ｐゴシック" pitchFamily="80" charset="-128"/>
              <a:ea typeface="ＭＳ Ｐゴシック" pitchFamily="80" charset="-128"/>
              <a:cs typeface="ＭＳ Ｐゴシック" pitchFamily="80" charset="-128"/>
            </a:endParaRPr>
          </a:p>
        </p:txBody>
      </p:sp>
      <p:sp>
        <p:nvSpPr>
          <p:cNvPr id="31" name="Down Arrow 30"/>
          <p:cNvSpPr/>
          <p:nvPr/>
        </p:nvSpPr>
        <p:spPr bwMode="auto">
          <a:xfrm rot="13350298">
            <a:off x="880807" y="2780830"/>
            <a:ext cx="224694" cy="510746"/>
          </a:xfrm>
          <a:prstGeom prst="downArrow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ＭＳ Ｐゴシック" pitchFamily="80" charset="-128"/>
              <a:ea typeface="ＭＳ Ｐゴシック" pitchFamily="80" charset="-128"/>
              <a:cs typeface="ＭＳ Ｐゴシック" pitchFamily="80" charset="-128"/>
            </a:endParaRPr>
          </a:p>
        </p:txBody>
      </p:sp>
      <p:cxnSp>
        <p:nvCxnSpPr>
          <p:cNvPr id="1036" name="Straight Connector 1035"/>
          <p:cNvCxnSpPr>
            <a:stCxn id="9" idx="1"/>
            <a:endCxn id="1027" idx="3"/>
          </p:cNvCxnSpPr>
          <p:nvPr/>
        </p:nvCxnSpPr>
        <p:spPr bwMode="auto">
          <a:xfrm flipH="1">
            <a:off x="3797644" y="2707150"/>
            <a:ext cx="288324" cy="3099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8" name="Straight Connector 1037"/>
          <p:cNvCxnSpPr>
            <a:stCxn id="9" idx="3"/>
            <a:endCxn id="8" idx="1"/>
          </p:cNvCxnSpPr>
          <p:nvPr/>
        </p:nvCxnSpPr>
        <p:spPr bwMode="auto">
          <a:xfrm>
            <a:off x="4590890" y="2707150"/>
            <a:ext cx="241811" cy="2774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5" name="Straight Connector 1044"/>
          <p:cNvCxnSpPr>
            <a:stCxn id="11" idx="3"/>
            <a:endCxn id="16" idx="1"/>
          </p:cNvCxnSpPr>
          <p:nvPr/>
        </p:nvCxnSpPr>
        <p:spPr bwMode="auto">
          <a:xfrm>
            <a:off x="6800349" y="2709923"/>
            <a:ext cx="1122402" cy="326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ounded Rectangle 54"/>
          <p:cNvSpPr/>
          <p:nvPr/>
        </p:nvSpPr>
        <p:spPr bwMode="auto">
          <a:xfrm>
            <a:off x="5488320" y="2551531"/>
            <a:ext cx="504922" cy="3098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cs typeface="ＭＳ Ｐゴシック" pitchFamily="80" charset="-128"/>
              </a:rPr>
              <a:t>EDFA</a:t>
            </a:r>
            <a:endParaRPr lang="en-US" sz="1100" dirty="0">
              <a:cs typeface="ＭＳ Ｐゴシック" pitchFamily="80" charset="-128"/>
            </a:endParaRPr>
          </a:p>
        </p:txBody>
      </p:sp>
      <p:sp>
        <p:nvSpPr>
          <p:cNvPr id="1047" name="Oval 1046"/>
          <p:cNvSpPr/>
          <p:nvPr/>
        </p:nvSpPr>
        <p:spPr bwMode="auto">
          <a:xfrm>
            <a:off x="5580143" y="2990554"/>
            <a:ext cx="321275" cy="30982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pitchFamily="80" charset="-128"/>
                <a:ea typeface="ＭＳ Ｐゴシック" pitchFamily="80" charset="-128"/>
                <a:cs typeface="ＭＳ Ｐゴシック" pitchFamily="80" charset="-128"/>
              </a:rPr>
              <a:t>C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ＭＳ Ｐゴシック" pitchFamily="80" charset="-128"/>
              <a:ea typeface="ＭＳ Ｐゴシック" pitchFamily="80" charset="-128"/>
              <a:cs typeface="ＭＳ Ｐゴシック" pitchFamily="80" charset="-128"/>
            </a:endParaRPr>
          </a:p>
        </p:txBody>
      </p:sp>
      <p:sp>
        <p:nvSpPr>
          <p:cNvPr id="1048" name="TextBox 1047"/>
          <p:cNvSpPr txBox="1"/>
          <p:nvPr/>
        </p:nvSpPr>
        <p:spPr>
          <a:xfrm rot="3237677">
            <a:off x="548309" y="1813325"/>
            <a:ext cx="552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5290" y="2533129"/>
            <a:ext cx="552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Voice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 rot="18688811">
            <a:off x="394389" y="3248118"/>
            <a:ext cx="552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9" name="TextBox 1048"/>
          <p:cNvSpPr txBox="1"/>
          <p:nvPr/>
        </p:nvSpPr>
        <p:spPr>
          <a:xfrm>
            <a:off x="90616" y="1108070"/>
            <a:ext cx="1223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Packet Based Digital Services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7" name="Straight Connector 36"/>
          <p:cNvCxnSpPr>
            <a:stCxn id="8" idx="3"/>
            <a:endCxn id="55" idx="1"/>
          </p:cNvCxnSpPr>
          <p:nvPr/>
        </p:nvCxnSpPr>
        <p:spPr bwMode="auto">
          <a:xfrm flipV="1">
            <a:off x="5337623" y="2706443"/>
            <a:ext cx="150697" cy="348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55" idx="3"/>
            <a:endCxn id="11" idx="0"/>
          </p:cNvCxnSpPr>
          <p:nvPr/>
        </p:nvCxnSpPr>
        <p:spPr bwMode="auto">
          <a:xfrm>
            <a:off x="5993242" y="2706443"/>
            <a:ext cx="436404" cy="348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6800349" y="2630983"/>
            <a:ext cx="436403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6800348" y="2565308"/>
            <a:ext cx="436403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6800347" y="2782933"/>
            <a:ext cx="436403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>
            <a:off x="6800346" y="2866830"/>
            <a:ext cx="436403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55" idx="2"/>
            <a:endCxn id="1047" idx="0"/>
          </p:cNvCxnSpPr>
          <p:nvPr/>
        </p:nvCxnSpPr>
        <p:spPr bwMode="auto">
          <a:xfrm>
            <a:off x="5740781" y="2861354"/>
            <a:ext cx="0" cy="12920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047" idx="2"/>
            <a:endCxn id="10" idx="3"/>
          </p:cNvCxnSpPr>
          <p:nvPr/>
        </p:nvCxnSpPr>
        <p:spPr bwMode="auto">
          <a:xfrm flipH="1">
            <a:off x="5337623" y="3145466"/>
            <a:ext cx="242520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10" idx="1"/>
            <a:endCxn id="7" idx="3"/>
          </p:cNvCxnSpPr>
          <p:nvPr/>
        </p:nvCxnSpPr>
        <p:spPr bwMode="auto">
          <a:xfrm flipH="1" flipV="1">
            <a:off x="4590890" y="3142248"/>
            <a:ext cx="241811" cy="3218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7" idx="0"/>
            <a:endCxn id="9" idx="2"/>
          </p:cNvCxnSpPr>
          <p:nvPr/>
        </p:nvCxnSpPr>
        <p:spPr bwMode="auto">
          <a:xfrm flipV="1">
            <a:off x="4338429" y="2862061"/>
            <a:ext cx="0" cy="125275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1026" idx="3"/>
            <a:endCxn id="1028" idx="1"/>
          </p:cNvCxnSpPr>
          <p:nvPr/>
        </p:nvCxnSpPr>
        <p:spPr bwMode="auto">
          <a:xfrm flipV="1">
            <a:off x="1626974" y="2699940"/>
            <a:ext cx="90617" cy="1746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6614997" y="2531908"/>
            <a:ext cx="1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65" name="Straight Connector 64"/>
          <p:cNvCxnSpPr>
            <a:stCxn id="16" idx="3"/>
            <a:endCxn id="17" idx="1"/>
          </p:cNvCxnSpPr>
          <p:nvPr/>
        </p:nvCxnSpPr>
        <p:spPr bwMode="auto">
          <a:xfrm flipV="1">
            <a:off x="8347000" y="2710248"/>
            <a:ext cx="232960" cy="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>
            <a:stCxn id="18" idx="2"/>
            <a:endCxn id="16" idx="0"/>
          </p:cNvCxnSpPr>
          <p:nvPr/>
        </p:nvCxnSpPr>
        <p:spPr bwMode="auto">
          <a:xfrm rot="16200000" flipH="1">
            <a:off x="8021357" y="2477279"/>
            <a:ext cx="225880" cy="1158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TextBox 149"/>
          <p:cNvSpPr txBox="1"/>
          <p:nvPr/>
        </p:nvSpPr>
        <p:spPr>
          <a:xfrm>
            <a:off x="1808205" y="1135525"/>
            <a:ext cx="13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Packet Transport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590890" y="1215792"/>
            <a:ext cx="1810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RF Based Analog</a:t>
            </a:r>
          </a:p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Fiber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Access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7797415" y="1215792"/>
            <a:ext cx="1223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RF/Digital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Delivery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4" name="Rounded Rectangle 153"/>
          <p:cNvSpPr/>
          <p:nvPr/>
        </p:nvSpPr>
        <p:spPr bwMode="auto">
          <a:xfrm>
            <a:off x="4116" y="3880155"/>
            <a:ext cx="9144000" cy="25646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ＭＳ Ｐゴシック" pitchFamily="80" charset="-128"/>
              <a:ea typeface="ＭＳ Ｐゴシック" pitchFamily="80" charset="-128"/>
              <a:cs typeface="ＭＳ Ｐゴシック" pitchFamily="80" charset="-128"/>
            </a:endParaRPr>
          </a:p>
        </p:txBody>
      </p:sp>
      <p:sp>
        <p:nvSpPr>
          <p:cNvPr id="159" name="Isosceles Triangle 158"/>
          <p:cNvSpPr/>
          <p:nvPr/>
        </p:nvSpPr>
        <p:spPr bwMode="auto">
          <a:xfrm rot="16200000">
            <a:off x="6437493" y="5296655"/>
            <a:ext cx="363240" cy="370703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ＭＳ Ｐゴシック" pitchFamily="80" charset="-128"/>
              <a:ea typeface="ＭＳ Ｐゴシック" pitchFamily="80" charset="-128"/>
              <a:cs typeface="ＭＳ Ｐゴシック" pitchFamily="80" charset="-128"/>
            </a:endParaRPr>
          </a:p>
        </p:txBody>
      </p:sp>
      <p:sp>
        <p:nvSpPr>
          <p:cNvPr id="161" name="Rounded Rectangle 160"/>
          <p:cNvSpPr/>
          <p:nvPr/>
        </p:nvSpPr>
        <p:spPr bwMode="auto">
          <a:xfrm>
            <a:off x="7977434" y="5362881"/>
            <a:ext cx="424249" cy="23890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cs typeface="ＭＳ Ｐゴシック" pitchFamily="80" charset="-128"/>
              </a:rPr>
              <a:t>ONT</a:t>
            </a:r>
          </a:p>
        </p:txBody>
      </p:sp>
      <p:sp>
        <p:nvSpPr>
          <p:cNvPr id="162" name="Rounded Rectangle 161"/>
          <p:cNvSpPr/>
          <p:nvPr/>
        </p:nvSpPr>
        <p:spPr bwMode="auto">
          <a:xfrm>
            <a:off x="7977435" y="4946869"/>
            <a:ext cx="424249" cy="23890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cs typeface="ＭＳ Ｐゴシック" pitchFamily="80" charset="-128"/>
              </a:rPr>
              <a:t>STB</a:t>
            </a:r>
            <a:endParaRPr lang="en-US" sz="1100" dirty="0">
              <a:cs typeface="ＭＳ Ｐゴシック" pitchFamily="80" charset="-128"/>
            </a:endParaRPr>
          </a:p>
        </p:txBody>
      </p:sp>
      <p:pic>
        <p:nvPicPr>
          <p:cNvPr id="1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9128" y="5242789"/>
            <a:ext cx="4619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3807" y="5376698"/>
            <a:ext cx="517953" cy="211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1707" y="5360298"/>
            <a:ext cx="547815" cy="223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" name="Rounded Rectangle 165"/>
          <p:cNvSpPr/>
          <p:nvPr/>
        </p:nvSpPr>
        <p:spPr bwMode="auto">
          <a:xfrm>
            <a:off x="2269522" y="5244726"/>
            <a:ext cx="1038998" cy="299391"/>
          </a:xfrm>
          <a:prstGeom prst="round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ＭＳ Ｐゴシック" pitchFamily="80" charset="-128"/>
              <a:ea typeface="ＭＳ Ｐゴシック" pitchFamily="80" charset="-128"/>
              <a:cs typeface="ＭＳ Ｐゴシック" pitchFamily="80" charset="-128"/>
            </a:endParaRPr>
          </a:p>
        </p:txBody>
      </p:sp>
      <p:sp>
        <p:nvSpPr>
          <p:cNvPr id="167" name="Down Arrow 166"/>
          <p:cNvSpPr/>
          <p:nvPr/>
        </p:nvSpPr>
        <p:spPr bwMode="auto">
          <a:xfrm rot="19354124">
            <a:off x="960971" y="4810946"/>
            <a:ext cx="224694" cy="510746"/>
          </a:xfrm>
          <a:prstGeom prst="downArrow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ＭＳ Ｐゴシック" pitchFamily="80" charset="-128"/>
              <a:ea typeface="ＭＳ Ｐゴシック" pitchFamily="80" charset="-128"/>
              <a:cs typeface="ＭＳ Ｐゴシック" pitchFamily="80" charset="-128"/>
            </a:endParaRPr>
          </a:p>
        </p:txBody>
      </p:sp>
      <p:sp>
        <p:nvSpPr>
          <p:cNvPr id="168" name="Down Arrow 167"/>
          <p:cNvSpPr/>
          <p:nvPr/>
        </p:nvSpPr>
        <p:spPr bwMode="auto">
          <a:xfrm rot="16200000">
            <a:off x="801408" y="5198485"/>
            <a:ext cx="224694" cy="510746"/>
          </a:xfrm>
          <a:prstGeom prst="downArrow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ＭＳ Ｐゴシック" pitchFamily="80" charset="-128"/>
              <a:ea typeface="ＭＳ Ｐゴシック" pitchFamily="80" charset="-128"/>
              <a:cs typeface="ＭＳ Ｐゴシック" pitchFamily="80" charset="-128"/>
            </a:endParaRPr>
          </a:p>
        </p:txBody>
      </p:sp>
      <p:sp>
        <p:nvSpPr>
          <p:cNvPr id="169" name="Down Arrow 168"/>
          <p:cNvSpPr/>
          <p:nvPr/>
        </p:nvSpPr>
        <p:spPr bwMode="auto">
          <a:xfrm rot="13350298">
            <a:off x="884923" y="5552914"/>
            <a:ext cx="224694" cy="510746"/>
          </a:xfrm>
          <a:prstGeom prst="downArrow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ＭＳ Ｐゴシック" pitchFamily="80" charset="-128"/>
              <a:ea typeface="ＭＳ Ｐゴシック" pitchFamily="80" charset="-128"/>
              <a:cs typeface="ＭＳ Ｐゴシック" pitchFamily="80" charset="-128"/>
            </a:endParaRPr>
          </a:p>
        </p:txBody>
      </p:sp>
      <p:cxnSp>
        <p:nvCxnSpPr>
          <p:cNvPr id="170" name="Straight Connector 169"/>
          <p:cNvCxnSpPr>
            <a:stCxn id="173" idx="1"/>
            <a:endCxn id="164" idx="3"/>
          </p:cNvCxnSpPr>
          <p:nvPr/>
        </p:nvCxnSpPr>
        <p:spPr bwMode="auto">
          <a:xfrm flipH="1" flipV="1">
            <a:off x="3801760" y="5482333"/>
            <a:ext cx="140046" cy="5125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>
            <a:endCxn id="161" idx="1"/>
          </p:cNvCxnSpPr>
          <p:nvPr/>
        </p:nvCxnSpPr>
        <p:spPr bwMode="auto">
          <a:xfrm flipV="1">
            <a:off x="6725299" y="5482332"/>
            <a:ext cx="1252135" cy="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Rounded Rectangle 172"/>
          <p:cNvSpPr/>
          <p:nvPr/>
        </p:nvSpPr>
        <p:spPr bwMode="auto">
          <a:xfrm>
            <a:off x="3941806" y="5332546"/>
            <a:ext cx="504922" cy="3098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cs typeface="ＭＳ Ｐゴシック" pitchFamily="80" charset="-128"/>
              </a:rPr>
              <a:t>OLT</a:t>
            </a:r>
            <a:endParaRPr lang="en-US" sz="1100" dirty="0">
              <a:cs typeface="ＭＳ Ｐゴシック" pitchFamily="80" charset="-128"/>
            </a:endParaRPr>
          </a:p>
        </p:txBody>
      </p:sp>
      <p:sp>
        <p:nvSpPr>
          <p:cNvPr id="175" name="TextBox 174"/>
          <p:cNvSpPr txBox="1"/>
          <p:nvPr/>
        </p:nvSpPr>
        <p:spPr>
          <a:xfrm rot="3237677">
            <a:off x="552425" y="4585409"/>
            <a:ext cx="552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79406" y="5305213"/>
            <a:ext cx="552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Voice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7" name="TextBox 176"/>
          <p:cNvSpPr txBox="1"/>
          <p:nvPr/>
        </p:nvSpPr>
        <p:spPr>
          <a:xfrm rot="18688811">
            <a:off x="398505" y="6020202"/>
            <a:ext cx="552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94732" y="3880154"/>
            <a:ext cx="1223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Packet Based Digital Services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0" name="Straight Connector 179"/>
          <p:cNvCxnSpPr>
            <a:stCxn id="173" idx="3"/>
            <a:endCxn id="159" idx="0"/>
          </p:cNvCxnSpPr>
          <p:nvPr/>
        </p:nvCxnSpPr>
        <p:spPr bwMode="auto">
          <a:xfrm flipV="1">
            <a:off x="4446728" y="5482007"/>
            <a:ext cx="1987034" cy="545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Straight Connector 180"/>
          <p:cNvCxnSpPr/>
          <p:nvPr/>
        </p:nvCxnSpPr>
        <p:spPr bwMode="auto">
          <a:xfrm>
            <a:off x="6804465" y="5403067"/>
            <a:ext cx="436403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Straight Connector 181"/>
          <p:cNvCxnSpPr/>
          <p:nvPr/>
        </p:nvCxnSpPr>
        <p:spPr bwMode="auto">
          <a:xfrm>
            <a:off x="6804464" y="5337392"/>
            <a:ext cx="436403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3" name="Straight Connector 182"/>
          <p:cNvCxnSpPr/>
          <p:nvPr/>
        </p:nvCxnSpPr>
        <p:spPr bwMode="auto">
          <a:xfrm>
            <a:off x="6804463" y="5555017"/>
            <a:ext cx="436403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Straight Connector 183"/>
          <p:cNvCxnSpPr/>
          <p:nvPr/>
        </p:nvCxnSpPr>
        <p:spPr bwMode="auto">
          <a:xfrm>
            <a:off x="6804462" y="5638914"/>
            <a:ext cx="436403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9" name="Straight Connector 188"/>
          <p:cNvCxnSpPr>
            <a:stCxn id="163" idx="3"/>
            <a:endCxn id="165" idx="1"/>
          </p:cNvCxnSpPr>
          <p:nvPr/>
        </p:nvCxnSpPr>
        <p:spPr bwMode="auto">
          <a:xfrm flipV="1">
            <a:off x="1631090" y="5472024"/>
            <a:ext cx="90617" cy="1746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0" name="TextBox 189"/>
          <p:cNvSpPr txBox="1"/>
          <p:nvPr/>
        </p:nvSpPr>
        <p:spPr>
          <a:xfrm>
            <a:off x="6619113" y="5303992"/>
            <a:ext cx="1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192" name="Straight Connector 191"/>
          <p:cNvCxnSpPr>
            <a:stCxn id="162" idx="2"/>
            <a:endCxn id="161" idx="0"/>
          </p:cNvCxnSpPr>
          <p:nvPr/>
        </p:nvCxnSpPr>
        <p:spPr bwMode="auto">
          <a:xfrm flipH="1">
            <a:off x="8189559" y="5185770"/>
            <a:ext cx="1" cy="17711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4" name="TextBox 193"/>
          <p:cNvSpPr txBox="1"/>
          <p:nvPr/>
        </p:nvSpPr>
        <p:spPr>
          <a:xfrm>
            <a:off x="4595006" y="3987876"/>
            <a:ext cx="1810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Digital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Based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Fiber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Access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7801531" y="3987876"/>
            <a:ext cx="1223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Digital Delivery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7844479" y="1046205"/>
            <a:ext cx="0" cy="548640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3592213" y="1046205"/>
            <a:ext cx="0" cy="548640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395993" y="1046205"/>
            <a:ext cx="0" cy="548640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7" name="TextBox 246"/>
          <p:cNvSpPr txBox="1"/>
          <p:nvPr/>
        </p:nvSpPr>
        <p:spPr>
          <a:xfrm>
            <a:off x="1808204" y="3907690"/>
            <a:ext cx="13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Packet Transport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028807" y="3630691"/>
            <a:ext cx="735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CPE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4071699" y="3650905"/>
            <a:ext cx="3169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Access</a:t>
            </a:r>
            <a:endParaRPr lang="en-US" sz="1200" b="1" dirty="0">
              <a:solidFill>
                <a:srgbClr val="7030A0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1672282" y="3672685"/>
            <a:ext cx="163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Core/ Aggregation</a:t>
            </a:r>
            <a:endParaRPr lang="en-US" sz="1200" b="1" dirty="0">
              <a:solidFill>
                <a:srgbClr val="7030A0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338623" y="3672684"/>
            <a:ext cx="975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Application</a:t>
            </a:r>
            <a:endParaRPr lang="en-US" sz="1200" b="1" dirty="0">
              <a:solidFill>
                <a:srgbClr val="7030A0"/>
              </a:solidFill>
            </a:endParaRPr>
          </a:p>
        </p:txBody>
      </p:sp>
      <p:sp>
        <p:nvSpPr>
          <p:cNvPr id="85" name="Rounded Rectangle 84"/>
          <p:cNvSpPr/>
          <p:nvPr/>
        </p:nvSpPr>
        <p:spPr bwMode="auto">
          <a:xfrm>
            <a:off x="8544363" y="5355301"/>
            <a:ext cx="424249" cy="23890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cs typeface="ＭＳ Ｐゴシック" pitchFamily="80" charset="-128"/>
              </a:rPr>
              <a:t>GW</a:t>
            </a:r>
            <a:endParaRPr lang="en-US" sz="1100" dirty="0">
              <a:cs typeface="ＭＳ Ｐゴシック" pitchFamily="80" charset="-128"/>
            </a:endParaRPr>
          </a:p>
        </p:txBody>
      </p:sp>
      <p:cxnSp>
        <p:nvCxnSpPr>
          <p:cNvPr id="86" name="Straight Connector 85"/>
          <p:cNvCxnSpPr>
            <a:stCxn id="85" idx="1"/>
            <a:endCxn id="161" idx="3"/>
          </p:cNvCxnSpPr>
          <p:nvPr/>
        </p:nvCxnSpPr>
        <p:spPr bwMode="auto">
          <a:xfrm rot="10800000" flipV="1">
            <a:off x="8401683" y="5474752"/>
            <a:ext cx="142680" cy="758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394183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RFoG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for cable operators to </a:t>
            </a:r>
            <a:r>
              <a:rPr lang="en-US" dirty="0" smtClean="0"/>
              <a:t>continue </a:t>
            </a:r>
            <a:r>
              <a:rPr lang="en-US" dirty="0" smtClean="0"/>
              <a:t>use </a:t>
            </a:r>
            <a:r>
              <a:rPr lang="en-US" dirty="0" smtClean="0"/>
              <a:t>of traditional </a:t>
            </a:r>
            <a:r>
              <a:rPr lang="en-US" dirty="0" smtClean="0"/>
              <a:t>coax network.</a:t>
            </a:r>
          </a:p>
          <a:p>
            <a:r>
              <a:rPr lang="en-US" dirty="0" smtClean="0"/>
              <a:t>Leverage</a:t>
            </a:r>
            <a:r>
              <a:rPr lang="en-US" dirty="0" smtClean="0"/>
              <a:t> </a:t>
            </a:r>
            <a:r>
              <a:rPr lang="en-US" dirty="0" smtClean="0"/>
              <a:t>existing provisioning and billing systems, CMTS platforms, HE equipment, STB.</a:t>
            </a:r>
          </a:p>
          <a:p>
            <a:r>
              <a:rPr lang="en-US" dirty="0" smtClean="0"/>
              <a:t>Designed primarily for brownfield deployments to minimize </a:t>
            </a:r>
            <a:r>
              <a:rPr lang="en-US" dirty="0" smtClean="0"/>
              <a:t>network upgrade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4F05F-6C9A-4043-A301-C60B4B6AD2DA}" type="slidenum">
              <a:rPr lang="de-DE" altLang="ja-JP" smtClean="0"/>
              <a:pPr>
                <a:defRPr/>
              </a:pPr>
              <a:t>3</a:t>
            </a:fld>
            <a:endParaRPr lang="de-DE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Fujitsu Proprietary and Confidential All Rights Reserved, </a:t>
            </a:r>
            <a:r>
              <a:rPr lang="en-US" dirty="0" smtClean="0"/>
              <a:t>©2013 </a:t>
            </a:r>
            <a:r>
              <a:rPr lang="en-US" dirty="0" smtClean="0"/>
              <a:t>Fujitsu Network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004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</a:t>
            </a:r>
            <a:r>
              <a:rPr lang="en-US" dirty="0" err="1" smtClean="0"/>
              <a:t>RFoG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SCTE 174 standard for carrying HFC RF signals over a passive glass.</a:t>
            </a:r>
          </a:p>
          <a:p>
            <a:r>
              <a:rPr lang="en-US" dirty="0" smtClean="0"/>
              <a:t>Designed primarily for coax/HFC networks.</a:t>
            </a:r>
          </a:p>
          <a:p>
            <a:r>
              <a:rPr lang="en-US" dirty="0" smtClean="0"/>
              <a:t>Acts as interim solution towards </a:t>
            </a:r>
            <a:r>
              <a:rPr lang="en-US" dirty="0" err="1" smtClean="0"/>
              <a:t>xPON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No added upstream/downstream </a:t>
            </a:r>
            <a:r>
              <a:rPr lang="en-US" dirty="0" smtClean="0"/>
              <a:t>BW.</a:t>
            </a:r>
          </a:p>
          <a:p>
            <a:r>
              <a:rPr lang="en-US" dirty="0" smtClean="0"/>
              <a:t>Limited vendor options.</a:t>
            </a:r>
            <a:endParaRPr lang="en-US" dirty="0" smtClean="0"/>
          </a:p>
          <a:p>
            <a:r>
              <a:rPr lang="en-US" dirty="0" smtClean="0"/>
              <a:t>Require additional </a:t>
            </a:r>
            <a:r>
              <a:rPr lang="en-US" dirty="0" smtClean="0"/>
              <a:t>elements, more </a:t>
            </a:r>
            <a:r>
              <a:rPr lang="en-US" dirty="0" smtClean="0"/>
              <a:t>points </a:t>
            </a:r>
            <a:r>
              <a:rPr lang="en-US" dirty="0" smtClean="0"/>
              <a:t>of </a:t>
            </a:r>
            <a:r>
              <a:rPr lang="en-US" dirty="0" smtClean="0"/>
              <a:t>management and failure.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4F05F-6C9A-4043-A301-C60B4B6AD2DA}" type="slidenum">
              <a:rPr lang="de-DE" altLang="ja-JP" smtClean="0"/>
              <a:pPr>
                <a:defRPr/>
              </a:pPr>
              <a:t>4</a:t>
            </a:fld>
            <a:endParaRPr lang="de-DE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Fujitsu Proprietary and Confidential All Rights Reserved, </a:t>
            </a:r>
            <a:r>
              <a:rPr lang="en-US" dirty="0" smtClean="0"/>
              <a:t>©2013 </a:t>
            </a:r>
            <a:r>
              <a:rPr lang="en-US" dirty="0" smtClean="0"/>
              <a:t>Fujitsu Network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731739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Fujitsu 2010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8C8C8"/>
            </a:gs>
          </a:gsLst>
          <a:lin ang="5400000" scaled="1"/>
        </a:gradFill>
        <a:ln w="9525" cap="flat" cmpd="sng" algn="ctr">
          <a:solidFill>
            <a:srgbClr val="50505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ＭＳ Ｐゴシック" pitchFamily="80" charset="-128"/>
            <a:ea typeface="ＭＳ Ｐゴシック" pitchFamily="80" charset="-128"/>
            <a:cs typeface="ＭＳ Ｐゴシック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8C8C8"/>
            </a:gs>
          </a:gsLst>
          <a:lin ang="5400000" scaled="1"/>
        </a:gradFill>
        <a:ln w="9525" cap="flat" cmpd="sng" algn="ctr">
          <a:solidFill>
            <a:srgbClr val="50505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ＭＳ Ｐゴシック" pitchFamily="80" charset="-128"/>
            <a:ea typeface="ＭＳ Ｐゴシック" pitchFamily="80" charset="-128"/>
            <a:cs typeface="ＭＳ Ｐゴシック" pitchFamily="80" charset="-128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10213</TotalTime>
  <Words>272</Words>
  <Application>Microsoft Office PowerPoint</Application>
  <PresentationFormat>On-screen Show (4:3)</PresentationFormat>
  <Paragraphs>74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Standarddesign</vt:lpstr>
      <vt:lpstr>GPON vs RFoG</vt:lpstr>
      <vt:lpstr>Packet-based Service Delivery</vt:lpstr>
      <vt:lpstr>RFoG vs. GPON </vt:lpstr>
      <vt:lpstr>Why RFoG </vt:lpstr>
      <vt:lpstr>What’s wrong with RFoG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Fujitsu Standard Tool</dc:title>
  <dc:creator>Wong, Peter</dc:creator>
  <cp:lastModifiedBy>Phu Huynh</cp:lastModifiedBy>
  <cp:revision>290</cp:revision>
  <dcterms:created xsi:type="dcterms:W3CDTF">2005-05-17T00:06:03Z</dcterms:created>
  <dcterms:modified xsi:type="dcterms:W3CDTF">2013-06-17T07:09:39Z</dcterms:modified>
</cp:coreProperties>
</file>