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538" r:id="rId2"/>
    <p:sldId id="574" r:id="rId3"/>
    <p:sldId id="581" r:id="rId4"/>
    <p:sldId id="582" r:id="rId5"/>
    <p:sldId id="571" r:id="rId6"/>
    <p:sldId id="583" r:id="rId7"/>
    <p:sldId id="575" r:id="rId8"/>
    <p:sldId id="577" r:id="rId9"/>
    <p:sldId id="579" r:id="rId10"/>
    <p:sldId id="584" r:id="rId11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0000"/>
    <a:srgbClr val="E60000"/>
    <a:srgbClr val="FFB3B3"/>
    <a:srgbClr val="A42A04"/>
    <a:srgbClr val="E43B06"/>
    <a:srgbClr val="C84308"/>
    <a:srgbClr val="FA0000"/>
    <a:srgbClr val="9E0868"/>
    <a:srgbClr val="A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457" autoAdjust="0"/>
  </p:normalViewPr>
  <p:slideViewPr>
    <p:cSldViewPr snapToGrid="0">
      <p:cViewPr varScale="1">
        <p:scale>
          <a:sx n="113" d="100"/>
          <a:sy n="113" d="100"/>
        </p:scale>
        <p:origin x="-1584" y="-102"/>
      </p:cViewPr>
      <p:guideLst>
        <p:guide orient="horz" pos="3975"/>
        <p:guide orient="horz" pos="889"/>
        <p:guide orient="horz" pos="4107"/>
        <p:guide orient="horz" pos="215"/>
        <p:guide pos="5545"/>
        <p:guide pos="2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08" y="-102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ja-JP" dirty="0" smtClean="0"/>
              <a:t>Copyright 2013 FUJITSU LIMITED</a:t>
            </a:r>
            <a:endParaRPr lang="en-GB" altLang="ja-JP" dirty="0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C0A7E2-0B28-40B9-AF98-2CAF4A623446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11270" name="Picture 13" descr="SD_INTERNAL USE ONLY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547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</a:t>
            </a:r>
            <a:r>
              <a:rPr lang="en-US" altLang="ja-JP" noProof="0" smtClean="0"/>
              <a:t> </a:t>
            </a:r>
            <a:r>
              <a:rPr lang="ja-JP" altLang="en-US" noProof="0" smtClean="0"/>
              <a:t>テキストの書式設定</a:t>
            </a:r>
            <a:endParaRPr lang="en-US" altLang="ja-JP" noProof="0" smtClean="0"/>
          </a:p>
          <a:p>
            <a:pPr lvl="1"/>
            <a:r>
              <a:rPr lang="ja-JP" altLang="en-US" noProof="0" smtClean="0"/>
              <a:t>第</a:t>
            </a:r>
            <a:r>
              <a:rPr lang="en-US" altLang="ja-JP" noProof="0" smtClean="0"/>
              <a:t> 2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2"/>
            <a:r>
              <a:rPr lang="ja-JP" altLang="en-US" noProof="0" smtClean="0"/>
              <a:t>第</a:t>
            </a:r>
            <a:r>
              <a:rPr lang="en-US" altLang="ja-JP" noProof="0" smtClean="0"/>
              <a:t> 3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3"/>
            <a:r>
              <a:rPr lang="ja-JP" altLang="en-US" noProof="0" smtClean="0"/>
              <a:t>第</a:t>
            </a:r>
            <a:r>
              <a:rPr lang="en-US" altLang="ja-JP" noProof="0" smtClean="0"/>
              <a:t> 4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4"/>
            <a:r>
              <a:rPr lang="ja-JP" altLang="en-US" noProof="0" smtClean="0"/>
              <a:t>第</a:t>
            </a:r>
            <a:r>
              <a:rPr lang="en-US" altLang="ja-JP" noProof="0" smtClean="0"/>
              <a:t> 5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2013 FUJITSU LIMITED</a:t>
            </a:r>
            <a:endParaRPr lang="en-US" altLang="ja-JP" dirty="0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ED74A43-197B-43E4-84A7-61C7C0C595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794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pic>
        <p:nvPicPr>
          <p:cNvPr id="8200" name="Picture 18" descr="SD_INTERNAL USE ONL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2016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ＭＳ Ｐゴシック" pitchFamily="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 smtClean="0">
                <a:latin typeface="Arial" pitchFamily="34" charset="0"/>
              </a:rPr>
              <a:t>Copyright 2013 FUJITSU LIMITED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18BE8-8B0B-4C6C-BCD7-0D4368F10B75}" type="slidenum">
              <a:rPr lang="en-US" altLang="ja-JP" smtClean="0">
                <a:latin typeface="Arial" pitchFamily="34" charset="0"/>
              </a:rPr>
              <a:pPr/>
              <a:t>0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ja-JP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EBC9F-8400-4271-990C-D18BB920A0EC}" type="slidenum">
              <a:rPr lang="en-US"/>
              <a:pPr/>
              <a:t>2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5700" cy="3725863"/>
          </a:xfrm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987" y="4721186"/>
            <a:ext cx="5447641" cy="447270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Chassis technology allows up to eight interconnected physical chassis to be monitored and managed as a single logical device. Virtual Chassis offers the following benefits: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Simplifies manageability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providing a unified control plane for all physical chassis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resource utilization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intelligently employing interfaces and service line cards on physically different chassis, providing customers with a “pay-as-you-grow” model.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Protects user sessions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across physical chassis, line card or port failure, using stateful redundancy so users are completely unaware of failures.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Supports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sophisticated resiliency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techniques within the Virtual Chassis.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4B09-7C50-4114-8675-D6CC4E7956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itleGra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Fujitsu_logo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1313"/>
            <a:ext cx="14287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2000"/>
            <a:ext cx="7920038" cy="17843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80" charset="2"/>
              <a:buNone/>
              <a:defRPr sz="2800"/>
            </a:lvl1pPr>
          </a:lstStyle>
          <a:p>
            <a:r>
              <a:rPr lang="en-US" altLang="ja-JP"/>
              <a:t>Edit Master subtitle format</a:t>
            </a:r>
          </a:p>
        </p:txBody>
      </p:sp>
      <p:sp>
        <p:nvSpPr>
          <p:cNvPr id="687110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1738313"/>
            <a:ext cx="7920038" cy="236061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Edit Master title style</a:t>
            </a:r>
            <a:endParaRPr lang="de-DE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ujitsu_Logo_red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9788" y="5614988"/>
            <a:ext cx="49688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230804" y="2519847"/>
            <a:ext cx="4968554" cy="738187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3" y="404664"/>
            <a:ext cx="7560841" cy="6120679"/>
          </a:xfrm>
        </p:spPr>
        <p:txBody>
          <a:bodyPr vert="vert"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68475" indent="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 rot="5400000">
            <a:off x="-667544" y="5820569"/>
            <a:ext cx="1728788" cy="196850"/>
          </a:xfrm>
        </p:spPr>
        <p:txBody>
          <a:bodyPr/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0BB1EF-1E1F-44B6-8575-688A3457043C}" type="slidenum">
              <a:rPr lang="de-DE" altLang="ja-JP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-2152650" y="2495550"/>
            <a:ext cx="4751388" cy="268288"/>
          </a:xfrm>
        </p:spPr>
        <p:txBody>
          <a:bodyPr/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26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1134374"/>
            <a:ext cx="8229600" cy="4852358"/>
          </a:xfrm>
        </p:spPr>
        <p:txBody>
          <a:bodyPr/>
          <a:lstStyle>
            <a:lvl1pPr marL="112713" indent="-112713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569913" indent="-22542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854075" indent="-223838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147763" indent="-233363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431925" indent="-173038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17675" indent="2825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4F05F-6C9A-4043-A301-C60B4B6AD2D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D272-262B-4896-B6B6-07719DA8BE4F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330325"/>
            <a:ext cx="4135438" cy="4981575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330325"/>
            <a:ext cx="41370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5257-84B2-42B5-A8C2-51A103B796A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72808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32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332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4354-50ED-48F6-9A53-B2BF0C928A11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D8E3-5EC2-4DEF-96B5-4E3F729D84D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7F305-1B3A-4607-8FF0-DDD920172C0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1914"/>
            <a:ext cx="3008313" cy="7849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4CF5-F00B-4E6A-9178-38AB2F8DA2E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817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816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484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0EFD-0766-424B-82EB-9ABD24DCEFB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Gray_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083" name="Line 3"/>
          <p:cNvSpPr>
            <a:spLocks noChangeShapeType="1"/>
          </p:cNvSpPr>
          <p:nvPr userDrawn="1"/>
        </p:nvSpPr>
        <p:spPr bwMode="auto">
          <a:xfrm>
            <a:off x="0" y="65309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ＭＳ Ｐゴシック" pitchFamily="80" charset="-128"/>
            </a:endParaRPr>
          </a:p>
        </p:txBody>
      </p:sp>
      <p:pic>
        <p:nvPicPr>
          <p:cNvPr id="1028" name="Picture 4" descr="Fujitsu_logo_klei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5575" y="341313"/>
            <a:ext cx="1042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73038"/>
            <a:ext cx="71294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30325"/>
            <a:ext cx="842486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editing text format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64313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E6F16AD-F065-4AA8-90B1-289DD0C99DE2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86089" name="Text Box 9"/>
          <p:cNvSpPr txBox="1">
            <a:spLocks noChangeArrowheads="1"/>
          </p:cNvSpPr>
          <p:nvPr userDrawn="1"/>
        </p:nvSpPr>
        <p:spPr bwMode="auto">
          <a:xfrm>
            <a:off x="341313" y="6623050"/>
            <a:ext cx="1835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l" fontAlgn="base">
              <a:spcBef>
                <a:spcPct val="50000"/>
              </a:spcBef>
              <a:defRPr/>
            </a:pPr>
            <a:r>
              <a:rPr kumimoji="0" lang="en-US" altLang="ja-JP" sz="1000" b="1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860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3925" y="6492875"/>
            <a:ext cx="47513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  <a:ea typeface="MS UI Gothic" pitchFamily="50" charset="-128"/>
              </a:defRPr>
            </a:lvl1pPr>
          </a:lstStyle>
          <a:p>
            <a:pPr>
              <a:defRPr/>
            </a:pPr>
            <a:r>
              <a:rPr lang="en-US" dirty="0" smtClean="0"/>
              <a:t>Fujitsu Proprietary and Confidential All Rights Reserved, ©2013 Fujitsu Network Communications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9pPr>
    </p:titleStyle>
    <p:bodyStyle>
      <a:lvl1pPr marL="381000" indent="-381000" algn="l" defTabSz="457200" rtl="0" eaLnBrk="0" fontAlgn="base" hangingPunct="0"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800">
          <a:solidFill>
            <a:srgbClr val="000000"/>
          </a:solidFill>
          <a:latin typeface="+mn-lt"/>
          <a:ea typeface="ＭＳ Ｐゴシック" pitchFamily="80" charset="-128"/>
          <a:cs typeface="+mn-cs"/>
        </a:defRPr>
      </a:lvl1pPr>
      <a:lvl2pPr marL="723900" indent="-30480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j-ea"/>
        </a:defRPr>
      </a:lvl2pPr>
      <a:lvl3pPr marL="933450" indent="-161925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2000">
          <a:solidFill>
            <a:srgbClr val="000000"/>
          </a:solidFill>
          <a:latin typeface="+mn-lt"/>
          <a:ea typeface="+mj-ea"/>
        </a:defRPr>
      </a:lvl3pPr>
      <a:lvl4pPr marL="1123950" indent="-13335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+mn-lt"/>
          <a:ea typeface="+mj-ea"/>
        </a:defRPr>
      </a:lvl4pPr>
      <a:lvl5pPr marL="2305050" indent="365125" algn="l" defTabSz="457200" rtl="0" eaLnBrk="0" fontAlgn="base" hangingPunct="0">
        <a:spcBef>
          <a:spcPct val="0"/>
        </a:spcBef>
        <a:spcAft>
          <a:spcPct val="0"/>
        </a:spcAft>
        <a:buBlip>
          <a:blip r:embed="rId15"/>
        </a:buBlip>
        <a:defRPr kumimoji="1">
          <a:solidFill>
            <a:srgbClr val="000000"/>
          </a:solidFill>
          <a:latin typeface="+mn-lt"/>
          <a:ea typeface="+mj-ea"/>
        </a:defRPr>
      </a:lvl5pPr>
      <a:lvl6pPr marL="2762250" indent="365125" algn="l" defTabSz="457200" rtl="0" fontAlgn="base">
        <a:spcBef>
          <a:spcPct val="0"/>
        </a:spcBef>
        <a:spcAft>
          <a:spcPct val="0"/>
        </a:spcAft>
        <a:buBlip>
          <a:blip r:embed="rId15"/>
        </a:buBlip>
        <a:defRPr kumimoji="1" sz="2000">
          <a:solidFill>
            <a:srgbClr val="000000"/>
          </a:solidFill>
          <a:latin typeface="+mn-lt"/>
          <a:ea typeface="+mj-ea"/>
        </a:defRPr>
      </a:lvl6pPr>
      <a:lvl7pPr marL="3219450" indent="365125" algn="l" defTabSz="457200" rtl="0" fontAlgn="base">
        <a:spcBef>
          <a:spcPct val="0"/>
        </a:spcBef>
        <a:spcAft>
          <a:spcPct val="0"/>
        </a:spcAft>
        <a:buBlip>
          <a:blip r:embed="rId15"/>
        </a:buBlip>
        <a:defRPr kumimoji="1" sz="2000">
          <a:solidFill>
            <a:srgbClr val="000000"/>
          </a:solidFill>
          <a:latin typeface="+mn-lt"/>
          <a:ea typeface="+mj-ea"/>
        </a:defRPr>
      </a:lvl7pPr>
      <a:lvl8pPr marL="3676650" indent="365125" algn="l" defTabSz="457200" rtl="0" fontAlgn="base">
        <a:spcBef>
          <a:spcPct val="0"/>
        </a:spcBef>
        <a:spcAft>
          <a:spcPct val="0"/>
        </a:spcAft>
        <a:buBlip>
          <a:blip r:embed="rId15"/>
        </a:buBlip>
        <a:defRPr kumimoji="1" sz="2000">
          <a:solidFill>
            <a:srgbClr val="000000"/>
          </a:solidFill>
          <a:latin typeface="+mn-lt"/>
          <a:ea typeface="+mj-ea"/>
        </a:defRPr>
      </a:lvl8pPr>
      <a:lvl9pPr marL="4133850" indent="365125" algn="l" defTabSz="457200" rtl="0" fontAlgn="base">
        <a:spcBef>
          <a:spcPct val="0"/>
        </a:spcBef>
        <a:spcAft>
          <a:spcPct val="0"/>
        </a:spcAft>
        <a:buBlip>
          <a:blip r:embed="rId15"/>
        </a:buBlip>
        <a:defRPr kumimoji="1" sz="2000">
          <a:solidFill>
            <a:srgbClr val="000000"/>
          </a:solidFill>
          <a:latin typeface="+mn-lt"/>
          <a:ea typeface="+mj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4908" y="1957029"/>
            <a:ext cx="7920038" cy="2360612"/>
          </a:xfrm>
        </p:spPr>
        <p:txBody>
          <a:bodyPr/>
          <a:lstStyle/>
          <a:p>
            <a:pPr eaLnBrk="1" hangingPunct="1"/>
            <a:r>
              <a:rPr lang="en-US" altLang="ja-JP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KCEC Network Redundancy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1E1C11"/>
                </a:solidFill>
                <a:latin typeface="Arial" pitchFamily="34" charset="0"/>
                <a:ea typeface="MS UI Gothic"/>
                <a:cs typeface="MS UI Gothic"/>
              </a:rPr>
              <a:t>Fujitsu Proprietary and Confidential All Rights Reserved, ©2013 Fujitsu Network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Multi-Homing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 err="1" smtClean="0"/>
              <a:t>Mutli</a:t>
            </a:r>
            <a:r>
              <a:rPr lang="en-US" dirty="0" smtClean="0"/>
              <a:t>-Homing of Network is dependent on</a:t>
            </a:r>
          </a:p>
          <a:p>
            <a:pPr lvl="1"/>
            <a:r>
              <a:rPr lang="en-US" dirty="0" smtClean="0"/>
              <a:t>Number of Uplinks</a:t>
            </a:r>
          </a:p>
          <a:p>
            <a:pPr lvl="1"/>
            <a:r>
              <a:rPr lang="en-US" dirty="0" smtClean="0"/>
              <a:t>Number of ISP</a:t>
            </a:r>
          </a:p>
          <a:p>
            <a:pPr lvl="1"/>
            <a:r>
              <a:rPr lang="en-US" dirty="0" smtClean="0"/>
              <a:t>Number of Routers</a:t>
            </a:r>
          </a:p>
          <a:p>
            <a:pPr lvl="1"/>
            <a:r>
              <a:rPr lang="en-US" dirty="0" smtClean="0"/>
              <a:t>Tuning of BGP Protocol</a:t>
            </a:r>
          </a:p>
          <a:p>
            <a:pPr lvl="1"/>
            <a:r>
              <a:rPr lang="en-US" dirty="0" smtClean="0"/>
              <a:t>Identification of Primary and Standby Link.</a:t>
            </a:r>
          </a:p>
          <a:p>
            <a:pPr lvl="1"/>
            <a:r>
              <a:rPr lang="en-US" dirty="0" smtClean="0"/>
              <a:t>Uplinks can also load balance traffic with proper tuning of Router configurations.</a:t>
            </a:r>
          </a:p>
          <a:p>
            <a:pPr lvl="1"/>
            <a:r>
              <a:rPr lang="en-US" dirty="0" smtClean="0"/>
              <a:t>ISP polices.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9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Router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Core Routers – Juniper MX240</a:t>
            </a:r>
          </a:p>
          <a:p>
            <a:pPr lvl="1"/>
            <a:r>
              <a:rPr lang="en-US" dirty="0" smtClean="0"/>
              <a:t>Redundant Power</a:t>
            </a:r>
          </a:p>
          <a:p>
            <a:pPr lvl="1"/>
            <a:r>
              <a:rPr lang="en-US" dirty="0" smtClean="0"/>
              <a:t>Redundant Control </a:t>
            </a:r>
            <a:r>
              <a:rPr lang="en-US" dirty="0" smtClean="0"/>
              <a:t>Board</a:t>
            </a:r>
          </a:p>
          <a:p>
            <a:pPr lvl="1"/>
            <a:r>
              <a:rPr lang="en-US" dirty="0" smtClean="0"/>
              <a:t>Juniper </a:t>
            </a:r>
            <a:r>
              <a:rPr lang="en-US" dirty="0" smtClean="0"/>
              <a:t>Core Routers can be connected to provide Inter-Chassis Redundancy aka Virtual Chassis.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1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MX240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65636" name="Rectangle 4"/>
          <p:cNvSpPr>
            <a:spLocks noGrp="1" noChangeArrowheads="1"/>
          </p:cNvSpPr>
          <p:nvPr>
            <p:ph sz="quarter" idx="10"/>
          </p:nvPr>
        </p:nvSpPr>
        <p:spPr>
          <a:xfrm>
            <a:off x="366616" y="1134374"/>
            <a:ext cx="5586509" cy="49209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81000" indent="-381000">
              <a:buClr>
                <a:srgbClr val="A30B1A"/>
              </a:buClr>
            </a:pPr>
            <a:r>
              <a:rPr lang="en-US" sz="1400" dirty="0">
                <a:solidFill>
                  <a:srgbClr val="000000"/>
                </a:solidFill>
              </a:rPr>
              <a:t>4 Slot Chassis</a:t>
            </a:r>
          </a:p>
          <a:p>
            <a:pPr marL="381000" indent="-381000">
              <a:buClr>
                <a:srgbClr val="A30B1A"/>
              </a:buClr>
            </a:pPr>
            <a:r>
              <a:rPr lang="en-US" sz="1400" dirty="0">
                <a:solidFill>
                  <a:srgbClr val="000000"/>
                </a:solidFill>
              </a:rPr>
              <a:t>Physical size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Height: 5RU, Depth:  &lt;800mm deep </a:t>
            </a:r>
          </a:p>
          <a:p>
            <a:pPr marL="381000" indent="-381000">
              <a:buClr>
                <a:srgbClr val="A30B1A"/>
              </a:buClr>
            </a:pPr>
            <a:r>
              <a:rPr lang="en-US" sz="1400" dirty="0">
                <a:solidFill>
                  <a:srgbClr val="000000"/>
                </a:solidFill>
              </a:rPr>
              <a:t>System capacity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4 slots – 2 available for Fabric Cards / REs 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Up to 960Gbps (full-duplex) from 3 line cards today</a:t>
            </a:r>
          </a:p>
          <a:p>
            <a:pPr marL="933450" lvl="2" indent="-161925">
              <a:buClr>
                <a:srgbClr val="87867E"/>
              </a:buClr>
            </a:pPr>
            <a:r>
              <a:rPr lang="en-US" sz="1100" dirty="0">
                <a:solidFill>
                  <a:srgbClr val="000000"/>
                </a:solidFill>
              </a:rPr>
              <a:t>NG Fabric supports 1.6Tbps per chassis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System reuses existing SCBs, REs, DPCs and MPCs – common across all MX platforms</a:t>
            </a:r>
          </a:p>
          <a:p>
            <a:pPr marL="381000" indent="-381000">
              <a:buClr>
                <a:srgbClr val="A30B1A"/>
              </a:buClr>
            </a:pPr>
            <a:r>
              <a:rPr lang="en-US" altLang="zh-CN" sz="1400" dirty="0">
                <a:solidFill>
                  <a:srgbClr val="000000"/>
                </a:solidFill>
              </a:rPr>
              <a:t>Dependable hardware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Passive Mid-Plane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Redundant Routing Engines (1+1)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Redundant Switching Fabric (1+1)</a:t>
            </a:r>
          </a:p>
          <a:p>
            <a:pPr marL="723900" lvl="1" indent="-304800">
              <a:buClr>
                <a:srgbClr val="87867E"/>
              </a:buClr>
            </a:pPr>
            <a:r>
              <a:rPr lang="en-GB" sz="1200" dirty="0">
                <a:solidFill>
                  <a:srgbClr val="000000"/>
                </a:solidFill>
              </a:rPr>
              <a:t>Distributed Packet Forwarding Architecture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Redundant Power</a:t>
            </a:r>
          </a:p>
          <a:p>
            <a:pPr marL="381000" indent="-381000">
              <a:buClr>
                <a:srgbClr val="A30B1A"/>
              </a:buClr>
            </a:pPr>
            <a:r>
              <a:rPr lang="en-US" sz="1400" dirty="0">
                <a:solidFill>
                  <a:srgbClr val="000000"/>
                </a:solidFill>
              </a:rPr>
              <a:t>Power and cooling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Side to Side cooling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Holds up to 4 power supplies (1+1 DC, 1+1 AC 200-240VAC, 2+2 AC 100-110VAC)</a:t>
            </a:r>
          </a:p>
          <a:p>
            <a:pPr marL="723900" lvl="1" indent="-304800">
              <a:buClr>
                <a:srgbClr val="87867E"/>
              </a:buClr>
            </a:pPr>
            <a:r>
              <a:rPr lang="en-US" sz="1200" dirty="0">
                <a:solidFill>
                  <a:srgbClr val="000000"/>
                </a:solidFill>
              </a:rPr>
              <a:t>Rear-side power cabling</a:t>
            </a:r>
          </a:p>
          <a:p>
            <a:pPr marL="381000" indent="-381000">
              <a:buClr>
                <a:srgbClr val="A30B1A"/>
              </a:buClr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65637" name="Text Box 5"/>
          <p:cNvSpPr txBox="1">
            <a:spLocks noChangeArrowheads="1"/>
          </p:cNvSpPr>
          <p:nvPr/>
        </p:nvSpPr>
        <p:spPr bwMode="auto">
          <a:xfrm>
            <a:off x="6775450" y="1344523"/>
            <a:ext cx="679673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MX240</a:t>
            </a:r>
          </a:p>
        </p:txBody>
      </p:sp>
      <p:pic>
        <p:nvPicPr>
          <p:cNvPr id="4098" name="Picture 2" descr="http://www.juniper.net/shared/img/products/mx-series/mx240/lbox-mx240-fro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55" y="1969521"/>
            <a:ext cx="2381249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15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358083" y="2853322"/>
            <a:ext cx="2575775" cy="9530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328"/>
          <p:cNvSpPr>
            <a:spLocks noChangeArrowheads="1"/>
          </p:cNvSpPr>
          <p:nvPr/>
        </p:nvSpPr>
        <p:spPr bwMode="invGray">
          <a:xfrm>
            <a:off x="5029200" y="1771651"/>
            <a:ext cx="4114800" cy="3074670"/>
          </a:xfrm>
          <a:prstGeom prst="roundRect">
            <a:avLst>
              <a:gd name="adj" fmla="val 7117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48000"/>
                </a:schemeClr>
              </a:gs>
            </a:gsLst>
            <a:lin ang="10800000" scaled="1"/>
            <a:tileRect/>
          </a:gradFill>
          <a:ln w="28575" algn="ctr"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5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 Virtual Chassis: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03894" y="1504563"/>
            <a:ext cx="3355997" cy="4200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V="1">
            <a:off x="763278" y="2155338"/>
            <a:ext cx="1106402" cy="457991"/>
          </a:xfrm>
          <a:prstGeom prst="line">
            <a:avLst/>
          </a:prstGeom>
          <a:ln w="28575">
            <a:solidFill>
              <a:srgbClr val="5D8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71654" y="2026785"/>
            <a:ext cx="3362759" cy="340519"/>
          </a:xfrm>
          <a:prstGeom prst="roundRect">
            <a:avLst/>
          </a:prstGeom>
          <a:solidFill>
            <a:srgbClr val="5D87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Single Cluster Control Plane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71654" y="2560185"/>
            <a:ext cx="3362759" cy="340519"/>
          </a:xfrm>
          <a:prstGeom prst="roundRect">
            <a:avLst/>
          </a:prstGeom>
          <a:solidFill>
            <a:srgbClr val="5D87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Active State Mirror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1654" y="3055485"/>
            <a:ext cx="3362759" cy="340519"/>
          </a:xfrm>
          <a:prstGeom prst="roundRect">
            <a:avLst/>
          </a:prstGeom>
          <a:solidFill>
            <a:srgbClr val="5D87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Distributed Redundancy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1654" y="3588885"/>
            <a:ext cx="3362759" cy="340519"/>
          </a:xfrm>
          <a:prstGeom prst="roundRect">
            <a:avLst/>
          </a:prstGeom>
          <a:solidFill>
            <a:srgbClr val="5D87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Scalable Bandwidth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71654" y="4122285"/>
            <a:ext cx="3362759" cy="340519"/>
          </a:xfrm>
          <a:prstGeom prst="roundRect">
            <a:avLst/>
          </a:prstGeom>
          <a:solidFill>
            <a:srgbClr val="5D87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Services at Scale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684507" y="1806252"/>
            <a:ext cx="457989" cy="1131283"/>
          </a:xfrm>
          <a:prstGeom prst="line">
            <a:avLst/>
          </a:prstGeom>
          <a:ln w="28575">
            <a:solidFill>
              <a:srgbClr val="5D8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7280" y="1565910"/>
            <a:ext cx="289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GRES/NSR SYNCHRONIZATION</a:t>
            </a:r>
            <a:endParaRPr lang="en-US" sz="1400" b="1" dirty="0"/>
          </a:p>
        </p:txBody>
      </p:sp>
      <p:pic>
        <p:nvPicPr>
          <p:cNvPr id="18" name="Picture 2" descr="http://www.juniper.net/shared/img/products/mx-series/mx240/lbox-mx240-fro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34" y="2925182"/>
            <a:ext cx="1516658" cy="7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juniper.net/shared/img/products/mx-series/mx240/lbox-mx240-fro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94" y="2900704"/>
            <a:ext cx="1516658" cy="7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226627" y="4238103"/>
            <a:ext cx="4387850" cy="2403997"/>
          </a:xfrm>
          <a:prstGeom prst="rect">
            <a:avLst/>
          </a:prstGeom>
        </p:spPr>
        <p:txBody>
          <a:bodyPr/>
          <a:lstStyle/>
          <a:p>
            <a:r>
              <a:rPr lang="en-US" sz="1600" dirty="0" smtClean="0"/>
              <a:t>2 Core Routers – Juniper MX240</a:t>
            </a:r>
          </a:p>
          <a:p>
            <a:pPr lvl="1"/>
            <a:r>
              <a:rPr lang="en-US" sz="1400" dirty="0" smtClean="0"/>
              <a:t>Each Router </a:t>
            </a:r>
            <a:r>
              <a:rPr lang="en-US" sz="1400" dirty="0" smtClean="0"/>
              <a:t>has Redundant Power Supply</a:t>
            </a:r>
            <a:endParaRPr lang="en-US" sz="1400" dirty="0" smtClean="0"/>
          </a:p>
          <a:p>
            <a:pPr lvl="1"/>
            <a:r>
              <a:rPr lang="en-US" sz="1400" dirty="0" smtClean="0"/>
              <a:t>Each Router has Redundant Control Board.</a:t>
            </a:r>
          </a:p>
          <a:p>
            <a:pPr lvl="1"/>
            <a:r>
              <a:rPr lang="en-US" sz="1400" dirty="0" smtClean="0"/>
              <a:t>Chassis are Redundant through Virtual Chassis.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316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Network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KCEC Architecture is Ring-Based</a:t>
            </a:r>
          </a:p>
          <a:p>
            <a:r>
              <a:rPr lang="en-US" dirty="0" smtClean="0"/>
              <a:t>Hub Site Switches are equipped with Redundant Power.</a:t>
            </a:r>
          </a:p>
          <a:p>
            <a:r>
              <a:rPr lang="en-US" dirty="0" smtClean="0"/>
              <a:t>Provides redundant path to reach Core Routers. </a:t>
            </a:r>
          </a:p>
          <a:p>
            <a:pPr lvl="1"/>
            <a:r>
              <a:rPr lang="en-US" dirty="0" smtClean="0"/>
              <a:t>Fiber Cut will cause switches to converge to alternate Path.</a:t>
            </a:r>
          </a:p>
          <a:p>
            <a:r>
              <a:rPr lang="en-US" dirty="0" smtClean="0"/>
              <a:t>Few Sites are in Hub-Spoke form.</a:t>
            </a:r>
          </a:p>
          <a:p>
            <a:pPr lvl="1"/>
            <a:r>
              <a:rPr lang="en-US" dirty="0" smtClean="0"/>
              <a:t>These site are prone to single point of failure, due to non-diverse fiber path.</a:t>
            </a:r>
          </a:p>
          <a:p>
            <a:pPr lvl="1"/>
            <a:r>
              <a:rPr lang="en-US" dirty="0" smtClean="0"/>
              <a:t>Switch/OLT failure can also contribute to single point of failure, however will not affect any other 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4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1540926"/>
            <a:ext cx="4032250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7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/>
          <p:cNvSpPr/>
          <p:nvPr/>
        </p:nvSpPr>
        <p:spPr bwMode="auto">
          <a:xfrm>
            <a:off x="3243589" y="4453796"/>
            <a:ext cx="2238375" cy="170887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KCEC GPON</a:t>
            </a:r>
            <a:endParaRPr kumimoji="1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ISP Redundancy </a:t>
            </a:r>
            <a:r>
              <a:rPr lang="en-US" sz="2800" dirty="0" smtClean="0"/>
              <a:t>Options </a:t>
            </a:r>
            <a:br>
              <a:rPr lang="en-US" sz="2800" dirty="0" smtClean="0"/>
            </a:br>
            <a:r>
              <a:rPr lang="en-US" sz="2800" dirty="0" smtClean="0"/>
              <a:t>(Multi-homing)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 : Single </a:t>
            </a:r>
            <a:r>
              <a:rPr lang="en-US" dirty="0" smtClean="0"/>
              <a:t>Site, </a:t>
            </a:r>
            <a:r>
              <a:rPr lang="en-US" dirty="0" smtClean="0"/>
              <a:t>Dual Router to Single ISP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6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3"/>
            <a:endCxn id="11" idx="1"/>
          </p:cNvCxnSpPr>
          <p:nvPr/>
        </p:nvCxnSpPr>
        <p:spPr>
          <a:xfrm>
            <a:off x="4264001" y="4444014"/>
            <a:ext cx="206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0"/>
          </p:cNvCxnSpPr>
          <p:nvPr/>
        </p:nvCxnSpPr>
        <p:spPr bwMode="auto">
          <a:xfrm flipH="1" flipV="1">
            <a:off x="3238500" y="3228975"/>
            <a:ext cx="853078" cy="103882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4642634" y="3228975"/>
            <a:ext cx="758041" cy="103882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Cloud 27"/>
          <p:cNvSpPr/>
          <p:nvPr/>
        </p:nvSpPr>
        <p:spPr bwMode="auto">
          <a:xfrm>
            <a:off x="2014431" y="2466975"/>
            <a:ext cx="4781550" cy="86677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ISP -1</a:t>
            </a:r>
            <a:endParaRPr kumimoji="1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 rot="3125372">
            <a:off x="3240931" y="3736195"/>
            <a:ext cx="704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Primary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 rot="18196769">
            <a:off x="4711808" y="3625249"/>
            <a:ext cx="95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Secondary</a:t>
            </a:r>
            <a:endParaRPr lang="en-US" sz="1400" dirty="0"/>
          </a:p>
        </p:txBody>
      </p:sp>
      <p:pic>
        <p:nvPicPr>
          <p:cNvPr id="42" name="Picture 11" descr="Generic-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155" y="4267800"/>
            <a:ext cx="344846" cy="352425"/>
          </a:xfrm>
          <a:prstGeom prst="rect">
            <a:avLst/>
          </a:prstGeom>
          <a:noFill/>
        </p:spPr>
      </p:pic>
      <p:pic>
        <p:nvPicPr>
          <p:cNvPr id="44" name="Picture 11" descr="Generic-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9644" y="4267801"/>
            <a:ext cx="344846" cy="352425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919155" y="4612911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HE-R1</a:t>
            </a:r>
            <a:endParaRPr lang="en-US" sz="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04428" y="4600082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HE-R2</a:t>
            </a:r>
            <a:endParaRPr lang="en-US" sz="8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95606" y="4239226"/>
            <a:ext cx="1143000" cy="533402"/>
            <a:chOff x="6553200" y="4343400"/>
            <a:chExt cx="1143000" cy="533402"/>
          </a:xfrm>
        </p:grpSpPr>
        <p:sp>
          <p:nvSpPr>
            <p:cNvPr id="48" name="Rounded Rectangle 47"/>
            <p:cNvSpPr/>
            <p:nvPr/>
          </p:nvSpPr>
          <p:spPr>
            <a:xfrm>
              <a:off x="6553200" y="4343400"/>
              <a:ext cx="1143000" cy="5334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11" descr="Generic-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76749" y="4371975"/>
              <a:ext cx="344846" cy="35242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6629401" y="466135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HE-R1</a:t>
              </a:r>
              <a:endParaRPr lang="en-US" sz="800" b="1" dirty="0"/>
            </a:p>
          </p:txBody>
        </p:sp>
        <p:pic>
          <p:nvPicPr>
            <p:cNvPr id="51" name="Picture 11" descr="Generic-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27805" y="4371975"/>
              <a:ext cx="344846" cy="352425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7180456" y="4661358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HE-R2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5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ISP Redundancy Options </a:t>
            </a:r>
            <a:br>
              <a:rPr lang="en-US" sz="2800" dirty="0"/>
            </a:br>
            <a:r>
              <a:rPr lang="en-US" sz="2800" dirty="0"/>
              <a:t>(Multi-homing)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2 : Single Site, Dual Router to Two ISPs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7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3250904" y="4664906"/>
            <a:ext cx="2238375" cy="149776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KCEC GPON</a:t>
            </a:r>
            <a:endParaRPr kumimoji="1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95606" y="4239226"/>
            <a:ext cx="1143000" cy="533402"/>
            <a:chOff x="6553200" y="4343400"/>
            <a:chExt cx="1143000" cy="533402"/>
          </a:xfrm>
        </p:grpSpPr>
        <p:sp>
          <p:nvSpPr>
            <p:cNvPr id="8" name="Rounded Rectangle 7"/>
            <p:cNvSpPr/>
            <p:nvPr/>
          </p:nvSpPr>
          <p:spPr>
            <a:xfrm>
              <a:off x="6553200" y="4343400"/>
              <a:ext cx="1143000" cy="5334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11" descr="Generic-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76749" y="4371975"/>
              <a:ext cx="344846" cy="35242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629401" y="4661357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HE-R1</a:t>
              </a:r>
              <a:endParaRPr lang="en-US" sz="800" b="1" dirty="0"/>
            </a:p>
          </p:txBody>
        </p:sp>
        <p:pic>
          <p:nvPicPr>
            <p:cNvPr id="11" name="Picture 11" descr="Generic-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27805" y="4371975"/>
              <a:ext cx="344846" cy="35242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180456" y="4661358"/>
              <a:ext cx="4395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HE-R2</a:t>
              </a:r>
              <a:endParaRPr lang="en-US" sz="800" b="1" dirty="0"/>
            </a:p>
          </p:txBody>
        </p:sp>
      </p:grpSp>
      <p:cxnSp>
        <p:nvCxnSpPr>
          <p:cNvPr id="13" name="Straight Connector 12"/>
          <p:cNvCxnSpPr>
            <a:stCxn id="9" idx="3"/>
            <a:endCxn id="11" idx="1"/>
          </p:cNvCxnSpPr>
          <p:nvPr/>
        </p:nvCxnSpPr>
        <p:spPr>
          <a:xfrm>
            <a:off x="4264001" y="4444014"/>
            <a:ext cx="206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 bwMode="auto">
          <a:xfrm flipH="1" flipV="1">
            <a:off x="3238500" y="3228975"/>
            <a:ext cx="853078" cy="103882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1" idx="0"/>
          </p:cNvCxnSpPr>
          <p:nvPr/>
        </p:nvCxnSpPr>
        <p:spPr bwMode="auto">
          <a:xfrm flipV="1">
            <a:off x="4642634" y="3228975"/>
            <a:ext cx="758041" cy="103882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loud 15"/>
          <p:cNvSpPr/>
          <p:nvPr/>
        </p:nvSpPr>
        <p:spPr bwMode="auto">
          <a:xfrm>
            <a:off x="2014431" y="2466975"/>
            <a:ext cx="2455780" cy="86677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ISP -1</a:t>
            </a:r>
            <a:endParaRPr kumimoji="1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 rot="3125372">
            <a:off x="3240931" y="3736195"/>
            <a:ext cx="704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Primary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8196769">
            <a:off x="4711808" y="3625249"/>
            <a:ext cx="95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Secondary</a:t>
            </a:r>
            <a:endParaRPr lang="en-US" sz="1400" dirty="0"/>
          </a:p>
        </p:txBody>
      </p:sp>
      <p:sp>
        <p:nvSpPr>
          <p:cNvPr id="19" name="Cloud 18"/>
          <p:cNvSpPr/>
          <p:nvPr/>
        </p:nvSpPr>
        <p:spPr bwMode="auto">
          <a:xfrm>
            <a:off x="4642634" y="2440345"/>
            <a:ext cx="2455780" cy="86677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ISP -2</a:t>
            </a:r>
            <a:endParaRPr kumimoji="1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8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 bwMode="auto">
          <a:xfrm>
            <a:off x="3250904" y="4664906"/>
            <a:ext cx="2238375" cy="149776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KCEC GPON</a:t>
            </a:r>
            <a:endParaRPr kumimoji="1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010269" y="4237839"/>
            <a:ext cx="776744" cy="7983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r>
              <a:rPr lang="en-US" dirty="0" smtClean="0"/>
              <a:t>3 </a:t>
            </a:r>
            <a:r>
              <a:rPr lang="en-US" dirty="0" smtClean="0"/>
              <a:t>: Single Site, Single Virtual Chassis Router to Two ISPs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8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©2013 Fujitsu Network Communications</a:t>
            </a:r>
            <a:endParaRPr lang="en-US" dirty="0"/>
          </a:p>
        </p:txBody>
      </p:sp>
      <p:cxnSp>
        <p:nvCxnSpPr>
          <p:cNvPr id="15" name="Straight Connector 14"/>
          <p:cNvCxnSpPr>
            <a:stCxn id="22" idx="0"/>
          </p:cNvCxnSpPr>
          <p:nvPr/>
        </p:nvCxnSpPr>
        <p:spPr bwMode="auto">
          <a:xfrm flipH="1" flipV="1">
            <a:off x="3484164" y="3256271"/>
            <a:ext cx="813624" cy="1195421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4" idx="0"/>
          </p:cNvCxnSpPr>
          <p:nvPr/>
        </p:nvCxnSpPr>
        <p:spPr bwMode="auto">
          <a:xfrm flipV="1">
            <a:off x="4542514" y="3249447"/>
            <a:ext cx="776273" cy="1194566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loud 16"/>
          <p:cNvSpPr/>
          <p:nvPr/>
        </p:nvSpPr>
        <p:spPr bwMode="auto">
          <a:xfrm>
            <a:off x="2014431" y="2466975"/>
            <a:ext cx="2455780" cy="86677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ISP -1</a:t>
            </a:r>
            <a:endParaRPr kumimoji="1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 rot="3125372">
            <a:off x="3240931" y="3736195"/>
            <a:ext cx="704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Primary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8196769">
            <a:off x="4711808" y="3625249"/>
            <a:ext cx="95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Secondary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642634" y="2440345"/>
            <a:ext cx="2455780" cy="86677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80" charset="-128"/>
                <a:ea typeface="ＭＳ Ｐゴシック" pitchFamily="80" charset="-128"/>
                <a:cs typeface="ＭＳ Ｐゴシック" pitchFamily="80" charset="-128"/>
              </a:rPr>
              <a:t>ISP -2</a:t>
            </a:r>
            <a:endParaRPr kumimoji="1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ＭＳ Ｐゴシック" pitchFamily="80" charset="-128"/>
              <a:ea typeface="ＭＳ Ｐゴシック" pitchFamily="80" charset="-128"/>
              <a:cs typeface="ＭＳ Ｐゴシック" pitchFamily="80" charset="-128"/>
            </a:endParaRPr>
          </a:p>
        </p:txBody>
      </p:sp>
      <p:pic>
        <p:nvPicPr>
          <p:cNvPr id="22" name="Picture 11" descr="Generic-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5365" y="4451692"/>
            <a:ext cx="344846" cy="352425"/>
          </a:xfrm>
          <a:prstGeom prst="rect">
            <a:avLst/>
          </a:prstGeom>
          <a:noFill/>
        </p:spPr>
      </p:pic>
      <p:pic>
        <p:nvPicPr>
          <p:cNvPr id="24" name="Picture 11" descr="Generic-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091" y="4444013"/>
            <a:ext cx="344846" cy="352425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>
            <a:stCxn id="26" idx="6"/>
          </p:cNvCxnSpPr>
          <p:nvPr/>
        </p:nvCxnSpPr>
        <p:spPr bwMode="auto">
          <a:xfrm>
            <a:off x="4787013" y="4637036"/>
            <a:ext cx="122482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5400000" scaled="1"/>
          </a:gradFill>
          <a:ln w="9525" cap="flat" cmpd="sng" algn="ctr">
            <a:solidFill>
              <a:srgbClr val="505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034964" y="4317013"/>
            <a:ext cx="246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 Routers connected in Virtual Chassis Mode to act as Single Router </a:t>
            </a:r>
            <a:endParaRPr lang="en-US" sz="1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23850" y="173038"/>
            <a:ext cx="7129463" cy="738187"/>
          </a:xfrm>
        </p:spPr>
        <p:txBody>
          <a:bodyPr/>
          <a:lstStyle/>
          <a:p>
            <a:r>
              <a:rPr lang="en-US" sz="2800" dirty="0"/>
              <a:t>ISP Redundancy Options </a:t>
            </a:r>
            <a:br>
              <a:rPr lang="en-US" sz="2800" dirty="0"/>
            </a:br>
            <a:r>
              <a:rPr lang="en-US" sz="2800" dirty="0"/>
              <a:t>(Multi-homing)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7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Fujitsu 2010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14549</TotalTime>
  <Words>625</Words>
  <Application>Microsoft Office PowerPoint</Application>
  <PresentationFormat>On-screen Show (4:3)</PresentationFormat>
  <Paragraphs>106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Standarddesign</vt:lpstr>
      <vt:lpstr>KCEC Network Redundancy</vt:lpstr>
      <vt:lpstr>Core Router Redundancy</vt:lpstr>
      <vt:lpstr>MX240 </vt:lpstr>
      <vt:lpstr>MX Virtual Chassis:  </vt:lpstr>
      <vt:lpstr>Core Network Redundancy</vt:lpstr>
      <vt:lpstr>Core Network</vt:lpstr>
      <vt:lpstr>ISP Redundancy Options  (Multi-homing)</vt:lpstr>
      <vt:lpstr>ISP Redundancy Options  (Multi-homing)</vt:lpstr>
      <vt:lpstr>ISP Redundancy Options  (Multi-homing)</vt:lpstr>
      <vt:lpstr>Multi-Homing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>Wong, Peter</dc:creator>
  <cp:lastModifiedBy>FNC</cp:lastModifiedBy>
  <cp:revision>323</cp:revision>
  <dcterms:created xsi:type="dcterms:W3CDTF">2005-05-17T00:06:03Z</dcterms:created>
  <dcterms:modified xsi:type="dcterms:W3CDTF">2013-10-10T15:17:24Z</dcterms:modified>
</cp:coreProperties>
</file>