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4" r:id="rId17"/>
    <p:sldId id="269" r:id="rId18"/>
    <p:sldId id="271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9/18/2009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l-PL" noProof="1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9/18/2009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435936"/>
            <a:ext cx="7929586" cy="192149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Wirtualny przewodnik turystyczny wykorzystujący urządzenia mobilne i technikę GPS.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286256"/>
            <a:ext cx="7406640" cy="1752600"/>
          </a:xfrm>
        </p:spPr>
        <p:txBody>
          <a:bodyPr/>
          <a:lstStyle/>
          <a:p>
            <a:r>
              <a:rPr lang="pl-PL" dirty="0" smtClean="0"/>
              <a:t>Dr inż. Tomasz </a:t>
            </a:r>
            <a:r>
              <a:rPr lang="pl-PL" dirty="0" err="1" smtClean="0"/>
              <a:t>Gąciarz</a:t>
            </a:r>
            <a:endParaRPr lang="pl-PL" dirty="0" smtClean="0"/>
          </a:p>
          <a:p>
            <a:r>
              <a:rPr lang="pl-PL" dirty="0" smtClean="0"/>
              <a:t>Michał </a:t>
            </a:r>
            <a:r>
              <a:rPr lang="pl-PL" dirty="0" err="1" smtClean="0"/>
              <a:t>Duszyk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Punkt POI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Nazwa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Współrzędne geograficzne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Typ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Język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Opis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Zbiór plików multimedialnych - każdy plik multimedialny zawiera: tytuł, opis oraz sam plik, który może być zdjęciem, plikiem dźwiękowym czy krótkim filmem.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Dodatkowy opis w postaci sekcji, każda sekcja zawiera tytuł, opis oraz zbiór plików multimedialnych.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Serwer punktów POI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2071678"/>
            <a:ext cx="7422672" cy="41157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Baza danych przechowująca punkty w postaci aplikacji internetowej.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Zaimplementowany w języku </a:t>
            </a:r>
            <a:r>
              <a:rPr lang="pl-PL" dirty="0" err="1" smtClean="0"/>
              <a:t>Python</a:t>
            </a:r>
            <a:r>
              <a:rPr lang="pl-PL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Architektura na bazie biblioteki </a:t>
            </a:r>
            <a:r>
              <a:rPr lang="pl-PL" dirty="0" err="1" smtClean="0"/>
              <a:t>Django</a:t>
            </a:r>
            <a:r>
              <a:rPr lang="pl-PL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Użyta baza danych to </a:t>
            </a:r>
            <a:r>
              <a:rPr lang="pl-PL" dirty="0" err="1" smtClean="0"/>
              <a:t>PostgreSQL</a:t>
            </a:r>
            <a:r>
              <a:rPr lang="pl-PL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Współpracuje z serwerem Apache.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Umożliwia tworzenie, modyfikację oraz usuwanie punktów.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Serwer punktów POI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Udostępnia usługę </a:t>
            </a:r>
            <a:r>
              <a:rPr lang="pl-PL" dirty="0" err="1" smtClean="0"/>
              <a:t>web</a:t>
            </a:r>
            <a:r>
              <a:rPr lang="pl-PL" dirty="0" smtClean="0"/>
              <a:t> service w celu umożliwienia aplikacji mobilnej pobrania punktów.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Komunikacja zaimplementowana w oparciu o protokół REST.</a:t>
            </a:r>
            <a:endParaRPr lang="en-US" dirty="0" smtClean="0"/>
          </a:p>
        </p:txBody>
      </p:sp>
      <p:pic>
        <p:nvPicPr>
          <p:cNvPr id="4" name="Obraz 3" descr="mobileapp_serverpo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714752"/>
            <a:ext cx="6833645" cy="28594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Aplikacja mobilna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System nawigacji dla turysty.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Ułatwia poruszanie się po mieście i lokalizowanie zabytków czy innych punktów.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Pokazuje lokalizację na mapie na podstawie danych z GPS.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Strzałka pokazuje kierunek ruchu.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Dostarcza danych na temat punktów zaznaczonych na mapie.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Pozwala przeglądać pliki multimedialne związane z punktami.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Pozwala przeglądać listę punktów.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14338"/>
            <a:ext cx="7498080" cy="1143000"/>
          </a:xfrm>
        </p:spPr>
        <p:txBody>
          <a:bodyPr/>
          <a:lstStyle/>
          <a:p>
            <a:r>
              <a:rPr lang="pl-PL" dirty="0" smtClean="0"/>
              <a:t>Widok mapy a pakiety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28728" y="857232"/>
            <a:ext cx="7498080" cy="4800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Obraz mapy prezentowany użytkownikowi zawiera fragmenty mapy z różnych pakietów.</a:t>
            </a:r>
            <a:endParaRPr lang="pl-PL" dirty="0"/>
          </a:p>
        </p:txBody>
      </p:sp>
      <p:pic>
        <p:nvPicPr>
          <p:cNvPr id="4" name="Obraz 3" descr="pakiety_ma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305103"/>
            <a:ext cx="5929354" cy="45528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57290" y="-285776"/>
            <a:ext cx="7498080" cy="1143000"/>
          </a:xfrm>
        </p:spPr>
        <p:txBody>
          <a:bodyPr/>
          <a:lstStyle/>
          <a:p>
            <a:r>
              <a:rPr lang="pl-PL" dirty="0" smtClean="0"/>
              <a:t>Aplikacja mobilna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28728" y="785794"/>
            <a:ext cx="7498080" cy="6072206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Ładuje mapy z dysku, które w gotowej formie dostarczone są z aplikacją – repozytorium map.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Punkty POI podobnie jak mapy mogą być załadowane z dysku,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lub pobrane z serwera punktów poprzez sieć a następnie zapisane na dysku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- repozytorium punktów POI.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Prezentowana część mapy wraz z punktami zawarta jest w widoku mapy.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Głównym zadaniem jest ciągłe budowanie/aktualizowanie widoku mapy.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Zmiana pozycji wymusza budowanie/aktualizację widoku mapy, który następnie jest wyświetlany.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Aplikacja mobilna - architektura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Oparta o założenia </a:t>
            </a:r>
            <a:r>
              <a:rPr lang="pl-PL" dirty="0" err="1" smtClean="0"/>
              <a:t>IoC</a:t>
            </a:r>
            <a:r>
              <a:rPr lang="pl-PL" dirty="0" smtClean="0"/>
              <a:t> – własna implementacja.</a:t>
            </a:r>
          </a:p>
          <a:p>
            <a:pPr lvl="1"/>
            <a:r>
              <a:rPr lang="pl-PL" dirty="0" smtClean="0"/>
              <a:t>Główne okno</a:t>
            </a:r>
          </a:p>
          <a:p>
            <a:pPr lvl="1"/>
            <a:r>
              <a:rPr lang="pl-PL" dirty="0" smtClean="0"/>
              <a:t>Przeglądarka punktów POI</a:t>
            </a:r>
          </a:p>
          <a:p>
            <a:pPr lvl="1"/>
            <a:r>
              <a:rPr lang="pl-PL" dirty="0" err="1" smtClean="0"/>
              <a:t>MapManager</a:t>
            </a:r>
            <a:r>
              <a:rPr lang="pl-PL" dirty="0" smtClean="0"/>
              <a:t> – zarządza budowaniem widoku mapy</a:t>
            </a:r>
          </a:p>
          <a:p>
            <a:pPr lvl="1"/>
            <a:r>
              <a:rPr lang="pl-PL" dirty="0" err="1" smtClean="0"/>
              <a:t>MapDisplayer</a:t>
            </a:r>
            <a:r>
              <a:rPr lang="pl-PL" dirty="0" smtClean="0"/>
              <a:t> – wyświetla widok mapy</a:t>
            </a:r>
          </a:p>
          <a:p>
            <a:pPr lvl="1"/>
            <a:r>
              <a:rPr lang="pl-PL" dirty="0" smtClean="0"/>
              <a:t>Lista celów</a:t>
            </a:r>
          </a:p>
          <a:p>
            <a:pPr lvl="1"/>
            <a:r>
              <a:rPr lang="pl-PL" dirty="0" smtClean="0"/>
              <a:t>Analizator danych z GPS</a:t>
            </a:r>
          </a:p>
          <a:p>
            <a:pPr lvl="1"/>
            <a:r>
              <a:rPr lang="pl-PL" dirty="0" smtClean="0"/>
              <a:t>Repozytorium pakietów map</a:t>
            </a:r>
          </a:p>
          <a:p>
            <a:pPr lvl="1"/>
            <a:r>
              <a:rPr lang="pl-PL" dirty="0" smtClean="0"/>
              <a:t>Repozytorium punktów POI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Biblioteka komunikacji z GPS.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-142900"/>
            <a:ext cx="7498080" cy="1143000"/>
          </a:xfrm>
        </p:spPr>
        <p:txBody>
          <a:bodyPr>
            <a:normAutofit/>
          </a:bodyPr>
          <a:lstStyle/>
          <a:p>
            <a:r>
              <a:rPr lang="pl-PL" dirty="0" smtClean="0"/>
              <a:t>Aplikacja mobilna</a:t>
            </a:r>
            <a:endParaRPr lang="en-US" dirty="0"/>
          </a:p>
        </p:txBody>
      </p:sp>
      <p:pic>
        <p:nvPicPr>
          <p:cNvPr id="4" name="Symbol zastępczy zawartości 3" descr="Mobileapp_mapview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488" y="1000108"/>
            <a:ext cx="3786214" cy="584339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Aplikacja mobilna – trudności 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1643050"/>
            <a:ext cx="7498080" cy="46053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err="1" smtClean="0"/>
              <a:t>Antyaliasing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Przezroczystość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Obroty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Brak implementacji GDI+ w C# dla Windows Mobile.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GDI+ dla Windows Mobile nie posiada całej funkcjonalności (obroty, skalowanie).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Aplikacja mobilna - ograniczenia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Brak możliwości przybliżania oddalania mapy (możliwość dodania funkcjonalności).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Mapa nie jest obracana w zależności od kierunku (ograniczenia Windows Mobile).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Obsługiwane pliki multimedialne to na razie tylko obrazy (możliwość dodania funkcjonalności).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428868"/>
            <a:ext cx="7498080" cy="38195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Celem pracy jest opracowanie architektury systemu wspierającego turystów przy zwiedzaniu miasta oraz realizacja aplikacji prezentującej dane multimedialne na urządzeniu mobilnym i wykorzystującej system GPS w celu określenia lokalizacji.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Ograniczone możliwości tworzenia interfejsu graficznego dla Windows Mobile.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Implementacja niskopoziomowej biblioteki GDI+ dla Windows Mobile nie posiada wszystkich funkcji.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OpenStreetMap</a:t>
            </a:r>
            <a:r>
              <a:rPr lang="pl-PL" dirty="0" smtClean="0"/>
              <a:t> udostępnia darmowe mapy oraz funkcje eksportu do obrazów.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Lekka biblioteka </a:t>
            </a:r>
            <a:r>
              <a:rPr lang="pl-PL" dirty="0" err="1" smtClean="0"/>
              <a:t>Django</a:t>
            </a:r>
            <a:r>
              <a:rPr lang="pl-PL" dirty="0" smtClean="0"/>
              <a:t> pozwala na szybkie budowanie aplikacji z gotowych elementów. Świetnie nadaje się do prototypowania.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Windows Mobile SDK jest naprawdę </a:t>
            </a:r>
            <a:r>
              <a:rPr lang="pl-PL" dirty="0" smtClean="0"/>
              <a:t>dopracowane, zaskakujący na tle tego jest fakt </a:t>
            </a:r>
            <a:r>
              <a:rPr lang="pl-PL" dirty="0" smtClean="0"/>
              <a:t>niedociągnięcia bibliotek (kontrolki GUI oraz biblioteka GDI+).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67348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System GPS (zwłaszcza w okolicach budynków) myli się – nie są to jednak błędy bardzo znaczące.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W zastosowaniu komercyjnym należałoby przeanalizować gotową bibliotekę komunikacji z modułem GPS.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Ciekawym rozwiązaniem może być zaimplementowanie mechanizmów odrzucających niepoprawne dane z GPS.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Duży nakład został poświęcony aspektom wydajności z uwagi na fakt ograniczonych zasobów w przypadku urządzeń mobilnych.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Założenia dla aplikacji</a:t>
            </a:r>
            <a:br>
              <a:rPr lang="pl-PL" dirty="0" smtClean="0"/>
            </a:br>
            <a:r>
              <a:rPr lang="pl-PL" dirty="0" smtClean="0"/>
              <a:t>mobilnej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57364"/>
            <a:ext cx="7498080" cy="4786346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Będzie działać na terenie Krakowa</a:t>
            </a:r>
          </a:p>
          <a:p>
            <a:pPr lvl="1"/>
            <a:r>
              <a:rPr lang="pl-PL" dirty="0" smtClean="0"/>
              <a:t>Mapy</a:t>
            </a:r>
          </a:p>
          <a:p>
            <a:pPr lvl="1"/>
            <a:r>
              <a:rPr lang="pl-PL" dirty="0" smtClean="0"/>
              <a:t>Punkty POI (ang. Point Of </a:t>
            </a:r>
            <a:r>
              <a:rPr lang="pl-PL" dirty="0" err="1" smtClean="0"/>
              <a:t>Interest</a:t>
            </a:r>
            <a:r>
              <a:rPr lang="pl-PL" dirty="0" smtClean="0"/>
              <a:t>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Windows Mobile 6 + odbiornik GPS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Będzie wstanie działać bez dostępu do </a:t>
            </a:r>
            <a:r>
              <a:rPr lang="pl-PL" dirty="0" err="1" smtClean="0"/>
              <a:t>internetu</a:t>
            </a:r>
            <a:r>
              <a:rPr lang="pl-PL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Będzie posiadać bazę danych punktów POI.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Będzie w stanie pobrać punkty z serwera.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Użytkownik będzie mógł wybrać punkty, które chce zobaczyć.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Założenia dla serwera</a:t>
            </a:r>
            <a:br>
              <a:rPr lang="pl-PL" dirty="0" smtClean="0"/>
            </a:br>
            <a:r>
              <a:rPr lang="pl-PL" dirty="0" smtClean="0"/>
              <a:t>punktów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85926"/>
            <a:ext cx="7498080" cy="471490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Powstanie architektura serwera, który będzie bazą danych punktów POI.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Będzie umożliwiał dodawanie, edycję oraz usuwanie punktów.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Nie będzie dostępny dla użytkowników aplikacji mobilnej.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Punkty będą mogły być pobrane przez aplikację mobilną poprzez sieć.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Implementacja będzie miała charakter prototypu umożliwiającego prawidłowe działanie aplikacji mobilnej.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Zastosowane technologie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94110" cy="466344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Aplikacja mobilna</a:t>
            </a:r>
          </a:p>
          <a:p>
            <a:pPr lvl="1"/>
            <a:r>
              <a:rPr lang="pl-PL" dirty="0" smtClean="0"/>
              <a:t>.NET (Windows Mobile 6 SDK)</a:t>
            </a:r>
          </a:p>
          <a:p>
            <a:pPr lvl="1"/>
            <a:r>
              <a:rPr lang="pl-PL" dirty="0" smtClean="0"/>
              <a:t>C#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Serwer punktów POI</a:t>
            </a:r>
          </a:p>
          <a:p>
            <a:pPr lvl="1"/>
            <a:r>
              <a:rPr lang="pl-PL" dirty="0" err="1" smtClean="0"/>
              <a:t>Python</a:t>
            </a:r>
            <a:r>
              <a:rPr lang="pl-PL" dirty="0" smtClean="0"/>
              <a:t> 2.5</a:t>
            </a:r>
          </a:p>
          <a:p>
            <a:pPr lvl="1"/>
            <a:r>
              <a:rPr lang="pl-PL" dirty="0" err="1" smtClean="0"/>
              <a:t>Django</a:t>
            </a:r>
            <a:endParaRPr lang="pl-PL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065086" cy="4800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Przy obecnym stanie systemu maksymalny błąd podawanej pozycji to ±15 m.</a:t>
            </a:r>
            <a:endParaRPr lang="en-US" dirty="0"/>
          </a:p>
        </p:txBody>
      </p:sp>
      <p:pic>
        <p:nvPicPr>
          <p:cNvPr id="4" name="Obraz 3" descr="position_err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1142984"/>
            <a:ext cx="3533780" cy="5491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858148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Komunikacja z odbiornikiem GPS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7671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Odbiornik dostępny jako port COM.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Standard NMEA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Komunikacja zrealizowana poprzez dodatkowy komponent (własna biblioteka - GPS) </a:t>
            </a:r>
          </a:p>
          <a:p>
            <a:pPr lvl="1"/>
            <a:r>
              <a:rPr lang="pl-PL" dirty="0" smtClean="0"/>
              <a:t>Własna implementacja obsługi protokołu NMEA</a:t>
            </a:r>
          </a:p>
          <a:p>
            <a:pPr lvl="1"/>
            <a:r>
              <a:rPr lang="pl-PL" dirty="0" smtClean="0"/>
              <a:t>GPS </a:t>
            </a:r>
            <a:r>
              <a:rPr lang="pl-PL" dirty="0" err="1" smtClean="0"/>
              <a:t>Intermediate</a:t>
            </a:r>
            <a:r>
              <a:rPr lang="pl-PL" dirty="0" smtClean="0"/>
              <a:t> Driver (</a:t>
            </a:r>
            <a:r>
              <a:rPr lang="pl-PL" dirty="0" err="1" smtClean="0"/>
              <a:t>gpsapi.dll</a:t>
            </a:r>
            <a:r>
              <a:rPr lang="pl-PL" dirty="0" smtClean="0"/>
              <a:t>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071538" y="5429264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$GPGSV,3,3,12,24,09,086,,18,06,243,31,02,03,117,,28,01,064,33*7C</a:t>
            </a:r>
          </a:p>
          <a:p>
            <a:r>
              <a:rPr lang="pl-PL" dirty="0" smtClean="0"/>
              <a:t>$GPRMC,125757.244,A,5005.4846,N,01956.5834,E,,200.59,080808,,,A*78</a:t>
            </a:r>
          </a:p>
          <a:p>
            <a:r>
              <a:rPr lang="pl-PL" dirty="0" smtClean="0"/>
              <a:t>$GPGGA,125758.244,5005.4846,N,01956.5834,E,1,03,1.9,-42.0,M,42.0,M,,0000*4B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351234" cy="466344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Mapy Google mogą być użyte jedynie poprzez Google </a:t>
            </a:r>
            <a:r>
              <a:rPr lang="pl-PL" dirty="0" err="1" smtClean="0"/>
              <a:t>Maps</a:t>
            </a:r>
            <a:r>
              <a:rPr lang="pl-PL" dirty="0" smtClean="0"/>
              <a:t> </a:t>
            </a:r>
            <a:r>
              <a:rPr lang="pl-PL" dirty="0" err="1" smtClean="0"/>
              <a:t>Api</a:t>
            </a:r>
            <a:r>
              <a:rPr lang="pl-PL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OpenStreetMap</a:t>
            </a:r>
            <a:r>
              <a:rPr lang="pl-PL" dirty="0" smtClean="0"/>
              <a:t> udostępnia mapy, które mogą być również używane w trybie </a:t>
            </a:r>
            <a:r>
              <a:rPr lang="pl-PL" dirty="0" err="1" smtClean="0"/>
              <a:t>offline</a:t>
            </a:r>
            <a:r>
              <a:rPr lang="pl-PL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Narzędzia do pobierania map – zapisują mapę na dysku.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Mapa podzielona na części – pakiety mapy.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Aplikacja mobilna czyta mapy z dysku, ładuje te pakiety, które są aktualnie potrzebne.</a:t>
            </a:r>
            <a:endParaRPr lang="pl-PL" dirty="0"/>
          </a:p>
        </p:txBody>
      </p:sp>
      <p:pic>
        <p:nvPicPr>
          <p:cNvPr id="9" name="Obraz 8" descr="osm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0702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-214338"/>
            <a:ext cx="7498080" cy="1143000"/>
          </a:xfrm>
        </p:spPr>
        <p:txBody>
          <a:bodyPr/>
          <a:lstStyle/>
          <a:p>
            <a:r>
              <a:rPr lang="pl-PL" dirty="0" smtClean="0"/>
              <a:t>Pakiet mapy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857232"/>
            <a:ext cx="7498080" cy="48006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Zawiera części mapy - fragmenty obrazu przeważnie 256x256 pikseli.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Opisany za pomocą współrzędnych geograficznych lewego górnego i prawego dolnego rogu obszaru.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Zapisany jako struktura plików na dysku.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Eliminacja błędów związanych z niedokładnością mapy czy rodzajem zastosowanej siatki kartograficznej.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Poprawa wydajności – ładowane do pamięci są tylko niezbędne pakiety.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- Genera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presentation- General</Template>
  <TotalTime>0</TotalTime>
  <Words>928</Words>
  <Application>Microsoft Office PowerPoint</Application>
  <PresentationFormat>Pokaz na ekranie (4:3)</PresentationFormat>
  <Paragraphs>137</Paragraphs>
  <Slides>21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Training presentation- General</vt:lpstr>
      <vt:lpstr>Wirtualny przewodnik turystyczny wykorzystujący urządzenia mobilne i technikę GPS.</vt:lpstr>
      <vt:lpstr>Wprowadzenie</vt:lpstr>
      <vt:lpstr>Założenia dla aplikacji mobilnej</vt:lpstr>
      <vt:lpstr>Założenia dla serwera punktów</vt:lpstr>
      <vt:lpstr>Zastosowane technologie</vt:lpstr>
      <vt:lpstr>GPS</vt:lpstr>
      <vt:lpstr>Komunikacja z odbiornikiem GPS</vt:lpstr>
      <vt:lpstr>Mapy</vt:lpstr>
      <vt:lpstr>Pakiet mapy</vt:lpstr>
      <vt:lpstr>Punkt POI</vt:lpstr>
      <vt:lpstr>Serwer punktów POI</vt:lpstr>
      <vt:lpstr>Serwer punktów POI</vt:lpstr>
      <vt:lpstr>Aplikacja mobilna</vt:lpstr>
      <vt:lpstr>Widok mapy a pakiety</vt:lpstr>
      <vt:lpstr>Aplikacja mobilna</vt:lpstr>
      <vt:lpstr>Aplikacja mobilna - architektura</vt:lpstr>
      <vt:lpstr>Aplikacja mobilna</vt:lpstr>
      <vt:lpstr>Aplikacja mobilna – trudności implementacji</vt:lpstr>
      <vt:lpstr>Aplikacja mobilna - ograniczenia</vt:lpstr>
      <vt:lpstr>Wnioski</vt:lpstr>
      <vt:lpstr>Wnioski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2009-09-17T08:08:46Z</dcterms:created>
  <dcterms:modified xsi:type="dcterms:W3CDTF">2009-09-18T12:30:25Z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TC100822951045</vt:lpwstr>
  </property>
</Properties>
</file>