
<file path=[Content_Types].xml><?xml version="1.0" encoding="utf-8"?>
<Types xmlns="http://schemas.openxmlformats.org/package/2006/content-types">
  <Override PartName="/_rels/.rels" ContentType="application/vnd.openxmlformats-package.relationships+xml"/>
  <Override PartName="/ppt/notesSlides/_rels/notesSlide16.xml.rels" ContentType="application/vnd.openxmlformats-package.relationships+xml"/>
  <Override PartName="/ppt/notesSlides/_rels/notesSlide15.xml.rels" ContentType="application/vnd.openxmlformats-package.relationships+xml"/>
  <Override PartName="/ppt/notesSlides/_rels/notesSlide14.xml.rels" ContentType="application/vnd.openxmlformats-package.relationships+xml"/>
  <Override PartName="/ppt/notesSlides/_rels/notesSlide13.xml.rels" ContentType="application/vnd.openxmlformats-package.relationships+xml"/>
  <Override PartName="/ppt/notesSlides/_rels/notesSlide19.xml.rels" ContentType="application/vnd.openxmlformats-package.relationships+xml"/>
  <Override PartName="/ppt/notesSlides/_rels/notesSlide12.xml.rels" ContentType="application/vnd.openxmlformats-package.relationships+xml"/>
  <Override PartName="/ppt/notesSlides/_rels/notesSlide18.xml.rels" ContentType="application/vnd.openxmlformats-package.relationships+xml"/>
  <Override PartName="/ppt/notesSlides/_rels/notesSlide11.xml.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2.xml.rels" ContentType="application/vnd.openxmlformats-package.relationships+xml"/>
  <Override PartName="/ppt/notesSlides/_rels/notesSlide8.xml.rels" ContentType="application/vnd.openxmlformats-package.relationships+xml"/>
  <Override PartName="/ppt/notesSlides/_rels/notesSlide1.xml.rels" ContentType="application/vnd.openxmlformats-package.relationships+xml"/>
  <Override PartName="/ppt/notesSlides/_rels/notesSlide9.xml.rels" ContentType="application/vnd.openxmlformats-package.relationships+xml"/>
  <Override PartName="/ppt/notesSlides/_rels/notesSlide17.xml.rels" ContentType="application/vnd.openxmlformats-package.relationships+xml"/>
  <Override PartName="/ppt/notesSlides/_rels/notesSlide10.xml.rels" ContentType="application/vnd.openxmlformats-package.relationships+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30.png" ContentType="image/png"/>
  <Override PartName="/ppt/media/image29.png" ContentType="image/png"/>
  <Override PartName="/ppt/media/image27.png" ContentType="image/png"/>
  <Override PartName="/ppt/media/image26.png" ContentType="image/png"/>
  <Override PartName="/ppt/media/image25.png" ContentType="image/png"/>
  <Override PartName="/ppt/media/image24.png" ContentType="image/png"/>
  <Override PartName="/ppt/media/image9.png" ContentType="image/png"/>
  <Override PartName="/ppt/media/image10.png" ContentType="image/png"/>
  <Override PartName="/ppt/media/image13.gif" ContentType="image/gif"/>
  <Override PartName="/ppt/media/image23.png" ContentType="image/png"/>
  <Override PartName="/ppt/media/image8.png" ContentType="image/png"/>
  <Override PartName="/ppt/media/image1.png" ContentType="image/png"/>
  <Override PartName="/ppt/media/image6.png" ContentType="image/png"/>
  <Override PartName="/ppt/media/image21.png" ContentType="image/png"/>
  <Override PartName="/ppt/media/image2.png" ContentType="image/png"/>
  <Override PartName="/ppt/media/image7.png" ContentType="image/png"/>
  <Override PartName="/ppt/media/image22.png" ContentType="image/png"/>
  <Override PartName="/ppt/media/image3.png" ContentType="image/png"/>
  <Override PartName="/ppt/media/image4.png" ContentType="image/png"/>
  <Override PartName="/ppt/media/image11.png" ContentType="image/png"/>
  <Override PartName="/ppt/media/image28.jpeg" ContentType="image/jpeg"/>
  <Override PartName="/ppt/media/image12.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5.png" ContentType="image/png"/>
  <Override PartName="/ppt/media/image20.png" ContentType="image/png"/>
  <Override PartName="/ppt/charts/chart1.xml" ContentType="application/vnd.openxmlformats-officedocument.drawingml.char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5.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slideLayouts/_rels/slideLayout48.xml.rels" ContentType="application/vnd.openxmlformats-package.relationships+xml"/>
  <Override PartName="/ppt/slideLayouts/_rels/slideLayout47.xml.rels" ContentType="application/vnd.openxmlformats-package.relationships+xml"/>
  <Override PartName="/ppt/slideLayouts/_rels/slideLayout21.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27.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1.xml.rels" ContentType="application/vnd.openxmlformats-package.relationships+xml"/>
  <Override PartName="/ppt/slideLayouts/_rels/slideLayout7.xml.rels" ContentType="application/vnd.openxmlformats-package.relationships+xml"/>
  <Override PartName="/ppt/slideLayouts/_rels/slideLayout42.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43.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33.xml.rels" ContentType="application/vnd.openxmlformats-package.relationships+xml"/>
  <Override PartName="/ppt/slideLayouts/_rels/slideLayout44.xml.rels" ContentType="application/vnd.openxmlformats-package.relationships+xml"/>
  <Override PartName="/ppt/slideLayouts/_rels/slideLayout17.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26.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4.xml.rels" ContentType="application/vnd.openxmlformats-package.relationships+xml"/>
  <Override PartName="/ppt/slideLayouts/_rels/slideLayout45.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46.xml.rels" ContentType="application/vnd.openxmlformats-package.relationships+xml"/>
  <Override PartName="/ppt/slideLayouts/slideLayout22.xml" ContentType="application/vnd.openxmlformats-officedocument.presentationml.slideLayout+xml"/>
  <Override PartName="/ppt/slideLayouts/slideLayout16.xml" ContentType="application/vnd.openxmlformats-officedocument.presentationml.slideLayout+xml"/>
  <Override PartName="/ppt/slideLayouts/slideLayout48.xml" ContentType="application/vnd.openxmlformats-officedocument.presentationml.slideLayout+xml"/>
  <Override PartName="/ppt/slideLayouts/slideLayout7.xml" ContentType="application/vnd.openxmlformats-officedocument.presentationml.slideLayout+xml"/>
  <Override PartName="/ppt/slideLayouts/slideLayout15.xml" ContentType="application/vnd.openxmlformats-officedocument.presentationml.slideLayout+xml"/>
  <Override PartName="/ppt/slideLayouts/slideLayout47.xml" ContentType="application/vnd.openxmlformats-officedocument.presentationml.slideLayout+xml"/>
  <Override PartName="/ppt/slideLayouts/slideLayout6.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1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1.xml" ContentType="application/vnd.openxmlformats-officedocument.presentationml.slideLayout+xml"/>
  <Override PartName="/ppt/slideLayouts/slideLayout42.xml" ContentType="application/vnd.openxmlformats-officedocument.presentationml.slideLayout+xml"/>
  <Override PartName="/ppt/slideLayouts/slideLayout2.xml" ContentType="application/vnd.openxmlformats-officedocument.presentationml.slideLayout+xml"/>
  <Override PartName="/ppt/slideLayouts/slideLayout43.xml" ContentType="application/vnd.openxmlformats-officedocument.presentationml.slideLayout+xml"/>
  <Override PartName="/ppt/slideLayouts/slideLayout3.xml" ContentType="application/vnd.openxmlformats-officedocument.presentationml.slideLayout+xml"/>
  <Override PartName="/ppt/slideLayouts/slideLayout44.xml" ContentType="application/vnd.openxmlformats-officedocument.presentationml.slideLayout+xml"/>
  <Override PartName="/ppt/slideLayouts/slideLayout4.xml" ContentType="application/vnd.openxmlformats-officedocument.presentationml.slideLayout+xml"/>
  <Override PartName="/ppt/slideLayouts/slideLayout45.xml" ContentType="application/vnd.openxmlformats-officedocument.presentationml.slideLayout+xml"/>
  <Override PartName="/ppt/slideLayouts/slideLayout5.xml" ContentType="application/vnd.openxmlformats-officedocument.presentationml.slideLayout+xml"/>
  <Override PartName="/ppt/slideLayouts/slideLayout46.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
</Relationships>
</file>

<file path=ppt/charts/chart1.xml><?xml version="1.0" encoding="utf-8"?>
<c:chartSpace xmlns:c="http://schemas.openxmlformats.org/drawingml/2006/chart" xmlns:a="http://schemas.openxmlformats.org/drawingml/2006/main" xmlns:r="http://schemas.openxmlformats.org/officeDocument/2006/relationships">
  <c:lang val="en-US"/>
  <c:roundedCorners val="0"/>
  <c:chart>
    <c:plotArea>
      <c:layout>
        <c:manualLayout>
          <c:layoutTarget val="inner"/>
          <c:xMode val="edge"/>
          <c:yMode val="edge"/>
          <c:x val="0.0660367228605176"/>
          <c:y val="0.111897390535161"/>
          <c:w val="0.933694835176635"/>
          <c:h val="0.821848739495798"/>
        </c:manualLayout>
      </c:layout>
      <c:barChart>
        <c:barDir val="col"/>
        <c:grouping val="clustered"/>
        <c:varyColors val="0"/>
        <c:ser>
          <c:idx val="0"/>
          <c:order val="0"/>
          <c:tx>
            <c:strRef>
              <c:f>label 0</c:f>
              <c:strCache>
                <c:ptCount val="1"/>
                <c:pt idx="0">
                  <c:v>Single Sided</c:v>
                </c:pt>
              </c:strCache>
            </c:strRef>
          </c:tx>
          <c:spPr>
            <a:solidFill>
              <a:srgbClr val="00b0f0"/>
            </a:solidFill>
            <a:ln>
              <a:noFill/>
            </a:ln>
          </c:spPr>
          <c:invertIfNegative val="0"/>
          <c:dLbls>
            <c:dLbl>
              <c:idx val="2"/>
              <c:dLblPos val="outEnd"/>
              <c:showLegendKey val="0"/>
              <c:showVal val="0"/>
              <c:showCatName val="0"/>
              <c:showSerName val="0"/>
              <c:showPercent val="0"/>
            </c:dLbl>
            <c:dLblPos val="outEnd"/>
            <c:showLegendKey val="0"/>
            <c:showVal val="0"/>
            <c:showCatName val="0"/>
            <c:showSerName val="0"/>
            <c:showPercent val="0"/>
            <c:showLeaderLines val="0"/>
          </c:dLbls>
          <c:cat>
            <c:strRef>
              <c:f>categories</c:f>
              <c:strCache>
                <c:ptCount val="5"/>
                <c:pt idx="0">
                  <c:v>1</c:v>
                </c:pt>
                <c:pt idx="1">
                  <c:v>2</c:v>
                </c:pt>
                <c:pt idx="2">
                  <c:v>4</c:v>
                </c:pt>
                <c:pt idx="3">
                  <c:v>8</c:v>
                </c:pt>
                <c:pt idx="4">
                  <c:v>12</c:v>
                </c:pt>
              </c:strCache>
            </c:strRef>
          </c:cat>
          <c:val>
            <c:numRef>
              <c:f>0</c:f>
              <c:numCache>
                <c:formatCode>General</c:formatCode>
                <c:ptCount val="6"/>
                <c:pt idx="0">
                  <c:v>39</c:v>
                </c:pt>
                <c:pt idx="1">
                  <c:v>25</c:v>
                </c:pt>
                <c:pt idx="2">
                  <c:v>28</c:v>
                </c:pt>
                <c:pt idx="3">
                  <c:v>31</c:v>
                </c:pt>
                <c:pt idx="4">
                  <c:v>49</c:v>
                </c:pt>
                <c:pt idx="5">
                  <c:v>59</c:v>
                </c:pt>
              </c:numCache>
            </c:numRef>
          </c:val>
        </c:ser>
        <c:ser>
          <c:idx val="1"/>
          <c:order val="1"/>
          <c:tx>
            <c:strRef>
              <c:f>label 1</c:f>
              <c:strCache>
                <c:ptCount val="1"/>
                <c:pt idx="0">
                  <c:v>Double Sided</c:v>
                </c:pt>
              </c:strCache>
            </c:strRef>
          </c:tx>
          <c:spPr>
            <a:solidFill>
              <a:srgbClr val="c00000"/>
            </a:solidFill>
            <a:ln>
              <a:noFill/>
            </a:ln>
          </c:spPr>
          <c:invertIfNegative val="0"/>
          <c:dLbls>
            <c:dLblPos val="outEnd"/>
            <c:showLegendKey val="0"/>
            <c:showVal val="0"/>
            <c:showCatName val="0"/>
            <c:showSerName val="0"/>
            <c:showPercent val="0"/>
            <c:showLeaderLines val="0"/>
          </c:dLbls>
          <c:cat>
            <c:strRef>
              <c:f>categories</c:f>
              <c:strCache>
                <c:ptCount val="5"/>
                <c:pt idx="0">
                  <c:v>1</c:v>
                </c:pt>
                <c:pt idx="1">
                  <c:v>2</c:v>
                </c:pt>
                <c:pt idx="2">
                  <c:v>4</c:v>
                </c:pt>
                <c:pt idx="3">
                  <c:v>8</c:v>
                </c:pt>
                <c:pt idx="4">
                  <c:v>12</c:v>
                </c:pt>
              </c:strCache>
            </c:strRef>
          </c:cat>
          <c:val>
            <c:numRef>
              <c:f>1</c:f>
              <c:numCache>
                <c:formatCode>General</c:formatCode>
                <c:ptCount val="6"/>
                <c:pt idx="0">
                  <c:v>21</c:v>
                </c:pt>
                <c:pt idx="1">
                  <c:v/>
                </c:pt>
                <c:pt idx="2">
                  <c:v/>
                </c:pt>
                <c:pt idx="3">
                  <c:v/>
                </c:pt>
                <c:pt idx="4">
                  <c:v/>
                </c:pt>
                <c:pt idx="5">
                  <c:v/>
                </c:pt>
              </c:numCache>
            </c:numRef>
          </c:val>
        </c:ser>
        <c:gapWidth val="100"/>
        <c:overlap val="-10"/>
        <c:axId val="611363"/>
        <c:axId val="65024160"/>
      </c:barChart>
      <c:catAx>
        <c:axId val="611363"/>
        <c:scaling>
          <c:orientation val="minMax"/>
        </c:scaling>
        <c:delete val="0"/>
        <c:axPos val="b"/>
        <c:numFmt formatCode="YYYY/MM/DD" sourceLinked="1"/>
        <c:majorTickMark val="none"/>
        <c:minorTickMark val="none"/>
        <c:tickLblPos val="nextTo"/>
        <c:spPr>
          <a:ln w="9360">
            <a:solidFill>
              <a:srgbClr val="e0e5eb"/>
            </a:solidFill>
            <a:round/>
          </a:ln>
        </c:spPr>
        <c:txPr>
          <a:bodyPr/>
          <a:p>
            <a:pPr>
              <a:defRPr b="1" sz="1100" spc="-1" strike="noStrike">
                <a:solidFill>
                  <a:srgbClr val="44546a"/>
                </a:solidFill>
                <a:uFill>
                  <a:solidFill>
                    <a:srgbClr val="ffffff"/>
                  </a:solidFill>
                </a:uFill>
                <a:latin typeface="Calibri"/>
              </a:defRPr>
            </a:pPr>
          </a:p>
        </c:txPr>
        <c:crossAx val="65024160"/>
        <c:crosses val="autoZero"/>
        <c:auto val="1"/>
        <c:lblAlgn val="ctr"/>
        <c:lblOffset val="100"/>
      </c:catAx>
      <c:valAx>
        <c:axId val="65024160"/>
        <c:scaling>
          <c:orientation val="minMax"/>
        </c:scaling>
        <c:delete val="0"/>
        <c:axPos val="l"/>
        <c:majorGridlines>
          <c:spPr>
            <a:ln w="9360">
              <a:solidFill>
                <a:srgbClr val="e0e5eb"/>
              </a:solidFill>
              <a:round/>
            </a:ln>
          </c:spPr>
        </c:majorGridlines>
        <c:numFmt formatCode="General" sourceLinked="0"/>
        <c:majorTickMark val="none"/>
        <c:minorTickMark val="none"/>
        <c:tickLblPos val="nextTo"/>
        <c:spPr>
          <a:ln w="6480">
            <a:noFill/>
          </a:ln>
        </c:spPr>
        <c:txPr>
          <a:bodyPr/>
          <a:p>
            <a:pPr>
              <a:defRPr b="1" sz="1100" spc="-1" strike="noStrike">
                <a:solidFill>
                  <a:srgbClr val="44546a"/>
                </a:solidFill>
                <a:uFill>
                  <a:solidFill>
                    <a:srgbClr val="ffffff"/>
                  </a:solidFill>
                </a:uFill>
                <a:latin typeface="Calibri"/>
              </a:defRPr>
            </a:pPr>
          </a:p>
        </c:txPr>
        <c:crossAx val="611363"/>
        <c:crosses val="autoZero"/>
        <c:crossBetween val="midCat"/>
      </c:valAx>
      <c:spPr>
        <a:noFill/>
        <a:ln>
          <a:noFill/>
        </a:ln>
      </c:spPr>
    </c:plotArea>
    <c:legend>
      <c:legendPos val="t"/>
      <c:layout>
        <c:manualLayout>
          <c:xMode val="edge"/>
          <c:yMode val="edge"/>
          <c:x val="0.347964135145377"/>
          <c:y val="0"/>
        </c:manualLayout>
      </c:layout>
      <c:overlay val="0"/>
      <c:spPr>
        <a:noFill/>
        <a:ln>
          <a:noFill/>
        </a:ln>
      </c:spPr>
    </c:legend>
    <c:plotVisOnly val="1"/>
    <c:dispBlanksAs val="gap"/>
  </c:chart>
  <c:spPr>
    <a:noFill/>
    <a:ln>
      <a:noFill/>
    </a:ln>
  </c:spPr>
</c:chartSpace>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PlaceHolder 1"/>
          <p:cNvSpPr>
            <a:spLocks noGrp="1"/>
          </p:cNvSpPr>
          <p:nvPr>
            <p:ph type="body"/>
          </p:nvPr>
        </p:nvSpPr>
        <p:spPr>
          <a:xfrm>
            <a:off x="777240" y="4777560"/>
            <a:ext cx="6217560" cy="4525920"/>
          </a:xfrm>
          <a:prstGeom prst="rect">
            <a:avLst/>
          </a:prstGeom>
        </p:spPr>
        <p:txBody>
          <a:bodyPr lIns="0" rIns="0" tIns="0" bIns="0"/>
          <a:p>
            <a:r>
              <a:rPr b="0" lang="en-CA" sz="2000" spc="-1" strike="noStrike">
                <a:solidFill>
                  <a:srgbClr val="000000"/>
                </a:solidFill>
                <a:uFill>
                  <a:solidFill>
                    <a:srgbClr val="ffffff"/>
                  </a:solidFill>
                </a:uFill>
                <a:latin typeface="Arial"/>
              </a:rPr>
              <a:t>Click to edit the notes format</a:t>
            </a:r>
            <a:endParaRPr b="0" lang="en-CA" sz="2000" spc="-1" strike="noStrike">
              <a:solidFill>
                <a:srgbClr val="000000"/>
              </a:solidFill>
              <a:uFill>
                <a:solidFill>
                  <a:srgbClr val="ffffff"/>
                </a:solidFill>
              </a:uFill>
              <a:latin typeface="Arial"/>
            </a:endParaRPr>
          </a:p>
        </p:txBody>
      </p:sp>
      <p:sp>
        <p:nvSpPr>
          <p:cNvPr id="158" name="PlaceHolder 2"/>
          <p:cNvSpPr>
            <a:spLocks noGrp="1"/>
          </p:cNvSpPr>
          <p:nvPr>
            <p:ph type="hdr"/>
          </p:nvPr>
        </p:nvSpPr>
        <p:spPr>
          <a:xfrm>
            <a:off x="0" y="0"/>
            <a:ext cx="3372840" cy="502560"/>
          </a:xfrm>
          <a:prstGeom prst="rect">
            <a:avLst/>
          </a:prstGeom>
        </p:spPr>
        <p:txBody>
          <a:bodyPr lIns="0" rIns="0" tIns="0" bIns="0"/>
          <a:p>
            <a:r>
              <a:rPr b="0" lang="en-CA" sz="1400" spc="-1" strike="noStrike">
                <a:solidFill>
                  <a:srgbClr val="000000"/>
                </a:solidFill>
                <a:uFill>
                  <a:solidFill>
                    <a:srgbClr val="ffffff"/>
                  </a:solidFill>
                </a:uFill>
                <a:latin typeface="Times New Roman"/>
              </a:rPr>
              <a:t>&lt;header&gt;</a:t>
            </a:r>
            <a:endParaRPr b="0" lang="en-CA" sz="1400" spc="-1" strike="noStrike">
              <a:solidFill>
                <a:srgbClr val="000000"/>
              </a:solidFill>
              <a:uFill>
                <a:solidFill>
                  <a:srgbClr val="ffffff"/>
                </a:solidFill>
              </a:uFill>
              <a:latin typeface="Times New Roman"/>
            </a:endParaRPr>
          </a:p>
        </p:txBody>
      </p:sp>
      <p:sp>
        <p:nvSpPr>
          <p:cNvPr id="159" name="PlaceHolder 3"/>
          <p:cNvSpPr>
            <a:spLocks noGrp="1"/>
          </p:cNvSpPr>
          <p:nvPr>
            <p:ph type="dt"/>
          </p:nvPr>
        </p:nvSpPr>
        <p:spPr>
          <a:xfrm>
            <a:off x="4399200" y="0"/>
            <a:ext cx="3372840" cy="502560"/>
          </a:xfrm>
          <a:prstGeom prst="rect">
            <a:avLst/>
          </a:prstGeom>
        </p:spPr>
        <p:txBody>
          <a:bodyPr lIns="0" rIns="0" tIns="0" bIns="0"/>
          <a:p>
            <a:pPr algn="r"/>
            <a:r>
              <a:rPr b="0" lang="en-CA" sz="1400" spc="-1" strike="noStrike">
                <a:solidFill>
                  <a:srgbClr val="000000"/>
                </a:solidFill>
                <a:uFill>
                  <a:solidFill>
                    <a:srgbClr val="ffffff"/>
                  </a:solidFill>
                </a:uFill>
                <a:latin typeface="Times New Roman"/>
              </a:rPr>
              <a:t>&lt;date/time&gt;</a:t>
            </a:r>
            <a:endParaRPr b="0" lang="en-CA" sz="1400" spc="-1" strike="noStrike">
              <a:solidFill>
                <a:srgbClr val="000000"/>
              </a:solidFill>
              <a:uFill>
                <a:solidFill>
                  <a:srgbClr val="ffffff"/>
                </a:solidFill>
              </a:uFill>
              <a:latin typeface="Times New Roman"/>
            </a:endParaRPr>
          </a:p>
        </p:txBody>
      </p:sp>
      <p:sp>
        <p:nvSpPr>
          <p:cNvPr id="160" name="PlaceHolder 4"/>
          <p:cNvSpPr>
            <a:spLocks noGrp="1"/>
          </p:cNvSpPr>
          <p:nvPr>
            <p:ph type="ftr"/>
          </p:nvPr>
        </p:nvSpPr>
        <p:spPr>
          <a:xfrm>
            <a:off x="0" y="9555480"/>
            <a:ext cx="3372840" cy="502560"/>
          </a:xfrm>
          <a:prstGeom prst="rect">
            <a:avLst/>
          </a:prstGeom>
        </p:spPr>
        <p:txBody>
          <a:bodyPr lIns="0" rIns="0" tIns="0" bIns="0" anchor="b"/>
          <a:p>
            <a:r>
              <a:rPr b="0" lang="en-CA" sz="1400" spc="-1" strike="noStrike">
                <a:solidFill>
                  <a:srgbClr val="000000"/>
                </a:solidFill>
                <a:uFill>
                  <a:solidFill>
                    <a:srgbClr val="ffffff"/>
                  </a:solidFill>
                </a:uFill>
                <a:latin typeface="Times New Roman"/>
              </a:rPr>
              <a:t>&lt;footer&gt;</a:t>
            </a:r>
            <a:endParaRPr b="0" lang="en-CA" sz="1400" spc="-1" strike="noStrike">
              <a:solidFill>
                <a:srgbClr val="000000"/>
              </a:solidFill>
              <a:uFill>
                <a:solidFill>
                  <a:srgbClr val="ffffff"/>
                </a:solidFill>
              </a:uFill>
              <a:latin typeface="Times New Roman"/>
            </a:endParaRPr>
          </a:p>
        </p:txBody>
      </p:sp>
      <p:sp>
        <p:nvSpPr>
          <p:cNvPr id="161" name="PlaceHolder 5"/>
          <p:cNvSpPr>
            <a:spLocks noGrp="1"/>
          </p:cNvSpPr>
          <p:nvPr>
            <p:ph type="sldNum"/>
          </p:nvPr>
        </p:nvSpPr>
        <p:spPr>
          <a:xfrm>
            <a:off x="4399200" y="9555480"/>
            <a:ext cx="3372840" cy="502560"/>
          </a:xfrm>
          <a:prstGeom prst="rect">
            <a:avLst/>
          </a:prstGeom>
        </p:spPr>
        <p:txBody>
          <a:bodyPr lIns="0" rIns="0" tIns="0" bIns="0" anchor="b"/>
          <a:p>
            <a:pPr algn="r"/>
            <a:fld id="{98B31819-64F8-4E5B-AA9F-D66797B9E7E0}" type="slidenum">
              <a:rPr b="0" lang="en-CA" sz="1400" spc="-1" strike="noStrike">
                <a:solidFill>
                  <a:srgbClr val="000000"/>
                </a:solidFill>
                <a:uFill>
                  <a:solidFill>
                    <a:srgbClr val="ffffff"/>
                  </a:solidFill>
                </a:uFill>
                <a:latin typeface="Times New Roman"/>
              </a:rPr>
              <a:t>&lt;number&gt;</a:t>
            </a:fld>
            <a:endParaRPr b="0" lang="en-CA"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8" name="PlaceHolder 1"/>
          <p:cNvSpPr>
            <a:spLocks noGrp="1"/>
          </p:cNvSpPr>
          <p:nvPr>
            <p:ph type="body"/>
          </p:nvPr>
        </p:nvSpPr>
        <p:spPr>
          <a:xfrm>
            <a:off x="685800" y="4400640"/>
            <a:ext cx="5486040" cy="3600000"/>
          </a:xfrm>
          <a:prstGeom prst="rect">
            <a:avLst/>
          </a:prstGeom>
        </p:spPr>
        <p:txBody>
          <a:bodyPr/>
          <a:p>
            <a:pPr>
              <a:lnSpc>
                <a:spcPct val="100000"/>
              </a:lnSpc>
            </a:pPr>
            <a:r>
              <a:rPr b="0" lang="en-CA" sz="2000" spc="-1" strike="noStrike">
                <a:solidFill>
                  <a:srgbClr val="000000"/>
                </a:solidFill>
                <a:uFill>
                  <a:solidFill>
                    <a:srgbClr val="ffffff"/>
                  </a:solidFill>
                </a:uFill>
                <a:latin typeface="Arial"/>
              </a:rPr>
              <a:t>In this work we show how Intel’s recently introduced CAT on modern server grade xeon processors can be abused to make faster high locality uncached accesses which in turn can exacerbate the Rowhammer vulnerability</a:t>
            </a:r>
            <a:endParaRPr b="0" lang="en-CA" sz="2000" spc="-1" strike="noStrike">
              <a:solidFill>
                <a:srgbClr val="000000"/>
              </a:solidFill>
              <a:uFill>
                <a:solidFill>
                  <a:srgbClr val="ffffff"/>
                </a:solidFill>
              </a:uFill>
              <a:latin typeface="Arial"/>
            </a:endParaRPr>
          </a:p>
        </p:txBody>
      </p:sp>
      <p:sp>
        <p:nvSpPr>
          <p:cNvPr id="569" name="TextShape 2"/>
          <p:cNvSpPr txBox="1"/>
          <p:nvPr/>
        </p:nvSpPr>
        <p:spPr>
          <a:xfrm>
            <a:off x="3884760" y="8685360"/>
            <a:ext cx="2971440" cy="458280"/>
          </a:xfrm>
          <a:prstGeom prst="rect">
            <a:avLst/>
          </a:prstGeom>
          <a:noFill/>
          <a:ln>
            <a:noFill/>
          </a:ln>
        </p:spPr>
        <p:txBody>
          <a:bodyPr anchor="b"/>
          <a:p>
            <a:pPr algn="r">
              <a:lnSpc>
                <a:spcPct val="100000"/>
              </a:lnSpc>
            </a:pPr>
            <a:fld id="{00E90C39-09D0-47E3-8EDB-EBC49144F7F8}" type="slidenum">
              <a:rPr b="0" lang="en-CA" sz="1200" spc="-1" strike="noStrike">
                <a:solidFill>
                  <a:srgbClr val="000000"/>
                </a:solidFill>
                <a:uFill>
                  <a:solidFill>
                    <a:srgbClr val="ffffff"/>
                  </a:solidFill>
                </a:uFill>
                <a:latin typeface="+mn-lt"/>
                <a:ea typeface="+mn-ea"/>
              </a:rPr>
              <a:t>&lt;number&gt;</a:t>
            </a:fld>
            <a:endParaRPr b="0" lang="en-CA" sz="1400" spc="-1" strike="noStrike">
              <a:solidFill>
                <a:srgbClr val="000000"/>
              </a:solidFill>
              <a:uFill>
                <a:solidFill>
                  <a:srgbClr val="ffffff"/>
                </a:solidFill>
              </a:uFill>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6" name="PlaceHolder 1"/>
          <p:cNvSpPr>
            <a:spLocks noGrp="1"/>
          </p:cNvSpPr>
          <p:nvPr>
            <p:ph type="body"/>
          </p:nvPr>
        </p:nvSpPr>
        <p:spPr>
          <a:xfrm>
            <a:off x="685800" y="4400640"/>
            <a:ext cx="5486040" cy="3600000"/>
          </a:xfrm>
          <a:prstGeom prst="rect">
            <a:avLst/>
          </a:prstGeom>
        </p:spPr>
        <p:txBody>
          <a:bodyPr/>
          <a:p>
            <a:endParaRPr b="0" lang="en-CA" sz="2000" spc="-1" strike="noStrike">
              <a:solidFill>
                <a:srgbClr val="000000"/>
              </a:solidFill>
              <a:uFill>
                <a:solidFill>
                  <a:srgbClr val="ffffff"/>
                </a:solidFill>
              </a:uFill>
              <a:latin typeface="Arial"/>
            </a:endParaRPr>
          </a:p>
        </p:txBody>
      </p:sp>
      <p:sp>
        <p:nvSpPr>
          <p:cNvPr id="587" name="TextShape 2"/>
          <p:cNvSpPr txBox="1"/>
          <p:nvPr/>
        </p:nvSpPr>
        <p:spPr>
          <a:xfrm>
            <a:off x="3884760" y="8685360"/>
            <a:ext cx="2971440" cy="458280"/>
          </a:xfrm>
          <a:prstGeom prst="rect">
            <a:avLst/>
          </a:prstGeom>
          <a:noFill/>
          <a:ln>
            <a:noFill/>
          </a:ln>
        </p:spPr>
        <p:txBody>
          <a:bodyPr anchor="b"/>
          <a:p>
            <a:pPr algn="r">
              <a:lnSpc>
                <a:spcPct val="100000"/>
              </a:lnSpc>
            </a:pPr>
            <a:fld id="{FD355D61-AECF-42C1-9243-FB331FBC9B71}" type="slidenum">
              <a:rPr b="0" lang="en-CA" sz="1200" spc="-1" strike="noStrike">
                <a:solidFill>
                  <a:srgbClr val="000000"/>
                </a:solidFill>
                <a:uFill>
                  <a:solidFill>
                    <a:srgbClr val="ffffff"/>
                  </a:solidFill>
                </a:uFill>
                <a:latin typeface="+mn-lt"/>
                <a:ea typeface="+mn-ea"/>
              </a:rPr>
              <a:t>&lt;number&gt;</a:t>
            </a:fld>
            <a:endParaRPr b="0" lang="en-CA" sz="1400" spc="-1" strike="noStrike">
              <a:solidFill>
                <a:srgbClr val="000000"/>
              </a:solidFill>
              <a:uFill>
                <a:solidFill>
                  <a:srgbClr val="ffffff"/>
                </a:solidFill>
              </a:uFill>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8" name="PlaceHolder 1"/>
          <p:cNvSpPr>
            <a:spLocks noGrp="1"/>
          </p:cNvSpPr>
          <p:nvPr>
            <p:ph type="body"/>
          </p:nvPr>
        </p:nvSpPr>
        <p:spPr>
          <a:xfrm>
            <a:off x="685800" y="4400640"/>
            <a:ext cx="5486040" cy="3600000"/>
          </a:xfrm>
          <a:prstGeom prst="rect">
            <a:avLst/>
          </a:prstGeom>
        </p:spPr>
        <p:txBody>
          <a:bodyPr/>
          <a:p>
            <a:r>
              <a:rPr b="0" lang="en-CA" sz="2000" spc="-1" strike="noStrike">
                <a:solidFill>
                  <a:srgbClr val="000000"/>
                </a:solidFill>
                <a:uFill>
                  <a:solidFill>
                    <a:srgbClr val="ffffff"/>
                  </a:solidFill>
                </a:uFill>
                <a:latin typeface="Arial"/>
              </a:rPr>
              <a:t>First we assume maximum associativity. If the maximum associativity is N-ways. We randomly select N+1 addresses and check if they are conflicting using cache timing analysis by accessing in a round robin manner. We repeat this until we find N+1 addresses is a superset of addresses mapping to same cache set. </a:t>
            </a:r>
            <a:endParaRPr b="0" lang="en-CA" sz="2000" spc="-1" strike="noStrike">
              <a:solidFill>
                <a:srgbClr val="000000"/>
              </a:solidFill>
              <a:uFill>
                <a:solidFill>
                  <a:srgbClr val="ffffff"/>
                </a:solidFill>
              </a:uFill>
              <a:latin typeface="Arial"/>
            </a:endParaRPr>
          </a:p>
        </p:txBody>
      </p:sp>
      <p:sp>
        <p:nvSpPr>
          <p:cNvPr id="589" name="TextShape 2"/>
          <p:cNvSpPr txBox="1"/>
          <p:nvPr/>
        </p:nvSpPr>
        <p:spPr>
          <a:xfrm>
            <a:off x="3884760" y="8685360"/>
            <a:ext cx="2971440" cy="458280"/>
          </a:xfrm>
          <a:prstGeom prst="rect">
            <a:avLst/>
          </a:prstGeom>
          <a:noFill/>
          <a:ln>
            <a:noFill/>
          </a:ln>
        </p:spPr>
        <p:txBody>
          <a:bodyPr anchor="b"/>
          <a:p>
            <a:pPr algn="r">
              <a:lnSpc>
                <a:spcPct val="100000"/>
              </a:lnSpc>
            </a:pPr>
            <a:fld id="{490A5A48-9A92-48B6-8F88-7F706EDFC921}" type="slidenum">
              <a:rPr b="0" lang="en-CA" sz="1200" spc="-1" strike="noStrike">
                <a:solidFill>
                  <a:srgbClr val="000000"/>
                </a:solidFill>
                <a:uFill>
                  <a:solidFill>
                    <a:srgbClr val="ffffff"/>
                  </a:solidFill>
                </a:uFill>
                <a:latin typeface="+mn-lt"/>
                <a:ea typeface="+mn-ea"/>
              </a:rPr>
              <a:t>&lt;number&gt;</a:t>
            </a:fld>
            <a:endParaRPr b="0" lang="en-CA" sz="1400" spc="-1" strike="noStrike">
              <a:solidFill>
                <a:srgbClr val="000000"/>
              </a:solidFill>
              <a:uFill>
                <a:solidFill>
                  <a:srgbClr val="ffffff"/>
                </a:solidFill>
              </a:uFill>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0" name="PlaceHolder 1"/>
          <p:cNvSpPr>
            <a:spLocks noGrp="1"/>
          </p:cNvSpPr>
          <p:nvPr>
            <p:ph type="body"/>
          </p:nvPr>
        </p:nvSpPr>
        <p:spPr>
          <a:xfrm>
            <a:off x="685800" y="4400640"/>
            <a:ext cx="5486040" cy="3600000"/>
          </a:xfrm>
          <a:prstGeom prst="rect">
            <a:avLst/>
          </a:prstGeom>
        </p:spPr>
        <p:txBody>
          <a:bodyPr/>
          <a:p>
            <a:r>
              <a:rPr b="0" lang="en-CA" sz="2000" spc="-1" strike="noStrike">
                <a:solidFill>
                  <a:srgbClr val="000000"/>
                </a:solidFill>
                <a:uFill>
                  <a:solidFill>
                    <a:srgbClr val="ffffff"/>
                  </a:solidFill>
                </a:uFill>
                <a:latin typeface="Arial"/>
              </a:rPr>
              <a:t>Once we found N+1 addresses which is a superset of addresses mapping to same cache. We eliminate addresses that not mapping in the same cache. If there is no change in the eviction latency after eliminating an address it means it is not part of the addresses mapping to same cache. This ways we remove all addressing not mapping to same cache and find the number of addresses mapping to same cache set.</a:t>
            </a:r>
            <a:endParaRPr b="0" lang="en-CA" sz="2000" spc="-1" strike="noStrike">
              <a:solidFill>
                <a:srgbClr val="000000"/>
              </a:solidFill>
              <a:uFill>
                <a:solidFill>
                  <a:srgbClr val="ffffff"/>
                </a:solidFill>
              </a:uFill>
              <a:latin typeface="Arial"/>
            </a:endParaRPr>
          </a:p>
        </p:txBody>
      </p:sp>
      <p:sp>
        <p:nvSpPr>
          <p:cNvPr id="591" name="TextShape 2"/>
          <p:cNvSpPr txBox="1"/>
          <p:nvPr/>
        </p:nvSpPr>
        <p:spPr>
          <a:xfrm>
            <a:off x="3884760" y="8685360"/>
            <a:ext cx="2971440" cy="458280"/>
          </a:xfrm>
          <a:prstGeom prst="rect">
            <a:avLst/>
          </a:prstGeom>
          <a:noFill/>
          <a:ln>
            <a:noFill/>
          </a:ln>
        </p:spPr>
        <p:txBody>
          <a:bodyPr anchor="b"/>
          <a:p>
            <a:pPr algn="r">
              <a:lnSpc>
                <a:spcPct val="100000"/>
              </a:lnSpc>
            </a:pPr>
            <a:fld id="{D8F9BC2B-F02D-4B0F-9E35-7CA7463E41B4}" type="slidenum">
              <a:rPr b="0" lang="en-CA" sz="1200" spc="-1" strike="noStrike">
                <a:solidFill>
                  <a:srgbClr val="000000"/>
                </a:solidFill>
                <a:uFill>
                  <a:solidFill>
                    <a:srgbClr val="ffffff"/>
                  </a:solidFill>
                </a:uFill>
                <a:latin typeface="+mn-lt"/>
                <a:ea typeface="+mn-ea"/>
              </a:rPr>
              <a:t>&lt;number&gt;</a:t>
            </a:fld>
            <a:endParaRPr b="0" lang="en-CA" sz="1400" spc="-1" strike="noStrike">
              <a:solidFill>
                <a:srgbClr val="000000"/>
              </a:solidFill>
              <a:uFill>
                <a:solidFill>
                  <a:srgbClr val="ffffff"/>
                </a:solidFill>
              </a:uFill>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2" name="PlaceHolder 1"/>
          <p:cNvSpPr>
            <a:spLocks noGrp="1"/>
          </p:cNvSpPr>
          <p:nvPr>
            <p:ph type="body"/>
          </p:nvPr>
        </p:nvSpPr>
        <p:spPr>
          <a:xfrm>
            <a:off x="685800" y="4400640"/>
            <a:ext cx="5486040" cy="3600000"/>
          </a:xfrm>
          <a:prstGeom prst="rect">
            <a:avLst/>
          </a:prstGeom>
        </p:spPr>
        <p:txBody>
          <a:bodyPr/>
          <a:p>
            <a:r>
              <a:rPr b="0" lang="en-CA" sz="2000" spc="-1" strike="noStrike">
                <a:solidFill>
                  <a:srgbClr val="000000"/>
                </a:solidFill>
                <a:uFill>
                  <a:solidFill>
                    <a:srgbClr val="ffffff"/>
                  </a:solidFill>
                </a:uFill>
                <a:latin typeface="Arial"/>
              </a:rPr>
              <a:t>After finding the minimum set we check if we have addresses mapping to same bank from the conflicting set. We check this by reshuffling the addresses checking if the addresses evicting each other map to same bank using row-buffer side channel. If we find these addresses we continue to rowhammer attack. Otherwise we go back to step 1</a:t>
            </a:r>
            <a:endParaRPr b="0" lang="en-CA" sz="2000" spc="-1" strike="noStrike">
              <a:solidFill>
                <a:srgbClr val="000000"/>
              </a:solidFill>
              <a:uFill>
                <a:solidFill>
                  <a:srgbClr val="ffffff"/>
                </a:solidFill>
              </a:uFill>
              <a:latin typeface="Arial"/>
            </a:endParaRPr>
          </a:p>
        </p:txBody>
      </p:sp>
      <p:sp>
        <p:nvSpPr>
          <p:cNvPr id="593" name="TextShape 2"/>
          <p:cNvSpPr txBox="1"/>
          <p:nvPr/>
        </p:nvSpPr>
        <p:spPr>
          <a:xfrm>
            <a:off x="3884760" y="8685360"/>
            <a:ext cx="2971440" cy="458280"/>
          </a:xfrm>
          <a:prstGeom prst="rect">
            <a:avLst/>
          </a:prstGeom>
          <a:noFill/>
          <a:ln>
            <a:noFill/>
          </a:ln>
        </p:spPr>
        <p:txBody>
          <a:bodyPr anchor="b"/>
          <a:p>
            <a:pPr algn="r">
              <a:lnSpc>
                <a:spcPct val="100000"/>
              </a:lnSpc>
            </a:pPr>
            <a:fld id="{BD0603F2-C403-4CEA-BB8C-805F47AA8D82}" type="slidenum">
              <a:rPr b="0" lang="en-CA" sz="1200" spc="-1" strike="noStrike">
                <a:solidFill>
                  <a:srgbClr val="000000"/>
                </a:solidFill>
                <a:uFill>
                  <a:solidFill>
                    <a:srgbClr val="ffffff"/>
                  </a:solidFill>
                </a:uFill>
                <a:latin typeface="+mn-lt"/>
                <a:ea typeface="+mn-ea"/>
              </a:rPr>
              <a:t>&lt;number&gt;</a:t>
            </a:fld>
            <a:endParaRPr b="0" lang="en-CA" sz="1400" spc="-1" strike="noStrike">
              <a:solidFill>
                <a:srgbClr val="000000"/>
              </a:solidFill>
              <a:uFill>
                <a:solidFill>
                  <a:srgbClr val="ffffff"/>
                </a:solidFill>
              </a:uFill>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4" name="PlaceHolder 1"/>
          <p:cNvSpPr>
            <a:spLocks noGrp="1"/>
          </p:cNvSpPr>
          <p:nvPr>
            <p:ph type="body"/>
          </p:nvPr>
        </p:nvSpPr>
        <p:spPr>
          <a:xfrm>
            <a:off x="685800" y="4400640"/>
            <a:ext cx="5486040" cy="3600000"/>
          </a:xfrm>
          <a:prstGeom prst="rect">
            <a:avLst/>
          </a:prstGeom>
        </p:spPr>
        <p:txBody>
          <a:bodyPr/>
          <a:p>
            <a:r>
              <a:rPr b="0" lang="en-CA" sz="2000" spc="-1" strike="noStrike">
                <a:solidFill>
                  <a:srgbClr val="000000"/>
                </a:solidFill>
                <a:uFill>
                  <a:solidFill>
                    <a:srgbClr val="ffffff"/>
                  </a:solidFill>
                </a:uFill>
                <a:latin typeface="Arial"/>
              </a:rPr>
              <a:t>The accesses are designed in such a way that the two addresses mapping to same bank are served by dram and the rest are by the LLC. In this case accesses to a2 and a5 are served by dram the rest is by the cache in order to make accesses to a2 and a5 to be evicted according to the cache replacement policy. </a:t>
            </a:r>
            <a:endParaRPr b="0" lang="en-CA" sz="2000" spc="-1" strike="noStrike">
              <a:solidFill>
                <a:srgbClr val="000000"/>
              </a:solidFill>
              <a:uFill>
                <a:solidFill>
                  <a:srgbClr val="ffffff"/>
                </a:solidFill>
              </a:uFill>
              <a:latin typeface="Arial"/>
            </a:endParaRPr>
          </a:p>
        </p:txBody>
      </p:sp>
      <p:sp>
        <p:nvSpPr>
          <p:cNvPr id="595" name="TextShape 2"/>
          <p:cNvSpPr txBox="1"/>
          <p:nvPr/>
        </p:nvSpPr>
        <p:spPr>
          <a:xfrm>
            <a:off x="3884760" y="8685360"/>
            <a:ext cx="2971440" cy="458280"/>
          </a:xfrm>
          <a:prstGeom prst="rect">
            <a:avLst/>
          </a:prstGeom>
          <a:noFill/>
          <a:ln>
            <a:noFill/>
          </a:ln>
        </p:spPr>
        <p:txBody>
          <a:bodyPr anchor="b"/>
          <a:p>
            <a:pPr algn="r">
              <a:lnSpc>
                <a:spcPct val="100000"/>
              </a:lnSpc>
            </a:pPr>
            <a:fld id="{4538F34C-5EC9-4A8B-B5EB-C246EDA29C5F}" type="slidenum">
              <a:rPr b="0" lang="en-CA" sz="1200" spc="-1" strike="noStrike">
                <a:solidFill>
                  <a:srgbClr val="000000"/>
                </a:solidFill>
                <a:uFill>
                  <a:solidFill>
                    <a:srgbClr val="ffffff"/>
                  </a:solidFill>
                </a:uFill>
                <a:latin typeface="+mn-lt"/>
                <a:ea typeface="+mn-ea"/>
              </a:rPr>
              <a:t>&lt;number&gt;</a:t>
            </a:fld>
            <a:endParaRPr b="0" lang="en-CA" sz="1400" spc="-1" strike="noStrike">
              <a:solidFill>
                <a:srgbClr val="000000"/>
              </a:solidFill>
              <a:uFill>
                <a:solidFill>
                  <a:srgbClr val="ffffff"/>
                </a:solidFill>
              </a:uFill>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6" name="PlaceHolder 1"/>
          <p:cNvSpPr>
            <a:spLocks noGrp="1"/>
          </p:cNvSpPr>
          <p:nvPr>
            <p:ph type="body"/>
          </p:nvPr>
        </p:nvSpPr>
        <p:spPr>
          <a:xfrm>
            <a:off x="685800" y="4400640"/>
            <a:ext cx="5486040" cy="3600000"/>
          </a:xfrm>
          <a:prstGeom prst="rect">
            <a:avLst/>
          </a:prstGeom>
        </p:spPr>
        <p:txBody>
          <a:bodyPr/>
          <a:p>
            <a:endParaRPr b="0" lang="en-CA" sz="2000" spc="-1" strike="noStrike">
              <a:solidFill>
                <a:srgbClr val="000000"/>
              </a:solidFill>
              <a:uFill>
                <a:solidFill>
                  <a:srgbClr val="ffffff"/>
                </a:solidFill>
              </a:uFill>
              <a:latin typeface="Arial"/>
            </a:endParaRPr>
          </a:p>
        </p:txBody>
      </p:sp>
      <p:sp>
        <p:nvSpPr>
          <p:cNvPr id="597" name="TextShape 2"/>
          <p:cNvSpPr txBox="1"/>
          <p:nvPr/>
        </p:nvSpPr>
        <p:spPr>
          <a:xfrm>
            <a:off x="3884760" y="8685360"/>
            <a:ext cx="2971440" cy="458280"/>
          </a:xfrm>
          <a:prstGeom prst="rect">
            <a:avLst/>
          </a:prstGeom>
          <a:noFill/>
          <a:ln>
            <a:noFill/>
          </a:ln>
        </p:spPr>
        <p:txBody>
          <a:bodyPr anchor="b"/>
          <a:p>
            <a:pPr algn="r">
              <a:lnSpc>
                <a:spcPct val="100000"/>
              </a:lnSpc>
            </a:pPr>
            <a:fld id="{4C761005-9EBE-4F5F-9BC2-DAA6EEEEB56F}" type="slidenum">
              <a:rPr b="0" lang="en-CA" sz="1200" spc="-1" strike="noStrike">
                <a:solidFill>
                  <a:srgbClr val="000000"/>
                </a:solidFill>
                <a:uFill>
                  <a:solidFill>
                    <a:srgbClr val="ffffff"/>
                  </a:solidFill>
                </a:uFill>
                <a:latin typeface="+mn-lt"/>
                <a:ea typeface="+mn-ea"/>
              </a:rPr>
              <a:t>&lt;number&gt;</a:t>
            </a:fld>
            <a:endParaRPr b="0" lang="en-CA" sz="1400" spc="-1" strike="noStrike">
              <a:solidFill>
                <a:srgbClr val="000000"/>
              </a:solidFill>
              <a:uFill>
                <a:solidFill>
                  <a:srgbClr val="ffffff"/>
                </a:solidFill>
              </a:uFill>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8" name="PlaceHolder 1"/>
          <p:cNvSpPr>
            <a:spLocks noGrp="1"/>
          </p:cNvSpPr>
          <p:nvPr>
            <p:ph type="body"/>
          </p:nvPr>
        </p:nvSpPr>
        <p:spPr>
          <a:xfrm>
            <a:off x="685800" y="4400640"/>
            <a:ext cx="5486040" cy="3600000"/>
          </a:xfrm>
          <a:prstGeom prst="rect">
            <a:avLst/>
          </a:prstGeom>
        </p:spPr>
        <p:txBody>
          <a:bodyPr/>
          <a:p>
            <a:endParaRPr b="0" lang="en-CA" sz="2000" spc="-1" strike="noStrike">
              <a:solidFill>
                <a:srgbClr val="000000"/>
              </a:solidFill>
              <a:uFill>
                <a:solidFill>
                  <a:srgbClr val="ffffff"/>
                </a:solidFill>
              </a:uFill>
              <a:latin typeface="Arial"/>
            </a:endParaRPr>
          </a:p>
        </p:txBody>
      </p:sp>
      <p:sp>
        <p:nvSpPr>
          <p:cNvPr id="599" name="TextShape 2"/>
          <p:cNvSpPr txBox="1"/>
          <p:nvPr/>
        </p:nvSpPr>
        <p:spPr>
          <a:xfrm>
            <a:off x="3884760" y="8685360"/>
            <a:ext cx="2971440" cy="458280"/>
          </a:xfrm>
          <a:prstGeom prst="rect">
            <a:avLst/>
          </a:prstGeom>
          <a:noFill/>
          <a:ln>
            <a:noFill/>
          </a:ln>
        </p:spPr>
        <p:txBody>
          <a:bodyPr anchor="b"/>
          <a:p>
            <a:pPr algn="r">
              <a:lnSpc>
                <a:spcPct val="100000"/>
              </a:lnSpc>
            </a:pPr>
            <a:fld id="{00D88E1D-D836-4C86-A50B-E72719DE71B9}" type="slidenum">
              <a:rPr b="0" lang="en-CA" sz="1200" spc="-1" strike="noStrike">
                <a:solidFill>
                  <a:srgbClr val="000000"/>
                </a:solidFill>
                <a:uFill>
                  <a:solidFill>
                    <a:srgbClr val="ffffff"/>
                  </a:solidFill>
                </a:uFill>
                <a:latin typeface="+mn-lt"/>
                <a:ea typeface="+mn-ea"/>
              </a:rPr>
              <a:t>&lt;number&gt;</a:t>
            </a:fld>
            <a:endParaRPr b="0" lang="en-CA" sz="1400" spc="-1" strike="noStrike">
              <a:solidFill>
                <a:srgbClr val="000000"/>
              </a:solidFill>
              <a:uFill>
                <a:solidFill>
                  <a:srgbClr val="ffffff"/>
                </a:solidFill>
              </a:uFill>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0" name="PlaceHolder 1"/>
          <p:cNvSpPr>
            <a:spLocks noGrp="1"/>
          </p:cNvSpPr>
          <p:nvPr>
            <p:ph type="body"/>
          </p:nvPr>
        </p:nvSpPr>
        <p:spPr>
          <a:xfrm>
            <a:off x="685800" y="4400640"/>
            <a:ext cx="5486040" cy="3600000"/>
          </a:xfrm>
          <a:prstGeom prst="rect">
            <a:avLst/>
          </a:prstGeom>
        </p:spPr>
        <p:txBody>
          <a:bodyPr/>
          <a:p>
            <a:endParaRPr b="0" lang="en-CA" sz="2000" spc="-1" strike="noStrike">
              <a:solidFill>
                <a:srgbClr val="000000"/>
              </a:solidFill>
              <a:uFill>
                <a:solidFill>
                  <a:srgbClr val="ffffff"/>
                </a:solidFill>
              </a:uFill>
              <a:latin typeface="Arial"/>
            </a:endParaRPr>
          </a:p>
        </p:txBody>
      </p:sp>
      <p:sp>
        <p:nvSpPr>
          <p:cNvPr id="601" name="TextShape 2"/>
          <p:cNvSpPr txBox="1"/>
          <p:nvPr/>
        </p:nvSpPr>
        <p:spPr>
          <a:xfrm>
            <a:off x="3884760" y="8685360"/>
            <a:ext cx="2971440" cy="458280"/>
          </a:xfrm>
          <a:prstGeom prst="rect">
            <a:avLst/>
          </a:prstGeom>
          <a:noFill/>
          <a:ln>
            <a:noFill/>
          </a:ln>
        </p:spPr>
        <p:txBody>
          <a:bodyPr anchor="b"/>
          <a:p>
            <a:pPr algn="r">
              <a:lnSpc>
                <a:spcPct val="100000"/>
              </a:lnSpc>
            </a:pPr>
            <a:fld id="{BA13491B-5FE5-42EF-8C1A-8A465E656E84}" type="slidenum">
              <a:rPr b="0" lang="en-CA" sz="1200" spc="-1" strike="noStrike">
                <a:solidFill>
                  <a:srgbClr val="000000"/>
                </a:solidFill>
                <a:uFill>
                  <a:solidFill>
                    <a:srgbClr val="ffffff"/>
                  </a:solidFill>
                </a:uFill>
                <a:latin typeface="+mn-lt"/>
                <a:ea typeface="+mn-ea"/>
              </a:rPr>
              <a:t>&lt;number&gt;</a:t>
            </a:fld>
            <a:endParaRPr b="0" lang="en-CA" sz="1400" spc="-1" strike="noStrike">
              <a:solidFill>
                <a:srgbClr val="000000"/>
              </a:solidFill>
              <a:uFill>
                <a:solidFill>
                  <a:srgbClr val="ffffff"/>
                </a:solidFill>
              </a:uFill>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2" name="PlaceHolder 1"/>
          <p:cNvSpPr>
            <a:spLocks noGrp="1"/>
          </p:cNvSpPr>
          <p:nvPr>
            <p:ph type="body"/>
          </p:nvPr>
        </p:nvSpPr>
        <p:spPr>
          <a:xfrm>
            <a:off x="685800" y="4400640"/>
            <a:ext cx="5486040" cy="3600000"/>
          </a:xfrm>
          <a:prstGeom prst="rect">
            <a:avLst/>
          </a:prstGeom>
        </p:spPr>
        <p:txBody>
          <a:bodyPr/>
          <a:p>
            <a:endParaRPr b="0" lang="en-CA" sz="2000" spc="-1" strike="noStrike">
              <a:solidFill>
                <a:srgbClr val="000000"/>
              </a:solidFill>
              <a:uFill>
                <a:solidFill>
                  <a:srgbClr val="ffffff"/>
                </a:solidFill>
              </a:uFill>
              <a:latin typeface="Arial"/>
            </a:endParaRPr>
          </a:p>
        </p:txBody>
      </p:sp>
      <p:sp>
        <p:nvSpPr>
          <p:cNvPr id="603" name="TextShape 2"/>
          <p:cNvSpPr txBox="1"/>
          <p:nvPr/>
        </p:nvSpPr>
        <p:spPr>
          <a:xfrm>
            <a:off x="3884760" y="8685360"/>
            <a:ext cx="2971440" cy="458280"/>
          </a:xfrm>
          <a:prstGeom prst="rect">
            <a:avLst/>
          </a:prstGeom>
          <a:noFill/>
          <a:ln>
            <a:noFill/>
          </a:ln>
        </p:spPr>
        <p:txBody>
          <a:bodyPr anchor="b"/>
          <a:p>
            <a:pPr algn="r">
              <a:lnSpc>
                <a:spcPct val="100000"/>
              </a:lnSpc>
            </a:pPr>
            <a:fld id="{81E7BF81-169A-4274-9EA9-079AC456F4A1}" type="slidenum">
              <a:rPr b="0" lang="en-CA" sz="1200" spc="-1" strike="noStrike">
                <a:solidFill>
                  <a:srgbClr val="000000"/>
                </a:solidFill>
                <a:uFill>
                  <a:solidFill>
                    <a:srgbClr val="ffffff"/>
                  </a:solidFill>
                </a:uFill>
                <a:latin typeface="+mn-lt"/>
                <a:ea typeface="+mn-ea"/>
              </a:rPr>
              <a:t>&lt;number&gt;</a:t>
            </a:fld>
            <a:endParaRPr b="0" lang="en-CA" sz="1400" spc="-1" strike="noStrike">
              <a:solidFill>
                <a:srgbClr val="000000"/>
              </a:solidFill>
              <a:uFill>
                <a:solidFill>
                  <a:srgbClr val="ffffff"/>
                </a:solidFill>
              </a:uFill>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4" name="PlaceHolder 1"/>
          <p:cNvSpPr>
            <a:spLocks noGrp="1"/>
          </p:cNvSpPr>
          <p:nvPr>
            <p:ph type="body"/>
          </p:nvPr>
        </p:nvSpPr>
        <p:spPr>
          <a:xfrm>
            <a:off x="685800" y="4400640"/>
            <a:ext cx="5486040" cy="3600000"/>
          </a:xfrm>
          <a:prstGeom prst="rect">
            <a:avLst/>
          </a:prstGeom>
        </p:spPr>
        <p:txBody>
          <a:bodyPr/>
          <a:p>
            <a:endParaRPr b="0" lang="en-CA" sz="2000" spc="-1" strike="noStrike">
              <a:solidFill>
                <a:srgbClr val="000000"/>
              </a:solidFill>
              <a:uFill>
                <a:solidFill>
                  <a:srgbClr val="ffffff"/>
                </a:solidFill>
              </a:uFill>
              <a:latin typeface="Arial"/>
            </a:endParaRPr>
          </a:p>
        </p:txBody>
      </p:sp>
      <p:sp>
        <p:nvSpPr>
          <p:cNvPr id="605" name="TextShape 2"/>
          <p:cNvSpPr txBox="1"/>
          <p:nvPr/>
        </p:nvSpPr>
        <p:spPr>
          <a:xfrm>
            <a:off x="3884760" y="8685360"/>
            <a:ext cx="2971440" cy="458280"/>
          </a:xfrm>
          <a:prstGeom prst="rect">
            <a:avLst/>
          </a:prstGeom>
          <a:noFill/>
          <a:ln>
            <a:noFill/>
          </a:ln>
        </p:spPr>
        <p:txBody>
          <a:bodyPr anchor="b"/>
          <a:p>
            <a:pPr algn="r">
              <a:lnSpc>
                <a:spcPct val="100000"/>
              </a:lnSpc>
            </a:pPr>
            <a:fld id="{2745F1D8-B4CE-4ABB-A1CE-6A4EA3C5922F}" type="slidenum">
              <a:rPr b="0" lang="en-CA" sz="1200" spc="-1" strike="noStrike">
                <a:solidFill>
                  <a:srgbClr val="000000"/>
                </a:solidFill>
                <a:uFill>
                  <a:solidFill>
                    <a:srgbClr val="ffffff"/>
                  </a:solidFill>
                </a:uFill>
                <a:latin typeface="+mn-lt"/>
                <a:ea typeface="+mn-ea"/>
              </a:rPr>
              <a:t>&lt;number&gt;</a:t>
            </a:fld>
            <a:endParaRPr b="0" lang="en-CA" sz="1400" spc="-1" strike="noStrike">
              <a:solidFill>
                <a:srgbClr val="000000"/>
              </a:solidFill>
              <a:uFill>
                <a:solidFill>
                  <a:srgbClr val="ffffff"/>
                </a:solidFill>
              </a:uFill>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0" name="PlaceHolder 1"/>
          <p:cNvSpPr>
            <a:spLocks noGrp="1"/>
          </p:cNvSpPr>
          <p:nvPr>
            <p:ph type="body"/>
          </p:nvPr>
        </p:nvSpPr>
        <p:spPr>
          <a:xfrm>
            <a:off x="685800" y="4400640"/>
            <a:ext cx="5486040" cy="3600000"/>
          </a:xfrm>
          <a:prstGeom prst="rect">
            <a:avLst/>
          </a:prstGeom>
        </p:spPr>
        <p:txBody>
          <a:bodyPr/>
          <a:p>
            <a:endParaRPr b="0" lang="en-CA" sz="2000" spc="-1" strike="noStrike">
              <a:solidFill>
                <a:srgbClr val="000000"/>
              </a:solidFill>
              <a:uFill>
                <a:solidFill>
                  <a:srgbClr val="ffffff"/>
                </a:solidFill>
              </a:uFill>
              <a:latin typeface="Arial"/>
            </a:endParaRPr>
          </a:p>
        </p:txBody>
      </p:sp>
      <p:sp>
        <p:nvSpPr>
          <p:cNvPr id="571" name="TextShape 2"/>
          <p:cNvSpPr txBox="1"/>
          <p:nvPr/>
        </p:nvSpPr>
        <p:spPr>
          <a:xfrm>
            <a:off x="3884760" y="8685360"/>
            <a:ext cx="2971440" cy="458280"/>
          </a:xfrm>
          <a:prstGeom prst="rect">
            <a:avLst/>
          </a:prstGeom>
          <a:noFill/>
          <a:ln>
            <a:noFill/>
          </a:ln>
        </p:spPr>
        <p:txBody>
          <a:bodyPr anchor="b"/>
          <a:p>
            <a:pPr algn="r">
              <a:lnSpc>
                <a:spcPct val="100000"/>
              </a:lnSpc>
            </a:pPr>
            <a:fld id="{71727404-AD5F-4834-8D59-3136312DE947}" type="slidenum">
              <a:rPr b="0" lang="en-CA" sz="1200" spc="-1" strike="noStrike">
                <a:solidFill>
                  <a:srgbClr val="000000"/>
                </a:solidFill>
                <a:uFill>
                  <a:solidFill>
                    <a:srgbClr val="ffffff"/>
                  </a:solidFill>
                </a:uFill>
                <a:latin typeface="+mn-lt"/>
                <a:ea typeface="+mn-ea"/>
              </a:rPr>
              <a:t>&lt;number&gt;</a:t>
            </a:fld>
            <a:endParaRPr b="0" lang="en-CA" sz="1400" spc="-1" strike="noStrike">
              <a:solidFill>
                <a:srgbClr val="000000"/>
              </a:solidFill>
              <a:uFill>
                <a:solidFill>
                  <a:srgbClr val="ffffff"/>
                </a:solidFill>
              </a:uFill>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2" name="PlaceHolder 1"/>
          <p:cNvSpPr>
            <a:spLocks noGrp="1"/>
          </p:cNvSpPr>
          <p:nvPr>
            <p:ph type="body"/>
          </p:nvPr>
        </p:nvSpPr>
        <p:spPr>
          <a:xfrm>
            <a:off x="685800" y="4400640"/>
            <a:ext cx="5486040" cy="3600000"/>
          </a:xfrm>
          <a:prstGeom prst="rect">
            <a:avLst/>
          </a:prstGeom>
        </p:spPr>
        <p:txBody>
          <a:bodyPr/>
          <a:p>
            <a:r>
              <a:rPr b="0" lang="en-CA" sz="2000" spc="-1" strike="noStrike">
                <a:solidFill>
                  <a:srgbClr val="000000"/>
                </a:solidFill>
                <a:uFill>
                  <a:solidFill>
                    <a:srgbClr val="ffffff"/>
                  </a:solidFill>
                </a:uFill>
                <a:latin typeface="Arial"/>
              </a:rPr>
              <a:t>First a little bit of background how DRAMs are organized. A typical motherboard consists of multiple channels where each channel is composed of multiple DIMMs. Each side of a DIMM is a rank which has multiple chips working in tandem to serve the total data bandwidth. Each IC composed of multiple banks, 16 for DDR4, composed of rows and columns of capacitive bit cells connected with a pass transistor </a:t>
            </a:r>
            <a:r>
              <a:rPr b="1" i="1" lang="en-CA" sz="2000" spc="-1" strike="noStrike">
                <a:solidFill>
                  <a:srgbClr val="000000"/>
                </a:solidFill>
                <a:uFill>
                  <a:solidFill>
                    <a:srgbClr val="ffffff"/>
                  </a:solidFill>
                </a:uFill>
                <a:latin typeface="Arial"/>
              </a:rPr>
              <a:t>wordline</a:t>
            </a:r>
            <a:r>
              <a:rPr b="0" lang="en-CA" sz="2000" spc="-1" strike="noStrike">
                <a:solidFill>
                  <a:srgbClr val="000000"/>
                </a:solidFill>
                <a:uFill>
                  <a:solidFill>
                    <a:srgbClr val="ffffff"/>
                  </a:solidFill>
                </a:uFill>
                <a:latin typeface="Arial"/>
              </a:rPr>
              <a:t>. Each bank has a row-buffer caching the last accessed row of the bank. </a:t>
            </a:r>
            <a:endParaRPr b="0" lang="en-CA" sz="2000" spc="-1" strike="noStrike">
              <a:solidFill>
                <a:srgbClr val="000000"/>
              </a:solidFill>
              <a:uFill>
                <a:solidFill>
                  <a:srgbClr val="ffffff"/>
                </a:solidFill>
              </a:uFill>
              <a:latin typeface="Arial"/>
            </a:endParaRPr>
          </a:p>
        </p:txBody>
      </p:sp>
      <p:sp>
        <p:nvSpPr>
          <p:cNvPr id="573" name="TextShape 2"/>
          <p:cNvSpPr txBox="1"/>
          <p:nvPr/>
        </p:nvSpPr>
        <p:spPr>
          <a:xfrm>
            <a:off x="3884760" y="8685360"/>
            <a:ext cx="2971440" cy="458280"/>
          </a:xfrm>
          <a:prstGeom prst="rect">
            <a:avLst/>
          </a:prstGeom>
          <a:noFill/>
          <a:ln>
            <a:noFill/>
          </a:ln>
        </p:spPr>
        <p:txBody>
          <a:bodyPr anchor="b"/>
          <a:p>
            <a:pPr algn="r">
              <a:lnSpc>
                <a:spcPct val="100000"/>
              </a:lnSpc>
            </a:pPr>
            <a:fld id="{B164FCAC-E0DF-4268-8A84-B775A37F7426}" type="slidenum">
              <a:rPr b="0" lang="en-CA" sz="1200" spc="-1" strike="noStrike">
                <a:solidFill>
                  <a:srgbClr val="000000"/>
                </a:solidFill>
                <a:uFill>
                  <a:solidFill>
                    <a:srgbClr val="ffffff"/>
                  </a:solidFill>
                </a:uFill>
                <a:latin typeface="+mn-lt"/>
                <a:ea typeface="+mn-ea"/>
              </a:rPr>
              <a:t>&lt;number&gt;</a:t>
            </a:fld>
            <a:endParaRPr b="0" lang="en-CA" sz="1400" spc="-1" strike="noStrike">
              <a:solidFill>
                <a:srgbClr val="000000"/>
              </a:solidFill>
              <a:uFill>
                <a:solidFill>
                  <a:srgbClr val="ffffff"/>
                </a:solidFill>
              </a:uFill>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4" name="PlaceHolder 1"/>
          <p:cNvSpPr>
            <a:spLocks noGrp="1"/>
          </p:cNvSpPr>
          <p:nvPr>
            <p:ph type="body"/>
          </p:nvPr>
        </p:nvSpPr>
        <p:spPr>
          <a:xfrm>
            <a:off x="685800" y="4400640"/>
            <a:ext cx="5486040" cy="3600000"/>
          </a:xfrm>
          <a:prstGeom prst="rect">
            <a:avLst/>
          </a:prstGeom>
        </p:spPr>
        <p:txBody>
          <a:bodyPr/>
          <a:p>
            <a:r>
              <a:rPr b="0" lang="en-CA" sz="2000" spc="-1" strike="noStrike">
                <a:solidFill>
                  <a:srgbClr val="000000"/>
                </a:solidFill>
                <a:uFill>
                  <a:solidFill>
                    <a:srgbClr val="ffffff"/>
                  </a:solidFill>
                </a:uFill>
                <a:latin typeface="Arial"/>
              </a:rPr>
              <a:t>Rowhammer attack is a vulnerability in modern high density DRAMs where a repeated activation of a row induces bit flips in adjacent rows. This is caused by capacitive coupling between adjacent rows of DRAM. For this to happen an access has to bypass the SRAM cache hierarchy, which in this pseudo code is achieved by clflush instruction, and the row-buffer which caches the last accessed row within a bank. So we have to access a different row within the same bank to clear the row-buffer. Even though DDR4 was reported to be immune to this attack recent works including this one show that it is still has this vulnerability</a:t>
            </a:r>
            <a:endParaRPr b="0" lang="en-CA" sz="2000" spc="-1" strike="noStrike">
              <a:solidFill>
                <a:srgbClr val="000000"/>
              </a:solidFill>
              <a:uFill>
                <a:solidFill>
                  <a:srgbClr val="ffffff"/>
                </a:solidFill>
              </a:uFill>
              <a:latin typeface="Arial"/>
            </a:endParaRPr>
          </a:p>
        </p:txBody>
      </p:sp>
      <p:sp>
        <p:nvSpPr>
          <p:cNvPr id="575" name="TextShape 2"/>
          <p:cNvSpPr txBox="1"/>
          <p:nvPr/>
        </p:nvSpPr>
        <p:spPr>
          <a:xfrm>
            <a:off x="3884760" y="8685360"/>
            <a:ext cx="2971440" cy="458280"/>
          </a:xfrm>
          <a:prstGeom prst="rect">
            <a:avLst/>
          </a:prstGeom>
          <a:noFill/>
          <a:ln>
            <a:noFill/>
          </a:ln>
        </p:spPr>
        <p:txBody>
          <a:bodyPr anchor="b"/>
          <a:p>
            <a:pPr algn="r">
              <a:lnSpc>
                <a:spcPct val="100000"/>
              </a:lnSpc>
            </a:pPr>
            <a:fld id="{1B6D0D65-2CB8-4DA3-A0CC-67300BE4656B}" type="slidenum">
              <a:rPr b="0" lang="en-CA" sz="1200" spc="-1" strike="noStrike">
                <a:solidFill>
                  <a:srgbClr val="000000"/>
                </a:solidFill>
                <a:uFill>
                  <a:solidFill>
                    <a:srgbClr val="ffffff"/>
                  </a:solidFill>
                </a:uFill>
                <a:latin typeface="+mn-lt"/>
                <a:ea typeface="+mn-ea"/>
              </a:rPr>
              <a:t>&lt;number&gt;</a:t>
            </a:fld>
            <a:endParaRPr b="0" lang="en-CA" sz="1400" spc="-1" strike="noStrike">
              <a:solidFill>
                <a:srgbClr val="000000"/>
              </a:solidFill>
              <a:uFill>
                <a:solidFill>
                  <a:srgbClr val="ffffff"/>
                </a:solidFill>
              </a:uFill>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6" name="PlaceHolder 1"/>
          <p:cNvSpPr>
            <a:spLocks noGrp="1"/>
          </p:cNvSpPr>
          <p:nvPr>
            <p:ph type="body"/>
          </p:nvPr>
        </p:nvSpPr>
        <p:spPr>
          <a:xfrm>
            <a:off x="685800" y="4400640"/>
            <a:ext cx="5486040" cy="3600000"/>
          </a:xfrm>
          <a:prstGeom prst="rect">
            <a:avLst/>
          </a:prstGeom>
        </p:spPr>
        <p:txBody>
          <a:bodyPr/>
          <a:p>
            <a:pPr>
              <a:lnSpc>
                <a:spcPct val="100000"/>
              </a:lnSpc>
            </a:pPr>
            <a:r>
              <a:rPr b="0" lang="en-CA" sz="2000" spc="-1" strike="noStrike">
                <a:solidFill>
                  <a:srgbClr val="000000"/>
                </a:solidFill>
                <a:uFill>
                  <a:solidFill>
                    <a:srgbClr val="ffffff"/>
                  </a:solidFill>
                </a:uFill>
                <a:latin typeface="Arial"/>
              </a:rPr>
              <a:t>After the first introduction of rowhammer attacks researchers has shown that it is not just a reliability issue. To this end security researchers from google showed two attacks which exploit bitflips induced by rowhammer attack. The first exploit is escaping out of Google Native Client Sandbox. This attack uses bitflips to modify the read-only code section of a NaCl validated code to transform constrained jmp to unconstrained jmp, thereby escape out of the sandbox. The second exploit by the same group is on page table entries. This attack works by repeatedly mmap()ing the same file, to spray large portion of the physical memory with page tables so that when a bit flip on the page number of the pagetable entry it points to a page table entry within the same process. This will enable an attacker to have a read/write access to his own page table, hence to the entire physical address.</a:t>
            </a:r>
            <a:endParaRPr b="0" lang="en-CA" sz="2000" spc="-1" strike="noStrike">
              <a:solidFill>
                <a:srgbClr val="000000"/>
              </a:solidFill>
              <a:uFill>
                <a:solidFill>
                  <a:srgbClr val="ffffff"/>
                </a:solidFill>
              </a:uFill>
              <a:latin typeface="Arial"/>
            </a:endParaRPr>
          </a:p>
          <a:p>
            <a:pPr>
              <a:lnSpc>
                <a:spcPct val="100000"/>
              </a:lnSpc>
            </a:pPr>
            <a:endParaRPr b="0" lang="en-CA" sz="2000" spc="-1" strike="noStrike">
              <a:solidFill>
                <a:srgbClr val="000000"/>
              </a:solidFill>
              <a:uFill>
                <a:solidFill>
                  <a:srgbClr val="ffffff"/>
                </a:solidFill>
              </a:uFill>
              <a:latin typeface="Arial"/>
            </a:endParaRPr>
          </a:p>
        </p:txBody>
      </p:sp>
      <p:sp>
        <p:nvSpPr>
          <p:cNvPr id="577" name="TextShape 2"/>
          <p:cNvSpPr txBox="1"/>
          <p:nvPr/>
        </p:nvSpPr>
        <p:spPr>
          <a:xfrm>
            <a:off x="3884760" y="8685360"/>
            <a:ext cx="2971440" cy="458280"/>
          </a:xfrm>
          <a:prstGeom prst="rect">
            <a:avLst/>
          </a:prstGeom>
          <a:noFill/>
          <a:ln>
            <a:noFill/>
          </a:ln>
        </p:spPr>
        <p:txBody>
          <a:bodyPr anchor="b"/>
          <a:p>
            <a:pPr algn="r">
              <a:lnSpc>
                <a:spcPct val="100000"/>
              </a:lnSpc>
            </a:pPr>
            <a:fld id="{05B23686-703A-4EB9-9DB8-387216268B6C}" type="slidenum">
              <a:rPr b="0" lang="en-CA" sz="1200" spc="-1" strike="noStrike">
                <a:solidFill>
                  <a:srgbClr val="000000"/>
                </a:solidFill>
                <a:uFill>
                  <a:solidFill>
                    <a:srgbClr val="ffffff"/>
                  </a:solidFill>
                </a:uFill>
                <a:latin typeface="+mn-lt"/>
                <a:ea typeface="+mn-ea"/>
              </a:rPr>
              <a:t>&lt;number&gt;</a:t>
            </a:fld>
            <a:endParaRPr b="0" lang="en-CA" sz="1400" spc="-1" strike="noStrike">
              <a:solidFill>
                <a:srgbClr val="000000"/>
              </a:solidFill>
              <a:uFill>
                <a:solidFill>
                  <a:srgbClr val="ffffff"/>
                </a:solidFill>
              </a:uFill>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8" name="PlaceHolder 1"/>
          <p:cNvSpPr>
            <a:spLocks noGrp="1"/>
          </p:cNvSpPr>
          <p:nvPr>
            <p:ph type="body"/>
          </p:nvPr>
        </p:nvSpPr>
        <p:spPr>
          <a:xfrm>
            <a:off x="685800" y="4400640"/>
            <a:ext cx="5486040" cy="3600000"/>
          </a:xfrm>
          <a:prstGeom prst="rect">
            <a:avLst/>
          </a:prstGeom>
        </p:spPr>
        <p:txBody>
          <a:bodyPr/>
          <a:p>
            <a:pPr>
              <a:lnSpc>
                <a:spcPct val="100000"/>
              </a:lnSpc>
            </a:pPr>
            <a:r>
              <a:rPr b="0" lang="en-CA" sz="2000" spc="-1" strike="noStrike">
                <a:solidFill>
                  <a:srgbClr val="000000"/>
                </a:solidFill>
                <a:uFill>
                  <a:solidFill>
                    <a:srgbClr val="ffffff"/>
                  </a:solidFill>
                </a:uFill>
                <a:latin typeface="Arial"/>
              </a:rPr>
              <a:t>After finding out the security concerns associated with rowhammer attacks different manufacturers deployed rowhammer mitigation techniques. The first mitigation techniques was doubling the DRAM refresh rate. Which involves reducing the TREFI parameter of the BIOS. And particularly it became the default for Intel Xeon server-grade processors. And various vendors issued a bios update to protect legacy systems by doubling refresh rates from once every 64ms to once every 32 ms. But successive works on rowhammer attacks show this counter measure is still not sufficient.</a:t>
            </a:r>
            <a:endParaRPr b="0" lang="en-CA" sz="2000" spc="-1" strike="noStrike">
              <a:solidFill>
                <a:srgbClr val="000000"/>
              </a:solidFill>
              <a:uFill>
                <a:solidFill>
                  <a:srgbClr val="ffffff"/>
                </a:solidFill>
              </a:uFill>
              <a:latin typeface="Arial"/>
            </a:endParaRPr>
          </a:p>
          <a:p>
            <a:pPr>
              <a:lnSpc>
                <a:spcPct val="100000"/>
              </a:lnSpc>
            </a:pPr>
            <a:endParaRPr b="0" lang="en-CA" sz="2000" spc="-1" strike="noStrike">
              <a:solidFill>
                <a:srgbClr val="000000"/>
              </a:solidFill>
              <a:uFill>
                <a:solidFill>
                  <a:srgbClr val="ffffff"/>
                </a:solidFill>
              </a:uFill>
              <a:latin typeface="Arial"/>
            </a:endParaRPr>
          </a:p>
          <a:p>
            <a:pPr>
              <a:lnSpc>
                <a:spcPct val="100000"/>
              </a:lnSpc>
            </a:pPr>
            <a:r>
              <a:rPr b="0" lang="en-CA" sz="2000" spc="-1" strike="noStrike">
                <a:solidFill>
                  <a:srgbClr val="000000"/>
                </a:solidFill>
                <a:uFill>
                  <a:solidFill>
                    <a:srgbClr val="ffffff"/>
                  </a:solidFill>
                </a:uFill>
                <a:latin typeface="Arial"/>
              </a:rPr>
              <a:t>Yet another mitigation technique that has been proposed is disallowing CLFLUSH instruction to overcome high locality cache misses which is required by the attack. Google’s NaCl sandbox was patched to disallow the use of CLFLUSH instruction by applications running inside it. </a:t>
            </a:r>
            <a:endParaRPr b="0" lang="en-CA" sz="2000" spc="-1" strike="noStrike">
              <a:solidFill>
                <a:srgbClr val="000000"/>
              </a:solidFill>
              <a:uFill>
                <a:solidFill>
                  <a:srgbClr val="ffffff"/>
                </a:solidFill>
              </a:uFill>
              <a:latin typeface="Arial"/>
            </a:endParaRPr>
          </a:p>
        </p:txBody>
      </p:sp>
      <p:sp>
        <p:nvSpPr>
          <p:cNvPr id="579" name="TextShape 2"/>
          <p:cNvSpPr txBox="1"/>
          <p:nvPr/>
        </p:nvSpPr>
        <p:spPr>
          <a:xfrm>
            <a:off x="3884760" y="8685360"/>
            <a:ext cx="2971440" cy="458280"/>
          </a:xfrm>
          <a:prstGeom prst="rect">
            <a:avLst/>
          </a:prstGeom>
          <a:noFill/>
          <a:ln>
            <a:noFill/>
          </a:ln>
        </p:spPr>
        <p:txBody>
          <a:bodyPr anchor="b"/>
          <a:p>
            <a:pPr algn="r">
              <a:lnSpc>
                <a:spcPct val="100000"/>
              </a:lnSpc>
            </a:pPr>
            <a:fld id="{3A0ADD55-1B3D-42E0-91C3-E86A908A18BF}" type="slidenum">
              <a:rPr b="0" lang="en-CA" sz="1200" spc="-1" strike="noStrike">
                <a:solidFill>
                  <a:srgbClr val="000000"/>
                </a:solidFill>
                <a:uFill>
                  <a:solidFill>
                    <a:srgbClr val="ffffff"/>
                  </a:solidFill>
                </a:uFill>
                <a:latin typeface="+mn-lt"/>
                <a:ea typeface="+mn-ea"/>
              </a:rPr>
              <a:t>&lt;number&gt;</a:t>
            </a:fld>
            <a:endParaRPr b="0" lang="en-CA" sz="1400" spc="-1" strike="noStrike">
              <a:solidFill>
                <a:srgbClr val="000000"/>
              </a:solidFill>
              <a:uFill>
                <a:solidFill>
                  <a:srgbClr val="ffffff"/>
                </a:solidFill>
              </a:uFill>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0" name="PlaceHolder 1"/>
          <p:cNvSpPr>
            <a:spLocks noGrp="1"/>
          </p:cNvSpPr>
          <p:nvPr>
            <p:ph type="body"/>
          </p:nvPr>
        </p:nvSpPr>
        <p:spPr>
          <a:xfrm>
            <a:off x="685800" y="4400640"/>
            <a:ext cx="5486040" cy="3600000"/>
          </a:xfrm>
          <a:prstGeom prst="rect">
            <a:avLst/>
          </a:prstGeom>
        </p:spPr>
        <p:txBody>
          <a:bodyPr/>
          <a:p>
            <a:endParaRPr b="0" lang="en-CA" sz="2000" spc="-1" strike="noStrike">
              <a:solidFill>
                <a:srgbClr val="000000"/>
              </a:solidFill>
              <a:uFill>
                <a:solidFill>
                  <a:srgbClr val="ffffff"/>
                </a:solidFill>
              </a:uFill>
              <a:latin typeface="Arial"/>
            </a:endParaRPr>
          </a:p>
        </p:txBody>
      </p:sp>
      <p:sp>
        <p:nvSpPr>
          <p:cNvPr id="581" name="TextShape 2"/>
          <p:cNvSpPr txBox="1"/>
          <p:nvPr/>
        </p:nvSpPr>
        <p:spPr>
          <a:xfrm>
            <a:off x="3884760" y="8685360"/>
            <a:ext cx="2971440" cy="458280"/>
          </a:xfrm>
          <a:prstGeom prst="rect">
            <a:avLst/>
          </a:prstGeom>
          <a:noFill/>
          <a:ln>
            <a:noFill/>
          </a:ln>
        </p:spPr>
        <p:txBody>
          <a:bodyPr anchor="b"/>
          <a:p>
            <a:pPr algn="r">
              <a:lnSpc>
                <a:spcPct val="100000"/>
              </a:lnSpc>
            </a:pPr>
            <a:fld id="{4918C5D7-89C5-46F2-9DC9-9240C02396AB}" type="slidenum">
              <a:rPr b="0" lang="en-CA" sz="1200" spc="-1" strike="noStrike">
                <a:solidFill>
                  <a:srgbClr val="000000"/>
                </a:solidFill>
                <a:uFill>
                  <a:solidFill>
                    <a:srgbClr val="ffffff"/>
                  </a:solidFill>
                </a:uFill>
                <a:latin typeface="+mn-lt"/>
                <a:ea typeface="+mn-ea"/>
              </a:rPr>
              <a:t>&lt;number&gt;</a:t>
            </a:fld>
            <a:endParaRPr b="0" lang="en-CA" sz="1400" spc="-1" strike="noStrike">
              <a:solidFill>
                <a:srgbClr val="000000"/>
              </a:solidFill>
              <a:uFill>
                <a:solidFill>
                  <a:srgbClr val="ffffff"/>
                </a:solidFill>
              </a:uFill>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2" name="PlaceHolder 1"/>
          <p:cNvSpPr>
            <a:spLocks noGrp="1"/>
          </p:cNvSpPr>
          <p:nvPr>
            <p:ph type="body"/>
          </p:nvPr>
        </p:nvSpPr>
        <p:spPr>
          <a:xfrm>
            <a:off x="685800" y="4400640"/>
            <a:ext cx="5486040" cy="3600000"/>
          </a:xfrm>
          <a:prstGeom prst="rect">
            <a:avLst/>
          </a:prstGeom>
        </p:spPr>
        <p:txBody>
          <a:bodyPr/>
          <a:p>
            <a:r>
              <a:rPr b="0" lang="en-CA" sz="2000" spc="-1" strike="noStrike">
                <a:solidFill>
                  <a:srgbClr val="000000"/>
                </a:solidFill>
                <a:uFill>
                  <a:solidFill>
                    <a:srgbClr val="ffffff"/>
                  </a:solidFill>
                </a:uFill>
                <a:latin typeface="Arial"/>
              </a:rPr>
              <a:t>Cache allocation technology </a:t>
            </a:r>
            <a:endParaRPr b="0" lang="en-CA" sz="2000" spc="-1" strike="noStrike">
              <a:solidFill>
                <a:srgbClr val="000000"/>
              </a:solidFill>
              <a:uFill>
                <a:solidFill>
                  <a:srgbClr val="ffffff"/>
                </a:solidFill>
              </a:uFill>
              <a:latin typeface="Arial"/>
            </a:endParaRPr>
          </a:p>
          <a:p>
            <a:endParaRPr b="0" lang="en-CA" sz="2000" spc="-1" strike="noStrike">
              <a:solidFill>
                <a:srgbClr val="000000"/>
              </a:solidFill>
              <a:uFill>
                <a:solidFill>
                  <a:srgbClr val="ffffff"/>
                </a:solidFill>
              </a:uFill>
              <a:latin typeface="Arial"/>
            </a:endParaRPr>
          </a:p>
          <a:p>
            <a:r>
              <a:rPr b="0" lang="en-CA" sz="2000" spc="-1" strike="noStrike">
                <a:solidFill>
                  <a:srgbClr val="000000"/>
                </a:solidFill>
                <a:uFill>
                  <a:solidFill>
                    <a:srgbClr val="ffffff"/>
                  </a:solidFill>
                </a:uFill>
                <a:latin typeface="Arial"/>
              </a:rPr>
              <a:t>+</a:t>
            </a:r>
            <a:endParaRPr b="0" lang="en-CA" sz="2000" spc="-1" strike="noStrike">
              <a:solidFill>
                <a:srgbClr val="000000"/>
              </a:solidFill>
              <a:uFill>
                <a:solidFill>
                  <a:srgbClr val="ffffff"/>
                </a:solidFill>
              </a:uFill>
              <a:latin typeface="Arial"/>
            </a:endParaRPr>
          </a:p>
          <a:p>
            <a:endParaRPr b="0" lang="en-CA" sz="2000" spc="-1" strike="noStrike">
              <a:solidFill>
                <a:srgbClr val="000000"/>
              </a:solidFill>
              <a:uFill>
                <a:solidFill>
                  <a:srgbClr val="ffffff"/>
                </a:solidFill>
              </a:uFill>
              <a:latin typeface="Arial"/>
            </a:endParaRPr>
          </a:p>
          <a:p>
            <a:r>
              <a:rPr b="0" lang="en-CA" sz="2000" spc="-1" strike="noStrike">
                <a:solidFill>
                  <a:srgbClr val="000000"/>
                </a:solidFill>
                <a:uFill>
                  <a:solidFill>
                    <a:srgbClr val="ffffff"/>
                  </a:solidFill>
                </a:uFill>
                <a:latin typeface="Arial"/>
              </a:rPr>
              <a:t>Talk about the your attack </a:t>
            </a:r>
            <a:endParaRPr b="0" lang="en-CA" sz="2000" spc="-1" strike="noStrike">
              <a:solidFill>
                <a:srgbClr val="000000"/>
              </a:solidFill>
              <a:uFill>
                <a:solidFill>
                  <a:srgbClr val="ffffff"/>
                </a:solidFill>
              </a:uFill>
              <a:latin typeface="Arial"/>
            </a:endParaRPr>
          </a:p>
        </p:txBody>
      </p:sp>
      <p:sp>
        <p:nvSpPr>
          <p:cNvPr id="583" name="TextShape 2"/>
          <p:cNvSpPr txBox="1"/>
          <p:nvPr/>
        </p:nvSpPr>
        <p:spPr>
          <a:xfrm>
            <a:off x="3884760" y="8685360"/>
            <a:ext cx="2971440" cy="458280"/>
          </a:xfrm>
          <a:prstGeom prst="rect">
            <a:avLst/>
          </a:prstGeom>
          <a:noFill/>
          <a:ln>
            <a:noFill/>
          </a:ln>
        </p:spPr>
        <p:txBody>
          <a:bodyPr anchor="b"/>
          <a:p>
            <a:pPr algn="r">
              <a:lnSpc>
                <a:spcPct val="100000"/>
              </a:lnSpc>
            </a:pPr>
            <a:fld id="{9A61402D-51CD-4ED7-A697-8275DEF25D86}" type="slidenum">
              <a:rPr b="0" lang="en-CA" sz="1200" spc="-1" strike="noStrike">
                <a:solidFill>
                  <a:srgbClr val="000000"/>
                </a:solidFill>
                <a:uFill>
                  <a:solidFill>
                    <a:srgbClr val="ffffff"/>
                  </a:solidFill>
                </a:uFill>
                <a:latin typeface="+mn-lt"/>
                <a:ea typeface="+mn-ea"/>
              </a:rPr>
              <a:t>&lt;number&gt;</a:t>
            </a:fld>
            <a:endParaRPr b="0" lang="en-CA" sz="1400" spc="-1" strike="noStrike">
              <a:solidFill>
                <a:srgbClr val="000000"/>
              </a:solidFill>
              <a:uFill>
                <a:solidFill>
                  <a:srgbClr val="ffffff"/>
                </a:solidFill>
              </a:uFill>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4" name="PlaceHolder 1"/>
          <p:cNvSpPr>
            <a:spLocks noGrp="1"/>
          </p:cNvSpPr>
          <p:nvPr>
            <p:ph type="body"/>
          </p:nvPr>
        </p:nvSpPr>
        <p:spPr>
          <a:xfrm>
            <a:off x="685800" y="4400640"/>
            <a:ext cx="5486040" cy="3600000"/>
          </a:xfrm>
          <a:prstGeom prst="rect">
            <a:avLst/>
          </a:prstGeom>
        </p:spPr>
        <p:txBody>
          <a:bodyPr/>
          <a:p>
            <a:endParaRPr b="0" lang="en-CA" sz="2000" spc="-1" strike="noStrike">
              <a:solidFill>
                <a:srgbClr val="000000"/>
              </a:solidFill>
              <a:uFill>
                <a:solidFill>
                  <a:srgbClr val="ffffff"/>
                </a:solidFill>
              </a:uFill>
              <a:latin typeface="Arial"/>
            </a:endParaRPr>
          </a:p>
        </p:txBody>
      </p:sp>
      <p:sp>
        <p:nvSpPr>
          <p:cNvPr id="585" name="TextShape 2"/>
          <p:cNvSpPr txBox="1"/>
          <p:nvPr/>
        </p:nvSpPr>
        <p:spPr>
          <a:xfrm>
            <a:off x="3884760" y="8685360"/>
            <a:ext cx="2971440" cy="458280"/>
          </a:xfrm>
          <a:prstGeom prst="rect">
            <a:avLst/>
          </a:prstGeom>
          <a:noFill/>
          <a:ln>
            <a:noFill/>
          </a:ln>
        </p:spPr>
        <p:txBody>
          <a:bodyPr anchor="b"/>
          <a:p>
            <a:pPr algn="r">
              <a:lnSpc>
                <a:spcPct val="100000"/>
              </a:lnSpc>
            </a:pPr>
            <a:fld id="{778AB669-66AF-43D5-A81D-6B403967C00A}" type="slidenum">
              <a:rPr b="0" lang="en-CA" sz="1200" spc="-1" strike="noStrike">
                <a:solidFill>
                  <a:srgbClr val="000000"/>
                </a:solidFill>
                <a:uFill>
                  <a:solidFill>
                    <a:srgbClr val="ffffff"/>
                  </a:solidFill>
                </a:uFill>
                <a:latin typeface="+mn-lt"/>
                <a:ea typeface="+mn-ea"/>
              </a:rPr>
              <a:t>&lt;number&gt;</a:t>
            </a:fld>
            <a:endParaRPr b="0" lang="en-CA" sz="1400" spc="-1" strike="noStrike">
              <a:solidFill>
                <a:srgbClr val="000000"/>
              </a:solidFill>
              <a:uFill>
                <a:solidFill>
                  <a:srgbClr val="ffffff"/>
                </a:solidFill>
              </a:u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6.png"/>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7.png"/><Relationship Id="rId3" Type="http://schemas.openxmlformats.org/officeDocument/2006/relationships/image" Target="../media/image8.png"/>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523880" y="1122480"/>
            <a:ext cx="9143640" cy="2387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27" name="PlaceHolder 2"/>
          <p:cNvSpPr>
            <a:spLocks noGrp="1"/>
          </p:cNvSpPr>
          <p:nvPr>
            <p:ph type="body"/>
          </p:nvPr>
        </p:nvSpPr>
        <p:spPr>
          <a:xfrm>
            <a:off x="609480" y="160452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28" name="PlaceHolder 3"/>
          <p:cNvSpPr>
            <a:spLocks noGrp="1"/>
          </p:cNvSpPr>
          <p:nvPr>
            <p:ph type="body"/>
          </p:nvPr>
        </p:nvSpPr>
        <p:spPr>
          <a:xfrm>
            <a:off x="609480" y="368208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523880" y="1122480"/>
            <a:ext cx="9143640" cy="2387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30"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31"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32" name="PlaceHolder 4"/>
          <p:cNvSpPr>
            <a:spLocks noGrp="1"/>
          </p:cNvSpPr>
          <p:nvPr>
            <p:ph type="body"/>
          </p:nvPr>
        </p:nvSpPr>
        <p:spPr>
          <a:xfrm>
            <a:off x="623196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33" name="PlaceHolder 5"/>
          <p:cNvSpPr>
            <a:spLocks noGrp="1"/>
          </p:cNvSpPr>
          <p:nvPr>
            <p:ph type="body"/>
          </p:nvPr>
        </p:nvSpPr>
        <p:spPr>
          <a:xfrm>
            <a:off x="60948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523880" y="1122480"/>
            <a:ext cx="9143640" cy="2387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35" name="PlaceHolder 2"/>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36" name="PlaceHolder 3"/>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pic>
        <p:nvPicPr>
          <p:cNvPr id="37" name="" descr=""/>
          <p:cNvPicPr/>
          <p:nvPr/>
        </p:nvPicPr>
        <p:blipFill>
          <a:blip r:embed="rId2"/>
          <a:stretch/>
        </p:blipFill>
        <p:spPr>
          <a:xfrm>
            <a:off x="3602880" y="1604520"/>
            <a:ext cx="4984920" cy="3977280"/>
          </a:xfrm>
          <a:prstGeom prst="rect">
            <a:avLst/>
          </a:prstGeom>
          <a:ln>
            <a:noFill/>
          </a:ln>
        </p:spPr>
      </p:pic>
      <p:pic>
        <p:nvPicPr>
          <p:cNvPr id="38" name="" descr=""/>
          <p:cNvPicPr/>
          <p:nvPr/>
        </p:nvPicPr>
        <p:blipFill>
          <a:blip r:embed="rId3"/>
          <a:stretch/>
        </p:blipFill>
        <p:spPr>
          <a:xfrm>
            <a:off x="360288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1523880" y="1122480"/>
            <a:ext cx="9143640" cy="2387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45"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CA"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1523880" y="1122480"/>
            <a:ext cx="9143640" cy="2387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47" name="PlaceHolder 2"/>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1523880" y="1122480"/>
            <a:ext cx="9143640" cy="2387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49" name="PlaceHolder 2"/>
          <p:cNvSpPr>
            <a:spLocks noGrp="1"/>
          </p:cNvSpPr>
          <p:nvPr>
            <p:ph type="body"/>
          </p:nvPr>
        </p:nvSpPr>
        <p:spPr>
          <a:xfrm>
            <a:off x="60948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50" name="PlaceHolder 3"/>
          <p:cNvSpPr>
            <a:spLocks noGrp="1"/>
          </p:cNvSpPr>
          <p:nvPr>
            <p:ph type="body"/>
          </p:nvPr>
        </p:nvSpPr>
        <p:spPr>
          <a:xfrm>
            <a:off x="623196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1523880" y="1122480"/>
            <a:ext cx="9143640" cy="2387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1523880" y="1122480"/>
            <a:ext cx="9143640" cy="11066760"/>
          </a:xfrm>
          <a:prstGeom prst="rect">
            <a:avLst/>
          </a:prstGeom>
        </p:spPr>
        <p:txBody>
          <a:bodyPr lIns="0" rIns="0" tIns="0" bIns="0" anchor="ctr"/>
          <a:p>
            <a:pPr algn="ctr"/>
            <a:endParaRPr b="0" lang="en-CA"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1523880" y="1122480"/>
            <a:ext cx="9143640" cy="2387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54"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55" name="PlaceHolder 3"/>
          <p:cNvSpPr>
            <a:spLocks noGrp="1"/>
          </p:cNvSpPr>
          <p:nvPr>
            <p:ph type="body"/>
          </p:nvPr>
        </p:nvSpPr>
        <p:spPr>
          <a:xfrm>
            <a:off x="60948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56" name="PlaceHolder 4"/>
          <p:cNvSpPr>
            <a:spLocks noGrp="1"/>
          </p:cNvSpPr>
          <p:nvPr>
            <p:ph type="body"/>
          </p:nvPr>
        </p:nvSpPr>
        <p:spPr>
          <a:xfrm>
            <a:off x="623196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CA"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1523880" y="1122480"/>
            <a:ext cx="9143640" cy="2387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58" name="PlaceHolder 2"/>
          <p:cNvSpPr>
            <a:spLocks noGrp="1"/>
          </p:cNvSpPr>
          <p:nvPr>
            <p:ph type="body"/>
          </p:nvPr>
        </p:nvSpPr>
        <p:spPr>
          <a:xfrm>
            <a:off x="60948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60" name="PlaceHolder 4"/>
          <p:cNvSpPr>
            <a:spLocks noGrp="1"/>
          </p:cNvSpPr>
          <p:nvPr>
            <p:ph type="body"/>
          </p:nvPr>
        </p:nvSpPr>
        <p:spPr>
          <a:xfrm>
            <a:off x="623196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1523880" y="1122480"/>
            <a:ext cx="9143640" cy="2387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2"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63"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64" name="PlaceHolder 4"/>
          <p:cNvSpPr>
            <a:spLocks noGrp="1"/>
          </p:cNvSpPr>
          <p:nvPr>
            <p:ph type="body"/>
          </p:nvPr>
        </p:nvSpPr>
        <p:spPr>
          <a:xfrm>
            <a:off x="609480" y="368208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1523880" y="1122480"/>
            <a:ext cx="9143640" cy="2387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6" name="PlaceHolder 2"/>
          <p:cNvSpPr>
            <a:spLocks noGrp="1"/>
          </p:cNvSpPr>
          <p:nvPr>
            <p:ph type="body"/>
          </p:nvPr>
        </p:nvSpPr>
        <p:spPr>
          <a:xfrm>
            <a:off x="609480" y="160452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67" name="PlaceHolder 3"/>
          <p:cNvSpPr>
            <a:spLocks noGrp="1"/>
          </p:cNvSpPr>
          <p:nvPr>
            <p:ph type="body"/>
          </p:nvPr>
        </p:nvSpPr>
        <p:spPr>
          <a:xfrm>
            <a:off x="609480" y="368208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1523880" y="1122480"/>
            <a:ext cx="9143640" cy="2387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69"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70"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71" name="PlaceHolder 4"/>
          <p:cNvSpPr>
            <a:spLocks noGrp="1"/>
          </p:cNvSpPr>
          <p:nvPr>
            <p:ph type="body"/>
          </p:nvPr>
        </p:nvSpPr>
        <p:spPr>
          <a:xfrm>
            <a:off x="623196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72" name="PlaceHolder 5"/>
          <p:cNvSpPr>
            <a:spLocks noGrp="1"/>
          </p:cNvSpPr>
          <p:nvPr>
            <p:ph type="body"/>
          </p:nvPr>
        </p:nvSpPr>
        <p:spPr>
          <a:xfrm>
            <a:off x="60948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1523880" y="1122480"/>
            <a:ext cx="9143640" cy="2387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74" name="PlaceHolder 2"/>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75" name="PlaceHolder 3"/>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pic>
        <p:nvPicPr>
          <p:cNvPr id="76" name="" descr=""/>
          <p:cNvPicPr/>
          <p:nvPr/>
        </p:nvPicPr>
        <p:blipFill>
          <a:blip r:embed="rId2"/>
          <a:stretch/>
        </p:blipFill>
        <p:spPr>
          <a:xfrm>
            <a:off x="3602880" y="1604520"/>
            <a:ext cx="4984920" cy="3977280"/>
          </a:xfrm>
          <a:prstGeom prst="rect">
            <a:avLst/>
          </a:prstGeom>
          <a:ln>
            <a:noFill/>
          </a:ln>
        </p:spPr>
      </p:pic>
      <p:pic>
        <p:nvPicPr>
          <p:cNvPr id="77" name="" descr=""/>
          <p:cNvPicPr/>
          <p:nvPr/>
        </p:nvPicPr>
        <p:blipFill>
          <a:blip r:embed="rId3"/>
          <a:stretch/>
        </p:blipFill>
        <p:spPr>
          <a:xfrm>
            <a:off x="3602880" y="1604520"/>
            <a:ext cx="4984920" cy="3977280"/>
          </a:xfrm>
          <a:prstGeom prst="rect">
            <a:avLst/>
          </a:prstGeom>
          <a:ln>
            <a:noFill/>
          </a:ln>
        </p:spPr>
      </p:pic>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4" name="PlaceHolder 1"/>
          <p:cNvSpPr>
            <a:spLocks noGrp="1"/>
          </p:cNvSpPr>
          <p:nvPr>
            <p:ph type="title"/>
          </p:nvPr>
        </p:nvSpPr>
        <p:spPr>
          <a:xfrm>
            <a:off x="1523880" y="1122480"/>
            <a:ext cx="9143640" cy="2387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85"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CA" sz="3200" spc="-1" strike="noStrike">
              <a:solidFill>
                <a:srgbClr val="000000"/>
              </a:solidFill>
              <a:uFill>
                <a:solidFill>
                  <a:srgbClr val="ffffff"/>
                </a:solidFill>
              </a:u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1523880" y="1122480"/>
            <a:ext cx="9143640" cy="2387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87" name="PlaceHolder 2"/>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1523880" y="1122480"/>
            <a:ext cx="9143640" cy="2387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89" name="PlaceHolder 2"/>
          <p:cNvSpPr>
            <a:spLocks noGrp="1"/>
          </p:cNvSpPr>
          <p:nvPr>
            <p:ph type="body"/>
          </p:nvPr>
        </p:nvSpPr>
        <p:spPr>
          <a:xfrm>
            <a:off x="60948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90" name="PlaceHolder 3"/>
          <p:cNvSpPr>
            <a:spLocks noGrp="1"/>
          </p:cNvSpPr>
          <p:nvPr>
            <p:ph type="body"/>
          </p:nvPr>
        </p:nvSpPr>
        <p:spPr>
          <a:xfrm>
            <a:off x="623196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1" name="PlaceHolder 1"/>
          <p:cNvSpPr>
            <a:spLocks noGrp="1"/>
          </p:cNvSpPr>
          <p:nvPr>
            <p:ph type="title"/>
          </p:nvPr>
        </p:nvSpPr>
        <p:spPr>
          <a:xfrm>
            <a:off x="1523880" y="1122480"/>
            <a:ext cx="9143640" cy="2387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1523880" y="1122480"/>
            <a:ext cx="9143640" cy="2387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8" name="PlaceHolder 2"/>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2" name="PlaceHolder 1"/>
          <p:cNvSpPr>
            <a:spLocks noGrp="1"/>
          </p:cNvSpPr>
          <p:nvPr>
            <p:ph type="subTitle"/>
          </p:nvPr>
        </p:nvSpPr>
        <p:spPr>
          <a:xfrm>
            <a:off x="1523880" y="1122480"/>
            <a:ext cx="9143640" cy="11066760"/>
          </a:xfrm>
          <a:prstGeom prst="rect">
            <a:avLst/>
          </a:prstGeom>
        </p:spPr>
        <p:txBody>
          <a:bodyPr lIns="0" rIns="0" tIns="0" bIns="0" anchor="ctr"/>
          <a:p>
            <a:pPr algn="ctr"/>
            <a:endParaRPr b="0" lang="en-CA" sz="3200" spc="-1" strike="noStrike">
              <a:solidFill>
                <a:srgbClr val="000000"/>
              </a:solidFill>
              <a:uFill>
                <a:solidFill>
                  <a:srgbClr val="ffffff"/>
                </a:solidFill>
              </a:u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1523880" y="1122480"/>
            <a:ext cx="9143640" cy="2387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94"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95" name="PlaceHolder 3"/>
          <p:cNvSpPr>
            <a:spLocks noGrp="1"/>
          </p:cNvSpPr>
          <p:nvPr>
            <p:ph type="body"/>
          </p:nvPr>
        </p:nvSpPr>
        <p:spPr>
          <a:xfrm>
            <a:off x="60948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96" name="PlaceHolder 4"/>
          <p:cNvSpPr>
            <a:spLocks noGrp="1"/>
          </p:cNvSpPr>
          <p:nvPr>
            <p:ph type="body"/>
          </p:nvPr>
        </p:nvSpPr>
        <p:spPr>
          <a:xfrm>
            <a:off x="623196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1523880" y="1122480"/>
            <a:ext cx="9143640" cy="2387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98" name="PlaceHolder 2"/>
          <p:cNvSpPr>
            <a:spLocks noGrp="1"/>
          </p:cNvSpPr>
          <p:nvPr>
            <p:ph type="body"/>
          </p:nvPr>
        </p:nvSpPr>
        <p:spPr>
          <a:xfrm>
            <a:off x="60948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99"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00" name="PlaceHolder 4"/>
          <p:cNvSpPr>
            <a:spLocks noGrp="1"/>
          </p:cNvSpPr>
          <p:nvPr>
            <p:ph type="body"/>
          </p:nvPr>
        </p:nvSpPr>
        <p:spPr>
          <a:xfrm>
            <a:off x="623196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1523880" y="1122480"/>
            <a:ext cx="9143640" cy="2387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02"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03"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04" name="PlaceHolder 4"/>
          <p:cNvSpPr>
            <a:spLocks noGrp="1"/>
          </p:cNvSpPr>
          <p:nvPr>
            <p:ph type="body"/>
          </p:nvPr>
        </p:nvSpPr>
        <p:spPr>
          <a:xfrm>
            <a:off x="609480" y="368208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1523880" y="1122480"/>
            <a:ext cx="9143640" cy="2387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06" name="PlaceHolder 2"/>
          <p:cNvSpPr>
            <a:spLocks noGrp="1"/>
          </p:cNvSpPr>
          <p:nvPr>
            <p:ph type="body"/>
          </p:nvPr>
        </p:nvSpPr>
        <p:spPr>
          <a:xfrm>
            <a:off x="609480" y="160452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07" name="PlaceHolder 3"/>
          <p:cNvSpPr>
            <a:spLocks noGrp="1"/>
          </p:cNvSpPr>
          <p:nvPr>
            <p:ph type="body"/>
          </p:nvPr>
        </p:nvSpPr>
        <p:spPr>
          <a:xfrm>
            <a:off x="609480" y="368208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1523880" y="1122480"/>
            <a:ext cx="9143640" cy="2387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09"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10"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11" name="PlaceHolder 4"/>
          <p:cNvSpPr>
            <a:spLocks noGrp="1"/>
          </p:cNvSpPr>
          <p:nvPr>
            <p:ph type="body"/>
          </p:nvPr>
        </p:nvSpPr>
        <p:spPr>
          <a:xfrm>
            <a:off x="623196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12" name="PlaceHolder 5"/>
          <p:cNvSpPr>
            <a:spLocks noGrp="1"/>
          </p:cNvSpPr>
          <p:nvPr>
            <p:ph type="body"/>
          </p:nvPr>
        </p:nvSpPr>
        <p:spPr>
          <a:xfrm>
            <a:off x="60948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1523880" y="1122480"/>
            <a:ext cx="9143640" cy="2387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14" name="PlaceHolder 2"/>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15" name="PlaceHolder 3"/>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pic>
        <p:nvPicPr>
          <p:cNvPr id="116" name="" descr=""/>
          <p:cNvPicPr/>
          <p:nvPr/>
        </p:nvPicPr>
        <p:blipFill>
          <a:blip r:embed="rId2"/>
          <a:stretch/>
        </p:blipFill>
        <p:spPr>
          <a:xfrm>
            <a:off x="3602880" y="1604520"/>
            <a:ext cx="4984920" cy="3977280"/>
          </a:xfrm>
          <a:prstGeom prst="rect">
            <a:avLst/>
          </a:prstGeom>
          <a:ln>
            <a:noFill/>
          </a:ln>
        </p:spPr>
      </p:pic>
      <p:pic>
        <p:nvPicPr>
          <p:cNvPr id="117" name="" descr=""/>
          <p:cNvPicPr/>
          <p:nvPr/>
        </p:nvPicPr>
        <p:blipFill>
          <a:blip r:embed="rId3"/>
          <a:stretch/>
        </p:blipFill>
        <p:spPr>
          <a:xfrm>
            <a:off x="3602880" y="1604520"/>
            <a:ext cx="4984920" cy="3977280"/>
          </a:xfrm>
          <a:prstGeom prst="rect">
            <a:avLst/>
          </a:prstGeom>
          <a:ln>
            <a:noFill/>
          </a:ln>
        </p:spPr>
      </p:pic>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3" name="PlaceHolder 1"/>
          <p:cNvSpPr>
            <a:spLocks noGrp="1"/>
          </p:cNvSpPr>
          <p:nvPr>
            <p:ph type="title"/>
          </p:nvPr>
        </p:nvSpPr>
        <p:spPr>
          <a:xfrm>
            <a:off x="1523880" y="1122480"/>
            <a:ext cx="9143640" cy="2387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24" name="PlaceHolder 2"/>
          <p:cNvSpPr>
            <a:spLocks noGrp="1"/>
          </p:cNvSpPr>
          <p:nvPr>
            <p:ph type="subTitle"/>
          </p:nvPr>
        </p:nvSpPr>
        <p:spPr>
          <a:xfrm>
            <a:off x="609480" y="1604520"/>
            <a:ext cx="10972440" cy="3977280"/>
          </a:xfrm>
          <a:prstGeom prst="rect">
            <a:avLst/>
          </a:prstGeom>
        </p:spPr>
        <p:txBody>
          <a:bodyPr lIns="0" rIns="0" tIns="0" bIns="0" anchor="ctr"/>
          <a:p>
            <a:pPr algn="ctr"/>
            <a:endParaRPr b="0" lang="en-CA" sz="3200" spc="-1" strike="noStrike">
              <a:solidFill>
                <a:srgbClr val="000000"/>
              </a:solidFill>
              <a:uFill>
                <a:solidFill>
                  <a:srgbClr val="ffffff"/>
                </a:solidFill>
              </a:u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1523880" y="1122480"/>
            <a:ext cx="9143640" cy="2387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26" name="PlaceHolder 2"/>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523880" y="1122480"/>
            <a:ext cx="9143640" cy="2387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0" name="PlaceHolder 2"/>
          <p:cNvSpPr>
            <a:spLocks noGrp="1"/>
          </p:cNvSpPr>
          <p:nvPr>
            <p:ph type="body"/>
          </p:nvPr>
        </p:nvSpPr>
        <p:spPr>
          <a:xfrm>
            <a:off x="60948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1" name="PlaceHolder 3"/>
          <p:cNvSpPr>
            <a:spLocks noGrp="1"/>
          </p:cNvSpPr>
          <p:nvPr>
            <p:ph type="body"/>
          </p:nvPr>
        </p:nvSpPr>
        <p:spPr>
          <a:xfrm>
            <a:off x="623196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1523880" y="1122480"/>
            <a:ext cx="9143640" cy="2387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28" name="PlaceHolder 2"/>
          <p:cNvSpPr>
            <a:spLocks noGrp="1"/>
          </p:cNvSpPr>
          <p:nvPr>
            <p:ph type="body"/>
          </p:nvPr>
        </p:nvSpPr>
        <p:spPr>
          <a:xfrm>
            <a:off x="60948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29" name="PlaceHolder 3"/>
          <p:cNvSpPr>
            <a:spLocks noGrp="1"/>
          </p:cNvSpPr>
          <p:nvPr>
            <p:ph type="body"/>
          </p:nvPr>
        </p:nvSpPr>
        <p:spPr>
          <a:xfrm>
            <a:off x="623196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0" name="PlaceHolder 1"/>
          <p:cNvSpPr>
            <a:spLocks noGrp="1"/>
          </p:cNvSpPr>
          <p:nvPr>
            <p:ph type="title"/>
          </p:nvPr>
        </p:nvSpPr>
        <p:spPr>
          <a:xfrm>
            <a:off x="1523880" y="1122480"/>
            <a:ext cx="9143640" cy="2387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1" name="PlaceHolder 1"/>
          <p:cNvSpPr>
            <a:spLocks noGrp="1"/>
          </p:cNvSpPr>
          <p:nvPr>
            <p:ph type="subTitle"/>
          </p:nvPr>
        </p:nvSpPr>
        <p:spPr>
          <a:xfrm>
            <a:off x="1523880" y="1122480"/>
            <a:ext cx="9143640" cy="11066760"/>
          </a:xfrm>
          <a:prstGeom prst="rect">
            <a:avLst/>
          </a:prstGeom>
        </p:spPr>
        <p:txBody>
          <a:bodyPr lIns="0" rIns="0" tIns="0" bIns="0" anchor="ctr"/>
          <a:p>
            <a:pPr algn="ctr"/>
            <a:endParaRPr b="0" lang="en-CA" sz="3200" spc="-1" strike="noStrike">
              <a:solidFill>
                <a:srgbClr val="000000"/>
              </a:solidFill>
              <a:uFill>
                <a:solidFill>
                  <a:srgbClr val="ffffff"/>
                </a:solidFill>
              </a:u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1523880" y="1122480"/>
            <a:ext cx="9143640" cy="2387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33"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34" name="PlaceHolder 3"/>
          <p:cNvSpPr>
            <a:spLocks noGrp="1"/>
          </p:cNvSpPr>
          <p:nvPr>
            <p:ph type="body"/>
          </p:nvPr>
        </p:nvSpPr>
        <p:spPr>
          <a:xfrm>
            <a:off x="60948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35" name="PlaceHolder 4"/>
          <p:cNvSpPr>
            <a:spLocks noGrp="1"/>
          </p:cNvSpPr>
          <p:nvPr>
            <p:ph type="body"/>
          </p:nvPr>
        </p:nvSpPr>
        <p:spPr>
          <a:xfrm>
            <a:off x="623196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1523880" y="1122480"/>
            <a:ext cx="9143640" cy="2387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37" name="PlaceHolder 2"/>
          <p:cNvSpPr>
            <a:spLocks noGrp="1"/>
          </p:cNvSpPr>
          <p:nvPr>
            <p:ph type="body"/>
          </p:nvPr>
        </p:nvSpPr>
        <p:spPr>
          <a:xfrm>
            <a:off x="60948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38"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39" name="PlaceHolder 4"/>
          <p:cNvSpPr>
            <a:spLocks noGrp="1"/>
          </p:cNvSpPr>
          <p:nvPr>
            <p:ph type="body"/>
          </p:nvPr>
        </p:nvSpPr>
        <p:spPr>
          <a:xfrm>
            <a:off x="623196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1523880" y="1122480"/>
            <a:ext cx="9143640" cy="2387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41"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42"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43" name="PlaceHolder 4"/>
          <p:cNvSpPr>
            <a:spLocks noGrp="1"/>
          </p:cNvSpPr>
          <p:nvPr>
            <p:ph type="body"/>
          </p:nvPr>
        </p:nvSpPr>
        <p:spPr>
          <a:xfrm>
            <a:off x="609480" y="368208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1523880" y="1122480"/>
            <a:ext cx="9143640" cy="2387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45" name="PlaceHolder 2"/>
          <p:cNvSpPr>
            <a:spLocks noGrp="1"/>
          </p:cNvSpPr>
          <p:nvPr>
            <p:ph type="body"/>
          </p:nvPr>
        </p:nvSpPr>
        <p:spPr>
          <a:xfrm>
            <a:off x="609480" y="160452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46" name="PlaceHolder 3"/>
          <p:cNvSpPr>
            <a:spLocks noGrp="1"/>
          </p:cNvSpPr>
          <p:nvPr>
            <p:ph type="body"/>
          </p:nvPr>
        </p:nvSpPr>
        <p:spPr>
          <a:xfrm>
            <a:off x="609480" y="368208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1523880" y="1122480"/>
            <a:ext cx="9143640" cy="2387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48"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49"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50" name="PlaceHolder 4"/>
          <p:cNvSpPr>
            <a:spLocks noGrp="1"/>
          </p:cNvSpPr>
          <p:nvPr>
            <p:ph type="body"/>
          </p:nvPr>
        </p:nvSpPr>
        <p:spPr>
          <a:xfrm>
            <a:off x="623196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51" name="PlaceHolder 5"/>
          <p:cNvSpPr>
            <a:spLocks noGrp="1"/>
          </p:cNvSpPr>
          <p:nvPr>
            <p:ph type="body"/>
          </p:nvPr>
        </p:nvSpPr>
        <p:spPr>
          <a:xfrm>
            <a:off x="60948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1523880" y="1122480"/>
            <a:ext cx="9143640" cy="2387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53" name="PlaceHolder 2"/>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54" name="PlaceHolder 3"/>
          <p:cNvSpPr>
            <a:spLocks noGrp="1"/>
          </p:cNvSpPr>
          <p:nvPr>
            <p:ph type="body"/>
          </p:nvPr>
        </p:nvSpPr>
        <p:spPr>
          <a:xfrm>
            <a:off x="609480" y="1604520"/>
            <a:ext cx="1097244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pic>
        <p:nvPicPr>
          <p:cNvPr id="155" name="" descr=""/>
          <p:cNvPicPr/>
          <p:nvPr/>
        </p:nvPicPr>
        <p:blipFill>
          <a:blip r:embed="rId2"/>
          <a:stretch/>
        </p:blipFill>
        <p:spPr>
          <a:xfrm>
            <a:off x="3602880" y="1604520"/>
            <a:ext cx="4984920" cy="3977280"/>
          </a:xfrm>
          <a:prstGeom prst="rect">
            <a:avLst/>
          </a:prstGeom>
          <a:ln>
            <a:noFill/>
          </a:ln>
        </p:spPr>
      </p:pic>
      <p:pic>
        <p:nvPicPr>
          <p:cNvPr id="156" name="" descr=""/>
          <p:cNvPicPr/>
          <p:nvPr/>
        </p:nvPicPr>
        <p:blipFill>
          <a:blip r:embed="rId3"/>
          <a:stretch/>
        </p:blipFill>
        <p:spPr>
          <a:xfrm>
            <a:off x="3602880" y="1604520"/>
            <a:ext cx="4984920" cy="3977280"/>
          </a:xfrm>
          <a:prstGeom prst="rect">
            <a:avLst/>
          </a:prstGeom>
          <a:ln>
            <a:noFill/>
          </a:ln>
        </p:spPr>
      </p:pic>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1523880" y="1122480"/>
            <a:ext cx="9143640" cy="2387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1523880" y="1122480"/>
            <a:ext cx="9143640" cy="11066760"/>
          </a:xfrm>
          <a:prstGeom prst="rect">
            <a:avLst/>
          </a:prstGeom>
        </p:spPr>
        <p:txBody>
          <a:bodyPr lIns="0" rIns="0" tIns="0" bIns="0" anchor="ctr"/>
          <a:p>
            <a:pPr algn="ctr"/>
            <a:endParaRPr b="0" lang="en-CA"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1523880" y="1122480"/>
            <a:ext cx="9143640" cy="2387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5"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6" name="PlaceHolder 3"/>
          <p:cNvSpPr>
            <a:spLocks noGrp="1"/>
          </p:cNvSpPr>
          <p:nvPr>
            <p:ph type="body"/>
          </p:nvPr>
        </p:nvSpPr>
        <p:spPr>
          <a:xfrm>
            <a:off x="60948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17" name="PlaceHolder 4"/>
          <p:cNvSpPr>
            <a:spLocks noGrp="1"/>
          </p:cNvSpPr>
          <p:nvPr>
            <p:ph type="body"/>
          </p:nvPr>
        </p:nvSpPr>
        <p:spPr>
          <a:xfrm>
            <a:off x="623196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523880" y="1122480"/>
            <a:ext cx="9143640" cy="2387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19" name="PlaceHolder 2"/>
          <p:cNvSpPr>
            <a:spLocks noGrp="1"/>
          </p:cNvSpPr>
          <p:nvPr>
            <p:ph type="body"/>
          </p:nvPr>
        </p:nvSpPr>
        <p:spPr>
          <a:xfrm>
            <a:off x="609480" y="1604520"/>
            <a:ext cx="5354280" cy="397728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20"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21" name="PlaceHolder 4"/>
          <p:cNvSpPr>
            <a:spLocks noGrp="1"/>
          </p:cNvSpPr>
          <p:nvPr>
            <p:ph type="body"/>
          </p:nvPr>
        </p:nvSpPr>
        <p:spPr>
          <a:xfrm>
            <a:off x="6231960" y="368208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523880" y="1122480"/>
            <a:ext cx="9143640" cy="2387160"/>
          </a:xfrm>
          <a:prstGeom prst="rect">
            <a:avLst/>
          </a:prstGeom>
        </p:spPr>
        <p:txBody>
          <a:bodyPr lIns="0" rIns="0" tIns="0" bIns="0" anchor="ctr"/>
          <a:p>
            <a:endParaRPr b="0" lang="en-US" sz="1800" spc="-1" strike="noStrike">
              <a:solidFill>
                <a:srgbClr val="000000"/>
              </a:solidFill>
              <a:uFill>
                <a:solidFill>
                  <a:srgbClr val="ffffff"/>
                </a:solidFill>
              </a:uFill>
              <a:latin typeface="Calibri"/>
            </a:endParaRPr>
          </a:p>
        </p:txBody>
      </p:sp>
      <p:sp>
        <p:nvSpPr>
          <p:cNvPr id="23" name="PlaceHolder 2"/>
          <p:cNvSpPr>
            <a:spLocks noGrp="1"/>
          </p:cNvSpPr>
          <p:nvPr>
            <p:ph type="body"/>
          </p:nvPr>
        </p:nvSpPr>
        <p:spPr>
          <a:xfrm>
            <a:off x="60948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24" name="PlaceHolder 3"/>
          <p:cNvSpPr>
            <a:spLocks noGrp="1"/>
          </p:cNvSpPr>
          <p:nvPr>
            <p:ph type="body"/>
          </p:nvPr>
        </p:nvSpPr>
        <p:spPr>
          <a:xfrm>
            <a:off x="6231960" y="1604520"/>
            <a:ext cx="535428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
        <p:nvSpPr>
          <p:cNvPr id="25" name="PlaceHolder 4"/>
          <p:cNvSpPr>
            <a:spLocks noGrp="1"/>
          </p:cNvSpPr>
          <p:nvPr>
            <p:ph type="body"/>
          </p:nvPr>
        </p:nvSpPr>
        <p:spPr>
          <a:xfrm>
            <a:off x="609480" y="3682080"/>
            <a:ext cx="10972440" cy="1896840"/>
          </a:xfrm>
          <a:prstGeom prst="rect">
            <a:avLst/>
          </a:prstGeom>
        </p:spPr>
        <p:txBody>
          <a:bodyPr lIns="0" rIns="0" tIns="0" bIns="0"/>
          <a:p>
            <a:endParaRPr b="0" lang="en-US" sz="2800" spc="-1" strike="noStrike">
              <a:solidFill>
                <a:srgbClr val="000000"/>
              </a:solidFill>
              <a:uFill>
                <a:solidFill>
                  <a:srgbClr val="ffffff"/>
                </a:solidFill>
              </a:u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p:spPr>
        <p:txBody>
          <a:bodyPr anchor="b"/>
          <a:p>
            <a:pPr algn="ctr">
              <a:lnSpc>
                <a:spcPct val="100000"/>
              </a:lnSpc>
            </a:pPr>
            <a:r>
              <a:rPr b="0" lang="en-US" sz="6000" spc="-1" strike="noStrike">
                <a:solidFill>
                  <a:srgbClr val="000000"/>
                </a:solidFill>
                <a:uFill>
                  <a:solidFill>
                    <a:srgbClr val="ffffff"/>
                  </a:solidFill>
                </a:uFill>
                <a:latin typeface="Calibri Light"/>
              </a:rPr>
              <a:t>Click </a:t>
            </a:r>
            <a:r>
              <a:rPr b="0" lang="en-US" sz="6000" spc="-1" strike="noStrike">
                <a:solidFill>
                  <a:srgbClr val="000000"/>
                </a:solidFill>
                <a:uFill>
                  <a:solidFill>
                    <a:srgbClr val="ffffff"/>
                  </a:solidFill>
                </a:uFill>
                <a:latin typeface="Calibri Light"/>
              </a:rPr>
              <a:t>to </a:t>
            </a:r>
            <a:r>
              <a:rPr b="0" lang="en-US" sz="6000" spc="-1" strike="noStrike">
                <a:solidFill>
                  <a:srgbClr val="000000"/>
                </a:solidFill>
                <a:uFill>
                  <a:solidFill>
                    <a:srgbClr val="ffffff"/>
                  </a:solidFill>
                </a:uFill>
                <a:latin typeface="Calibri Light"/>
              </a:rPr>
              <a:t>edit </a:t>
            </a:r>
            <a:r>
              <a:rPr b="0" lang="en-US" sz="6000" spc="-1" strike="noStrike">
                <a:solidFill>
                  <a:srgbClr val="000000"/>
                </a:solidFill>
                <a:uFill>
                  <a:solidFill>
                    <a:srgbClr val="ffffff"/>
                  </a:solidFill>
                </a:uFill>
                <a:latin typeface="Calibri Light"/>
              </a:rPr>
              <a:t>Mast</a:t>
            </a:r>
            <a:r>
              <a:rPr b="0" lang="en-US" sz="6000" spc="-1" strike="noStrike">
                <a:solidFill>
                  <a:srgbClr val="000000"/>
                </a:solidFill>
                <a:uFill>
                  <a:solidFill>
                    <a:srgbClr val="ffffff"/>
                  </a:solidFill>
                </a:uFill>
                <a:latin typeface="Calibri Light"/>
              </a:rPr>
              <a:t>er </a:t>
            </a:r>
            <a:r>
              <a:rPr b="0" lang="en-US" sz="6000" spc="-1" strike="noStrike">
                <a:solidFill>
                  <a:srgbClr val="000000"/>
                </a:solidFill>
                <a:uFill>
                  <a:solidFill>
                    <a:srgbClr val="ffffff"/>
                  </a:solidFill>
                </a:uFill>
                <a:latin typeface="Calibri Light"/>
              </a:rPr>
              <a:t>title </a:t>
            </a:r>
            <a:r>
              <a:rPr b="0" lang="en-US" sz="6000" spc="-1" strike="noStrike">
                <a:solidFill>
                  <a:srgbClr val="000000"/>
                </a:solidFill>
                <a:uFill>
                  <a:solidFill>
                    <a:srgbClr val="ffffff"/>
                  </a:solidFill>
                </a:uFill>
                <a:latin typeface="Calibri Light"/>
              </a:rPr>
              <a:t>style</a:t>
            </a:r>
            <a:endParaRPr b="0" lang="en-US" sz="1800" spc="-1" strike="noStrike">
              <a:solidFill>
                <a:srgbClr val="000000"/>
              </a:solidFill>
              <a:uFill>
                <a:solidFill>
                  <a:srgbClr val="ffffff"/>
                </a:solidFill>
              </a:uFill>
              <a:latin typeface="Calibri"/>
            </a:endParaRPr>
          </a:p>
        </p:txBody>
      </p:sp>
      <p:sp>
        <p:nvSpPr>
          <p:cNvPr id="1" name="PlaceHolder 2"/>
          <p:cNvSpPr>
            <a:spLocks noGrp="1"/>
          </p:cNvSpPr>
          <p:nvPr>
            <p:ph type="dt"/>
          </p:nvPr>
        </p:nvSpPr>
        <p:spPr>
          <a:xfrm>
            <a:off x="838080" y="6356520"/>
            <a:ext cx="2742840" cy="364680"/>
          </a:xfrm>
          <a:prstGeom prst="rect">
            <a:avLst/>
          </a:prstGeom>
        </p:spPr>
        <p:txBody>
          <a:bodyPr anchor="ctr"/>
          <a:p>
            <a:pPr>
              <a:lnSpc>
                <a:spcPct val="100000"/>
              </a:lnSpc>
            </a:pPr>
            <a:r>
              <a:rPr b="0" lang="en-CA" sz="1200" spc="-1" strike="noStrike">
                <a:solidFill>
                  <a:srgbClr val="8b8b8b"/>
                </a:solidFill>
                <a:uFill>
                  <a:solidFill>
                    <a:srgbClr val="ffffff"/>
                  </a:solidFill>
                </a:uFill>
                <a:latin typeface="Calibri"/>
              </a:rPr>
              <a:t>17-12-13</a:t>
            </a:r>
            <a:endParaRPr b="0" lang="en-CA" sz="1400" spc="-1" strike="noStrike">
              <a:solidFill>
                <a:srgbClr val="000000"/>
              </a:solidFill>
              <a:uFill>
                <a:solidFill>
                  <a:srgbClr val="ffffff"/>
                </a:solidFill>
              </a:uFill>
              <a:latin typeface="Times New Roman"/>
            </a:endParaRPr>
          </a:p>
        </p:txBody>
      </p:sp>
      <p:sp>
        <p:nvSpPr>
          <p:cNvPr id="2" name="PlaceHolder 3"/>
          <p:cNvSpPr>
            <a:spLocks noGrp="1"/>
          </p:cNvSpPr>
          <p:nvPr>
            <p:ph type="ftr"/>
          </p:nvPr>
        </p:nvSpPr>
        <p:spPr>
          <a:xfrm>
            <a:off x="4038480" y="6356520"/>
            <a:ext cx="4114440" cy="364680"/>
          </a:xfrm>
          <a:prstGeom prst="rect">
            <a:avLst/>
          </a:prstGeom>
        </p:spPr>
        <p:txBody>
          <a:bodyPr anchor="ctr"/>
          <a:p>
            <a:endParaRPr b="0" lang="en-CA" sz="2400" spc="-1" strike="noStrike">
              <a:solidFill>
                <a:srgbClr val="000000"/>
              </a:solidFill>
              <a:uFill>
                <a:solidFill>
                  <a:srgbClr val="ffffff"/>
                </a:solidFill>
              </a:uFill>
              <a:latin typeface="Times New Roman"/>
            </a:endParaRPr>
          </a:p>
        </p:txBody>
      </p:sp>
      <p:sp>
        <p:nvSpPr>
          <p:cNvPr id="3" name="PlaceHolder 4"/>
          <p:cNvSpPr>
            <a:spLocks noGrp="1"/>
          </p:cNvSpPr>
          <p:nvPr>
            <p:ph type="sldNum"/>
          </p:nvPr>
        </p:nvSpPr>
        <p:spPr>
          <a:xfrm>
            <a:off x="8610480" y="6373080"/>
            <a:ext cx="2742840" cy="364680"/>
          </a:xfrm>
          <a:prstGeom prst="rect">
            <a:avLst/>
          </a:prstGeom>
        </p:spPr>
        <p:txBody>
          <a:bodyPr anchor="ctr"/>
          <a:p>
            <a:pPr algn="r">
              <a:lnSpc>
                <a:spcPct val="100000"/>
              </a:lnSpc>
            </a:pPr>
            <a:fld id="{8AE19F59-BB6C-4721-BB37-06F2A49F242B}" type="slidenum">
              <a:rPr b="1" lang="en-CA" sz="2400" spc="-1" strike="noStrike">
                <a:solidFill>
                  <a:srgbClr val="000000"/>
                </a:solidFill>
                <a:uFill>
                  <a:solidFill>
                    <a:srgbClr val="ffffff"/>
                  </a:solidFill>
                </a:uFill>
                <a:latin typeface="Calibri"/>
              </a:rPr>
              <a:t>19</a:t>
            </a:fld>
            <a:endParaRPr b="0" lang="en-CA" sz="1400" spc="-1" strike="noStrike">
              <a:solidFill>
                <a:srgbClr val="000000"/>
              </a:solidFill>
              <a:uFill>
                <a:solidFill>
                  <a:srgbClr val="ffffff"/>
                </a:solidFill>
              </a:uFill>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p>
            <a:pPr marL="432000" indent="-324000">
              <a:buClr>
                <a:srgbClr val="000000"/>
              </a:buClr>
              <a:buSzPct val="45000"/>
              <a:buFont typeface="Wingdings" charset="2"/>
              <a:buChar char=""/>
            </a:pPr>
            <a:r>
              <a:rPr b="0" lang="en-US" sz="2800" spc="-1" strike="noStrike">
                <a:solidFill>
                  <a:srgbClr val="000000"/>
                </a:solidFill>
                <a:uFill>
                  <a:solidFill>
                    <a:srgbClr val="ffffff"/>
                  </a:solidFill>
                </a:uFill>
                <a:latin typeface="Calibri"/>
              </a:rPr>
              <a:t>Click to edit the outline text </a:t>
            </a:r>
            <a:r>
              <a:rPr b="0" lang="en-US" sz="2800" spc="-1" strike="noStrike">
                <a:solidFill>
                  <a:srgbClr val="000000"/>
                </a:solidFill>
                <a:uFill>
                  <a:solidFill>
                    <a:srgbClr val="ffffff"/>
                  </a:solidFill>
                </a:uFill>
                <a:latin typeface="Calibri"/>
              </a:rPr>
              <a:t>format</a:t>
            </a:r>
            <a:endParaRPr b="0" lang="en-US" sz="28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en-US" sz="2000" spc="-1" strike="noStrike">
                <a:solidFill>
                  <a:srgbClr val="000000"/>
                </a:solidFill>
                <a:uFill>
                  <a:solidFill>
                    <a:srgbClr val="ffffff"/>
                  </a:solidFill>
                </a:uFill>
                <a:latin typeface="Calibri"/>
              </a:rPr>
              <a:t>Second Outline Level</a:t>
            </a:r>
            <a:endParaRPr b="0" lang="en-US" sz="20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b="0" lang="en-US" sz="1800" spc="-1" strike="noStrike">
                <a:solidFill>
                  <a:srgbClr val="000000"/>
                </a:solidFill>
                <a:uFill>
                  <a:solidFill>
                    <a:srgbClr val="ffffff"/>
                  </a:solidFill>
                </a:uFill>
                <a:latin typeface="Calibri"/>
              </a:rPr>
              <a:t>Third Outline Level</a:t>
            </a:r>
            <a:endParaRPr b="0" lang="en-US" sz="18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b="0" lang="en-US" sz="1800" spc="-1" strike="noStrike">
                <a:solidFill>
                  <a:srgbClr val="000000"/>
                </a:solidFill>
                <a:uFill>
                  <a:solidFill>
                    <a:srgbClr val="ffffff"/>
                  </a:solidFill>
                </a:uFill>
                <a:latin typeface="Calibri"/>
              </a:rPr>
              <a:t>Fourth Outline Level</a:t>
            </a:r>
            <a:endParaRPr b="0" lang="en-US" sz="18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Fifth Outline Level</a:t>
            </a:r>
            <a:endParaRPr b="0" lang="en-US" sz="20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Sixth Outline Level</a:t>
            </a:r>
            <a:endParaRPr b="0" lang="en-US" sz="2000" spc="-1" strike="noStrike">
              <a:solidFill>
                <a:srgbClr val="000000"/>
              </a:solidFill>
              <a:uFill>
                <a:solidFill>
                  <a:srgbClr val="ffffff"/>
                </a:solidFill>
              </a:uFill>
              <a:latin typeface="Calibri"/>
            </a:endParaRPr>
          </a:p>
          <a:p>
            <a:pPr lvl="6" marL="3024000" indent="-216000">
              <a:buClr>
                <a:srgbClr val="000000"/>
              </a:buClr>
              <a:buSzPct val="45000"/>
              <a:buFont typeface="Wingdings" charset="2"/>
              <a:buChar char=""/>
            </a:pPr>
            <a:r>
              <a:rPr b="0" lang="en-US" sz="2000" spc="-1" strike="noStrike">
                <a:solidFill>
                  <a:srgbClr val="000000"/>
                </a:solidFill>
                <a:uFill>
                  <a:solidFill>
                    <a:srgbClr val="ffffff"/>
                  </a:solidFill>
                </a:uFill>
                <a:latin typeface="Calibri"/>
              </a:rPr>
              <a:t>Seventh Outline Level</a:t>
            </a:r>
            <a:endParaRPr b="0" lang="en-US" sz="2000" spc="-1" strike="noStrike">
              <a:solidFill>
                <a:srgbClr val="000000"/>
              </a:solidFill>
              <a:uFill>
                <a:solidFill>
                  <a:srgbClr val="ffffff"/>
                </a:solidFill>
              </a:u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838080" y="365040"/>
            <a:ext cx="10515240" cy="1325160"/>
          </a:xfrm>
          <a:prstGeom prst="rect">
            <a:avLst/>
          </a:prstGeom>
        </p:spPr>
        <p:txBody>
          <a:bodyPr anchor="ctr"/>
          <a:p>
            <a:pPr>
              <a:lnSpc>
                <a:spcPct val="90000"/>
              </a:lnSpc>
            </a:pPr>
            <a:r>
              <a:rPr b="0" lang="en-US" sz="4400" spc="-1" strike="noStrike">
                <a:solidFill>
                  <a:srgbClr val="000000"/>
                </a:solidFill>
                <a:uFill>
                  <a:solidFill>
                    <a:srgbClr val="ffffff"/>
                  </a:solidFill>
                </a:uFill>
                <a:latin typeface="Calibri Light"/>
              </a:rPr>
              <a:t>Click to edit Master title style</a:t>
            </a:r>
            <a:endParaRPr b="0" lang="en-US" sz="1800" spc="-1" strike="noStrike">
              <a:solidFill>
                <a:srgbClr val="000000"/>
              </a:solidFill>
              <a:uFill>
                <a:solidFill>
                  <a:srgbClr val="ffffff"/>
                </a:solidFill>
              </a:uFill>
              <a:latin typeface="Calibri"/>
            </a:endParaRPr>
          </a:p>
        </p:txBody>
      </p:sp>
      <p:sp>
        <p:nvSpPr>
          <p:cNvPr id="40" name="PlaceHolder 2"/>
          <p:cNvSpPr>
            <a:spLocks noGrp="1"/>
          </p:cNvSpPr>
          <p:nvPr>
            <p:ph type="body"/>
          </p:nvPr>
        </p:nvSpPr>
        <p:spPr>
          <a:xfrm>
            <a:off x="838080" y="1825560"/>
            <a:ext cx="10515240" cy="4350960"/>
          </a:xfrm>
          <a:prstGeom prst="rect">
            <a:avLst/>
          </a:prstGeom>
        </p:spPr>
        <p:txBody>
          <a:bodyPr/>
          <a:p>
            <a:pPr marL="432000" indent="-324000">
              <a:buClr>
                <a:srgbClr val="000000"/>
              </a:buClr>
              <a:buSzPct val="45000"/>
              <a:buFont typeface="Wingdings" charset="2"/>
              <a:buChar char=""/>
            </a:pPr>
            <a:r>
              <a:rPr b="0" lang="en-US" sz="2800" spc="-1" strike="noStrike">
                <a:solidFill>
                  <a:srgbClr val="000000"/>
                </a:solidFill>
                <a:uFill>
                  <a:solidFill>
                    <a:srgbClr val="ffffff"/>
                  </a:solidFill>
                </a:uFill>
                <a:latin typeface="Calibri"/>
              </a:rPr>
              <a:t>Click to edit the outline text format</a:t>
            </a:r>
            <a:endParaRPr b="0" lang="en-US" sz="28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Calibri"/>
              </a:rPr>
              <a:t>Second Outline Level</a:t>
            </a:r>
            <a:endParaRPr b="0" lang="en-US" sz="28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b="0" lang="en-US" sz="2800" spc="-1" strike="noStrike">
                <a:solidFill>
                  <a:srgbClr val="000000"/>
                </a:solidFill>
                <a:uFill>
                  <a:solidFill>
                    <a:srgbClr val="ffffff"/>
                  </a:solidFill>
                </a:uFill>
                <a:latin typeface="Calibri"/>
              </a:rPr>
              <a:t>Third Outline Level</a:t>
            </a:r>
            <a:endParaRPr b="0" lang="en-US" sz="28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b="0" lang="en-US" sz="2800" spc="-1" strike="noStrike">
                <a:solidFill>
                  <a:srgbClr val="000000"/>
                </a:solidFill>
                <a:uFill>
                  <a:solidFill>
                    <a:srgbClr val="ffffff"/>
                  </a:solidFill>
                </a:uFill>
                <a:latin typeface="Calibri"/>
              </a:rPr>
              <a:t>Fourth Outline Level</a:t>
            </a:r>
            <a:endParaRPr b="0" lang="en-US" sz="28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b="0" lang="en-US" sz="2800" spc="-1" strike="noStrike">
                <a:solidFill>
                  <a:srgbClr val="000000"/>
                </a:solidFill>
                <a:uFill>
                  <a:solidFill>
                    <a:srgbClr val="ffffff"/>
                  </a:solidFill>
                </a:uFill>
                <a:latin typeface="Calibri"/>
              </a:rPr>
              <a:t>Fifth Outline Level</a:t>
            </a:r>
            <a:endParaRPr b="0" lang="en-US" sz="28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b="0" lang="en-US" sz="2800" spc="-1" strike="noStrike">
                <a:solidFill>
                  <a:srgbClr val="000000"/>
                </a:solidFill>
                <a:uFill>
                  <a:solidFill>
                    <a:srgbClr val="ffffff"/>
                  </a:solidFill>
                </a:uFill>
                <a:latin typeface="Calibri"/>
              </a:rPr>
              <a:t>Sixth Outline Level</a:t>
            </a:r>
            <a:endParaRPr b="0" lang="en-US" sz="2800" spc="-1" strike="noStrike">
              <a:solidFill>
                <a:srgbClr val="000000"/>
              </a:solidFill>
              <a:uFill>
                <a:solidFill>
                  <a:srgbClr val="ffffff"/>
                </a:solidFill>
              </a:uFill>
              <a:latin typeface="Calibri"/>
            </a:endParaRPr>
          </a:p>
          <a:p>
            <a:pPr marL="228600" indent="-22824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Seventh Outline LevelClick to edit Master text styles</a:t>
            </a:r>
            <a:endParaRPr b="0"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Second level</a:t>
            </a:r>
            <a:endParaRPr b="0" lang="en-US" sz="2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000" spc="-1" strike="noStrike">
                <a:solidFill>
                  <a:srgbClr val="000000"/>
                </a:solidFill>
                <a:uFill>
                  <a:solidFill>
                    <a:srgbClr val="ffffff"/>
                  </a:solidFill>
                </a:uFill>
                <a:latin typeface="Calibri"/>
              </a:rPr>
              <a:t>Third level</a:t>
            </a:r>
            <a:endParaRPr b="0" lang="en-US" sz="2800" spc="-1" strike="noStrike">
              <a:solidFill>
                <a:srgbClr val="000000"/>
              </a:solidFill>
              <a:uFill>
                <a:solidFill>
                  <a:srgbClr val="ffffff"/>
                </a:solidFill>
              </a:uFill>
              <a:latin typeface="Calibri"/>
            </a:endParaRPr>
          </a:p>
          <a:p>
            <a:pPr lvl="3" marL="1600200" indent="-228240">
              <a:lnSpc>
                <a:spcPct val="100000"/>
              </a:lnSpc>
              <a:buClr>
                <a:srgbClr val="000000"/>
              </a:buClr>
              <a:buFont typeface="Arial"/>
              <a:buChar char="•"/>
            </a:pPr>
            <a:r>
              <a:rPr b="0" lang="en-US" sz="1800" spc="-1" strike="noStrike">
                <a:solidFill>
                  <a:srgbClr val="000000"/>
                </a:solidFill>
                <a:uFill>
                  <a:solidFill>
                    <a:srgbClr val="ffffff"/>
                  </a:solidFill>
                </a:uFill>
                <a:latin typeface="Calibri"/>
              </a:rPr>
              <a:t>Fourth level</a:t>
            </a:r>
            <a:endParaRPr b="0" lang="en-US" sz="2800" spc="-1" strike="noStrike">
              <a:solidFill>
                <a:srgbClr val="000000"/>
              </a:solidFill>
              <a:uFill>
                <a:solidFill>
                  <a:srgbClr val="ffffff"/>
                </a:solidFill>
              </a:uFill>
              <a:latin typeface="Calibri"/>
            </a:endParaRPr>
          </a:p>
          <a:p>
            <a:pPr lvl="4" marL="2057400" indent="-228240">
              <a:lnSpc>
                <a:spcPct val="100000"/>
              </a:lnSpc>
              <a:buClr>
                <a:srgbClr val="000000"/>
              </a:buClr>
              <a:buFont typeface="Arial"/>
              <a:buChar char="•"/>
            </a:pPr>
            <a:r>
              <a:rPr b="0" lang="en-US" sz="1800" spc="-1" strike="noStrike">
                <a:solidFill>
                  <a:srgbClr val="000000"/>
                </a:solidFill>
                <a:uFill>
                  <a:solidFill>
                    <a:srgbClr val="ffffff"/>
                  </a:solidFill>
                </a:uFill>
                <a:latin typeface="Calibri"/>
              </a:rPr>
              <a:t>Fifth level</a:t>
            </a:r>
            <a:endParaRPr b="0" lang="en-US" sz="2800" spc="-1" strike="noStrike">
              <a:solidFill>
                <a:srgbClr val="000000"/>
              </a:solidFill>
              <a:uFill>
                <a:solidFill>
                  <a:srgbClr val="ffffff"/>
                </a:solidFill>
              </a:uFill>
              <a:latin typeface="Calibri"/>
            </a:endParaRPr>
          </a:p>
        </p:txBody>
      </p:sp>
      <p:sp>
        <p:nvSpPr>
          <p:cNvPr id="41" name="PlaceHolder 3"/>
          <p:cNvSpPr>
            <a:spLocks noGrp="1"/>
          </p:cNvSpPr>
          <p:nvPr>
            <p:ph type="dt"/>
          </p:nvPr>
        </p:nvSpPr>
        <p:spPr>
          <a:xfrm>
            <a:off x="838080" y="6356520"/>
            <a:ext cx="2742840" cy="364680"/>
          </a:xfrm>
          <a:prstGeom prst="rect">
            <a:avLst/>
          </a:prstGeom>
        </p:spPr>
        <p:txBody>
          <a:bodyPr anchor="ctr"/>
          <a:p>
            <a:pPr>
              <a:lnSpc>
                <a:spcPct val="100000"/>
              </a:lnSpc>
            </a:pPr>
            <a:r>
              <a:rPr b="0" lang="en-CA" sz="1200" spc="-1" strike="noStrike">
                <a:solidFill>
                  <a:srgbClr val="8b8b8b"/>
                </a:solidFill>
                <a:uFill>
                  <a:solidFill>
                    <a:srgbClr val="ffffff"/>
                  </a:solidFill>
                </a:uFill>
                <a:latin typeface="Calibri"/>
              </a:rPr>
              <a:t>17-12-13</a:t>
            </a:r>
            <a:endParaRPr b="0" lang="en-CA" sz="1400" spc="-1" strike="noStrike">
              <a:solidFill>
                <a:srgbClr val="000000"/>
              </a:solidFill>
              <a:uFill>
                <a:solidFill>
                  <a:srgbClr val="ffffff"/>
                </a:solidFill>
              </a:uFill>
              <a:latin typeface="Times New Roman"/>
            </a:endParaRPr>
          </a:p>
        </p:txBody>
      </p:sp>
      <p:sp>
        <p:nvSpPr>
          <p:cNvPr id="42" name="PlaceHolder 4"/>
          <p:cNvSpPr>
            <a:spLocks noGrp="1"/>
          </p:cNvSpPr>
          <p:nvPr>
            <p:ph type="ftr"/>
          </p:nvPr>
        </p:nvSpPr>
        <p:spPr>
          <a:xfrm>
            <a:off x="4038480" y="6356520"/>
            <a:ext cx="4114440" cy="364680"/>
          </a:xfrm>
          <a:prstGeom prst="rect">
            <a:avLst/>
          </a:prstGeom>
        </p:spPr>
        <p:txBody>
          <a:bodyPr anchor="ctr"/>
          <a:p>
            <a:endParaRPr b="0" lang="en-CA" sz="2400" spc="-1" strike="noStrike">
              <a:solidFill>
                <a:srgbClr val="000000"/>
              </a:solidFill>
              <a:uFill>
                <a:solidFill>
                  <a:srgbClr val="ffffff"/>
                </a:solidFill>
              </a:uFill>
              <a:latin typeface="Times New Roman"/>
            </a:endParaRPr>
          </a:p>
        </p:txBody>
      </p:sp>
      <p:sp>
        <p:nvSpPr>
          <p:cNvPr id="43" name="PlaceHolder 5"/>
          <p:cNvSpPr>
            <a:spLocks noGrp="1"/>
          </p:cNvSpPr>
          <p:nvPr>
            <p:ph type="sldNum"/>
          </p:nvPr>
        </p:nvSpPr>
        <p:spPr>
          <a:xfrm>
            <a:off x="8610480" y="6373080"/>
            <a:ext cx="2742840" cy="364680"/>
          </a:xfrm>
          <a:prstGeom prst="rect">
            <a:avLst/>
          </a:prstGeom>
        </p:spPr>
        <p:txBody>
          <a:bodyPr anchor="ctr"/>
          <a:p>
            <a:pPr algn="r">
              <a:lnSpc>
                <a:spcPct val="100000"/>
              </a:lnSpc>
            </a:pPr>
            <a:fld id="{CCB1CD99-4B86-4B2F-91F6-4799F7A3B8CB}" type="slidenum">
              <a:rPr b="1" lang="en-CA" sz="2000" spc="-1" strike="noStrike">
                <a:solidFill>
                  <a:srgbClr val="000000"/>
                </a:solidFill>
                <a:uFill>
                  <a:solidFill>
                    <a:srgbClr val="ffffff"/>
                  </a:solidFill>
                </a:uFill>
                <a:latin typeface="Calibri"/>
              </a:rPr>
              <a:t>1</a:t>
            </a:fld>
            <a:endParaRPr b="0" lang="en-CA"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8" name="PlaceHolder 1"/>
          <p:cNvSpPr>
            <a:spLocks noGrp="1"/>
          </p:cNvSpPr>
          <p:nvPr>
            <p:ph type="title"/>
          </p:nvPr>
        </p:nvSpPr>
        <p:spPr>
          <a:xfrm>
            <a:off x="838080" y="365040"/>
            <a:ext cx="10515240" cy="1325160"/>
          </a:xfrm>
          <a:prstGeom prst="rect">
            <a:avLst/>
          </a:prstGeom>
        </p:spPr>
        <p:txBody>
          <a:bodyPr anchor="ctr"/>
          <a:p>
            <a:pPr>
              <a:lnSpc>
                <a:spcPct val="90000"/>
              </a:lnSpc>
            </a:pPr>
            <a:r>
              <a:rPr b="0" lang="en-US" sz="4400" spc="-1" strike="noStrike">
                <a:solidFill>
                  <a:srgbClr val="000000"/>
                </a:solidFill>
                <a:uFill>
                  <a:solidFill>
                    <a:srgbClr val="ffffff"/>
                  </a:solidFill>
                </a:uFill>
                <a:latin typeface="Calibri Light"/>
              </a:rPr>
              <a:t>Click to edit Master title style</a:t>
            </a:r>
            <a:endParaRPr b="0" lang="en-US" sz="1800" spc="-1" strike="noStrike">
              <a:solidFill>
                <a:srgbClr val="000000"/>
              </a:solidFill>
              <a:uFill>
                <a:solidFill>
                  <a:srgbClr val="ffffff"/>
                </a:solidFill>
              </a:uFill>
              <a:latin typeface="Calibri"/>
            </a:endParaRPr>
          </a:p>
        </p:txBody>
      </p:sp>
      <p:sp>
        <p:nvSpPr>
          <p:cNvPr id="79" name="PlaceHolder 2"/>
          <p:cNvSpPr>
            <a:spLocks noGrp="1"/>
          </p:cNvSpPr>
          <p:nvPr>
            <p:ph type="body"/>
          </p:nvPr>
        </p:nvSpPr>
        <p:spPr>
          <a:xfrm>
            <a:off x="838080" y="1825560"/>
            <a:ext cx="5181120" cy="4350960"/>
          </a:xfrm>
          <a:prstGeom prst="rect">
            <a:avLst/>
          </a:prstGeom>
        </p:spPr>
        <p:txBody>
          <a:bodyPr/>
          <a:p>
            <a:pPr marL="432000" indent="-324000">
              <a:buClr>
                <a:srgbClr val="000000"/>
              </a:buClr>
              <a:buSzPct val="45000"/>
              <a:buFont typeface="Wingdings" charset="2"/>
              <a:buChar char=""/>
            </a:pPr>
            <a:r>
              <a:rPr b="0" lang="en-US" sz="2800" spc="-1" strike="noStrike">
                <a:solidFill>
                  <a:srgbClr val="000000"/>
                </a:solidFill>
                <a:uFill>
                  <a:solidFill>
                    <a:srgbClr val="ffffff"/>
                  </a:solidFill>
                </a:uFill>
                <a:latin typeface="Calibri"/>
              </a:rPr>
              <a:t>Click to edit the outline text format</a:t>
            </a:r>
            <a:endParaRPr b="0" lang="en-US" sz="28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Calibri"/>
              </a:rPr>
              <a:t>Second Outline Level</a:t>
            </a:r>
            <a:endParaRPr b="0" lang="en-US" sz="28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b="0" lang="en-US" sz="2800" spc="-1" strike="noStrike">
                <a:solidFill>
                  <a:srgbClr val="000000"/>
                </a:solidFill>
                <a:uFill>
                  <a:solidFill>
                    <a:srgbClr val="ffffff"/>
                  </a:solidFill>
                </a:uFill>
                <a:latin typeface="Calibri"/>
              </a:rPr>
              <a:t>Third Outline Level</a:t>
            </a:r>
            <a:endParaRPr b="0" lang="en-US" sz="28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b="0" lang="en-US" sz="2800" spc="-1" strike="noStrike">
                <a:solidFill>
                  <a:srgbClr val="000000"/>
                </a:solidFill>
                <a:uFill>
                  <a:solidFill>
                    <a:srgbClr val="ffffff"/>
                  </a:solidFill>
                </a:uFill>
                <a:latin typeface="Calibri"/>
              </a:rPr>
              <a:t>Fourth Outline Level</a:t>
            </a:r>
            <a:endParaRPr b="0" lang="en-US" sz="28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b="0" lang="en-US" sz="2800" spc="-1" strike="noStrike">
                <a:solidFill>
                  <a:srgbClr val="000000"/>
                </a:solidFill>
                <a:uFill>
                  <a:solidFill>
                    <a:srgbClr val="ffffff"/>
                  </a:solidFill>
                </a:uFill>
                <a:latin typeface="Calibri"/>
              </a:rPr>
              <a:t>Fifth Outline Level</a:t>
            </a:r>
            <a:endParaRPr b="0" lang="en-US" sz="28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b="0" lang="en-US" sz="2800" spc="-1" strike="noStrike">
                <a:solidFill>
                  <a:srgbClr val="000000"/>
                </a:solidFill>
                <a:uFill>
                  <a:solidFill>
                    <a:srgbClr val="ffffff"/>
                  </a:solidFill>
                </a:uFill>
                <a:latin typeface="Calibri"/>
              </a:rPr>
              <a:t>Sixth Outline Level</a:t>
            </a:r>
            <a:endParaRPr b="0" lang="en-US" sz="2800" spc="-1" strike="noStrike">
              <a:solidFill>
                <a:srgbClr val="000000"/>
              </a:solidFill>
              <a:uFill>
                <a:solidFill>
                  <a:srgbClr val="ffffff"/>
                </a:solidFill>
              </a:uFill>
              <a:latin typeface="Calibri"/>
            </a:endParaRPr>
          </a:p>
          <a:p>
            <a:pPr marL="228600" indent="-22824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Seventh Outline LevelClick to edit Master text styles</a:t>
            </a:r>
            <a:endParaRPr b="0"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Second level</a:t>
            </a:r>
            <a:endParaRPr b="0" lang="en-US" sz="2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000" spc="-1" strike="noStrike">
                <a:solidFill>
                  <a:srgbClr val="000000"/>
                </a:solidFill>
                <a:uFill>
                  <a:solidFill>
                    <a:srgbClr val="ffffff"/>
                  </a:solidFill>
                </a:uFill>
                <a:latin typeface="Calibri"/>
              </a:rPr>
              <a:t>Third level</a:t>
            </a:r>
            <a:endParaRPr b="0" lang="en-US" sz="2800" spc="-1" strike="noStrike">
              <a:solidFill>
                <a:srgbClr val="000000"/>
              </a:solidFill>
              <a:uFill>
                <a:solidFill>
                  <a:srgbClr val="ffffff"/>
                </a:solidFill>
              </a:uFill>
              <a:latin typeface="Calibri"/>
            </a:endParaRPr>
          </a:p>
          <a:p>
            <a:pPr lvl="3" marL="1600200" indent="-228240">
              <a:lnSpc>
                <a:spcPct val="100000"/>
              </a:lnSpc>
              <a:buClr>
                <a:srgbClr val="000000"/>
              </a:buClr>
              <a:buFont typeface="Arial"/>
              <a:buChar char="•"/>
            </a:pPr>
            <a:r>
              <a:rPr b="0" lang="en-US" sz="1800" spc="-1" strike="noStrike">
                <a:solidFill>
                  <a:srgbClr val="000000"/>
                </a:solidFill>
                <a:uFill>
                  <a:solidFill>
                    <a:srgbClr val="ffffff"/>
                  </a:solidFill>
                </a:uFill>
                <a:latin typeface="Calibri"/>
              </a:rPr>
              <a:t>Fourth level</a:t>
            </a:r>
            <a:endParaRPr b="0" lang="en-US" sz="2800" spc="-1" strike="noStrike">
              <a:solidFill>
                <a:srgbClr val="000000"/>
              </a:solidFill>
              <a:uFill>
                <a:solidFill>
                  <a:srgbClr val="ffffff"/>
                </a:solidFill>
              </a:uFill>
              <a:latin typeface="Calibri"/>
            </a:endParaRPr>
          </a:p>
          <a:p>
            <a:pPr lvl="4" marL="2057400" indent="-228240">
              <a:lnSpc>
                <a:spcPct val="100000"/>
              </a:lnSpc>
              <a:buClr>
                <a:srgbClr val="000000"/>
              </a:buClr>
              <a:buFont typeface="Arial"/>
              <a:buChar char="•"/>
            </a:pPr>
            <a:r>
              <a:rPr b="0" lang="en-US" sz="1800" spc="-1" strike="noStrike">
                <a:solidFill>
                  <a:srgbClr val="000000"/>
                </a:solidFill>
                <a:uFill>
                  <a:solidFill>
                    <a:srgbClr val="ffffff"/>
                  </a:solidFill>
                </a:uFill>
                <a:latin typeface="Calibri"/>
              </a:rPr>
              <a:t>Fifth level</a:t>
            </a:r>
            <a:endParaRPr b="0" lang="en-US" sz="2800" spc="-1" strike="noStrike">
              <a:solidFill>
                <a:srgbClr val="000000"/>
              </a:solidFill>
              <a:uFill>
                <a:solidFill>
                  <a:srgbClr val="ffffff"/>
                </a:solidFill>
              </a:uFill>
              <a:latin typeface="Calibri"/>
            </a:endParaRPr>
          </a:p>
        </p:txBody>
      </p:sp>
      <p:sp>
        <p:nvSpPr>
          <p:cNvPr id="80" name="PlaceHolder 3"/>
          <p:cNvSpPr>
            <a:spLocks noGrp="1"/>
          </p:cNvSpPr>
          <p:nvPr>
            <p:ph type="body"/>
          </p:nvPr>
        </p:nvSpPr>
        <p:spPr>
          <a:xfrm>
            <a:off x="6172200" y="1825560"/>
            <a:ext cx="5181120" cy="4350960"/>
          </a:xfrm>
          <a:prstGeom prst="rect">
            <a:avLst/>
          </a:prstGeom>
        </p:spPr>
        <p:txBody>
          <a:bodyPr/>
          <a:p>
            <a:pPr marL="432000" indent="-324000">
              <a:buClr>
                <a:srgbClr val="000000"/>
              </a:buClr>
              <a:buSzPct val="45000"/>
              <a:buFont typeface="Wingdings" charset="2"/>
              <a:buChar char=""/>
            </a:pPr>
            <a:r>
              <a:rPr b="0" lang="en-US" sz="2800" spc="-1" strike="noStrike">
                <a:solidFill>
                  <a:srgbClr val="000000"/>
                </a:solidFill>
                <a:uFill>
                  <a:solidFill>
                    <a:srgbClr val="ffffff"/>
                  </a:solidFill>
                </a:uFill>
                <a:latin typeface="Calibri"/>
              </a:rPr>
              <a:t>Click to edit the outline text format</a:t>
            </a:r>
            <a:endParaRPr b="0" lang="en-US" sz="28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en-US" sz="2800" spc="-1" strike="noStrike">
                <a:solidFill>
                  <a:srgbClr val="000000"/>
                </a:solidFill>
                <a:uFill>
                  <a:solidFill>
                    <a:srgbClr val="ffffff"/>
                  </a:solidFill>
                </a:uFill>
                <a:latin typeface="Calibri"/>
              </a:rPr>
              <a:t>Second Outline Level</a:t>
            </a:r>
            <a:endParaRPr b="0" lang="en-US" sz="28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b="0" lang="en-US" sz="2800" spc="-1" strike="noStrike">
                <a:solidFill>
                  <a:srgbClr val="000000"/>
                </a:solidFill>
                <a:uFill>
                  <a:solidFill>
                    <a:srgbClr val="ffffff"/>
                  </a:solidFill>
                </a:uFill>
                <a:latin typeface="Calibri"/>
              </a:rPr>
              <a:t>Third Outline Level</a:t>
            </a:r>
            <a:endParaRPr b="0" lang="en-US" sz="28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b="0" lang="en-US" sz="2800" spc="-1" strike="noStrike">
                <a:solidFill>
                  <a:srgbClr val="000000"/>
                </a:solidFill>
                <a:uFill>
                  <a:solidFill>
                    <a:srgbClr val="ffffff"/>
                  </a:solidFill>
                </a:uFill>
                <a:latin typeface="Calibri"/>
              </a:rPr>
              <a:t>Fourth Outline Level</a:t>
            </a:r>
            <a:endParaRPr b="0" lang="en-US" sz="28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b="0" lang="en-US" sz="2800" spc="-1" strike="noStrike">
                <a:solidFill>
                  <a:srgbClr val="000000"/>
                </a:solidFill>
                <a:uFill>
                  <a:solidFill>
                    <a:srgbClr val="ffffff"/>
                  </a:solidFill>
                </a:uFill>
                <a:latin typeface="Calibri"/>
              </a:rPr>
              <a:t>Fifth Outline Level</a:t>
            </a:r>
            <a:endParaRPr b="0" lang="en-US" sz="28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b="0" lang="en-US" sz="2800" spc="-1" strike="noStrike">
                <a:solidFill>
                  <a:srgbClr val="000000"/>
                </a:solidFill>
                <a:uFill>
                  <a:solidFill>
                    <a:srgbClr val="ffffff"/>
                  </a:solidFill>
                </a:uFill>
                <a:latin typeface="Calibri"/>
              </a:rPr>
              <a:t>Sixth Outline Level</a:t>
            </a:r>
            <a:endParaRPr b="0" lang="en-US" sz="2800" spc="-1" strike="noStrike">
              <a:solidFill>
                <a:srgbClr val="000000"/>
              </a:solidFill>
              <a:uFill>
                <a:solidFill>
                  <a:srgbClr val="ffffff"/>
                </a:solidFill>
              </a:uFill>
              <a:latin typeface="Calibri"/>
            </a:endParaRPr>
          </a:p>
          <a:p>
            <a:pPr marL="228600" indent="-22824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Seventh Outline LevelClick to edit Master text styles</a:t>
            </a:r>
            <a:endParaRPr b="0"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Second level</a:t>
            </a:r>
            <a:endParaRPr b="0" lang="en-US" sz="2800" spc="-1" strike="noStrike">
              <a:solidFill>
                <a:srgbClr val="000000"/>
              </a:solidFill>
              <a:uFill>
                <a:solidFill>
                  <a:srgbClr val="ffffff"/>
                </a:solidFill>
              </a:uFill>
              <a:latin typeface="Calibri"/>
            </a:endParaRPr>
          </a:p>
          <a:p>
            <a:pPr lvl="2" marL="1143000" indent="-228240">
              <a:lnSpc>
                <a:spcPct val="100000"/>
              </a:lnSpc>
              <a:buClr>
                <a:srgbClr val="000000"/>
              </a:buClr>
              <a:buFont typeface="Arial"/>
              <a:buChar char="•"/>
            </a:pPr>
            <a:r>
              <a:rPr b="0" lang="en-US" sz="2000" spc="-1" strike="noStrike">
                <a:solidFill>
                  <a:srgbClr val="000000"/>
                </a:solidFill>
                <a:uFill>
                  <a:solidFill>
                    <a:srgbClr val="ffffff"/>
                  </a:solidFill>
                </a:uFill>
                <a:latin typeface="Calibri"/>
              </a:rPr>
              <a:t>Third level</a:t>
            </a:r>
            <a:endParaRPr b="0" lang="en-US" sz="2800" spc="-1" strike="noStrike">
              <a:solidFill>
                <a:srgbClr val="000000"/>
              </a:solidFill>
              <a:uFill>
                <a:solidFill>
                  <a:srgbClr val="ffffff"/>
                </a:solidFill>
              </a:uFill>
              <a:latin typeface="Calibri"/>
            </a:endParaRPr>
          </a:p>
          <a:p>
            <a:pPr lvl="3" marL="1600200" indent="-228240">
              <a:lnSpc>
                <a:spcPct val="100000"/>
              </a:lnSpc>
              <a:buClr>
                <a:srgbClr val="000000"/>
              </a:buClr>
              <a:buFont typeface="Arial"/>
              <a:buChar char="•"/>
            </a:pPr>
            <a:r>
              <a:rPr b="0" lang="en-US" sz="1800" spc="-1" strike="noStrike">
                <a:solidFill>
                  <a:srgbClr val="000000"/>
                </a:solidFill>
                <a:uFill>
                  <a:solidFill>
                    <a:srgbClr val="ffffff"/>
                  </a:solidFill>
                </a:uFill>
                <a:latin typeface="Calibri"/>
              </a:rPr>
              <a:t>Fourth level</a:t>
            </a:r>
            <a:endParaRPr b="0" lang="en-US" sz="2800" spc="-1" strike="noStrike">
              <a:solidFill>
                <a:srgbClr val="000000"/>
              </a:solidFill>
              <a:uFill>
                <a:solidFill>
                  <a:srgbClr val="ffffff"/>
                </a:solidFill>
              </a:uFill>
              <a:latin typeface="Calibri"/>
            </a:endParaRPr>
          </a:p>
          <a:p>
            <a:pPr lvl="4" marL="2057400" indent="-228240">
              <a:lnSpc>
                <a:spcPct val="100000"/>
              </a:lnSpc>
              <a:buClr>
                <a:srgbClr val="000000"/>
              </a:buClr>
              <a:buFont typeface="Arial"/>
              <a:buChar char="•"/>
            </a:pPr>
            <a:r>
              <a:rPr b="0" lang="en-US" sz="1800" spc="-1" strike="noStrike">
                <a:solidFill>
                  <a:srgbClr val="000000"/>
                </a:solidFill>
                <a:uFill>
                  <a:solidFill>
                    <a:srgbClr val="ffffff"/>
                  </a:solidFill>
                </a:uFill>
                <a:latin typeface="Calibri"/>
              </a:rPr>
              <a:t>Fifth level</a:t>
            </a:r>
            <a:endParaRPr b="0" lang="en-US" sz="2800" spc="-1" strike="noStrike">
              <a:solidFill>
                <a:srgbClr val="000000"/>
              </a:solidFill>
              <a:uFill>
                <a:solidFill>
                  <a:srgbClr val="ffffff"/>
                </a:solidFill>
              </a:uFill>
              <a:latin typeface="Calibri"/>
            </a:endParaRPr>
          </a:p>
        </p:txBody>
      </p:sp>
      <p:sp>
        <p:nvSpPr>
          <p:cNvPr id="81" name="PlaceHolder 4"/>
          <p:cNvSpPr>
            <a:spLocks noGrp="1"/>
          </p:cNvSpPr>
          <p:nvPr>
            <p:ph type="dt"/>
          </p:nvPr>
        </p:nvSpPr>
        <p:spPr>
          <a:xfrm>
            <a:off x="838080" y="6356520"/>
            <a:ext cx="2742840" cy="364680"/>
          </a:xfrm>
          <a:prstGeom prst="rect">
            <a:avLst/>
          </a:prstGeom>
        </p:spPr>
        <p:txBody>
          <a:bodyPr anchor="ctr"/>
          <a:p>
            <a:pPr>
              <a:lnSpc>
                <a:spcPct val="100000"/>
              </a:lnSpc>
            </a:pPr>
            <a:r>
              <a:rPr b="0" lang="en-CA" sz="1200" spc="-1" strike="noStrike">
                <a:solidFill>
                  <a:srgbClr val="8b8b8b"/>
                </a:solidFill>
                <a:uFill>
                  <a:solidFill>
                    <a:srgbClr val="ffffff"/>
                  </a:solidFill>
                </a:uFill>
                <a:latin typeface="Calibri"/>
              </a:rPr>
              <a:t>17-12-13</a:t>
            </a:r>
            <a:endParaRPr b="0" lang="en-CA" sz="1400" spc="-1" strike="noStrike">
              <a:solidFill>
                <a:srgbClr val="000000"/>
              </a:solidFill>
              <a:uFill>
                <a:solidFill>
                  <a:srgbClr val="ffffff"/>
                </a:solidFill>
              </a:uFill>
              <a:latin typeface="Times New Roman"/>
            </a:endParaRPr>
          </a:p>
        </p:txBody>
      </p:sp>
      <p:sp>
        <p:nvSpPr>
          <p:cNvPr id="82" name="PlaceHolder 5"/>
          <p:cNvSpPr>
            <a:spLocks noGrp="1"/>
          </p:cNvSpPr>
          <p:nvPr>
            <p:ph type="ftr"/>
          </p:nvPr>
        </p:nvSpPr>
        <p:spPr>
          <a:xfrm>
            <a:off x="4038480" y="6356520"/>
            <a:ext cx="4114440" cy="364680"/>
          </a:xfrm>
          <a:prstGeom prst="rect">
            <a:avLst/>
          </a:prstGeom>
        </p:spPr>
        <p:txBody>
          <a:bodyPr anchor="ctr"/>
          <a:p>
            <a:endParaRPr b="0" lang="en-CA" sz="2400" spc="-1" strike="noStrike">
              <a:solidFill>
                <a:srgbClr val="000000"/>
              </a:solidFill>
              <a:uFill>
                <a:solidFill>
                  <a:srgbClr val="ffffff"/>
                </a:solidFill>
              </a:uFill>
              <a:latin typeface="Times New Roman"/>
            </a:endParaRPr>
          </a:p>
        </p:txBody>
      </p:sp>
      <p:sp>
        <p:nvSpPr>
          <p:cNvPr id="83" name="PlaceHolder 6"/>
          <p:cNvSpPr>
            <a:spLocks noGrp="1"/>
          </p:cNvSpPr>
          <p:nvPr>
            <p:ph type="sldNum"/>
          </p:nvPr>
        </p:nvSpPr>
        <p:spPr>
          <a:xfrm>
            <a:off x="8610480" y="6373080"/>
            <a:ext cx="2742840" cy="364680"/>
          </a:xfrm>
          <a:prstGeom prst="rect">
            <a:avLst/>
          </a:prstGeom>
        </p:spPr>
        <p:txBody>
          <a:bodyPr anchor="ctr"/>
          <a:p>
            <a:pPr algn="r">
              <a:lnSpc>
                <a:spcPct val="100000"/>
              </a:lnSpc>
            </a:pPr>
            <a:fld id="{A9D191DB-51E7-4BC8-9D25-60B7703EDD4C}" type="slidenum">
              <a:rPr b="1" lang="en-CA" sz="2000" spc="-1" strike="noStrike">
                <a:solidFill>
                  <a:srgbClr val="000000"/>
                </a:solidFill>
                <a:uFill>
                  <a:solidFill>
                    <a:srgbClr val="ffffff"/>
                  </a:solidFill>
                </a:uFill>
                <a:latin typeface="Calibri"/>
              </a:rPr>
              <a:t>&lt;number&gt;</a:t>
            </a:fld>
            <a:endParaRPr b="0" lang="en-CA"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8" name="PlaceHolder 1"/>
          <p:cNvSpPr>
            <a:spLocks noGrp="1"/>
          </p:cNvSpPr>
          <p:nvPr>
            <p:ph type="title"/>
          </p:nvPr>
        </p:nvSpPr>
        <p:spPr>
          <a:xfrm>
            <a:off x="831960" y="1709640"/>
            <a:ext cx="10515240" cy="2852280"/>
          </a:xfrm>
          <a:prstGeom prst="rect">
            <a:avLst/>
          </a:prstGeom>
        </p:spPr>
        <p:txBody>
          <a:bodyPr anchor="b"/>
          <a:p>
            <a:pPr>
              <a:lnSpc>
                <a:spcPct val="100000"/>
              </a:lnSpc>
            </a:pPr>
            <a:r>
              <a:rPr b="0" lang="en-US" sz="6000" spc="-1" strike="noStrike">
                <a:solidFill>
                  <a:srgbClr val="000000"/>
                </a:solidFill>
                <a:uFill>
                  <a:solidFill>
                    <a:srgbClr val="ffffff"/>
                  </a:solidFill>
                </a:uFill>
                <a:latin typeface="Calibri Light"/>
              </a:rPr>
              <a:t>Click to edit Master title style</a:t>
            </a:r>
            <a:endParaRPr b="0" lang="en-US" sz="1800" spc="-1" strike="noStrike">
              <a:solidFill>
                <a:srgbClr val="000000"/>
              </a:solidFill>
              <a:uFill>
                <a:solidFill>
                  <a:srgbClr val="ffffff"/>
                </a:solidFill>
              </a:uFill>
              <a:latin typeface="Calibri"/>
            </a:endParaRPr>
          </a:p>
        </p:txBody>
      </p:sp>
      <p:sp>
        <p:nvSpPr>
          <p:cNvPr id="119" name="PlaceHolder 2"/>
          <p:cNvSpPr>
            <a:spLocks noGrp="1"/>
          </p:cNvSpPr>
          <p:nvPr>
            <p:ph type="body"/>
          </p:nvPr>
        </p:nvSpPr>
        <p:spPr>
          <a:xfrm>
            <a:off x="831960" y="4589640"/>
            <a:ext cx="10515240" cy="1499760"/>
          </a:xfrm>
          <a:prstGeom prst="rect">
            <a:avLst/>
          </a:prstGeom>
        </p:spPr>
        <p:txBody>
          <a:bodyPr/>
          <a:p>
            <a:pPr marL="432000" indent="-324000">
              <a:buClr>
                <a:srgbClr val="000000"/>
              </a:buClr>
              <a:buSzPct val="45000"/>
              <a:buFont typeface="Wingdings" charset="2"/>
              <a:buChar char=""/>
            </a:pPr>
            <a:r>
              <a:rPr b="0" lang="en-US" sz="2400" spc="-1" strike="noStrike">
                <a:solidFill>
                  <a:srgbClr val="8b8b8b"/>
                </a:solidFill>
                <a:uFill>
                  <a:solidFill>
                    <a:srgbClr val="ffffff"/>
                  </a:solidFill>
                </a:uFill>
                <a:latin typeface="Calibri"/>
              </a:rPr>
              <a:t>Click to edit the outline text format</a:t>
            </a:r>
            <a:endParaRPr b="0" lang="en-US" sz="2400" spc="-1" strike="noStrike">
              <a:solidFill>
                <a:srgbClr val="000000"/>
              </a:solidFill>
              <a:uFill>
                <a:solidFill>
                  <a:srgbClr val="ffffff"/>
                </a:solidFill>
              </a:uFill>
              <a:latin typeface="Calibri"/>
            </a:endParaRPr>
          </a:p>
          <a:p>
            <a:pPr lvl="1" marL="864000" indent="-324000">
              <a:buClr>
                <a:srgbClr val="000000"/>
              </a:buClr>
              <a:buSzPct val="75000"/>
              <a:buFont typeface="Symbol" charset="2"/>
              <a:buChar char=""/>
            </a:pPr>
            <a:r>
              <a:rPr b="0" lang="en-US" sz="2400" spc="-1" strike="noStrike">
                <a:solidFill>
                  <a:srgbClr val="8b8b8b"/>
                </a:solidFill>
                <a:uFill>
                  <a:solidFill>
                    <a:srgbClr val="ffffff"/>
                  </a:solidFill>
                </a:uFill>
                <a:latin typeface="Calibri"/>
              </a:rPr>
              <a:t>Second Outline Level</a:t>
            </a:r>
            <a:endParaRPr b="0" lang="en-US" sz="2400" spc="-1" strike="noStrike">
              <a:solidFill>
                <a:srgbClr val="000000"/>
              </a:solidFill>
              <a:uFill>
                <a:solidFill>
                  <a:srgbClr val="ffffff"/>
                </a:solidFill>
              </a:uFill>
              <a:latin typeface="Calibri"/>
            </a:endParaRPr>
          </a:p>
          <a:p>
            <a:pPr lvl="2" marL="1296000" indent="-288000">
              <a:buClr>
                <a:srgbClr val="000000"/>
              </a:buClr>
              <a:buSzPct val="45000"/>
              <a:buFont typeface="Wingdings" charset="2"/>
              <a:buChar char=""/>
            </a:pPr>
            <a:r>
              <a:rPr b="0" lang="en-US" sz="2400" spc="-1" strike="noStrike">
                <a:solidFill>
                  <a:srgbClr val="8b8b8b"/>
                </a:solidFill>
                <a:uFill>
                  <a:solidFill>
                    <a:srgbClr val="ffffff"/>
                  </a:solidFill>
                </a:uFill>
                <a:latin typeface="Calibri"/>
              </a:rPr>
              <a:t>Third Outline Level</a:t>
            </a:r>
            <a:endParaRPr b="0" lang="en-US" sz="2400" spc="-1" strike="noStrike">
              <a:solidFill>
                <a:srgbClr val="000000"/>
              </a:solidFill>
              <a:uFill>
                <a:solidFill>
                  <a:srgbClr val="ffffff"/>
                </a:solidFill>
              </a:uFill>
              <a:latin typeface="Calibri"/>
            </a:endParaRPr>
          </a:p>
          <a:p>
            <a:pPr lvl="3" marL="1728000" indent="-216000">
              <a:buClr>
                <a:srgbClr val="000000"/>
              </a:buClr>
              <a:buSzPct val="75000"/>
              <a:buFont typeface="Symbol" charset="2"/>
              <a:buChar char=""/>
            </a:pPr>
            <a:r>
              <a:rPr b="0" lang="en-US" sz="2400" spc="-1" strike="noStrike">
                <a:solidFill>
                  <a:srgbClr val="8b8b8b"/>
                </a:solidFill>
                <a:uFill>
                  <a:solidFill>
                    <a:srgbClr val="ffffff"/>
                  </a:solidFill>
                </a:uFill>
                <a:latin typeface="Calibri"/>
              </a:rPr>
              <a:t>Fourth Outline Level</a:t>
            </a:r>
            <a:endParaRPr b="0" lang="en-US" sz="2400" spc="-1" strike="noStrike">
              <a:solidFill>
                <a:srgbClr val="000000"/>
              </a:solidFill>
              <a:uFill>
                <a:solidFill>
                  <a:srgbClr val="ffffff"/>
                </a:solidFill>
              </a:uFill>
              <a:latin typeface="Calibri"/>
            </a:endParaRPr>
          </a:p>
          <a:p>
            <a:pPr lvl="4" marL="2160000" indent="-216000">
              <a:buClr>
                <a:srgbClr val="000000"/>
              </a:buClr>
              <a:buSzPct val="45000"/>
              <a:buFont typeface="Wingdings" charset="2"/>
              <a:buChar char=""/>
            </a:pPr>
            <a:r>
              <a:rPr b="0" lang="en-US" sz="2400" spc="-1" strike="noStrike">
                <a:solidFill>
                  <a:srgbClr val="8b8b8b"/>
                </a:solidFill>
                <a:uFill>
                  <a:solidFill>
                    <a:srgbClr val="ffffff"/>
                  </a:solidFill>
                </a:uFill>
                <a:latin typeface="Calibri"/>
              </a:rPr>
              <a:t>Fifth Outline Level</a:t>
            </a:r>
            <a:endParaRPr b="0" lang="en-US" sz="2400" spc="-1" strike="noStrike">
              <a:solidFill>
                <a:srgbClr val="000000"/>
              </a:solidFill>
              <a:uFill>
                <a:solidFill>
                  <a:srgbClr val="ffffff"/>
                </a:solidFill>
              </a:uFill>
              <a:latin typeface="Calibri"/>
            </a:endParaRPr>
          </a:p>
          <a:p>
            <a:pPr lvl="5" marL="2592000" indent="-216000">
              <a:buClr>
                <a:srgbClr val="000000"/>
              </a:buClr>
              <a:buSzPct val="45000"/>
              <a:buFont typeface="Wingdings" charset="2"/>
              <a:buChar char=""/>
            </a:pPr>
            <a:r>
              <a:rPr b="0" lang="en-US" sz="2400" spc="-1" strike="noStrike">
                <a:solidFill>
                  <a:srgbClr val="8b8b8b"/>
                </a:solidFill>
                <a:uFill>
                  <a:solidFill>
                    <a:srgbClr val="ffffff"/>
                  </a:solidFill>
                </a:uFill>
                <a:latin typeface="Calibri"/>
              </a:rPr>
              <a:t>Sixth Outline Level</a:t>
            </a:r>
            <a:endParaRPr b="0" lang="en-US" sz="2400" spc="-1" strike="noStrike">
              <a:solidFill>
                <a:srgbClr val="000000"/>
              </a:solidFill>
              <a:uFill>
                <a:solidFill>
                  <a:srgbClr val="ffffff"/>
                </a:solidFill>
              </a:uFill>
              <a:latin typeface="Calibri"/>
            </a:endParaRPr>
          </a:p>
          <a:p>
            <a:pPr>
              <a:lnSpc>
                <a:spcPct val="100000"/>
              </a:lnSpc>
            </a:pPr>
            <a:r>
              <a:rPr b="0" lang="en-US" sz="2400" spc="-1" strike="noStrike">
                <a:solidFill>
                  <a:srgbClr val="8b8b8b"/>
                </a:solidFill>
                <a:uFill>
                  <a:solidFill>
                    <a:srgbClr val="ffffff"/>
                  </a:solidFill>
                </a:uFill>
                <a:latin typeface="Calibri"/>
              </a:rPr>
              <a:t>Seventh Outline LevelClick to edit Master text styles</a:t>
            </a:r>
            <a:endParaRPr b="0" lang="en-US" sz="2400" spc="-1" strike="noStrike">
              <a:solidFill>
                <a:srgbClr val="000000"/>
              </a:solidFill>
              <a:uFill>
                <a:solidFill>
                  <a:srgbClr val="ffffff"/>
                </a:solidFill>
              </a:uFill>
              <a:latin typeface="Calibri"/>
            </a:endParaRPr>
          </a:p>
        </p:txBody>
      </p:sp>
      <p:sp>
        <p:nvSpPr>
          <p:cNvPr id="120" name="PlaceHolder 3"/>
          <p:cNvSpPr>
            <a:spLocks noGrp="1"/>
          </p:cNvSpPr>
          <p:nvPr>
            <p:ph type="dt"/>
          </p:nvPr>
        </p:nvSpPr>
        <p:spPr>
          <a:xfrm>
            <a:off x="838080" y="6356520"/>
            <a:ext cx="2742840" cy="364680"/>
          </a:xfrm>
          <a:prstGeom prst="rect">
            <a:avLst/>
          </a:prstGeom>
        </p:spPr>
        <p:txBody>
          <a:bodyPr anchor="ctr"/>
          <a:p>
            <a:pPr>
              <a:lnSpc>
                <a:spcPct val="100000"/>
              </a:lnSpc>
            </a:pPr>
            <a:r>
              <a:rPr b="0" lang="en-CA" sz="1200" spc="-1" strike="noStrike">
                <a:solidFill>
                  <a:srgbClr val="8b8b8b"/>
                </a:solidFill>
                <a:uFill>
                  <a:solidFill>
                    <a:srgbClr val="ffffff"/>
                  </a:solidFill>
                </a:uFill>
                <a:latin typeface="Calibri"/>
              </a:rPr>
              <a:t>17-12-13</a:t>
            </a:r>
            <a:endParaRPr b="0" lang="en-CA" sz="1400" spc="-1" strike="noStrike">
              <a:solidFill>
                <a:srgbClr val="000000"/>
              </a:solidFill>
              <a:uFill>
                <a:solidFill>
                  <a:srgbClr val="ffffff"/>
                </a:solidFill>
              </a:uFill>
              <a:latin typeface="Times New Roman"/>
            </a:endParaRPr>
          </a:p>
        </p:txBody>
      </p:sp>
      <p:sp>
        <p:nvSpPr>
          <p:cNvPr id="121" name="PlaceHolder 4"/>
          <p:cNvSpPr>
            <a:spLocks noGrp="1"/>
          </p:cNvSpPr>
          <p:nvPr>
            <p:ph type="ftr"/>
          </p:nvPr>
        </p:nvSpPr>
        <p:spPr>
          <a:xfrm>
            <a:off x="4038480" y="6356520"/>
            <a:ext cx="4114440" cy="364680"/>
          </a:xfrm>
          <a:prstGeom prst="rect">
            <a:avLst/>
          </a:prstGeom>
        </p:spPr>
        <p:txBody>
          <a:bodyPr anchor="ctr"/>
          <a:p>
            <a:endParaRPr b="0" lang="en-CA" sz="2400" spc="-1" strike="noStrike">
              <a:solidFill>
                <a:srgbClr val="000000"/>
              </a:solidFill>
              <a:uFill>
                <a:solidFill>
                  <a:srgbClr val="ffffff"/>
                </a:solidFill>
              </a:uFill>
              <a:latin typeface="Times New Roman"/>
            </a:endParaRPr>
          </a:p>
        </p:txBody>
      </p:sp>
      <p:sp>
        <p:nvSpPr>
          <p:cNvPr id="122" name="PlaceHolder 5"/>
          <p:cNvSpPr>
            <a:spLocks noGrp="1"/>
          </p:cNvSpPr>
          <p:nvPr>
            <p:ph type="sldNum"/>
          </p:nvPr>
        </p:nvSpPr>
        <p:spPr>
          <a:xfrm>
            <a:off x="8610480" y="6373080"/>
            <a:ext cx="2742840" cy="364680"/>
          </a:xfrm>
          <a:prstGeom prst="rect">
            <a:avLst/>
          </a:prstGeom>
        </p:spPr>
        <p:txBody>
          <a:bodyPr anchor="ctr"/>
          <a:p>
            <a:pPr algn="r">
              <a:lnSpc>
                <a:spcPct val="100000"/>
              </a:lnSpc>
            </a:pPr>
            <a:fld id="{2F89D318-6B76-4581-BDFA-30256DB81956}" type="slidenum">
              <a:rPr b="1" lang="en-CA" sz="2000" spc="-1" strike="noStrike">
                <a:solidFill>
                  <a:srgbClr val="000000"/>
                </a:solidFill>
                <a:uFill>
                  <a:solidFill>
                    <a:srgbClr val="ffffff"/>
                  </a:solidFill>
                </a:uFill>
                <a:latin typeface="Calibri"/>
              </a:rPr>
              <a:t>&lt;number&gt;</a:t>
            </a:fld>
            <a:endParaRPr b="0" lang="en-CA" sz="1400" spc="-1" strike="noStrike">
              <a:solidFill>
                <a:srgbClr val="000000"/>
              </a:solidFill>
              <a:uFill>
                <a:solidFill>
                  <a:srgbClr val="ffffff"/>
                </a:solidFill>
              </a:uFill>
              <a:latin typeface="Times New Roman"/>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2.xml"/><Relationship Id="rId4"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image" Target="../media/image27.png"/><Relationship Id="rId4" Type="http://schemas.openxmlformats.org/officeDocument/2006/relationships/image" Target="../media/image28.jpeg"/><Relationship Id="rId5" Type="http://schemas.openxmlformats.org/officeDocument/2006/relationships/slideLayout" Target="../slideLayouts/slideLayout13.xml"/><Relationship Id="rId6"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30.png"/><Relationship Id="rId3" Type="http://schemas.openxmlformats.org/officeDocument/2006/relationships/slideLayout" Target="../slideLayouts/slideLayout13.xml"/><Relationship Id="rId4"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13.xml"/><Relationship Id="rId3"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gif"/><Relationship Id="rId4" Type="http://schemas.openxmlformats.org/officeDocument/2006/relationships/slideLayout" Target="../slideLayouts/slideLayout13.xml"/><Relationship Id="rId5"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6" Type="http://schemas.openxmlformats.org/officeDocument/2006/relationships/slideLayout" Target="../slideLayouts/slideLayout13.xml"/><Relationship Id="rId7"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1.png"/><Relationship Id="rId3" Type="http://schemas.openxmlformats.org/officeDocument/2006/relationships/slideLayout" Target="../slideLayouts/slideLayout13.xml"/><Relationship Id="rId4"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slideLayout" Target="../slideLayouts/slideLayout28.xml"/><Relationship Id="rId4"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3.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TextShape 1"/>
          <p:cNvSpPr txBox="1"/>
          <p:nvPr/>
        </p:nvSpPr>
        <p:spPr>
          <a:xfrm>
            <a:off x="449280" y="1868400"/>
            <a:ext cx="11272320" cy="1183680"/>
          </a:xfrm>
          <a:prstGeom prst="rect">
            <a:avLst/>
          </a:prstGeom>
          <a:noFill/>
          <a:ln>
            <a:noFill/>
          </a:ln>
        </p:spPr>
        <p:txBody>
          <a:bodyPr anchor="b"/>
          <a:p>
            <a:pPr algn="ctr">
              <a:lnSpc>
                <a:spcPct val="100000"/>
              </a:lnSpc>
            </a:pPr>
            <a:r>
              <a:rPr b="1" lang="en-US" sz="3600" spc="-1" strike="noStrike">
                <a:solidFill>
                  <a:srgbClr val="000000"/>
                </a:solidFill>
                <a:uFill>
                  <a:solidFill>
                    <a:srgbClr val="ffffff"/>
                  </a:solidFill>
                </a:uFill>
                <a:latin typeface="Candara"/>
                <a:ea typeface="Arial Unicode MS"/>
              </a:rPr>
              <a:t>When Good Protections Go Bad: Exploiting Anti-DoS Measures to Accelerate Rowhammer Attacks</a:t>
            </a:r>
            <a:endParaRPr b="0" lang="en-US" sz="1800" spc="-1" strike="noStrike">
              <a:solidFill>
                <a:srgbClr val="000000"/>
              </a:solidFill>
              <a:uFill>
                <a:solidFill>
                  <a:srgbClr val="ffffff"/>
                </a:solidFill>
              </a:uFill>
              <a:latin typeface="Calibri"/>
            </a:endParaRPr>
          </a:p>
        </p:txBody>
      </p:sp>
      <p:sp>
        <p:nvSpPr>
          <p:cNvPr id="163" name="TextShape 2"/>
          <p:cNvSpPr txBox="1"/>
          <p:nvPr/>
        </p:nvSpPr>
        <p:spPr>
          <a:xfrm>
            <a:off x="688680" y="2928600"/>
            <a:ext cx="10794240" cy="1655280"/>
          </a:xfrm>
          <a:prstGeom prst="rect">
            <a:avLst/>
          </a:prstGeom>
          <a:noFill/>
          <a:ln>
            <a:noFill/>
          </a:ln>
        </p:spPr>
        <p:txBody>
          <a:bodyPr/>
          <a:p>
            <a:pPr algn="ctr">
              <a:lnSpc>
                <a:spcPct val="100000"/>
              </a:lnSpc>
            </a:pPr>
            <a:endParaRPr b="0" lang="en-CA" sz="3200" spc="-1" strike="noStrike">
              <a:solidFill>
                <a:srgbClr val="000000"/>
              </a:solidFill>
              <a:uFill>
                <a:solidFill>
                  <a:srgbClr val="ffffff"/>
                </a:solidFill>
              </a:uFill>
              <a:latin typeface="Arial"/>
            </a:endParaRPr>
          </a:p>
          <a:p>
            <a:pPr algn="ctr">
              <a:lnSpc>
                <a:spcPct val="100000"/>
              </a:lnSpc>
            </a:pPr>
            <a:r>
              <a:rPr b="1" lang="en-CA" sz="2600" spc="-1" strike="noStrike">
                <a:solidFill>
                  <a:srgbClr val="000000"/>
                </a:solidFill>
                <a:uFill>
                  <a:solidFill>
                    <a:srgbClr val="ffffff"/>
                  </a:solidFill>
                </a:uFill>
                <a:latin typeface="Corbel"/>
                <a:ea typeface="Arial Unicode MS"/>
              </a:rPr>
              <a:t>Misiker Tadesse Aga</a:t>
            </a:r>
            <a:r>
              <a:rPr b="0" lang="en-CA" sz="2600" spc="-1" strike="noStrike">
                <a:solidFill>
                  <a:srgbClr val="000000"/>
                </a:solidFill>
                <a:uFill>
                  <a:solidFill>
                    <a:srgbClr val="ffffff"/>
                  </a:solidFill>
                </a:uFill>
                <a:latin typeface="Corbel"/>
                <a:ea typeface="Arial Unicode MS"/>
              </a:rPr>
              <a:t>, Zelalem Birhanu Aweke, Todd Austin</a:t>
            </a:r>
            <a:endParaRPr b="0" lang="en-CA" sz="3200" spc="-1" strike="noStrike">
              <a:solidFill>
                <a:srgbClr val="000000"/>
              </a:solidFill>
              <a:uFill>
                <a:solidFill>
                  <a:srgbClr val="ffffff"/>
                </a:solidFill>
              </a:uFill>
              <a:latin typeface="Arial"/>
            </a:endParaRPr>
          </a:p>
        </p:txBody>
      </p:sp>
      <p:sp>
        <p:nvSpPr>
          <p:cNvPr id="164" name="TextShape 3"/>
          <p:cNvSpPr txBox="1"/>
          <p:nvPr/>
        </p:nvSpPr>
        <p:spPr>
          <a:xfrm>
            <a:off x="8610480" y="6373080"/>
            <a:ext cx="2742840" cy="364680"/>
          </a:xfrm>
          <a:prstGeom prst="rect">
            <a:avLst/>
          </a:prstGeom>
          <a:noFill/>
          <a:ln>
            <a:noFill/>
          </a:ln>
        </p:spPr>
        <p:txBody>
          <a:bodyPr anchor="ctr"/>
          <a:p>
            <a:pPr algn="r">
              <a:lnSpc>
                <a:spcPct val="100000"/>
              </a:lnSpc>
            </a:pPr>
            <a:fld id="{5D9D566A-50FE-4D44-BC98-D89917447850}" type="slidenum">
              <a:rPr b="1" lang="en-CA" sz="2400" spc="-1" strike="noStrike">
                <a:solidFill>
                  <a:srgbClr val="000000"/>
                </a:solidFill>
                <a:uFill>
                  <a:solidFill>
                    <a:srgbClr val="ffffff"/>
                  </a:solidFill>
                </a:uFill>
                <a:latin typeface="Calibri"/>
              </a:rPr>
              <a:t>&lt;number&gt;</a:t>
            </a:fld>
            <a:endParaRPr b="0" lang="en-CA" sz="1400" spc="-1" strike="noStrike">
              <a:solidFill>
                <a:srgbClr val="000000"/>
              </a:solidFill>
              <a:uFill>
                <a:solidFill>
                  <a:srgbClr val="ffffff"/>
                </a:solidFill>
              </a:uFill>
              <a:latin typeface="Times New Roman"/>
            </a:endParaRPr>
          </a:p>
        </p:txBody>
      </p:sp>
      <p:pic>
        <p:nvPicPr>
          <p:cNvPr id="165" name="Picture 4" descr=""/>
          <p:cNvPicPr/>
          <p:nvPr/>
        </p:nvPicPr>
        <p:blipFill>
          <a:blip r:embed="rId1"/>
          <a:stretch/>
        </p:blipFill>
        <p:spPr>
          <a:xfrm>
            <a:off x="3108960" y="4584240"/>
            <a:ext cx="1277280" cy="1788480"/>
          </a:xfrm>
          <a:prstGeom prst="rect">
            <a:avLst/>
          </a:prstGeom>
          <a:ln>
            <a:noFill/>
          </a:ln>
        </p:spPr>
      </p:pic>
      <p:pic>
        <p:nvPicPr>
          <p:cNvPr id="166" name="Picture 6" descr=""/>
          <p:cNvPicPr/>
          <p:nvPr/>
        </p:nvPicPr>
        <p:blipFill>
          <a:blip r:embed="rId2"/>
          <a:stretch/>
        </p:blipFill>
        <p:spPr>
          <a:xfrm>
            <a:off x="7619040" y="4584240"/>
            <a:ext cx="1693800" cy="1788480"/>
          </a:xfrm>
          <a:prstGeom prst="rect">
            <a:avLst/>
          </a:prstGeom>
          <a:ln>
            <a:noFill/>
          </a:ln>
        </p:spPr>
      </p:pic>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4" name="TextShape 1"/>
          <p:cNvSpPr txBox="1"/>
          <p:nvPr/>
        </p:nvSpPr>
        <p:spPr>
          <a:xfrm>
            <a:off x="838080" y="1692720"/>
            <a:ext cx="6437520" cy="4350960"/>
          </a:xfrm>
          <a:prstGeom prst="rect">
            <a:avLst/>
          </a:prstGeom>
          <a:noFill/>
          <a:ln>
            <a:noFill/>
          </a:ln>
        </p:spPr>
        <p:txBody>
          <a:bodyPr/>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a:t>
            </a:r>
            <a:r>
              <a:rPr b="0" lang="en-US" sz="2400" spc="-1" strike="noStrike">
                <a:solidFill>
                  <a:srgbClr val="000000"/>
                </a:solidFill>
                <a:uFill>
                  <a:solidFill>
                    <a:srgbClr val="ffffff"/>
                  </a:solidFill>
                </a:uFill>
                <a:latin typeface="Calibri"/>
              </a:rPr>
              <a:t>No. of active ways  </a:t>
            </a:r>
            <a:r>
              <a:rPr b="0" lang="en-US" sz="2400" spc="-1" strike="noStrike">
                <a:solidFill>
                  <a:srgbClr val="000000"/>
                </a:solidFill>
                <a:uFill>
                  <a:solidFill>
                    <a:srgbClr val="ffffff"/>
                  </a:solidFill>
                </a:uFill>
                <a:latin typeface="Wingdings"/>
              </a:rPr>
              <a:t></a:t>
            </a:r>
            <a:r>
              <a:rPr b="0" lang="en-US" sz="2400" spc="-1" strike="noStrike">
                <a:solidFill>
                  <a:srgbClr val="000000"/>
                </a:solidFill>
                <a:uFill>
                  <a:solidFill>
                    <a:srgbClr val="ffffff"/>
                  </a:solidFill>
                </a:uFill>
                <a:latin typeface="Calibri"/>
              </a:rPr>
              <a:t> ↓ Eviction latency</a:t>
            </a:r>
            <a:endParaRPr b="0" lang="en-US" sz="2800" spc="-1" strike="noStrike">
              <a:solidFill>
                <a:srgbClr val="000000"/>
              </a:solidFill>
              <a:uFill>
                <a:solidFill>
                  <a:srgbClr val="ffffff"/>
                </a:solidFill>
              </a:uFill>
              <a:latin typeface="Calibri"/>
            </a:endParaRPr>
          </a:p>
          <a:p>
            <a:pPr lvl="1" marL="23184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Check number of ways using timing analysis</a:t>
            </a:r>
            <a:endParaRPr b="0" lang="en-US" sz="2000" spc="-1" strike="noStrike">
              <a:solidFill>
                <a:srgbClr val="000000"/>
              </a:solidFill>
              <a:uFill>
                <a:solidFill>
                  <a:srgbClr val="ffffff"/>
                </a:solidFill>
              </a:uFill>
              <a:latin typeface="Calibri"/>
            </a:endParaRPr>
          </a:p>
          <a:p>
            <a:pPr lvl="1" marL="23184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 </a:t>
            </a:r>
            <a:r>
              <a:rPr b="0" lang="en-US" sz="2400" spc="-1" strike="noStrike">
                <a:solidFill>
                  <a:srgbClr val="000000"/>
                </a:solidFill>
                <a:uFill>
                  <a:solidFill>
                    <a:srgbClr val="ffffff"/>
                  </a:solidFill>
                </a:uFill>
                <a:latin typeface="Calibri"/>
              </a:rPr>
              <a:t>- minimum number of ways the attack can induce bit flips under double refresh rate</a:t>
            </a:r>
            <a:endParaRPr b="0" lang="en-US" sz="2000" spc="-1" strike="noStrike">
              <a:solidFill>
                <a:srgbClr val="000000"/>
              </a:solidFill>
              <a:uFill>
                <a:solidFill>
                  <a:srgbClr val="ffffff"/>
                </a:solidFill>
              </a:uFill>
              <a:latin typeface="Calibri"/>
            </a:endParaRPr>
          </a:p>
        </p:txBody>
      </p:sp>
      <p:sp>
        <p:nvSpPr>
          <p:cNvPr id="415" name="TextShape 2"/>
          <p:cNvSpPr txBox="1"/>
          <p:nvPr/>
        </p:nvSpPr>
        <p:spPr>
          <a:xfrm>
            <a:off x="838080" y="1692720"/>
            <a:ext cx="6437520" cy="4350960"/>
          </a:xfrm>
          <a:prstGeom prst="rect">
            <a:avLst/>
          </a:prstGeom>
          <a:blipFill>
            <a:blip r:embed="rId1"/>
            <a:stretch>
              <a:fillRect/>
            </a:stretch>
          </a:blipFill>
          <a:ln>
            <a:noFill/>
          </a:ln>
        </p:spPr>
        <p:txBody>
          <a:bodyPr/>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 </a:t>
            </a:r>
            <a:endParaRPr b="0" lang="en-US" sz="2800" spc="-1" strike="noStrike">
              <a:solidFill>
                <a:srgbClr val="000000"/>
              </a:solidFill>
              <a:uFill>
                <a:solidFill>
                  <a:srgbClr val="ffffff"/>
                </a:solidFill>
              </a:uFill>
              <a:latin typeface="Calibri"/>
            </a:endParaRPr>
          </a:p>
        </p:txBody>
      </p:sp>
      <p:sp>
        <p:nvSpPr>
          <p:cNvPr id="416" name="TextShape 3"/>
          <p:cNvSpPr txBox="1"/>
          <p:nvPr/>
        </p:nvSpPr>
        <p:spPr>
          <a:xfrm>
            <a:off x="8610480" y="6373080"/>
            <a:ext cx="2742840" cy="364680"/>
          </a:xfrm>
          <a:prstGeom prst="rect">
            <a:avLst/>
          </a:prstGeom>
          <a:noFill/>
          <a:ln>
            <a:noFill/>
          </a:ln>
        </p:spPr>
        <p:txBody>
          <a:bodyPr anchor="ctr"/>
          <a:p>
            <a:pPr algn="r">
              <a:lnSpc>
                <a:spcPct val="100000"/>
              </a:lnSpc>
            </a:pPr>
            <a:fld id="{92761318-6D37-454D-BA0E-1496A4C1D032}" type="slidenum">
              <a:rPr b="1" lang="en-CA" sz="2000" spc="-1" strike="noStrike">
                <a:solidFill>
                  <a:srgbClr val="000000"/>
                </a:solidFill>
                <a:uFill>
                  <a:solidFill>
                    <a:srgbClr val="ffffff"/>
                  </a:solidFill>
                </a:uFill>
                <a:latin typeface="Calibri"/>
              </a:rPr>
              <a:t>&lt;number&gt;</a:t>
            </a:fld>
            <a:endParaRPr b="0" lang="en-CA" sz="1400" spc="-1" strike="noStrike">
              <a:solidFill>
                <a:srgbClr val="000000"/>
              </a:solidFill>
              <a:uFill>
                <a:solidFill>
                  <a:srgbClr val="ffffff"/>
                </a:solidFill>
              </a:uFill>
              <a:latin typeface="Times New Roman"/>
            </a:endParaRPr>
          </a:p>
        </p:txBody>
      </p:sp>
      <p:sp>
        <p:nvSpPr>
          <p:cNvPr id="417" name="Line 4"/>
          <p:cNvSpPr/>
          <p:nvPr/>
        </p:nvSpPr>
        <p:spPr>
          <a:xfrm>
            <a:off x="838080" y="1558800"/>
            <a:ext cx="10515600" cy="360"/>
          </a:xfrm>
          <a:prstGeom prst="line">
            <a:avLst/>
          </a:prstGeom>
          <a:ln w="38160"/>
        </p:spPr>
        <p:style>
          <a:lnRef idx="3">
            <a:schemeClr val="accent1"/>
          </a:lnRef>
          <a:fillRef idx="0">
            <a:schemeClr val="accent1"/>
          </a:fillRef>
          <a:effectRef idx="2">
            <a:schemeClr val="accent1"/>
          </a:effectRef>
          <a:fontRef idx="minor"/>
        </p:style>
      </p:sp>
      <p:sp>
        <p:nvSpPr>
          <p:cNvPr id="418" name="CustomShape 5"/>
          <p:cNvSpPr/>
          <p:nvPr/>
        </p:nvSpPr>
        <p:spPr>
          <a:xfrm>
            <a:off x="7621560" y="1964160"/>
            <a:ext cx="3699720" cy="688320"/>
          </a:xfrm>
          <a:prstGeom prst="roundRect">
            <a:avLst>
              <a:gd name="adj" fmla="val 16667"/>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CA" sz="1800" spc="-1" strike="noStrike">
                <a:solidFill>
                  <a:srgbClr val="ffffff"/>
                </a:solidFill>
                <a:uFill>
                  <a:solidFill>
                    <a:srgbClr val="ffffff"/>
                  </a:solidFill>
                </a:uFill>
                <a:latin typeface="Calibri"/>
              </a:rPr>
              <a:t>Perform Cache DoS Attack</a:t>
            </a:r>
            <a:endParaRPr b="0" lang="en-CA" sz="1800" spc="-1" strike="noStrike">
              <a:solidFill>
                <a:srgbClr val="000000"/>
              </a:solidFill>
              <a:uFill>
                <a:solidFill>
                  <a:srgbClr val="ffffff"/>
                </a:solidFill>
              </a:uFill>
              <a:latin typeface="Arial"/>
            </a:endParaRPr>
          </a:p>
        </p:txBody>
      </p:sp>
      <p:sp>
        <p:nvSpPr>
          <p:cNvPr id="419" name="CustomShape 6"/>
          <p:cNvSpPr/>
          <p:nvPr/>
        </p:nvSpPr>
        <p:spPr>
          <a:xfrm>
            <a:off x="7621560" y="3143880"/>
            <a:ext cx="3699720" cy="763920"/>
          </a:xfrm>
          <a:prstGeom prst="roundRect">
            <a:avLst>
              <a:gd name="adj" fmla="val 16667"/>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CA" sz="1800" spc="-1" strike="noStrike">
                <a:solidFill>
                  <a:srgbClr val="ffffff"/>
                </a:solidFill>
                <a:uFill>
                  <a:solidFill>
                    <a:srgbClr val="ffffff"/>
                  </a:solidFill>
                </a:uFill>
                <a:latin typeface="Calibri"/>
              </a:rPr>
              <a:t>Check Number of active ways</a:t>
            </a:r>
            <a:endParaRPr b="0" lang="en-CA" sz="1800" spc="-1" strike="noStrike">
              <a:solidFill>
                <a:srgbClr val="000000"/>
              </a:solidFill>
              <a:uFill>
                <a:solidFill>
                  <a:srgbClr val="ffffff"/>
                </a:solidFill>
              </a:uFill>
              <a:latin typeface="Arial"/>
            </a:endParaRPr>
          </a:p>
        </p:txBody>
      </p:sp>
      <p:sp>
        <p:nvSpPr>
          <p:cNvPr id="420" name="CustomShape 7"/>
          <p:cNvSpPr/>
          <p:nvPr/>
        </p:nvSpPr>
        <p:spPr>
          <a:xfrm>
            <a:off x="7410600" y="5490720"/>
            <a:ext cx="4121640" cy="792720"/>
          </a:xfrm>
          <a:prstGeom prst="roundRect">
            <a:avLst>
              <a:gd name="adj" fmla="val 16667"/>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CA" sz="1800" spc="-1" strike="noStrike">
                <a:solidFill>
                  <a:srgbClr val="ffffff"/>
                </a:solidFill>
                <a:uFill>
                  <a:solidFill>
                    <a:srgbClr val="ffffff"/>
                  </a:solidFill>
                </a:uFill>
                <a:latin typeface="Calibri"/>
              </a:rPr>
              <a:t>Perform Rowhammer using  </a:t>
            </a:r>
            <a:endParaRPr b="0" lang="en-CA" sz="1800" spc="-1" strike="noStrike">
              <a:solidFill>
                <a:srgbClr val="000000"/>
              </a:solidFill>
              <a:uFill>
                <a:solidFill>
                  <a:srgbClr val="ffffff"/>
                </a:solidFill>
              </a:uFill>
              <a:latin typeface="Arial"/>
            </a:endParaRPr>
          </a:p>
        </p:txBody>
      </p:sp>
      <p:sp>
        <p:nvSpPr>
          <p:cNvPr id="421" name="CustomShape 8"/>
          <p:cNvSpPr/>
          <p:nvPr/>
        </p:nvSpPr>
        <p:spPr>
          <a:xfrm>
            <a:off x="7410600" y="5490720"/>
            <a:ext cx="4121640" cy="792720"/>
          </a:xfrm>
          <a:prstGeom prst="roundRect">
            <a:avLst>
              <a:gd name="adj" fmla="val 16667"/>
            </a:avLst>
          </a:prstGeom>
          <a:blipFill>
            <a:blip r:embed="rId2"/>
            <a:stretch>
              <a:fillRect/>
            </a:stretch>
          </a:blipFill>
          <a:ln>
            <a:noFill/>
          </a:ln>
        </p:spPr>
        <p:style>
          <a:lnRef idx="0"/>
          <a:fillRef idx="0"/>
          <a:effectRef idx="0"/>
          <a:fontRef idx="minor"/>
        </p:style>
        <p:txBody>
          <a:bodyPr lIns="90000" rIns="90000" tIns="45000" bIns="45000"/>
          <a:p>
            <a:pPr>
              <a:lnSpc>
                <a:spcPct val="100000"/>
              </a:lnSpc>
            </a:pPr>
            <a:r>
              <a:rPr b="0" lang="en-CA" sz="1800" spc="-1" strike="noStrike">
                <a:solidFill>
                  <a:srgbClr val="000000"/>
                </a:solidFill>
                <a:uFill>
                  <a:solidFill>
                    <a:srgbClr val="ffffff"/>
                  </a:solidFill>
                </a:uFill>
                <a:latin typeface="Calibri"/>
              </a:rPr>
              <a:t> </a:t>
            </a:r>
            <a:endParaRPr b="0" lang="en-CA" sz="1800" spc="-1" strike="noStrike">
              <a:solidFill>
                <a:srgbClr val="000000"/>
              </a:solidFill>
              <a:uFill>
                <a:solidFill>
                  <a:srgbClr val="ffffff"/>
                </a:solidFill>
              </a:uFill>
              <a:latin typeface="Arial"/>
            </a:endParaRPr>
          </a:p>
        </p:txBody>
      </p:sp>
      <p:sp>
        <p:nvSpPr>
          <p:cNvPr id="422" name="CustomShape 9"/>
          <p:cNvSpPr/>
          <p:nvPr/>
        </p:nvSpPr>
        <p:spPr>
          <a:xfrm>
            <a:off x="7457760" y="4186800"/>
            <a:ext cx="4026960" cy="888480"/>
          </a:xfrm>
          <a:prstGeom prst="flowChartDecision">
            <a:avLst/>
          </a:prstGeom>
          <a:ln/>
        </p:spPr>
        <p:style>
          <a:lnRef idx="2">
            <a:schemeClr val="accent1">
              <a:shade val="50000"/>
            </a:schemeClr>
          </a:lnRef>
          <a:fillRef idx="1">
            <a:schemeClr val="accent1"/>
          </a:fillRef>
          <a:effectRef idx="0">
            <a:schemeClr val="accent1"/>
          </a:effectRef>
          <a:fontRef idx="minor"/>
        </p:style>
      </p:sp>
      <p:sp>
        <p:nvSpPr>
          <p:cNvPr id="423" name="CustomShape 10"/>
          <p:cNvSpPr/>
          <p:nvPr/>
        </p:nvSpPr>
        <p:spPr>
          <a:xfrm>
            <a:off x="7457760" y="4186800"/>
            <a:ext cx="4026960" cy="888480"/>
          </a:xfrm>
          <a:prstGeom prst="flowChartDecision">
            <a:avLst/>
          </a:prstGeom>
          <a:blipFill>
            <a:blip r:embed="rId3"/>
            <a:stretch>
              <a:fillRect/>
            </a:stretch>
          </a:blipFill>
          <a:ln>
            <a:noFill/>
          </a:ln>
        </p:spPr>
        <p:style>
          <a:lnRef idx="0"/>
          <a:fillRef idx="0"/>
          <a:effectRef idx="0"/>
          <a:fontRef idx="minor"/>
        </p:style>
        <p:txBody>
          <a:bodyPr lIns="90000" rIns="90000" tIns="45000" bIns="45000"/>
          <a:p>
            <a:pPr>
              <a:lnSpc>
                <a:spcPct val="100000"/>
              </a:lnSpc>
            </a:pPr>
            <a:r>
              <a:rPr b="0" lang="en-CA" sz="1800" spc="-1" strike="noStrike">
                <a:solidFill>
                  <a:srgbClr val="000000"/>
                </a:solidFill>
                <a:uFill>
                  <a:solidFill>
                    <a:srgbClr val="ffffff"/>
                  </a:solidFill>
                </a:uFill>
                <a:latin typeface="Calibri"/>
              </a:rPr>
              <a:t> </a:t>
            </a:r>
            <a:endParaRPr b="0" lang="en-CA" sz="1800" spc="-1" strike="noStrike">
              <a:solidFill>
                <a:srgbClr val="000000"/>
              </a:solidFill>
              <a:uFill>
                <a:solidFill>
                  <a:srgbClr val="ffffff"/>
                </a:solidFill>
              </a:uFill>
              <a:latin typeface="Arial"/>
            </a:endParaRPr>
          </a:p>
        </p:txBody>
      </p:sp>
      <p:sp>
        <p:nvSpPr>
          <p:cNvPr id="424" name="CustomShape 11"/>
          <p:cNvSpPr/>
          <p:nvPr/>
        </p:nvSpPr>
        <p:spPr>
          <a:xfrm flipH="1">
            <a:off x="9470880" y="2652840"/>
            <a:ext cx="360" cy="490680"/>
          </a:xfrm>
          <a:custGeom>
            <a:avLst/>
            <a:gdLst/>
            <a:ahLst/>
            <a:rect l="l" t="t" r="r" b="b"/>
            <a:pathLst>
              <a:path w="21600" h="21600">
                <a:moveTo>
                  <a:pt x="0" y="0"/>
                </a:moveTo>
                <a:lnTo>
                  <a:pt x="21600" y="21600"/>
                </a:lnTo>
              </a:path>
            </a:pathLst>
          </a:custGeom>
          <a:noFill/>
          <a:ln w="25560">
            <a:tailEnd len="med" type="triangle" w="med"/>
          </a:ln>
        </p:spPr>
        <p:style>
          <a:lnRef idx="1">
            <a:schemeClr val="accent1"/>
          </a:lnRef>
          <a:fillRef idx="0">
            <a:schemeClr val="accent1"/>
          </a:fillRef>
          <a:effectRef idx="0">
            <a:schemeClr val="accent1"/>
          </a:effectRef>
          <a:fontRef idx="minor"/>
        </p:style>
      </p:sp>
      <p:sp>
        <p:nvSpPr>
          <p:cNvPr id="425" name="CustomShape 12"/>
          <p:cNvSpPr/>
          <p:nvPr/>
        </p:nvSpPr>
        <p:spPr>
          <a:xfrm>
            <a:off x="9471600" y="3908160"/>
            <a:ext cx="360" cy="304200"/>
          </a:xfrm>
          <a:custGeom>
            <a:avLst/>
            <a:gdLst/>
            <a:ahLst/>
            <a:rect l="l" t="t" r="r" b="b"/>
            <a:pathLst>
              <a:path w="21600" h="21600">
                <a:moveTo>
                  <a:pt x="0" y="0"/>
                </a:moveTo>
                <a:lnTo>
                  <a:pt x="21600" y="21600"/>
                </a:lnTo>
              </a:path>
            </a:pathLst>
          </a:custGeom>
          <a:noFill/>
          <a:ln w="25560">
            <a:tailEnd len="med" type="triangle" w="med"/>
          </a:ln>
        </p:spPr>
        <p:style>
          <a:lnRef idx="1">
            <a:schemeClr val="accent1"/>
          </a:lnRef>
          <a:fillRef idx="0">
            <a:schemeClr val="accent1"/>
          </a:fillRef>
          <a:effectRef idx="0">
            <a:schemeClr val="accent1"/>
          </a:effectRef>
          <a:fontRef idx="minor"/>
        </p:style>
      </p:sp>
      <p:sp>
        <p:nvSpPr>
          <p:cNvPr id="426" name="CustomShape 13"/>
          <p:cNvSpPr/>
          <p:nvPr/>
        </p:nvSpPr>
        <p:spPr>
          <a:xfrm flipH="1">
            <a:off x="9470880" y="5075640"/>
            <a:ext cx="360" cy="414720"/>
          </a:xfrm>
          <a:custGeom>
            <a:avLst/>
            <a:gdLst/>
            <a:ahLst/>
            <a:rect l="l" t="t" r="r" b="b"/>
            <a:pathLst>
              <a:path w="21600" h="21600">
                <a:moveTo>
                  <a:pt x="0" y="0"/>
                </a:moveTo>
                <a:lnTo>
                  <a:pt x="21600" y="21600"/>
                </a:lnTo>
              </a:path>
            </a:pathLst>
          </a:custGeom>
          <a:noFill/>
          <a:ln w="25560">
            <a:tailEnd len="med" type="triangle" w="med"/>
          </a:ln>
        </p:spPr>
        <p:style>
          <a:lnRef idx="1">
            <a:schemeClr val="accent1"/>
          </a:lnRef>
          <a:fillRef idx="0">
            <a:schemeClr val="accent1"/>
          </a:fillRef>
          <a:effectRef idx="0">
            <a:schemeClr val="accent1"/>
          </a:effectRef>
          <a:fontRef idx="minor"/>
        </p:style>
      </p:sp>
      <p:sp>
        <p:nvSpPr>
          <p:cNvPr id="427" name="CustomShape 14"/>
          <p:cNvSpPr/>
          <p:nvPr/>
        </p:nvSpPr>
        <p:spPr>
          <a:xfrm flipH="1" flipV="1">
            <a:off x="11321280" y="2307960"/>
            <a:ext cx="163440" cy="2322360"/>
          </a:xfrm>
          <a:prstGeom prst="bentConnector3">
            <a:avLst>
              <a:gd name="adj1" fmla="val -139591"/>
            </a:avLst>
          </a:prstGeom>
          <a:noFill/>
          <a:ln w="25560">
            <a:tailEnd len="med" type="triangle" w="med"/>
          </a:ln>
        </p:spPr>
        <p:style>
          <a:lnRef idx="1">
            <a:schemeClr val="accent1"/>
          </a:lnRef>
          <a:fillRef idx="0">
            <a:schemeClr val="accent1"/>
          </a:fillRef>
          <a:effectRef idx="0">
            <a:schemeClr val="accent1"/>
          </a:effectRef>
          <a:fontRef idx="minor"/>
        </p:style>
      </p:sp>
      <p:sp>
        <p:nvSpPr>
          <p:cNvPr id="428" name="TextShape 15"/>
          <p:cNvSpPr txBox="1"/>
          <p:nvPr/>
        </p:nvSpPr>
        <p:spPr>
          <a:xfrm>
            <a:off x="838080" y="435960"/>
            <a:ext cx="10515240" cy="1325160"/>
          </a:xfrm>
          <a:prstGeom prst="rect">
            <a:avLst/>
          </a:prstGeom>
          <a:noFill/>
          <a:ln>
            <a:noFill/>
          </a:ln>
        </p:spPr>
        <p:txBody>
          <a:bodyPr anchor="ctr"/>
          <a:p>
            <a:pPr>
              <a:lnSpc>
                <a:spcPct val="90000"/>
              </a:lnSpc>
            </a:pPr>
            <a:r>
              <a:rPr b="0" lang="en-US" sz="4000" spc="-1" strike="noStrike">
                <a:solidFill>
                  <a:srgbClr val="000000"/>
                </a:solidFill>
                <a:uFill>
                  <a:solidFill>
                    <a:srgbClr val="ffffff"/>
                  </a:solidFill>
                </a:uFill>
                <a:latin typeface="Bookman Old Style"/>
                <a:ea typeface="바탕"/>
              </a:rPr>
              <a:t>Abusing the CAT</a:t>
            </a:r>
            <a:endParaRPr b="0" lang="en-US" sz="1800" spc="-1" strike="noStrike">
              <a:solidFill>
                <a:srgbClr val="000000"/>
              </a:solidFill>
              <a:uFill>
                <a:solidFill>
                  <a:srgbClr val="ffffff"/>
                </a:solidFill>
              </a:uFill>
              <a:latin typeface="Calibri"/>
            </a:endParaRPr>
          </a:p>
        </p:txBody>
      </p:sp>
      <p:sp>
        <p:nvSpPr>
          <p:cNvPr id="429" name="CustomShape 16"/>
          <p:cNvSpPr/>
          <p:nvPr/>
        </p:nvSpPr>
        <p:spPr>
          <a:xfrm>
            <a:off x="11484720" y="4654080"/>
            <a:ext cx="706680" cy="364680"/>
          </a:xfrm>
          <a:prstGeom prst="rect">
            <a:avLst/>
          </a:prstGeom>
          <a:noFill/>
          <a:ln>
            <a:noFill/>
          </a:ln>
        </p:spPr>
        <p:style>
          <a:lnRef idx="0"/>
          <a:fillRef idx="0"/>
          <a:effectRef idx="0"/>
          <a:fontRef idx="minor"/>
        </p:style>
        <p:txBody>
          <a:bodyPr lIns="90000" rIns="90000" tIns="45000" bIns="45000"/>
          <a:p>
            <a:pPr>
              <a:lnSpc>
                <a:spcPct val="100000"/>
              </a:lnSpc>
            </a:pPr>
            <a:r>
              <a:rPr b="0" lang="en-CA" sz="1800" spc="-1" strike="noStrike">
                <a:solidFill>
                  <a:srgbClr val="000000"/>
                </a:solidFill>
                <a:uFill>
                  <a:solidFill>
                    <a:srgbClr val="ffffff"/>
                  </a:solidFill>
                </a:uFill>
                <a:latin typeface="Calibri"/>
              </a:rPr>
              <a:t>No</a:t>
            </a:r>
            <a:endParaRPr b="0" lang="en-CA" sz="1800" spc="-1" strike="noStrike">
              <a:solidFill>
                <a:srgbClr val="000000"/>
              </a:solidFill>
              <a:uFill>
                <a:solidFill>
                  <a:srgbClr val="ffffff"/>
                </a:solidFill>
              </a:uFill>
              <a:latin typeface="Arial"/>
            </a:endParaRPr>
          </a:p>
        </p:txBody>
      </p:sp>
      <p:sp>
        <p:nvSpPr>
          <p:cNvPr id="430" name="CustomShape 17"/>
          <p:cNvSpPr/>
          <p:nvPr/>
        </p:nvSpPr>
        <p:spPr>
          <a:xfrm>
            <a:off x="9471600" y="5024160"/>
            <a:ext cx="718920" cy="364680"/>
          </a:xfrm>
          <a:prstGeom prst="rect">
            <a:avLst/>
          </a:prstGeom>
          <a:noFill/>
          <a:ln>
            <a:noFill/>
          </a:ln>
        </p:spPr>
        <p:style>
          <a:lnRef idx="0"/>
          <a:fillRef idx="0"/>
          <a:effectRef idx="0"/>
          <a:fontRef idx="minor"/>
        </p:style>
        <p:txBody>
          <a:bodyPr lIns="90000" rIns="90000" tIns="45000" bIns="45000"/>
          <a:p>
            <a:pPr>
              <a:lnSpc>
                <a:spcPct val="100000"/>
              </a:lnSpc>
            </a:pPr>
            <a:r>
              <a:rPr b="0" lang="en-CA" sz="1800" spc="-1" strike="noStrike">
                <a:solidFill>
                  <a:srgbClr val="000000"/>
                </a:solidFill>
                <a:uFill>
                  <a:solidFill>
                    <a:srgbClr val="ffffff"/>
                  </a:solidFill>
                </a:uFill>
                <a:latin typeface="Calibri"/>
              </a:rPr>
              <a:t>Yes</a:t>
            </a:r>
            <a:endParaRPr b="0" lang="en-CA" sz="1800" spc="-1" strike="noStrike">
              <a:solidFill>
                <a:srgbClr val="000000"/>
              </a:solidFill>
              <a:uFill>
                <a:solidFill>
                  <a:srgbClr val="ffffff"/>
                </a:solidFill>
              </a:uFill>
              <a:latin typeface="Arial"/>
            </a:endParaRPr>
          </a:p>
        </p:txBody>
      </p:sp>
      <p:pic>
        <p:nvPicPr>
          <p:cNvPr id="431" name="Picture 6" descr=""/>
          <p:cNvPicPr/>
          <p:nvPr/>
        </p:nvPicPr>
        <p:blipFill>
          <a:blip r:embed="rId4"/>
          <a:stretch/>
        </p:blipFill>
        <p:spPr>
          <a:xfrm>
            <a:off x="2919600" y="3458880"/>
            <a:ext cx="3191760" cy="3191760"/>
          </a:xfrm>
          <a:prstGeom prst="rect">
            <a:avLst/>
          </a:prstGeom>
          <a:ln>
            <a:noFill/>
          </a:ln>
        </p:spPr>
      </p:pic>
    </p:spTree>
  </p:cSld>
  <p:timing>
    <p:tnLst>
      <p:par>
        <p:cTn id="317" dur="indefinite" restart="never" nodeType="tmRoot">
          <p:childTnLst>
            <p:seq>
              <p:cTn id="318"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2" name="TextShape 1"/>
          <p:cNvSpPr txBox="1"/>
          <p:nvPr/>
        </p:nvSpPr>
        <p:spPr>
          <a:xfrm>
            <a:off x="5853600" y="2218320"/>
            <a:ext cx="6125760" cy="1459440"/>
          </a:xfrm>
          <a:prstGeom prst="rect">
            <a:avLst/>
          </a:prstGeom>
          <a:noFill/>
          <a:ln>
            <a:noFill/>
          </a:ln>
        </p:spPr>
        <p:txBody>
          <a:bodyPr/>
          <a:p>
            <a:pPr lvl="2" marL="345960" indent="-290160">
              <a:lnSpc>
                <a:spcPct val="100000"/>
              </a:lnSpc>
              <a:buClr>
                <a:srgbClr val="000000"/>
              </a:buClr>
              <a:buFont typeface="Arial"/>
              <a:buChar char="•"/>
            </a:pPr>
            <a:r>
              <a:rPr b="0" lang="en-US" sz="2100" spc="-1" strike="noStrike">
                <a:solidFill>
                  <a:srgbClr val="000000"/>
                </a:solidFill>
                <a:uFill>
                  <a:solidFill>
                    <a:srgbClr val="ffffff"/>
                  </a:solidFill>
                </a:uFill>
                <a:latin typeface="Calibri"/>
              </a:rPr>
              <a:t>Randomly select N+1 addresses</a:t>
            </a:r>
            <a:endParaRPr b="0" lang="en-US" sz="1800" spc="-1" strike="noStrike">
              <a:solidFill>
                <a:srgbClr val="000000"/>
              </a:solidFill>
              <a:uFill>
                <a:solidFill>
                  <a:srgbClr val="ffffff"/>
                </a:solidFill>
              </a:uFill>
              <a:latin typeface="Calibri"/>
            </a:endParaRPr>
          </a:p>
          <a:p>
            <a:r>
              <a:rPr b="0" lang="en-US" sz="2100" spc="-1" strike="noStrike">
                <a:solidFill>
                  <a:srgbClr val="000000"/>
                </a:solidFill>
                <a:uFill>
                  <a:solidFill>
                    <a:srgbClr val="ffffff"/>
                  </a:solidFill>
                </a:uFill>
                <a:latin typeface="Calibri"/>
              </a:rPr>
              <a:t>     </a:t>
            </a:r>
            <a:r>
              <a:rPr b="0" lang="en-US" sz="2100" spc="-1" strike="noStrike">
                <a:solidFill>
                  <a:srgbClr val="000000"/>
                </a:solidFill>
                <a:uFill>
                  <a:solidFill>
                    <a:srgbClr val="ffffff"/>
                  </a:solidFill>
                </a:uFill>
                <a:latin typeface="Calibri"/>
              </a:rPr>
              <a:t>(N = Max. Associativity)</a:t>
            </a:r>
            <a:endParaRPr b="0" lang="en-US" sz="2800" spc="-1" strike="noStrike">
              <a:solidFill>
                <a:srgbClr val="000000"/>
              </a:solidFill>
              <a:uFill>
                <a:solidFill>
                  <a:srgbClr val="ffffff"/>
                </a:solidFill>
              </a:uFill>
              <a:latin typeface="Calibri"/>
            </a:endParaRPr>
          </a:p>
          <a:p>
            <a:pPr lvl="2" marL="345960" indent="-290160">
              <a:lnSpc>
                <a:spcPct val="100000"/>
              </a:lnSpc>
              <a:buClr>
                <a:srgbClr val="000000"/>
              </a:buClr>
              <a:buFont typeface="Arial"/>
              <a:buChar char="•"/>
            </a:pPr>
            <a:r>
              <a:rPr b="0" lang="en-US" sz="2100" spc="-1" strike="noStrike">
                <a:solidFill>
                  <a:srgbClr val="000000"/>
                </a:solidFill>
                <a:uFill>
                  <a:solidFill>
                    <a:srgbClr val="ffffff"/>
                  </a:solidFill>
                </a:uFill>
                <a:latin typeface="Calibri"/>
              </a:rPr>
              <a:t>Check if addresses are conflicting using cache timing analysis</a:t>
            </a:r>
            <a:endParaRPr b="0" lang="en-US" sz="1800" spc="-1" strike="noStrike">
              <a:solidFill>
                <a:srgbClr val="000000"/>
              </a:solidFill>
              <a:uFill>
                <a:solidFill>
                  <a:srgbClr val="ffffff"/>
                </a:solidFill>
              </a:uFill>
              <a:latin typeface="Calibri"/>
            </a:endParaRPr>
          </a:p>
          <a:p>
            <a:pPr lvl="2" marL="345960" indent="-290160">
              <a:lnSpc>
                <a:spcPct val="100000"/>
              </a:lnSpc>
              <a:buClr>
                <a:srgbClr val="000000"/>
              </a:buClr>
              <a:buFont typeface="Arial"/>
              <a:buChar char="•"/>
            </a:pPr>
            <a:r>
              <a:rPr b="0" lang="en-US" sz="2100" spc="-1" strike="noStrike">
                <a:solidFill>
                  <a:srgbClr val="000000"/>
                </a:solidFill>
                <a:uFill>
                  <a:solidFill>
                    <a:srgbClr val="ffffff"/>
                  </a:solidFill>
                </a:uFill>
                <a:latin typeface="Calibri"/>
              </a:rPr>
              <a:t>Repeat until conflicting address set found</a:t>
            </a:r>
            <a:endParaRPr b="0" lang="en-US" sz="1800" spc="-1" strike="noStrike">
              <a:solidFill>
                <a:srgbClr val="000000"/>
              </a:solidFill>
              <a:uFill>
                <a:solidFill>
                  <a:srgbClr val="ffffff"/>
                </a:solidFill>
              </a:uFill>
              <a:latin typeface="Calibri"/>
            </a:endParaRPr>
          </a:p>
        </p:txBody>
      </p:sp>
      <p:sp>
        <p:nvSpPr>
          <p:cNvPr id="433" name="TextShape 2"/>
          <p:cNvSpPr txBox="1"/>
          <p:nvPr/>
        </p:nvSpPr>
        <p:spPr>
          <a:xfrm>
            <a:off x="8610480" y="6358680"/>
            <a:ext cx="2742840" cy="364680"/>
          </a:xfrm>
          <a:prstGeom prst="rect">
            <a:avLst/>
          </a:prstGeom>
          <a:noFill/>
          <a:ln>
            <a:noFill/>
          </a:ln>
        </p:spPr>
        <p:txBody>
          <a:bodyPr anchor="ctr"/>
          <a:p>
            <a:pPr algn="r">
              <a:lnSpc>
                <a:spcPct val="100000"/>
              </a:lnSpc>
            </a:pPr>
            <a:fld id="{03D3DA1B-9007-4375-AD6E-1B9FA355EA79}" type="slidenum">
              <a:rPr b="1" lang="en-CA" sz="2000" spc="-1" strike="noStrike">
                <a:solidFill>
                  <a:srgbClr val="000000"/>
                </a:solidFill>
                <a:uFill>
                  <a:solidFill>
                    <a:srgbClr val="ffffff"/>
                  </a:solidFill>
                </a:uFill>
                <a:latin typeface="Calibri"/>
              </a:rPr>
              <a:t>&lt;number&gt;</a:t>
            </a:fld>
            <a:endParaRPr b="0" lang="en-CA" sz="1400" spc="-1" strike="noStrike">
              <a:solidFill>
                <a:srgbClr val="000000"/>
              </a:solidFill>
              <a:uFill>
                <a:solidFill>
                  <a:srgbClr val="ffffff"/>
                </a:solidFill>
              </a:uFill>
              <a:latin typeface="Times New Roman"/>
            </a:endParaRPr>
          </a:p>
        </p:txBody>
      </p:sp>
      <p:sp>
        <p:nvSpPr>
          <p:cNvPr id="434" name="Line 3"/>
          <p:cNvSpPr/>
          <p:nvPr/>
        </p:nvSpPr>
        <p:spPr>
          <a:xfrm>
            <a:off x="838080" y="1558800"/>
            <a:ext cx="10515600" cy="360"/>
          </a:xfrm>
          <a:prstGeom prst="line">
            <a:avLst/>
          </a:prstGeom>
          <a:ln w="38160"/>
        </p:spPr>
        <p:style>
          <a:lnRef idx="3">
            <a:schemeClr val="accent1"/>
          </a:lnRef>
          <a:fillRef idx="0">
            <a:schemeClr val="accent1"/>
          </a:fillRef>
          <a:effectRef idx="2">
            <a:schemeClr val="accent1"/>
          </a:effectRef>
          <a:fontRef idx="minor"/>
        </p:style>
      </p:sp>
      <p:sp>
        <p:nvSpPr>
          <p:cNvPr id="435" name="TextShape 4"/>
          <p:cNvSpPr txBox="1"/>
          <p:nvPr/>
        </p:nvSpPr>
        <p:spPr>
          <a:xfrm>
            <a:off x="838080" y="435960"/>
            <a:ext cx="10515240" cy="1325160"/>
          </a:xfrm>
          <a:prstGeom prst="rect">
            <a:avLst/>
          </a:prstGeom>
          <a:noFill/>
          <a:ln>
            <a:noFill/>
          </a:ln>
        </p:spPr>
        <p:txBody>
          <a:bodyPr anchor="ctr"/>
          <a:p>
            <a:pPr>
              <a:lnSpc>
                <a:spcPct val="90000"/>
              </a:lnSpc>
            </a:pPr>
            <a:r>
              <a:rPr b="0" lang="en-US" sz="4000" spc="-1" strike="noStrike">
                <a:solidFill>
                  <a:srgbClr val="000000"/>
                </a:solidFill>
                <a:uFill>
                  <a:solidFill>
                    <a:srgbClr val="ffffff"/>
                  </a:solidFill>
                </a:uFill>
                <a:latin typeface="Bookman Old Style"/>
                <a:ea typeface="바탕"/>
              </a:rPr>
              <a:t>CAT-assisted Rowhammer Attack</a:t>
            </a:r>
            <a:endParaRPr b="0" lang="en-US" sz="1800" spc="-1" strike="noStrike">
              <a:solidFill>
                <a:srgbClr val="000000"/>
              </a:solidFill>
              <a:uFill>
                <a:solidFill>
                  <a:srgbClr val="ffffff"/>
                </a:solidFill>
              </a:uFill>
              <a:latin typeface="Calibri"/>
            </a:endParaRPr>
          </a:p>
        </p:txBody>
      </p:sp>
      <p:sp>
        <p:nvSpPr>
          <p:cNvPr id="436" name="CustomShape 5"/>
          <p:cNvSpPr/>
          <p:nvPr/>
        </p:nvSpPr>
        <p:spPr>
          <a:xfrm>
            <a:off x="1559520" y="1919520"/>
            <a:ext cx="3265920" cy="797040"/>
          </a:xfrm>
          <a:prstGeom prst="roundRect">
            <a:avLst>
              <a:gd name="adj" fmla="val 16667"/>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CA" sz="1800" spc="-1" strike="noStrike">
                <a:solidFill>
                  <a:srgbClr val="ffffff"/>
                </a:solidFill>
                <a:uFill>
                  <a:solidFill>
                    <a:srgbClr val="ffffff"/>
                  </a:solidFill>
                </a:uFill>
                <a:latin typeface="Calibri"/>
              </a:rPr>
              <a:t>Find N + 1 addresses with high (cache eviction) access latency</a:t>
            </a:r>
            <a:endParaRPr b="0" lang="en-CA" sz="1800" spc="-1" strike="noStrike">
              <a:solidFill>
                <a:srgbClr val="000000"/>
              </a:solidFill>
              <a:uFill>
                <a:solidFill>
                  <a:srgbClr val="ffffff"/>
                </a:solidFill>
              </a:uFill>
              <a:latin typeface="Arial"/>
            </a:endParaRPr>
          </a:p>
        </p:txBody>
      </p:sp>
      <p:sp>
        <p:nvSpPr>
          <p:cNvPr id="437" name="CustomShape 6"/>
          <p:cNvSpPr/>
          <p:nvPr/>
        </p:nvSpPr>
        <p:spPr>
          <a:xfrm>
            <a:off x="1715760" y="3084120"/>
            <a:ext cx="2953800" cy="797040"/>
          </a:xfrm>
          <a:prstGeom prst="roundRect">
            <a:avLst>
              <a:gd name="adj" fmla="val 16667"/>
            </a:avLst>
          </a:prstGeom>
          <a:solidFill>
            <a:schemeClr val="bg1">
              <a:lumMod val="50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CA" sz="1800" spc="-1" strike="noStrike">
                <a:solidFill>
                  <a:srgbClr val="ffffff"/>
                </a:solidFill>
                <a:uFill>
                  <a:solidFill>
                    <a:srgbClr val="ffffff"/>
                  </a:solidFill>
                </a:uFill>
                <a:latin typeface="Calibri"/>
              </a:rPr>
              <a:t>Eliminate addresses not mapping to same cache set</a:t>
            </a:r>
            <a:endParaRPr b="0" lang="en-CA" sz="1800" spc="-1" strike="noStrike">
              <a:solidFill>
                <a:srgbClr val="000000"/>
              </a:solidFill>
              <a:uFill>
                <a:solidFill>
                  <a:srgbClr val="ffffff"/>
                </a:solidFill>
              </a:uFill>
              <a:latin typeface="Arial"/>
            </a:endParaRPr>
          </a:p>
        </p:txBody>
      </p:sp>
      <p:sp>
        <p:nvSpPr>
          <p:cNvPr id="438" name="CustomShape 7"/>
          <p:cNvSpPr/>
          <p:nvPr/>
        </p:nvSpPr>
        <p:spPr>
          <a:xfrm>
            <a:off x="1378080" y="4271400"/>
            <a:ext cx="3629160" cy="797040"/>
          </a:xfrm>
          <a:prstGeom prst="roundRect">
            <a:avLst>
              <a:gd name="adj" fmla="val 16667"/>
            </a:avLst>
          </a:prstGeom>
          <a:solidFill>
            <a:schemeClr val="bg1">
              <a:lumMod val="50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CA" sz="1800" spc="-1" strike="noStrike">
                <a:solidFill>
                  <a:srgbClr val="ffffff"/>
                </a:solidFill>
                <a:uFill>
                  <a:solidFill>
                    <a:srgbClr val="ffffff"/>
                  </a:solidFill>
                </a:uFill>
                <a:latin typeface="Calibri"/>
              </a:rPr>
              <a:t>Reshuffle accesses to find addresses mapping to same bank</a:t>
            </a:r>
            <a:endParaRPr b="0" lang="en-CA" sz="1800" spc="-1" strike="noStrike">
              <a:solidFill>
                <a:srgbClr val="000000"/>
              </a:solidFill>
              <a:uFill>
                <a:solidFill>
                  <a:srgbClr val="ffffff"/>
                </a:solidFill>
              </a:uFill>
              <a:latin typeface="Arial"/>
            </a:endParaRPr>
          </a:p>
        </p:txBody>
      </p:sp>
      <p:sp>
        <p:nvSpPr>
          <p:cNvPr id="439" name="CustomShape 8"/>
          <p:cNvSpPr/>
          <p:nvPr/>
        </p:nvSpPr>
        <p:spPr>
          <a:xfrm>
            <a:off x="1378080" y="5487120"/>
            <a:ext cx="3629160" cy="797040"/>
          </a:xfrm>
          <a:prstGeom prst="roundRect">
            <a:avLst>
              <a:gd name="adj" fmla="val 16667"/>
            </a:avLst>
          </a:prstGeom>
          <a:solidFill>
            <a:schemeClr val="bg1">
              <a:lumMod val="50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CA" sz="1800" spc="-1" strike="noStrike">
                <a:solidFill>
                  <a:srgbClr val="ffffff"/>
                </a:solidFill>
                <a:uFill>
                  <a:solidFill>
                    <a:srgbClr val="ffffff"/>
                  </a:solidFill>
                </a:uFill>
                <a:latin typeface="Calibri"/>
              </a:rPr>
              <a:t>Rowhammer using row-buffer conflicting addresses as aggressors</a:t>
            </a:r>
            <a:endParaRPr b="0" lang="en-CA" sz="1800" spc="-1" strike="noStrike">
              <a:solidFill>
                <a:srgbClr val="000000"/>
              </a:solidFill>
              <a:uFill>
                <a:solidFill>
                  <a:srgbClr val="ffffff"/>
                </a:solidFill>
              </a:uFill>
              <a:latin typeface="Arial"/>
            </a:endParaRPr>
          </a:p>
        </p:txBody>
      </p:sp>
      <p:sp>
        <p:nvSpPr>
          <p:cNvPr id="440" name="CustomShape 9"/>
          <p:cNvSpPr/>
          <p:nvPr/>
        </p:nvSpPr>
        <p:spPr>
          <a:xfrm>
            <a:off x="289440" y="4416120"/>
            <a:ext cx="807480" cy="5076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CA" sz="1800" spc="-1" strike="noStrike">
                <a:solidFill>
                  <a:srgbClr val="000000"/>
                </a:solidFill>
                <a:uFill>
                  <a:solidFill>
                    <a:srgbClr val="ffffff"/>
                  </a:solidFill>
                </a:uFill>
                <a:latin typeface="Calibri"/>
              </a:rPr>
              <a:t>Step 3</a:t>
            </a:r>
            <a:endParaRPr b="0" lang="en-CA" sz="1800" spc="-1" strike="noStrike">
              <a:solidFill>
                <a:srgbClr val="000000"/>
              </a:solidFill>
              <a:uFill>
                <a:solidFill>
                  <a:srgbClr val="ffffff"/>
                </a:solidFill>
              </a:uFill>
              <a:latin typeface="Arial"/>
            </a:endParaRPr>
          </a:p>
        </p:txBody>
      </p:sp>
      <p:sp>
        <p:nvSpPr>
          <p:cNvPr id="441" name="CustomShape 10"/>
          <p:cNvSpPr/>
          <p:nvPr/>
        </p:nvSpPr>
        <p:spPr>
          <a:xfrm>
            <a:off x="289440" y="3228840"/>
            <a:ext cx="807480" cy="5076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CA" sz="1800" spc="-1" strike="noStrike">
                <a:solidFill>
                  <a:srgbClr val="000000"/>
                </a:solidFill>
                <a:uFill>
                  <a:solidFill>
                    <a:srgbClr val="ffffff"/>
                  </a:solidFill>
                </a:uFill>
                <a:latin typeface="Calibri"/>
              </a:rPr>
              <a:t>Step 2</a:t>
            </a:r>
            <a:endParaRPr b="0" lang="en-CA" sz="1800" spc="-1" strike="noStrike">
              <a:solidFill>
                <a:srgbClr val="000000"/>
              </a:solidFill>
              <a:uFill>
                <a:solidFill>
                  <a:srgbClr val="ffffff"/>
                </a:solidFill>
              </a:uFill>
              <a:latin typeface="Arial"/>
            </a:endParaRPr>
          </a:p>
        </p:txBody>
      </p:sp>
      <p:sp>
        <p:nvSpPr>
          <p:cNvPr id="442" name="CustomShape 11"/>
          <p:cNvSpPr/>
          <p:nvPr/>
        </p:nvSpPr>
        <p:spPr>
          <a:xfrm>
            <a:off x="289440" y="5631840"/>
            <a:ext cx="807480" cy="5076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CA" sz="1800" spc="-1" strike="noStrike">
                <a:solidFill>
                  <a:srgbClr val="000000"/>
                </a:solidFill>
                <a:uFill>
                  <a:solidFill>
                    <a:srgbClr val="ffffff"/>
                  </a:solidFill>
                </a:uFill>
                <a:latin typeface="Calibri"/>
              </a:rPr>
              <a:t>Step 4</a:t>
            </a:r>
            <a:endParaRPr b="0" lang="en-CA" sz="1800" spc="-1" strike="noStrike">
              <a:solidFill>
                <a:srgbClr val="000000"/>
              </a:solidFill>
              <a:uFill>
                <a:solidFill>
                  <a:srgbClr val="ffffff"/>
                </a:solidFill>
              </a:uFill>
              <a:latin typeface="Arial"/>
            </a:endParaRPr>
          </a:p>
        </p:txBody>
      </p:sp>
      <p:sp>
        <p:nvSpPr>
          <p:cNvPr id="443" name="CustomShape 12"/>
          <p:cNvSpPr/>
          <p:nvPr/>
        </p:nvSpPr>
        <p:spPr>
          <a:xfrm>
            <a:off x="289440" y="2064240"/>
            <a:ext cx="807480" cy="5076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CA" sz="1800" spc="-1" strike="noStrike">
                <a:solidFill>
                  <a:srgbClr val="000000"/>
                </a:solidFill>
                <a:uFill>
                  <a:solidFill>
                    <a:srgbClr val="ffffff"/>
                  </a:solidFill>
                </a:uFill>
                <a:latin typeface="Calibri"/>
              </a:rPr>
              <a:t>Step 1</a:t>
            </a:r>
            <a:endParaRPr b="0" lang="en-CA" sz="1800" spc="-1" strike="noStrike">
              <a:solidFill>
                <a:srgbClr val="000000"/>
              </a:solidFill>
              <a:uFill>
                <a:solidFill>
                  <a:srgbClr val="ffffff"/>
                </a:solidFill>
              </a:uFill>
              <a:latin typeface="Arial"/>
            </a:endParaRPr>
          </a:p>
        </p:txBody>
      </p:sp>
    </p:spTree>
  </p:cSld>
  <p:timing>
    <p:tnLst>
      <p:par>
        <p:cTn id="319" dur="indefinite" restart="never" nodeType="tmRoot">
          <p:childTnLst>
            <p:seq>
              <p:cTn id="320"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4" name="TextShape 1"/>
          <p:cNvSpPr txBox="1"/>
          <p:nvPr/>
        </p:nvSpPr>
        <p:spPr>
          <a:xfrm>
            <a:off x="8610480" y="6358680"/>
            <a:ext cx="2742840" cy="364680"/>
          </a:xfrm>
          <a:prstGeom prst="rect">
            <a:avLst/>
          </a:prstGeom>
          <a:noFill/>
          <a:ln>
            <a:noFill/>
          </a:ln>
        </p:spPr>
        <p:txBody>
          <a:bodyPr anchor="ctr"/>
          <a:p>
            <a:pPr algn="r">
              <a:lnSpc>
                <a:spcPct val="100000"/>
              </a:lnSpc>
            </a:pPr>
            <a:fld id="{9E4DAB65-3420-491C-99EF-6BD2228020C0}" type="slidenum">
              <a:rPr b="1" lang="en-CA" sz="2000" spc="-1" strike="noStrike">
                <a:solidFill>
                  <a:srgbClr val="000000"/>
                </a:solidFill>
                <a:uFill>
                  <a:solidFill>
                    <a:srgbClr val="ffffff"/>
                  </a:solidFill>
                </a:uFill>
                <a:latin typeface="Calibri"/>
              </a:rPr>
              <a:t>&lt;number&gt;</a:t>
            </a:fld>
            <a:endParaRPr b="0" lang="en-CA" sz="1400" spc="-1" strike="noStrike">
              <a:solidFill>
                <a:srgbClr val="000000"/>
              </a:solidFill>
              <a:uFill>
                <a:solidFill>
                  <a:srgbClr val="ffffff"/>
                </a:solidFill>
              </a:uFill>
              <a:latin typeface="Times New Roman"/>
            </a:endParaRPr>
          </a:p>
        </p:txBody>
      </p:sp>
      <p:sp>
        <p:nvSpPr>
          <p:cNvPr id="445" name="Line 2"/>
          <p:cNvSpPr/>
          <p:nvPr/>
        </p:nvSpPr>
        <p:spPr>
          <a:xfrm>
            <a:off x="838080" y="1558800"/>
            <a:ext cx="10515600" cy="360"/>
          </a:xfrm>
          <a:prstGeom prst="line">
            <a:avLst/>
          </a:prstGeom>
          <a:ln w="38160"/>
        </p:spPr>
        <p:style>
          <a:lnRef idx="3">
            <a:schemeClr val="accent1"/>
          </a:lnRef>
          <a:fillRef idx="0">
            <a:schemeClr val="accent1"/>
          </a:fillRef>
          <a:effectRef idx="2">
            <a:schemeClr val="accent1"/>
          </a:effectRef>
          <a:fontRef idx="minor"/>
        </p:style>
      </p:sp>
      <p:sp>
        <p:nvSpPr>
          <p:cNvPr id="446" name="CustomShape 3"/>
          <p:cNvSpPr/>
          <p:nvPr/>
        </p:nvSpPr>
        <p:spPr>
          <a:xfrm>
            <a:off x="7403040" y="1932480"/>
            <a:ext cx="2116800" cy="271080"/>
          </a:xfrm>
          <a:prstGeom prst="rect">
            <a:avLst/>
          </a:prstGeom>
          <a:ln/>
        </p:spPr>
        <p:style>
          <a:lnRef idx="2">
            <a:schemeClr val="accent1">
              <a:shade val="50000"/>
            </a:schemeClr>
          </a:lnRef>
          <a:fillRef idx="1">
            <a:schemeClr val="accent1"/>
          </a:fillRef>
          <a:effectRef idx="0">
            <a:schemeClr val="accent1"/>
          </a:effectRef>
          <a:fontRef idx="minor"/>
        </p:style>
      </p:sp>
      <p:sp>
        <p:nvSpPr>
          <p:cNvPr id="447" name="CustomShape 4"/>
          <p:cNvSpPr/>
          <p:nvPr/>
        </p:nvSpPr>
        <p:spPr>
          <a:xfrm>
            <a:off x="6863040" y="1945800"/>
            <a:ext cx="679680" cy="25776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CA" sz="1800" spc="-1" strike="noStrike">
                <a:solidFill>
                  <a:srgbClr val="000000"/>
                </a:solidFill>
                <a:uFill>
                  <a:solidFill>
                    <a:srgbClr val="ffffff"/>
                  </a:solidFill>
                </a:uFill>
                <a:latin typeface="Calibri"/>
              </a:rPr>
              <a:t>a0</a:t>
            </a:r>
            <a:endParaRPr b="0" lang="en-CA" sz="1800" spc="-1" strike="noStrike">
              <a:solidFill>
                <a:srgbClr val="000000"/>
              </a:solidFill>
              <a:uFill>
                <a:solidFill>
                  <a:srgbClr val="ffffff"/>
                </a:solidFill>
              </a:uFill>
              <a:latin typeface="Arial"/>
            </a:endParaRPr>
          </a:p>
        </p:txBody>
      </p:sp>
      <p:sp>
        <p:nvSpPr>
          <p:cNvPr id="448" name="CustomShape 5"/>
          <p:cNvSpPr/>
          <p:nvPr/>
        </p:nvSpPr>
        <p:spPr>
          <a:xfrm>
            <a:off x="7285680" y="1600200"/>
            <a:ext cx="2283480" cy="638280"/>
          </a:xfrm>
          <a:prstGeom prst="rect">
            <a:avLst/>
          </a:prstGeom>
          <a:noFill/>
          <a:ln>
            <a:noFill/>
          </a:ln>
        </p:spPr>
        <p:style>
          <a:lnRef idx="0"/>
          <a:fillRef idx="0"/>
          <a:effectRef idx="0"/>
          <a:fontRef idx="minor"/>
        </p:style>
        <p:txBody>
          <a:bodyPr lIns="90000" rIns="90000" tIns="45000" bIns="45000"/>
          <a:p>
            <a:pPr>
              <a:lnSpc>
                <a:spcPct val="100000"/>
              </a:lnSpc>
            </a:pPr>
            <a:r>
              <a:rPr b="0" lang="en-CA" sz="1800" spc="-1" strike="noStrike">
                <a:solidFill>
                  <a:srgbClr val="000000"/>
                </a:solidFill>
                <a:uFill>
                  <a:solidFill>
                    <a:srgbClr val="ffffff"/>
                  </a:solidFill>
                </a:uFill>
                <a:latin typeface="Calibri"/>
              </a:rPr>
              <a:t>Conflicting address set</a:t>
            </a:r>
            <a:endParaRPr b="0" lang="en-CA" sz="1800" spc="-1" strike="noStrike">
              <a:solidFill>
                <a:srgbClr val="000000"/>
              </a:solidFill>
              <a:uFill>
                <a:solidFill>
                  <a:srgbClr val="ffffff"/>
                </a:solidFill>
              </a:uFill>
              <a:latin typeface="Arial"/>
            </a:endParaRPr>
          </a:p>
        </p:txBody>
      </p:sp>
      <p:sp>
        <p:nvSpPr>
          <p:cNvPr id="449" name="CustomShape 6"/>
          <p:cNvSpPr/>
          <p:nvPr/>
        </p:nvSpPr>
        <p:spPr>
          <a:xfrm>
            <a:off x="6643800" y="2047680"/>
            <a:ext cx="421560" cy="360"/>
          </a:xfrm>
          <a:custGeom>
            <a:avLst/>
            <a:gdLst/>
            <a:ahLst/>
            <a:rect l="l" t="t" r="r" b="b"/>
            <a:pathLst>
              <a:path w="21600" h="21600">
                <a:moveTo>
                  <a:pt x="0" y="0"/>
                </a:moveTo>
                <a:lnTo>
                  <a:pt x="21600" y="21600"/>
                </a:lnTo>
              </a:path>
            </a:pathLst>
          </a:custGeom>
          <a:noFill/>
          <a:ln>
            <a:tailEnd len="med" type="triangle" w="med"/>
          </a:ln>
        </p:spPr>
        <p:style>
          <a:lnRef idx="1">
            <a:schemeClr val="accent1"/>
          </a:lnRef>
          <a:fillRef idx="0">
            <a:schemeClr val="accent1"/>
          </a:fillRef>
          <a:effectRef idx="0">
            <a:schemeClr val="accent1"/>
          </a:effectRef>
          <a:fontRef idx="minor"/>
        </p:style>
      </p:sp>
      <p:sp>
        <p:nvSpPr>
          <p:cNvPr id="450" name="CustomShape 7"/>
          <p:cNvSpPr/>
          <p:nvPr/>
        </p:nvSpPr>
        <p:spPr>
          <a:xfrm>
            <a:off x="7401240" y="2211480"/>
            <a:ext cx="2118960" cy="281880"/>
          </a:xfrm>
          <a:prstGeom prst="rect">
            <a:avLst/>
          </a:prstGeom>
          <a:ln/>
        </p:spPr>
        <p:style>
          <a:lnRef idx="2">
            <a:schemeClr val="accent1">
              <a:shade val="50000"/>
            </a:schemeClr>
          </a:lnRef>
          <a:fillRef idx="1">
            <a:schemeClr val="accent1"/>
          </a:fillRef>
          <a:effectRef idx="0">
            <a:schemeClr val="accent1"/>
          </a:effectRef>
          <a:fontRef idx="minor"/>
        </p:style>
      </p:sp>
      <p:sp>
        <p:nvSpPr>
          <p:cNvPr id="451" name="CustomShape 8"/>
          <p:cNvSpPr/>
          <p:nvPr/>
        </p:nvSpPr>
        <p:spPr>
          <a:xfrm>
            <a:off x="6860520" y="2225160"/>
            <a:ext cx="680400" cy="2682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CA" sz="1800" spc="-1" strike="noStrike">
                <a:solidFill>
                  <a:srgbClr val="000000"/>
                </a:solidFill>
                <a:uFill>
                  <a:solidFill>
                    <a:srgbClr val="ffffff"/>
                  </a:solidFill>
                </a:uFill>
                <a:latin typeface="Calibri"/>
              </a:rPr>
              <a:t>a1</a:t>
            </a:r>
            <a:endParaRPr b="0" lang="en-CA" sz="1800" spc="-1" strike="noStrike">
              <a:solidFill>
                <a:srgbClr val="000000"/>
              </a:solidFill>
              <a:uFill>
                <a:solidFill>
                  <a:srgbClr val="ffffff"/>
                </a:solidFill>
              </a:uFill>
              <a:latin typeface="Arial"/>
            </a:endParaRPr>
          </a:p>
        </p:txBody>
      </p:sp>
      <p:sp>
        <p:nvSpPr>
          <p:cNvPr id="452" name="CustomShape 9"/>
          <p:cNvSpPr/>
          <p:nvPr/>
        </p:nvSpPr>
        <p:spPr>
          <a:xfrm>
            <a:off x="6639120" y="2329560"/>
            <a:ext cx="421560" cy="360"/>
          </a:xfrm>
          <a:custGeom>
            <a:avLst/>
            <a:gdLst/>
            <a:ahLst/>
            <a:rect l="l" t="t" r="r" b="b"/>
            <a:pathLst>
              <a:path w="21600" h="21600">
                <a:moveTo>
                  <a:pt x="0" y="0"/>
                </a:moveTo>
                <a:lnTo>
                  <a:pt x="21600" y="21600"/>
                </a:lnTo>
              </a:path>
            </a:pathLst>
          </a:custGeom>
          <a:noFill/>
          <a:ln>
            <a:tailEnd len="med" type="triangle" w="med"/>
          </a:ln>
        </p:spPr>
        <p:style>
          <a:lnRef idx="1">
            <a:schemeClr val="accent1"/>
          </a:lnRef>
          <a:fillRef idx="0">
            <a:schemeClr val="accent1"/>
          </a:fillRef>
          <a:effectRef idx="0">
            <a:schemeClr val="accent1"/>
          </a:effectRef>
          <a:fontRef idx="minor"/>
        </p:style>
      </p:sp>
      <p:sp>
        <p:nvSpPr>
          <p:cNvPr id="453" name="CustomShape 10"/>
          <p:cNvSpPr/>
          <p:nvPr/>
        </p:nvSpPr>
        <p:spPr>
          <a:xfrm>
            <a:off x="7401240" y="2488680"/>
            <a:ext cx="2118960" cy="254880"/>
          </a:xfrm>
          <a:prstGeom prst="rect">
            <a:avLst/>
          </a:prstGeom>
          <a:ln/>
        </p:spPr>
        <p:style>
          <a:lnRef idx="2">
            <a:schemeClr val="accent1">
              <a:shade val="50000"/>
            </a:schemeClr>
          </a:lnRef>
          <a:fillRef idx="1">
            <a:schemeClr val="accent1"/>
          </a:fillRef>
          <a:effectRef idx="0">
            <a:schemeClr val="accent1"/>
          </a:effectRef>
          <a:fontRef idx="minor"/>
        </p:style>
      </p:sp>
      <p:sp>
        <p:nvSpPr>
          <p:cNvPr id="454" name="CustomShape 11"/>
          <p:cNvSpPr/>
          <p:nvPr/>
        </p:nvSpPr>
        <p:spPr>
          <a:xfrm>
            <a:off x="6860520" y="2500920"/>
            <a:ext cx="680400" cy="2426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CA" sz="1800" spc="-1" strike="noStrike">
                <a:solidFill>
                  <a:srgbClr val="000000"/>
                </a:solidFill>
                <a:uFill>
                  <a:solidFill>
                    <a:srgbClr val="ffffff"/>
                  </a:solidFill>
                </a:uFill>
                <a:latin typeface="Calibri"/>
              </a:rPr>
              <a:t>a2</a:t>
            </a:r>
            <a:endParaRPr b="0" lang="en-CA" sz="1800" spc="-1" strike="noStrike">
              <a:solidFill>
                <a:srgbClr val="000000"/>
              </a:solidFill>
              <a:uFill>
                <a:solidFill>
                  <a:srgbClr val="ffffff"/>
                </a:solidFill>
              </a:uFill>
              <a:latin typeface="Arial"/>
            </a:endParaRPr>
          </a:p>
        </p:txBody>
      </p:sp>
      <p:sp>
        <p:nvSpPr>
          <p:cNvPr id="455" name="CustomShape 12"/>
          <p:cNvSpPr/>
          <p:nvPr/>
        </p:nvSpPr>
        <p:spPr>
          <a:xfrm>
            <a:off x="7401240" y="2743920"/>
            <a:ext cx="2118960" cy="286920"/>
          </a:xfrm>
          <a:prstGeom prst="rect">
            <a:avLst/>
          </a:prstGeom>
          <a:ln/>
        </p:spPr>
        <p:style>
          <a:lnRef idx="2">
            <a:schemeClr val="accent1">
              <a:shade val="50000"/>
            </a:schemeClr>
          </a:lnRef>
          <a:fillRef idx="1">
            <a:schemeClr val="accent1"/>
          </a:fillRef>
          <a:effectRef idx="0">
            <a:schemeClr val="accent1"/>
          </a:effectRef>
          <a:fontRef idx="minor"/>
        </p:style>
      </p:sp>
      <p:sp>
        <p:nvSpPr>
          <p:cNvPr id="456" name="CustomShape 13"/>
          <p:cNvSpPr/>
          <p:nvPr/>
        </p:nvSpPr>
        <p:spPr>
          <a:xfrm>
            <a:off x="6860520" y="2757960"/>
            <a:ext cx="680400" cy="27288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CA" sz="1800" spc="-1" strike="noStrike">
                <a:solidFill>
                  <a:srgbClr val="000000"/>
                </a:solidFill>
                <a:uFill>
                  <a:solidFill>
                    <a:srgbClr val="ffffff"/>
                  </a:solidFill>
                </a:uFill>
                <a:latin typeface="Calibri"/>
              </a:rPr>
              <a:t>a3</a:t>
            </a:r>
            <a:endParaRPr b="0" lang="en-CA" sz="1800" spc="-1" strike="noStrike">
              <a:solidFill>
                <a:srgbClr val="000000"/>
              </a:solidFill>
              <a:uFill>
                <a:solidFill>
                  <a:srgbClr val="ffffff"/>
                </a:solidFill>
              </a:uFill>
              <a:latin typeface="Arial"/>
            </a:endParaRPr>
          </a:p>
        </p:txBody>
      </p:sp>
      <p:sp>
        <p:nvSpPr>
          <p:cNvPr id="457" name="CustomShape 14"/>
          <p:cNvSpPr/>
          <p:nvPr/>
        </p:nvSpPr>
        <p:spPr>
          <a:xfrm>
            <a:off x="7404840" y="3022200"/>
            <a:ext cx="2115360" cy="272160"/>
          </a:xfrm>
          <a:prstGeom prst="rect">
            <a:avLst/>
          </a:prstGeom>
          <a:ln/>
        </p:spPr>
        <p:style>
          <a:lnRef idx="2">
            <a:schemeClr val="accent1">
              <a:shade val="50000"/>
            </a:schemeClr>
          </a:lnRef>
          <a:fillRef idx="1">
            <a:schemeClr val="accent1"/>
          </a:fillRef>
          <a:effectRef idx="0">
            <a:schemeClr val="accent1"/>
          </a:effectRef>
          <a:fontRef idx="minor"/>
        </p:style>
      </p:sp>
      <p:sp>
        <p:nvSpPr>
          <p:cNvPr id="458" name="CustomShape 15"/>
          <p:cNvSpPr/>
          <p:nvPr/>
        </p:nvSpPr>
        <p:spPr>
          <a:xfrm>
            <a:off x="6865200" y="3035520"/>
            <a:ext cx="679320" cy="2588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CA" sz="1800" spc="-1" strike="noStrike">
                <a:solidFill>
                  <a:srgbClr val="000000"/>
                </a:solidFill>
                <a:uFill>
                  <a:solidFill>
                    <a:srgbClr val="ffffff"/>
                  </a:solidFill>
                </a:uFill>
                <a:latin typeface="Calibri"/>
              </a:rPr>
              <a:t>a4</a:t>
            </a:r>
            <a:endParaRPr b="0" lang="en-CA" sz="1800" spc="-1" strike="noStrike">
              <a:solidFill>
                <a:srgbClr val="000000"/>
              </a:solidFill>
              <a:uFill>
                <a:solidFill>
                  <a:srgbClr val="ffffff"/>
                </a:solidFill>
              </a:uFill>
              <a:latin typeface="Arial"/>
            </a:endParaRPr>
          </a:p>
        </p:txBody>
      </p:sp>
      <p:sp>
        <p:nvSpPr>
          <p:cNvPr id="459" name="CustomShape 16"/>
          <p:cNvSpPr/>
          <p:nvPr/>
        </p:nvSpPr>
        <p:spPr>
          <a:xfrm>
            <a:off x="7404840" y="3281760"/>
            <a:ext cx="2115360" cy="262080"/>
          </a:xfrm>
          <a:prstGeom prst="rect">
            <a:avLst/>
          </a:prstGeom>
          <a:ln/>
        </p:spPr>
        <p:style>
          <a:lnRef idx="2">
            <a:schemeClr val="accent1">
              <a:shade val="50000"/>
            </a:schemeClr>
          </a:lnRef>
          <a:fillRef idx="1">
            <a:schemeClr val="accent1"/>
          </a:fillRef>
          <a:effectRef idx="0">
            <a:schemeClr val="accent1"/>
          </a:effectRef>
          <a:fontRef idx="minor"/>
        </p:style>
      </p:sp>
      <p:sp>
        <p:nvSpPr>
          <p:cNvPr id="460" name="CustomShape 17"/>
          <p:cNvSpPr/>
          <p:nvPr/>
        </p:nvSpPr>
        <p:spPr>
          <a:xfrm>
            <a:off x="6865200" y="3294720"/>
            <a:ext cx="679320" cy="24948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CA" sz="1800" spc="-1" strike="noStrike">
                <a:solidFill>
                  <a:srgbClr val="000000"/>
                </a:solidFill>
                <a:uFill>
                  <a:solidFill>
                    <a:srgbClr val="ffffff"/>
                  </a:solidFill>
                </a:uFill>
                <a:latin typeface="Calibri"/>
              </a:rPr>
              <a:t>a5</a:t>
            </a:r>
            <a:endParaRPr b="0" lang="en-CA" sz="1800" spc="-1" strike="noStrike">
              <a:solidFill>
                <a:srgbClr val="000000"/>
              </a:solidFill>
              <a:uFill>
                <a:solidFill>
                  <a:srgbClr val="ffffff"/>
                </a:solidFill>
              </a:uFill>
              <a:latin typeface="Arial"/>
            </a:endParaRPr>
          </a:p>
        </p:txBody>
      </p:sp>
      <p:sp>
        <p:nvSpPr>
          <p:cNvPr id="461" name="CustomShape 18"/>
          <p:cNvSpPr/>
          <p:nvPr/>
        </p:nvSpPr>
        <p:spPr>
          <a:xfrm>
            <a:off x="7401240" y="3523320"/>
            <a:ext cx="2118960" cy="262800"/>
          </a:xfrm>
          <a:prstGeom prst="rect">
            <a:avLst/>
          </a:prstGeom>
          <a:ln/>
        </p:spPr>
        <p:style>
          <a:lnRef idx="2">
            <a:schemeClr val="accent1">
              <a:shade val="50000"/>
            </a:schemeClr>
          </a:lnRef>
          <a:fillRef idx="1">
            <a:schemeClr val="accent1"/>
          </a:fillRef>
          <a:effectRef idx="0">
            <a:schemeClr val="accent1"/>
          </a:effectRef>
          <a:fontRef idx="minor"/>
        </p:style>
      </p:sp>
      <p:sp>
        <p:nvSpPr>
          <p:cNvPr id="462" name="CustomShape 19"/>
          <p:cNvSpPr/>
          <p:nvPr/>
        </p:nvSpPr>
        <p:spPr>
          <a:xfrm>
            <a:off x="6860520" y="3536280"/>
            <a:ext cx="680400" cy="2498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CA" sz="1800" spc="-1" strike="noStrike">
                <a:solidFill>
                  <a:srgbClr val="000000"/>
                </a:solidFill>
                <a:uFill>
                  <a:solidFill>
                    <a:srgbClr val="ffffff"/>
                  </a:solidFill>
                </a:uFill>
                <a:latin typeface="Calibri"/>
              </a:rPr>
              <a:t>a6</a:t>
            </a:r>
            <a:endParaRPr b="0" lang="en-CA" sz="1800" spc="-1" strike="noStrike">
              <a:solidFill>
                <a:srgbClr val="000000"/>
              </a:solidFill>
              <a:uFill>
                <a:solidFill>
                  <a:srgbClr val="ffffff"/>
                </a:solidFill>
              </a:uFill>
              <a:latin typeface="Arial"/>
            </a:endParaRPr>
          </a:p>
        </p:txBody>
      </p:sp>
      <p:sp>
        <p:nvSpPr>
          <p:cNvPr id="463" name="CustomShape 20"/>
          <p:cNvSpPr/>
          <p:nvPr/>
        </p:nvSpPr>
        <p:spPr>
          <a:xfrm>
            <a:off x="7404480" y="3778200"/>
            <a:ext cx="2115360" cy="305640"/>
          </a:xfrm>
          <a:prstGeom prst="rect">
            <a:avLst/>
          </a:prstGeom>
          <a:ln/>
        </p:spPr>
        <p:style>
          <a:lnRef idx="2">
            <a:schemeClr val="accent1">
              <a:shade val="50000"/>
            </a:schemeClr>
          </a:lnRef>
          <a:fillRef idx="1">
            <a:schemeClr val="accent1"/>
          </a:fillRef>
          <a:effectRef idx="0">
            <a:schemeClr val="accent1"/>
          </a:effectRef>
          <a:fontRef idx="minor"/>
        </p:style>
      </p:sp>
      <p:sp>
        <p:nvSpPr>
          <p:cNvPr id="464" name="CustomShape 21"/>
          <p:cNvSpPr/>
          <p:nvPr/>
        </p:nvSpPr>
        <p:spPr>
          <a:xfrm>
            <a:off x="6865200" y="3792960"/>
            <a:ext cx="679320" cy="29052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CA" sz="1800" spc="-1" strike="noStrike">
                <a:solidFill>
                  <a:srgbClr val="000000"/>
                </a:solidFill>
                <a:uFill>
                  <a:solidFill>
                    <a:srgbClr val="ffffff"/>
                  </a:solidFill>
                </a:uFill>
                <a:latin typeface="Calibri"/>
              </a:rPr>
              <a:t>a7</a:t>
            </a:r>
            <a:endParaRPr b="0" lang="en-CA" sz="1800" spc="-1" strike="noStrike">
              <a:solidFill>
                <a:srgbClr val="000000"/>
              </a:solidFill>
              <a:uFill>
                <a:solidFill>
                  <a:srgbClr val="ffffff"/>
                </a:solidFill>
              </a:uFill>
              <a:latin typeface="Arial"/>
            </a:endParaRPr>
          </a:p>
        </p:txBody>
      </p:sp>
      <p:sp>
        <p:nvSpPr>
          <p:cNvPr id="465" name="CustomShape 22"/>
          <p:cNvSpPr/>
          <p:nvPr/>
        </p:nvSpPr>
        <p:spPr>
          <a:xfrm>
            <a:off x="7404840" y="4028400"/>
            <a:ext cx="2115360" cy="294120"/>
          </a:xfrm>
          <a:prstGeom prst="rect">
            <a:avLst/>
          </a:prstGeom>
          <a:ln/>
        </p:spPr>
        <p:style>
          <a:lnRef idx="2">
            <a:schemeClr val="accent1">
              <a:shade val="50000"/>
            </a:schemeClr>
          </a:lnRef>
          <a:fillRef idx="1">
            <a:schemeClr val="accent1"/>
          </a:fillRef>
          <a:effectRef idx="0">
            <a:schemeClr val="accent1"/>
          </a:effectRef>
          <a:fontRef idx="minor"/>
        </p:style>
      </p:sp>
      <p:sp>
        <p:nvSpPr>
          <p:cNvPr id="466" name="CustomShape 23"/>
          <p:cNvSpPr/>
          <p:nvPr/>
        </p:nvSpPr>
        <p:spPr>
          <a:xfrm>
            <a:off x="6865200" y="4042800"/>
            <a:ext cx="679320" cy="27972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CA" sz="1800" spc="-1" strike="noStrike">
                <a:solidFill>
                  <a:srgbClr val="000000"/>
                </a:solidFill>
                <a:uFill>
                  <a:solidFill>
                    <a:srgbClr val="ffffff"/>
                  </a:solidFill>
                </a:uFill>
                <a:latin typeface="Calibri"/>
              </a:rPr>
              <a:t>a8</a:t>
            </a:r>
            <a:endParaRPr b="0" lang="en-CA" sz="1800" spc="-1" strike="noStrike">
              <a:solidFill>
                <a:srgbClr val="000000"/>
              </a:solidFill>
              <a:uFill>
                <a:solidFill>
                  <a:srgbClr val="ffffff"/>
                </a:solidFill>
              </a:uFill>
              <a:latin typeface="Arial"/>
            </a:endParaRPr>
          </a:p>
        </p:txBody>
      </p:sp>
      <p:sp>
        <p:nvSpPr>
          <p:cNvPr id="467" name="CustomShape 24"/>
          <p:cNvSpPr/>
          <p:nvPr/>
        </p:nvSpPr>
        <p:spPr>
          <a:xfrm>
            <a:off x="7404840" y="4322520"/>
            <a:ext cx="2115360" cy="277560"/>
          </a:xfrm>
          <a:prstGeom prst="rect">
            <a:avLst/>
          </a:prstGeom>
          <a:ln/>
        </p:spPr>
        <p:style>
          <a:lnRef idx="2">
            <a:schemeClr val="accent1">
              <a:shade val="50000"/>
            </a:schemeClr>
          </a:lnRef>
          <a:fillRef idx="1">
            <a:schemeClr val="accent1"/>
          </a:fillRef>
          <a:effectRef idx="0">
            <a:schemeClr val="accent1"/>
          </a:effectRef>
          <a:fontRef idx="minor"/>
        </p:style>
      </p:sp>
      <p:sp>
        <p:nvSpPr>
          <p:cNvPr id="468" name="CustomShape 25"/>
          <p:cNvSpPr/>
          <p:nvPr/>
        </p:nvSpPr>
        <p:spPr>
          <a:xfrm>
            <a:off x="6865200" y="4336200"/>
            <a:ext cx="679320" cy="26388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CA" sz="1800" spc="-1" strike="noStrike">
                <a:solidFill>
                  <a:srgbClr val="000000"/>
                </a:solidFill>
                <a:uFill>
                  <a:solidFill>
                    <a:srgbClr val="ffffff"/>
                  </a:solidFill>
                </a:uFill>
                <a:latin typeface="Calibri"/>
              </a:rPr>
              <a:t>a9</a:t>
            </a:r>
            <a:endParaRPr b="0" lang="en-CA" sz="1800" spc="-1" strike="noStrike">
              <a:solidFill>
                <a:srgbClr val="000000"/>
              </a:solidFill>
              <a:uFill>
                <a:solidFill>
                  <a:srgbClr val="ffffff"/>
                </a:solidFill>
              </a:uFill>
              <a:latin typeface="Arial"/>
            </a:endParaRPr>
          </a:p>
        </p:txBody>
      </p:sp>
      <p:sp>
        <p:nvSpPr>
          <p:cNvPr id="469" name="CustomShape 26"/>
          <p:cNvSpPr/>
          <p:nvPr/>
        </p:nvSpPr>
        <p:spPr>
          <a:xfrm>
            <a:off x="7401240" y="4600800"/>
            <a:ext cx="2118960" cy="308520"/>
          </a:xfrm>
          <a:prstGeom prst="rect">
            <a:avLst/>
          </a:prstGeom>
          <a:ln/>
        </p:spPr>
        <p:style>
          <a:lnRef idx="2">
            <a:schemeClr val="accent1">
              <a:shade val="50000"/>
            </a:schemeClr>
          </a:lnRef>
          <a:fillRef idx="1">
            <a:schemeClr val="accent1"/>
          </a:fillRef>
          <a:effectRef idx="0">
            <a:schemeClr val="accent1"/>
          </a:effectRef>
          <a:fontRef idx="minor"/>
        </p:style>
      </p:sp>
      <p:sp>
        <p:nvSpPr>
          <p:cNvPr id="470" name="CustomShape 27"/>
          <p:cNvSpPr/>
          <p:nvPr/>
        </p:nvSpPr>
        <p:spPr>
          <a:xfrm>
            <a:off x="6860520" y="4617360"/>
            <a:ext cx="680400" cy="32472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CA" sz="1800" spc="-1" strike="noStrike">
                <a:solidFill>
                  <a:srgbClr val="000000"/>
                </a:solidFill>
                <a:uFill>
                  <a:solidFill>
                    <a:srgbClr val="ffffff"/>
                  </a:solidFill>
                </a:uFill>
                <a:latin typeface="Calibri"/>
              </a:rPr>
              <a:t>a10</a:t>
            </a:r>
            <a:endParaRPr b="0" lang="en-CA" sz="1800" spc="-1" strike="noStrike">
              <a:solidFill>
                <a:srgbClr val="000000"/>
              </a:solidFill>
              <a:uFill>
                <a:solidFill>
                  <a:srgbClr val="ffffff"/>
                </a:solidFill>
              </a:uFill>
              <a:latin typeface="Arial"/>
            </a:endParaRPr>
          </a:p>
        </p:txBody>
      </p:sp>
      <p:sp>
        <p:nvSpPr>
          <p:cNvPr id="471" name="CustomShape 28"/>
          <p:cNvSpPr/>
          <p:nvPr/>
        </p:nvSpPr>
        <p:spPr>
          <a:xfrm>
            <a:off x="7401240" y="4878720"/>
            <a:ext cx="2118960" cy="271080"/>
          </a:xfrm>
          <a:prstGeom prst="rect">
            <a:avLst/>
          </a:prstGeom>
          <a:ln/>
        </p:spPr>
        <p:style>
          <a:lnRef idx="2">
            <a:schemeClr val="accent1">
              <a:shade val="50000"/>
            </a:schemeClr>
          </a:lnRef>
          <a:fillRef idx="1">
            <a:schemeClr val="accent1"/>
          </a:fillRef>
          <a:effectRef idx="0">
            <a:schemeClr val="accent1"/>
          </a:effectRef>
          <a:fontRef idx="minor"/>
        </p:style>
      </p:sp>
      <p:sp>
        <p:nvSpPr>
          <p:cNvPr id="472" name="CustomShape 29"/>
          <p:cNvSpPr/>
          <p:nvPr/>
        </p:nvSpPr>
        <p:spPr>
          <a:xfrm>
            <a:off x="6860520" y="4892040"/>
            <a:ext cx="680400" cy="25776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CA" sz="1800" spc="-1" strike="noStrike">
                <a:solidFill>
                  <a:srgbClr val="000000"/>
                </a:solidFill>
                <a:uFill>
                  <a:solidFill>
                    <a:srgbClr val="ffffff"/>
                  </a:solidFill>
                </a:uFill>
                <a:latin typeface="Calibri"/>
              </a:rPr>
              <a:t>a11</a:t>
            </a:r>
            <a:endParaRPr b="0" lang="en-CA" sz="1800" spc="-1" strike="noStrike">
              <a:solidFill>
                <a:srgbClr val="000000"/>
              </a:solidFill>
              <a:uFill>
                <a:solidFill>
                  <a:srgbClr val="ffffff"/>
                </a:solidFill>
              </a:uFill>
              <a:latin typeface="Arial"/>
            </a:endParaRPr>
          </a:p>
        </p:txBody>
      </p:sp>
      <p:sp>
        <p:nvSpPr>
          <p:cNvPr id="473" name="CustomShape 30"/>
          <p:cNvSpPr/>
          <p:nvPr/>
        </p:nvSpPr>
        <p:spPr>
          <a:xfrm>
            <a:off x="6515640" y="5669280"/>
            <a:ext cx="4599360" cy="912600"/>
          </a:xfrm>
          <a:prstGeom prst="rect">
            <a:avLst/>
          </a:prstGeom>
          <a:noFill/>
          <a:ln>
            <a:noFill/>
          </a:ln>
        </p:spPr>
        <p:style>
          <a:lnRef idx="0"/>
          <a:fillRef idx="0"/>
          <a:effectRef idx="0"/>
          <a:fontRef idx="minor"/>
        </p:style>
        <p:txBody>
          <a:bodyPr lIns="90000" rIns="90000" tIns="45000" bIns="45000"/>
          <a:p>
            <a:pPr>
              <a:lnSpc>
                <a:spcPct val="100000"/>
              </a:lnSpc>
            </a:pPr>
            <a:r>
              <a:rPr b="0" lang="en-CA" sz="1800" spc="-1" strike="noStrike">
                <a:solidFill>
                  <a:srgbClr val="000000"/>
                </a:solidFill>
                <a:uFill>
                  <a:solidFill>
                    <a:srgbClr val="ffffff"/>
                  </a:solidFill>
                </a:uFill>
                <a:latin typeface="Calibri"/>
              </a:rPr>
              <a:t>Minimum conflicting addr. set: {a0, a2, a5, a9}</a:t>
            </a:r>
            <a:endParaRPr b="0" lang="en-CA" sz="1800" spc="-1" strike="noStrike">
              <a:solidFill>
                <a:srgbClr val="000000"/>
              </a:solidFill>
              <a:uFill>
                <a:solidFill>
                  <a:srgbClr val="ffffff"/>
                </a:solidFill>
              </a:uFill>
              <a:latin typeface="Arial"/>
            </a:endParaRPr>
          </a:p>
          <a:p>
            <a:pPr>
              <a:lnSpc>
                <a:spcPct val="100000"/>
              </a:lnSpc>
            </a:pPr>
            <a:r>
              <a:rPr b="0" lang="en-CA" sz="1800" spc="-1" strike="noStrike">
                <a:solidFill>
                  <a:srgbClr val="000000"/>
                </a:solidFill>
                <a:uFill>
                  <a:solidFill>
                    <a:srgbClr val="ffffff"/>
                  </a:solidFill>
                </a:uFill>
                <a:latin typeface="Calibri"/>
              </a:rPr>
              <a:t>Number of ways = 3</a:t>
            </a:r>
            <a:endParaRPr b="0" lang="en-CA" sz="1800" spc="-1" strike="noStrike">
              <a:solidFill>
                <a:srgbClr val="000000"/>
              </a:solidFill>
              <a:uFill>
                <a:solidFill>
                  <a:srgbClr val="ffffff"/>
                </a:solidFill>
              </a:uFill>
              <a:latin typeface="Arial"/>
            </a:endParaRPr>
          </a:p>
        </p:txBody>
      </p:sp>
      <p:sp>
        <p:nvSpPr>
          <p:cNvPr id="474" name="TextShape 31"/>
          <p:cNvSpPr txBox="1"/>
          <p:nvPr/>
        </p:nvSpPr>
        <p:spPr>
          <a:xfrm>
            <a:off x="838080" y="435960"/>
            <a:ext cx="10515240" cy="1325160"/>
          </a:xfrm>
          <a:prstGeom prst="rect">
            <a:avLst/>
          </a:prstGeom>
          <a:noFill/>
          <a:ln>
            <a:noFill/>
          </a:ln>
        </p:spPr>
        <p:txBody>
          <a:bodyPr anchor="ctr"/>
          <a:p>
            <a:pPr>
              <a:lnSpc>
                <a:spcPct val="90000"/>
              </a:lnSpc>
            </a:pPr>
            <a:r>
              <a:rPr b="0" lang="en-US" sz="4000" spc="-1" strike="noStrike">
                <a:solidFill>
                  <a:srgbClr val="000000"/>
                </a:solidFill>
                <a:uFill>
                  <a:solidFill>
                    <a:srgbClr val="ffffff"/>
                  </a:solidFill>
                </a:uFill>
                <a:latin typeface="Bookman Old Style"/>
                <a:ea typeface="바탕"/>
              </a:rPr>
              <a:t>CAT-assisted Rowhammer Attack</a:t>
            </a:r>
            <a:endParaRPr b="0" lang="en-US" sz="1800" spc="-1" strike="noStrike">
              <a:solidFill>
                <a:srgbClr val="000000"/>
              </a:solidFill>
              <a:uFill>
                <a:solidFill>
                  <a:srgbClr val="ffffff"/>
                </a:solidFill>
              </a:uFill>
              <a:latin typeface="Calibri"/>
            </a:endParaRPr>
          </a:p>
        </p:txBody>
      </p:sp>
      <p:sp>
        <p:nvSpPr>
          <p:cNvPr id="475" name="CustomShape 32"/>
          <p:cNvSpPr/>
          <p:nvPr/>
        </p:nvSpPr>
        <p:spPr>
          <a:xfrm>
            <a:off x="7401240" y="5130360"/>
            <a:ext cx="2118960" cy="271080"/>
          </a:xfrm>
          <a:prstGeom prst="rect">
            <a:avLst/>
          </a:prstGeom>
          <a:ln/>
        </p:spPr>
        <p:style>
          <a:lnRef idx="2">
            <a:schemeClr val="accent1">
              <a:shade val="50000"/>
            </a:schemeClr>
          </a:lnRef>
          <a:fillRef idx="1">
            <a:schemeClr val="accent1"/>
          </a:fillRef>
          <a:effectRef idx="0">
            <a:schemeClr val="accent1"/>
          </a:effectRef>
          <a:fontRef idx="minor"/>
        </p:style>
      </p:sp>
      <p:sp>
        <p:nvSpPr>
          <p:cNvPr id="476" name="CustomShape 33"/>
          <p:cNvSpPr/>
          <p:nvPr/>
        </p:nvSpPr>
        <p:spPr>
          <a:xfrm>
            <a:off x="6860520" y="5143680"/>
            <a:ext cx="680400" cy="25776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CA" sz="1800" spc="-1" strike="noStrike">
                <a:solidFill>
                  <a:srgbClr val="000000"/>
                </a:solidFill>
                <a:uFill>
                  <a:solidFill>
                    <a:srgbClr val="ffffff"/>
                  </a:solidFill>
                </a:uFill>
                <a:latin typeface="Calibri"/>
              </a:rPr>
              <a:t>a12</a:t>
            </a:r>
            <a:endParaRPr b="0" lang="en-CA" sz="1800" spc="-1" strike="noStrike">
              <a:solidFill>
                <a:srgbClr val="000000"/>
              </a:solidFill>
              <a:uFill>
                <a:solidFill>
                  <a:srgbClr val="ffffff"/>
                </a:solidFill>
              </a:uFill>
              <a:latin typeface="Arial"/>
            </a:endParaRPr>
          </a:p>
        </p:txBody>
      </p:sp>
      <p:pic>
        <p:nvPicPr>
          <p:cNvPr id="477" name="Picture 64" descr=""/>
          <p:cNvPicPr/>
          <p:nvPr/>
        </p:nvPicPr>
        <p:blipFill>
          <a:blip r:embed="rId1"/>
          <a:stretch/>
        </p:blipFill>
        <p:spPr>
          <a:xfrm>
            <a:off x="8115120" y="5413680"/>
            <a:ext cx="711360" cy="731160"/>
          </a:xfrm>
          <a:prstGeom prst="rect">
            <a:avLst/>
          </a:prstGeom>
          <a:ln>
            <a:noFill/>
          </a:ln>
        </p:spPr>
      </p:pic>
      <p:sp>
        <p:nvSpPr>
          <p:cNvPr id="478" name="Line 34"/>
          <p:cNvSpPr/>
          <p:nvPr/>
        </p:nvSpPr>
        <p:spPr>
          <a:xfrm flipV="1">
            <a:off x="8468640" y="5666400"/>
            <a:ext cx="81000" cy="156600"/>
          </a:xfrm>
          <a:prstGeom prst="line">
            <a:avLst/>
          </a:prstGeom>
          <a:ln w="12600">
            <a:solidFill>
              <a:srgbClr val="c00000"/>
            </a:solidFill>
          </a:ln>
        </p:spPr>
        <p:style>
          <a:lnRef idx="1">
            <a:schemeClr val="accent1"/>
          </a:lnRef>
          <a:fillRef idx="0">
            <a:schemeClr val="accent1"/>
          </a:fillRef>
          <a:effectRef idx="0">
            <a:schemeClr val="accent1"/>
          </a:effectRef>
          <a:fontRef idx="minor"/>
        </p:style>
      </p:sp>
      <p:pic>
        <p:nvPicPr>
          <p:cNvPr id="479" name="Picture 65" descr=""/>
          <p:cNvPicPr/>
          <p:nvPr/>
        </p:nvPicPr>
        <p:blipFill>
          <a:blip r:embed="rId2"/>
          <a:stretch/>
        </p:blipFill>
        <p:spPr>
          <a:xfrm>
            <a:off x="8112600" y="5411880"/>
            <a:ext cx="710280" cy="731160"/>
          </a:xfrm>
          <a:prstGeom prst="rect">
            <a:avLst/>
          </a:prstGeom>
          <a:ln>
            <a:noFill/>
          </a:ln>
        </p:spPr>
      </p:pic>
      <p:sp>
        <p:nvSpPr>
          <p:cNvPr id="480" name="Line 35"/>
          <p:cNvSpPr/>
          <p:nvPr/>
        </p:nvSpPr>
        <p:spPr>
          <a:xfrm flipV="1">
            <a:off x="8467560" y="5661720"/>
            <a:ext cx="80640" cy="156600"/>
          </a:xfrm>
          <a:prstGeom prst="line">
            <a:avLst/>
          </a:prstGeom>
          <a:ln w="12600">
            <a:solidFill>
              <a:srgbClr val="c00000"/>
            </a:solidFill>
          </a:ln>
        </p:spPr>
        <p:style>
          <a:lnRef idx="1">
            <a:schemeClr val="accent1"/>
          </a:lnRef>
          <a:fillRef idx="0">
            <a:schemeClr val="accent1"/>
          </a:fillRef>
          <a:effectRef idx="0">
            <a:schemeClr val="accent1"/>
          </a:effectRef>
          <a:fontRef idx="minor"/>
        </p:style>
      </p:sp>
      <p:sp>
        <p:nvSpPr>
          <p:cNvPr id="481" name="CustomShape 36"/>
          <p:cNvSpPr/>
          <p:nvPr/>
        </p:nvSpPr>
        <p:spPr>
          <a:xfrm>
            <a:off x="1559520" y="1919520"/>
            <a:ext cx="3265920" cy="797040"/>
          </a:xfrm>
          <a:prstGeom prst="roundRect">
            <a:avLst>
              <a:gd name="adj" fmla="val 16667"/>
            </a:avLst>
          </a:prstGeom>
          <a:solidFill>
            <a:schemeClr val="bg1">
              <a:lumMod val="50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CA" sz="1800" spc="-1" strike="noStrike">
                <a:solidFill>
                  <a:srgbClr val="ffffff"/>
                </a:solidFill>
                <a:uFill>
                  <a:solidFill>
                    <a:srgbClr val="ffffff"/>
                  </a:solidFill>
                </a:uFill>
                <a:latin typeface="Calibri"/>
              </a:rPr>
              <a:t>Find N + 1 addresses with high (cache eviction) access latency</a:t>
            </a:r>
            <a:endParaRPr b="0" lang="en-CA" sz="1800" spc="-1" strike="noStrike">
              <a:solidFill>
                <a:srgbClr val="000000"/>
              </a:solidFill>
              <a:uFill>
                <a:solidFill>
                  <a:srgbClr val="ffffff"/>
                </a:solidFill>
              </a:uFill>
              <a:latin typeface="Arial"/>
            </a:endParaRPr>
          </a:p>
        </p:txBody>
      </p:sp>
      <p:sp>
        <p:nvSpPr>
          <p:cNvPr id="482" name="CustomShape 37"/>
          <p:cNvSpPr/>
          <p:nvPr/>
        </p:nvSpPr>
        <p:spPr>
          <a:xfrm>
            <a:off x="1715760" y="3084120"/>
            <a:ext cx="2953800" cy="797040"/>
          </a:xfrm>
          <a:prstGeom prst="roundRect">
            <a:avLst>
              <a:gd name="adj" fmla="val 16667"/>
            </a:avLst>
          </a:prstGeom>
          <a:solidFill>
            <a:schemeClr val="accent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CA" sz="1800" spc="-1" strike="noStrike">
                <a:solidFill>
                  <a:srgbClr val="ffffff"/>
                </a:solidFill>
                <a:uFill>
                  <a:solidFill>
                    <a:srgbClr val="ffffff"/>
                  </a:solidFill>
                </a:uFill>
                <a:latin typeface="Calibri"/>
              </a:rPr>
              <a:t>Eliminate addresses not mapping to same cache set</a:t>
            </a:r>
            <a:endParaRPr b="0" lang="en-CA" sz="1800" spc="-1" strike="noStrike">
              <a:solidFill>
                <a:srgbClr val="000000"/>
              </a:solidFill>
              <a:uFill>
                <a:solidFill>
                  <a:srgbClr val="ffffff"/>
                </a:solidFill>
              </a:uFill>
              <a:latin typeface="Arial"/>
            </a:endParaRPr>
          </a:p>
        </p:txBody>
      </p:sp>
      <p:sp>
        <p:nvSpPr>
          <p:cNvPr id="483" name="CustomShape 38"/>
          <p:cNvSpPr/>
          <p:nvPr/>
        </p:nvSpPr>
        <p:spPr>
          <a:xfrm>
            <a:off x="1378080" y="4271400"/>
            <a:ext cx="3629160" cy="797040"/>
          </a:xfrm>
          <a:prstGeom prst="roundRect">
            <a:avLst>
              <a:gd name="adj" fmla="val 16667"/>
            </a:avLst>
          </a:prstGeom>
          <a:solidFill>
            <a:schemeClr val="bg1">
              <a:lumMod val="50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CA" sz="1800" spc="-1" strike="noStrike">
                <a:solidFill>
                  <a:srgbClr val="ffffff"/>
                </a:solidFill>
                <a:uFill>
                  <a:solidFill>
                    <a:srgbClr val="ffffff"/>
                  </a:solidFill>
                </a:uFill>
                <a:latin typeface="Calibri"/>
              </a:rPr>
              <a:t>Reshuffle accesses to find addresses mapping to same bank</a:t>
            </a:r>
            <a:endParaRPr b="0" lang="en-CA" sz="1800" spc="-1" strike="noStrike">
              <a:solidFill>
                <a:srgbClr val="000000"/>
              </a:solidFill>
              <a:uFill>
                <a:solidFill>
                  <a:srgbClr val="ffffff"/>
                </a:solidFill>
              </a:uFill>
              <a:latin typeface="Arial"/>
            </a:endParaRPr>
          </a:p>
        </p:txBody>
      </p:sp>
      <p:sp>
        <p:nvSpPr>
          <p:cNvPr id="484" name="CustomShape 39"/>
          <p:cNvSpPr/>
          <p:nvPr/>
        </p:nvSpPr>
        <p:spPr>
          <a:xfrm>
            <a:off x="1378080" y="5487120"/>
            <a:ext cx="3629160" cy="797040"/>
          </a:xfrm>
          <a:prstGeom prst="roundRect">
            <a:avLst>
              <a:gd name="adj" fmla="val 16667"/>
            </a:avLst>
          </a:prstGeom>
          <a:solidFill>
            <a:schemeClr val="bg1">
              <a:lumMod val="50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CA" sz="1800" spc="-1" strike="noStrike">
                <a:solidFill>
                  <a:srgbClr val="ffffff"/>
                </a:solidFill>
                <a:uFill>
                  <a:solidFill>
                    <a:srgbClr val="ffffff"/>
                  </a:solidFill>
                </a:uFill>
                <a:latin typeface="Calibri"/>
              </a:rPr>
              <a:t>Rowhammer using row-buffer conflicting addresses as aggressors</a:t>
            </a:r>
            <a:endParaRPr b="0" lang="en-CA" sz="1800" spc="-1" strike="noStrike">
              <a:solidFill>
                <a:srgbClr val="000000"/>
              </a:solidFill>
              <a:uFill>
                <a:solidFill>
                  <a:srgbClr val="ffffff"/>
                </a:solidFill>
              </a:uFill>
              <a:latin typeface="Arial"/>
            </a:endParaRPr>
          </a:p>
        </p:txBody>
      </p:sp>
      <p:sp>
        <p:nvSpPr>
          <p:cNvPr id="485" name="CustomShape 40"/>
          <p:cNvSpPr/>
          <p:nvPr/>
        </p:nvSpPr>
        <p:spPr>
          <a:xfrm>
            <a:off x="289440" y="4416120"/>
            <a:ext cx="807480" cy="5076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CA" sz="1800" spc="-1" strike="noStrike">
                <a:solidFill>
                  <a:srgbClr val="000000"/>
                </a:solidFill>
                <a:uFill>
                  <a:solidFill>
                    <a:srgbClr val="ffffff"/>
                  </a:solidFill>
                </a:uFill>
                <a:latin typeface="Calibri"/>
              </a:rPr>
              <a:t>Step 3</a:t>
            </a:r>
            <a:endParaRPr b="0" lang="en-CA" sz="1800" spc="-1" strike="noStrike">
              <a:solidFill>
                <a:srgbClr val="000000"/>
              </a:solidFill>
              <a:uFill>
                <a:solidFill>
                  <a:srgbClr val="ffffff"/>
                </a:solidFill>
              </a:uFill>
              <a:latin typeface="Arial"/>
            </a:endParaRPr>
          </a:p>
        </p:txBody>
      </p:sp>
      <p:sp>
        <p:nvSpPr>
          <p:cNvPr id="486" name="CustomShape 41"/>
          <p:cNvSpPr/>
          <p:nvPr/>
        </p:nvSpPr>
        <p:spPr>
          <a:xfrm>
            <a:off x="289440" y="3228840"/>
            <a:ext cx="807480" cy="5076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CA" sz="1800" spc="-1" strike="noStrike">
                <a:solidFill>
                  <a:srgbClr val="000000"/>
                </a:solidFill>
                <a:uFill>
                  <a:solidFill>
                    <a:srgbClr val="ffffff"/>
                  </a:solidFill>
                </a:uFill>
                <a:latin typeface="Calibri"/>
              </a:rPr>
              <a:t>Step 2</a:t>
            </a:r>
            <a:endParaRPr b="0" lang="en-CA" sz="1800" spc="-1" strike="noStrike">
              <a:solidFill>
                <a:srgbClr val="000000"/>
              </a:solidFill>
              <a:uFill>
                <a:solidFill>
                  <a:srgbClr val="ffffff"/>
                </a:solidFill>
              </a:uFill>
              <a:latin typeface="Arial"/>
            </a:endParaRPr>
          </a:p>
        </p:txBody>
      </p:sp>
      <p:sp>
        <p:nvSpPr>
          <p:cNvPr id="487" name="CustomShape 42"/>
          <p:cNvSpPr/>
          <p:nvPr/>
        </p:nvSpPr>
        <p:spPr>
          <a:xfrm>
            <a:off x="289440" y="5631840"/>
            <a:ext cx="807480" cy="5076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CA" sz="1800" spc="-1" strike="noStrike">
                <a:solidFill>
                  <a:srgbClr val="000000"/>
                </a:solidFill>
                <a:uFill>
                  <a:solidFill>
                    <a:srgbClr val="ffffff"/>
                  </a:solidFill>
                </a:uFill>
                <a:latin typeface="Calibri"/>
              </a:rPr>
              <a:t>Step 4</a:t>
            </a:r>
            <a:endParaRPr b="0" lang="en-CA" sz="1800" spc="-1" strike="noStrike">
              <a:solidFill>
                <a:srgbClr val="000000"/>
              </a:solidFill>
              <a:uFill>
                <a:solidFill>
                  <a:srgbClr val="ffffff"/>
                </a:solidFill>
              </a:uFill>
              <a:latin typeface="Arial"/>
            </a:endParaRPr>
          </a:p>
        </p:txBody>
      </p:sp>
      <p:sp>
        <p:nvSpPr>
          <p:cNvPr id="488" name="CustomShape 43"/>
          <p:cNvSpPr/>
          <p:nvPr/>
        </p:nvSpPr>
        <p:spPr>
          <a:xfrm>
            <a:off x="289440" y="2064240"/>
            <a:ext cx="807480" cy="5076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CA" sz="1800" spc="-1" strike="noStrike">
                <a:solidFill>
                  <a:srgbClr val="000000"/>
                </a:solidFill>
                <a:uFill>
                  <a:solidFill>
                    <a:srgbClr val="ffffff"/>
                  </a:solidFill>
                </a:uFill>
                <a:latin typeface="Calibri"/>
              </a:rPr>
              <a:t>Step 1</a:t>
            </a:r>
            <a:endParaRPr b="0" lang="en-CA" sz="1800" spc="-1" strike="noStrike">
              <a:solidFill>
                <a:srgbClr val="000000"/>
              </a:solidFill>
              <a:uFill>
                <a:solidFill>
                  <a:srgbClr val="ffffff"/>
                </a:solidFill>
              </a:uFill>
              <a:latin typeface="Arial"/>
            </a:endParaRPr>
          </a:p>
        </p:txBody>
      </p:sp>
    </p:spTree>
  </p:cSld>
  <p:timing>
    <p:tnLst>
      <p:par>
        <p:cTn id="321" dur="indefinite" restart="never" nodeType="tmRoot">
          <p:childTnLst>
            <p:seq>
              <p:cTn id="322" dur="indefinite" nodeType="mainSeq">
                <p:childTnLst>
                  <p:par>
                    <p:cTn id="323" fill="hold">
                      <p:stCondLst>
                        <p:cond delay="indefinite"/>
                      </p:stCondLst>
                      <p:childTnLst>
                        <p:par>
                          <p:cTn id="324" fill="hold">
                            <p:stCondLst>
                              <p:cond delay="0"/>
                            </p:stCondLst>
                            <p:childTnLst>
                              <p:par>
                                <p:cTn id="325" nodeType="clickEffect" fill="hold" presetClass="exit" presetID="1">
                                  <p:stCondLst>
                                    <p:cond delay="0"/>
                                  </p:stCondLst>
                                  <p:childTnLst>
                                    <p:set>
                                      <p:cBhvr>
                                        <p:cTn id="326" dur="1" fill="hold">
                                          <p:stCondLst>
                                            <p:cond delay="0"/>
                                          </p:stCondLst>
                                        </p:cTn>
                                        <p:tgtEl>
                                          <p:spTgt spid="-1"/>
                                        </p:tgtEl>
                                        <p:attrNameLst>
                                          <p:attrName>style.visibility</p:attrName>
                                        </p:attrNameLst>
                                      </p:cBhvr>
                                      <p:to>
                                        <p:strVal val="hidden"/>
                                      </p:to>
                                    </p:set>
                                  </p:childTnLst>
                                </p:cTn>
                              </p:par>
                              <p:par>
                                <p:cTn id="327" nodeType="withEffect" fill="hold" presetClass="entr" presetID="1">
                                  <p:stCondLst>
                                    <p:cond delay="0"/>
                                  </p:stCondLst>
                                  <p:childTnLst>
                                    <p:set>
                                      <p:cBhvr>
                                        <p:cTn id="328" dur="1" fill="hold">
                                          <p:stCondLst>
                                            <p:cond delay="0"/>
                                          </p:stCondLst>
                                        </p:cTn>
                                        <p:tgtEl>
                                          <p:spTgt spid="452"/>
                                        </p:tgtEl>
                                        <p:attrNameLst>
                                          <p:attrName>style.visibility</p:attrName>
                                        </p:attrNameLst>
                                      </p:cBhvr>
                                      <p:to>
                                        <p:strVal val="visible"/>
                                      </p:to>
                                    </p:set>
                                  </p:childTnLst>
                                </p:cTn>
                              </p:par>
                              <p:par>
                                <p:cTn id="329" nodeType="withEffect" fill="hold" presetClass="path" presetID="42">
                                  <p:stCondLst>
                                    <p:cond delay="0"/>
                                  </p:stCondLst>
                                  <p:childTnLst/>
                                </p:cTn>
                              </p:par>
                            </p:childTnLst>
                          </p:cTn>
                        </p:par>
                        <p:par>
                          <p:cTn id="330" fill="hold">
                            <p:stCondLst>
                              <p:cond delay="500"/>
                            </p:stCondLst>
                            <p:childTnLst>
                              <p:par>
                                <p:cTn id="331" nodeType="afterEffect" fill="hold" presetClass="exit" presetID="1">
                                  <p:stCondLst>
                                    <p:cond delay="0"/>
                                  </p:stCondLst>
                                  <p:childTnLst>
                                    <p:set>
                                      <p:cBhvr>
                                        <p:cTn id="332" dur="1" fill="hold">
                                          <p:stCondLst>
                                            <p:cond delay="0"/>
                                          </p:stCondLst>
                                        </p:cTn>
                                        <p:tgtEl>
                                          <p:spTgt spid="452"/>
                                        </p:tgtEl>
                                        <p:attrNameLst>
                                          <p:attrName>style.visibility</p:attrName>
                                        </p:attrNameLst>
                                      </p:cBhvr>
                                      <p:to>
                                        <p:strVal val="hidden"/>
                                      </p:to>
                                    </p:set>
                                  </p:childTnLst>
                                </p:cTn>
                              </p:par>
                            </p:childTnLst>
                          </p:cTn>
                        </p:par>
                        <p:par>
                          <p:cTn id="333" fill="hold">
                            <p:stCondLst>
                              <p:cond delay="500"/>
                            </p:stCondLst>
                            <p:childTnLst>
                              <p:par>
                                <p:cTn id="334" nodeType="afterEffect" fill="hold" presetClass="entr" presetID="1">
                                  <p:stCondLst>
                                    <p:cond delay="0"/>
                                  </p:stCondLst>
                                  <p:childTnLst>
                                    <p:set>
                                      <p:cBhvr>
                                        <p:cTn id="335" dur="1" fill="hold">
                                          <p:stCondLst>
                                            <p:cond delay="0"/>
                                          </p:stCondLst>
                                        </p:cTn>
                                        <p:tgtEl>
                                          <p:spTgt spid="-1"/>
                                        </p:tgtEl>
                                        <p:attrNameLst>
                                          <p:attrName>style.visibility</p:attrName>
                                        </p:attrNameLst>
                                      </p:cBhvr>
                                      <p:to>
                                        <p:strVal val="visible"/>
                                      </p:to>
                                    </p:set>
                                  </p:childTnLst>
                                </p:cTn>
                              </p:par>
                            </p:childTnLst>
                          </p:cTn>
                        </p:par>
                      </p:childTnLst>
                    </p:cTn>
                  </p:par>
                  <p:par>
                    <p:cTn id="336" fill="hold">
                      <p:stCondLst>
                        <p:cond delay="indefinite"/>
                      </p:stCondLst>
                      <p:childTnLst>
                        <p:par>
                          <p:cTn id="337" fill="hold">
                            <p:stCondLst>
                              <p:cond delay="0"/>
                            </p:stCondLst>
                            <p:childTnLst>
                              <p:par>
                                <p:cTn id="338" nodeType="clickEffect" fill="hold" presetClass="exit" presetID="1">
                                  <p:stCondLst>
                                    <p:cond delay="0"/>
                                  </p:stCondLst>
                                  <p:childTnLst>
                                    <p:set>
                                      <p:cBhvr>
                                        <p:cTn id="339" dur="1" fill="hold">
                                          <p:stCondLst>
                                            <p:cond delay="0"/>
                                          </p:stCondLst>
                                        </p:cTn>
                                        <p:tgtEl>
                                          <p:spTgt spid="-1"/>
                                        </p:tgtEl>
                                        <p:attrNameLst>
                                          <p:attrName>style.visibility</p:attrName>
                                        </p:attrNameLst>
                                      </p:cBhvr>
                                      <p:to>
                                        <p:strVal val="hidden"/>
                                      </p:to>
                                    </p:set>
                                  </p:childTnLst>
                                </p:cTn>
                              </p:par>
                              <p:par>
                                <p:cTn id="340" nodeType="withEffect" fill="hold" presetClass="exit" presetID="1">
                                  <p:stCondLst>
                                    <p:cond delay="0"/>
                                  </p:stCondLst>
                                  <p:childTnLst>
                                    <p:set>
                                      <p:cBhvr>
                                        <p:cTn id="341" dur="1" fill="hold">
                                          <p:stCondLst>
                                            <p:cond delay="0"/>
                                          </p:stCondLst>
                                        </p:cTn>
                                        <p:tgtEl>
                                          <p:spTgt spid="-1"/>
                                        </p:tgtEl>
                                        <p:attrNameLst>
                                          <p:attrName>style.visibility</p:attrName>
                                        </p:attrNameLst>
                                      </p:cBhvr>
                                      <p:to>
                                        <p:strVal val="hidden"/>
                                      </p:to>
                                    </p:set>
                                  </p:childTnLst>
                                </p:cTn>
                              </p:par>
                              <p:par>
                                <p:cTn id="342" nodeType="withEffect" fill="hold" presetClass="entr" presetID="1">
                                  <p:stCondLst>
                                    <p:cond delay="0"/>
                                  </p:stCondLst>
                                  <p:childTnLst>
                                    <p:set>
                                      <p:cBhvr>
                                        <p:cTn id="343" dur="1" fill="hold">
                                          <p:stCondLst>
                                            <p:cond delay="0"/>
                                          </p:stCondLst>
                                        </p:cTn>
                                        <p:tgtEl>
                                          <p:spTgt spid="-1"/>
                                        </p:tgtEl>
                                        <p:attrNameLst>
                                          <p:attrName>style.visibility</p:attrName>
                                        </p:attrNameLst>
                                      </p:cBhvr>
                                      <p:to>
                                        <p:strVal val="visible"/>
                                      </p:to>
                                    </p:set>
                                  </p:childTnLst>
                                </p:cTn>
                              </p:par>
                              <p:par>
                                <p:cTn id="344" nodeType="withEffect" fill="hold" presetClass="entr" presetID="1">
                                  <p:stCondLst>
                                    <p:cond delay="0"/>
                                  </p:stCondLst>
                                  <p:childTnLst>
                                    <p:set>
                                      <p:cBhvr>
                                        <p:cTn id="345" dur="1" fill="hold">
                                          <p:stCondLst>
                                            <p:cond delay="0"/>
                                          </p:stCondLst>
                                        </p:cTn>
                                        <p:tgtEl>
                                          <p:spTgt spid="449"/>
                                        </p:tgtEl>
                                        <p:attrNameLst>
                                          <p:attrName>style.visibility</p:attrName>
                                        </p:attrNameLst>
                                      </p:cBhvr>
                                      <p:to>
                                        <p:strVal val="visible"/>
                                      </p:to>
                                    </p:set>
                                  </p:childTnLst>
                                </p:cTn>
                              </p:par>
                              <p:par>
                                <p:cTn id="346" nodeType="withEffect" fill="hold" presetClass="path" presetID="42">
                                  <p:stCondLst>
                                    <p:cond delay="0"/>
                                  </p:stCondLst>
                                  <p:childTnLst/>
                                </p:cTn>
                              </p:par>
                              <p:par>
                                <p:cTn id="347" nodeType="withEffect" fill="hold" presetClass="entr" presetID="1">
                                  <p:stCondLst>
                                    <p:cond delay="0"/>
                                  </p:stCondLst>
                                  <p:childTnLst>
                                    <p:set>
                                      <p:cBhvr>
                                        <p:cTn id="348" dur="1" fill="hold">
                                          <p:stCondLst>
                                            <p:cond delay="0"/>
                                          </p:stCondLst>
                                        </p:cTn>
                                        <p:tgtEl>
                                          <p:spTgt spid="-1"/>
                                        </p:tgtEl>
                                        <p:attrNameLst>
                                          <p:attrName>style.visibility</p:attrName>
                                        </p:attrNameLst>
                                      </p:cBhvr>
                                      <p:to>
                                        <p:strVal val="visible"/>
                                      </p:to>
                                    </p:set>
                                  </p:childTnLst>
                                </p:cTn>
                              </p:par>
                            </p:childTnLst>
                          </p:cTn>
                        </p:par>
                      </p:childTnLst>
                    </p:cTn>
                  </p:par>
                  <p:par>
                    <p:cTn id="349" fill="hold">
                      <p:stCondLst>
                        <p:cond delay="indefinite"/>
                      </p:stCondLst>
                      <p:childTnLst>
                        <p:par>
                          <p:cTn id="350" fill="hold">
                            <p:stCondLst>
                              <p:cond delay="0"/>
                            </p:stCondLst>
                            <p:childTnLst>
                              <p:par>
                                <p:cTn id="351" nodeType="clickEffect" fill="hold" presetClass="exit" presetID="1">
                                  <p:stCondLst>
                                    <p:cond delay="0"/>
                                  </p:stCondLst>
                                  <p:childTnLst>
                                    <p:set>
                                      <p:cBhvr>
                                        <p:cTn id="352" dur="1" fill="hold">
                                          <p:stCondLst>
                                            <p:cond delay="0"/>
                                          </p:stCondLst>
                                        </p:cTn>
                                        <p:tgtEl>
                                          <p:spTgt spid="-1"/>
                                        </p:tgtEl>
                                        <p:attrNameLst>
                                          <p:attrName>style.visibility</p:attrName>
                                        </p:attrNameLst>
                                      </p:cBhvr>
                                      <p:to>
                                        <p:strVal val="hidden"/>
                                      </p:to>
                                    </p:set>
                                  </p:childTnLst>
                                </p:cTn>
                              </p:par>
                              <p:par>
                                <p:cTn id="353" nodeType="withEffect" fill="hold" presetClass="exit" presetID="1">
                                  <p:stCondLst>
                                    <p:cond delay="0"/>
                                  </p:stCondLst>
                                  <p:childTnLst>
                                    <p:set>
                                      <p:cBhvr>
                                        <p:cTn id="354" dur="1" fill="hold">
                                          <p:stCondLst>
                                            <p:cond delay="0"/>
                                          </p:stCondLst>
                                        </p:cTn>
                                        <p:tgtEl>
                                          <p:spTgt spid="-1"/>
                                        </p:tgtEl>
                                        <p:attrNameLst>
                                          <p:attrName>style.visibility</p:attrName>
                                        </p:attrNameLst>
                                      </p:cBhvr>
                                      <p:to>
                                        <p:strVal val="hidden"/>
                                      </p:to>
                                    </p:set>
                                  </p:childTnLst>
                                </p:cTn>
                              </p:par>
                            </p:childTnLst>
                          </p:cTn>
                        </p:par>
                        <p:par>
                          <p:cTn id="355" fill="hold">
                            <p:stCondLst>
                              <p:cond delay="0"/>
                            </p:stCondLst>
                            <p:childTnLst>
                              <p:par>
                                <p:cTn id="356" nodeType="afterEffect" fill="hold" presetClass="entr" presetID="1">
                                  <p:stCondLst>
                                    <p:cond delay="0"/>
                                  </p:stCondLst>
                                  <p:childTnLst>
                                    <p:set>
                                      <p:cBhvr>
                                        <p:cTn id="357" dur="1" fill="hold">
                                          <p:stCondLst>
                                            <p:cond delay="0"/>
                                          </p:stCondLst>
                                        </p:cTn>
                                        <p:tgtEl>
                                          <p:spTgt spid="449"/>
                                        </p:tgtEl>
                                        <p:attrNameLst>
                                          <p:attrName>style.visibility</p:attrName>
                                        </p:attrNameLst>
                                      </p:cBhvr>
                                      <p:to>
                                        <p:strVal val="visible"/>
                                      </p:to>
                                    </p:set>
                                  </p:childTnLst>
                                </p:cTn>
                              </p:par>
                            </p:childTnLst>
                          </p:cTn>
                        </p:par>
                        <p:par>
                          <p:cTn id="358" fill="hold">
                            <p:stCondLst>
                              <p:cond delay="0"/>
                            </p:stCondLst>
                            <p:childTnLst>
                              <p:par>
                                <p:cTn id="359" nodeType="afterEffect" fill="hold" presetClass="path" presetID="42">
                                  <p:stCondLst>
                                    <p:cond delay="0"/>
                                  </p:stCondLst>
                                  <p:childTnLst/>
                                </p:cTn>
                              </p:par>
                            </p:childTnLst>
                          </p:cTn>
                        </p:par>
                        <p:par>
                          <p:cTn id="360" fill="hold">
                            <p:stCondLst>
                              <p:cond delay="500"/>
                            </p:stCondLst>
                            <p:childTnLst>
                              <p:par>
                                <p:cTn id="361" nodeType="afterEffect" fill="hold" presetClass="entr" presetID="1">
                                  <p:stCondLst>
                                    <p:cond delay="0"/>
                                  </p:stCondLst>
                                  <p:childTnLst>
                                    <p:set>
                                      <p:cBhvr>
                                        <p:cTn id="362" dur="1" fill="hold">
                                          <p:stCondLst>
                                            <p:cond delay="0"/>
                                          </p:stCondLst>
                                        </p:cTn>
                                        <p:tgtEl>
                                          <p:spTgt spid="-1"/>
                                        </p:tgtEl>
                                        <p:attrNameLst>
                                          <p:attrName>style.visibility</p:attrName>
                                        </p:attrNameLst>
                                      </p:cBhvr>
                                      <p:to>
                                        <p:strVal val="visible"/>
                                      </p:to>
                                    </p:set>
                                  </p:childTnLst>
                                </p:cTn>
                              </p:par>
                            </p:childTnLst>
                          </p:cTn>
                        </p:par>
                      </p:childTnLst>
                    </p:cTn>
                  </p:par>
                  <p:par>
                    <p:cTn id="363" fill="hold">
                      <p:stCondLst>
                        <p:cond delay="indefinite"/>
                      </p:stCondLst>
                      <p:childTnLst>
                        <p:par>
                          <p:cTn id="364" fill="hold">
                            <p:stCondLst>
                              <p:cond delay="0"/>
                            </p:stCondLst>
                            <p:childTnLst>
                              <p:par>
                                <p:cTn id="365" nodeType="clickEffect" fill="hold" presetClass="exit" presetID="1">
                                  <p:stCondLst>
                                    <p:cond delay="0"/>
                                  </p:stCondLst>
                                  <p:childTnLst>
                                    <p:set>
                                      <p:cBhvr>
                                        <p:cTn id="366" dur="1" fill="hold">
                                          <p:stCondLst>
                                            <p:cond delay="0"/>
                                          </p:stCondLst>
                                        </p:cTn>
                                        <p:tgtEl>
                                          <p:spTgt spid="-1"/>
                                        </p:tgtEl>
                                        <p:attrNameLst>
                                          <p:attrName>style.visibility</p:attrName>
                                        </p:attrNameLst>
                                      </p:cBhvr>
                                      <p:to>
                                        <p:strVal val="hidden"/>
                                      </p:to>
                                    </p:set>
                                  </p:childTnLst>
                                </p:cTn>
                              </p:par>
                              <p:par>
                                <p:cTn id="367" nodeType="withEffect" fill="hold" presetClass="exit" presetID="1">
                                  <p:stCondLst>
                                    <p:cond delay="0"/>
                                  </p:stCondLst>
                                  <p:childTnLst>
                                    <p:set>
                                      <p:cBhvr>
                                        <p:cTn id="368" dur="1" fill="hold">
                                          <p:stCondLst>
                                            <p:cond delay="0"/>
                                          </p:stCondLst>
                                        </p:cTn>
                                        <p:tgtEl>
                                          <p:spTgt spid="-1"/>
                                        </p:tgtEl>
                                        <p:attrNameLst>
                                          <p:attrName>style.visibility</p:attrName>
                                        </p:attrNameLst>
                                      </p:cBhvr>
                                      <p:to>
                                        <p:strVal val="hidden"/>
                                      </p:to>
                                    </p:set>
                                  </p:childTnLst>
                                </p:cTn>
                              </p:par>
                              <p:par>
                                <p:cTn id="369" nodeType="withEffect" fill="hold" presetClass="entr" presetID="1">
                                  <p:stCondLst>
                                    <p:cond delay="0"/>
                                  </p:stCondLst>
                                  <p:childTnLst>
                                    <p:set>
                                      <p:cBhvr>
                                        <p:cTn id="370" dur="1" fill="hold">
                                          <p:stCondLst>
                                            <p:cond delay="0"/>
                                          </p:stCondLst>
                                        </p:cTn>
                                        <p:tgtEl>
                                          <p:spTgt spid="-1"/>
                                        </p:tgtEl>
                                        <p:attrNameLst>
                                          <p:attrName>style.visibility</p:attrName>
                                        </p:attrNameLst>
                                      </p:cBhvr>
                                      <p:to>
                                        <p:strVal val="visible"/>
                                      </p:to>
                                    </p:set>
                                  </p:childTnLst>
                                </p:cTn>
                              </p:par>
                              <p:par>
                                <p:cTn id="371" nodeType="withEffect" fill="hold" presetClass="entr" presetID="1">
                                  <p:stCondLst>
                                    <p:cond delay="0"/>
                                  </p:stCondLst>
                                  <p:childTnLst>
                                    <p:set>
                                      <p:cBhvr>
                                        <p:cTn id="372" dur="1" fill="hold">
                                          <p:stCondLst>
                                            <p:cond delay="0"/>
                                          </p:stCondLst>
                                        </p:cTn>
                                        <p:tgtEl>
                                          <p:spTgt spid="449"/>
                                        </p:tgtEl>
                                        <p:attrNameLst>
                                          <p:attrName>style.visibility</p:attrName>
                                        </p:attrNameLst>
                                      </p:cBhvr>
                                      <p:to>
                                        <p:strVal val="visible"/>
                                      </p:to>
                                    </p:set>
                                  </p:childTnLst>
                                </p:cTn>
                              </p:par>
                            </p:childTnLst>
                          </p:cTn>
                        </p:par>
                        <p:par>
                          <p:cTn id="373" fill="hold">
                            <p:stCondLst>
                              <p:cond delay="0"/>
                            </p:stCondLst>
                            <p:childTnLst>
                              <p:par>
                                <p:cTn id="374" nodeType="afterEffect" fill="hold" presetClass="path" presetID="42">
                                  <p:stCondLst>
                                    <p:cond delay="0"/>
                                  </p:stCondLst>
                                  <p:childTnLst/>
                                </p:cTn>
                              </p:par>
                            </p:childTnLst>
                          </p:cTn>
                        </p:par>
                        <p:par>
                          <p:cTn id="375" fill="hold">
                            <p:stCondLst>
                              <p:cond delay="500"/>
                            </p:stCondLst>
                            <p:childTnLst>
                              <p:par>
                                <p:cTn id="376" nodeType="afterEffect" fill="hold" presetClass="entr" presetID="1">
                                  <p:stCondLst>
                                    <p:cond delay="0"/>
                                  </p:stCondLst>
                                  <p:childTnLst>
                                    <p:set>
                                      <p:cBhvr>
                                        <p:cTn id="377" dur="1" fill="hold">
                                          <p:stCondLst>
                                            <p:cond delay="0"/>
                                          </p:stCondLst>
                                        </p:cTn>
                                        <p:tgtEl>
                                          <p:spTgt spid="-1"/>
                                        </p:tgtEl>
                                        <p:attrNameLst>
                                          <p:attrName>style.visibility</p:attrName>
                                        </p:attrNameLst>
                                      </p:cBhvr>
                                      <p:to>
                                        <p:strVal val="visible"/>
                                      </p:to>
                                    </p:set>
                                  </p:childTnLst>
                                </p:cTn>
                              </p:par>
                            </p:childTnLst>
                          </p:cTn>
                        </p:par>
                      </p:childTnLst>
                    </p:cTn>
                  </p:par>
                  <p:par>
                    <p:cTn id="378" fill="hold">
                      <p:stCondLst>
                        <p:cond delay="indefinite"/>
                      </p:stCondLst>
                      <p:childTnLst>
                        <p:par>
                          <p:cTn id="379" fill="hold">
                            <p:stCondLst>
                              <p:cond delay="0"/>
                            </p:stCondLst>
                            <p:childTnLst>
                              <p:par>
                                <p:cTn id="380" nodeType="clickEffect" fill="hold" presetClass="exit" presetID="1">
                                  <p:stCondLst>
                                    <p:cond delay="0"/>
                                  </p:stCondLst>
                                  <p:childTnLst>
                                    <p:set>
                                      <p:cBhvr>
                                        <p:cTn id="381" dur="1" fill="hold">
                                          <p:stCondLst>
                                            <p:cond delay="0"/>
                                          </p:stCondLst>
                                        </p:cTn>
                                        <p:tgtEl>
                                          <p:spTgt spid="-1"/>
                                        </p:tgtEl>
                                        <p:attrNameLst>
                                          <p:attrName>style.visibility</p:attrName>
                                        </p:attrNameLst>
                                      </p:cBhvr>
                                      <p:to>
                                        <p:strVal val="hidden"/>
                                      </p:to>
                                    </p:set>
                                  </p:childTnLst>
                                </p:cTn>
                              </p:par>
                              <p:par>
                                <p:cTn id="382" nodeType="withEffect" fill="hold" presetClass="exit" presetID="1">
                                  <p:stCondLst>
                                    <p:cond delay="0"/>
                                  </p:stCondLst>
                                  <p:childTnLst>
                                    <p:set>
                                      <p:cBhvr>
                                        <p:cTn id="383" dur="1" fill="hold">
                                          <p:stCondLst>
                                            <p:cond delay="0"/>
                                          </p:stCondLst>
                                        </p:cTn>
                                        <p:tgtEl>
                                          <p:spTgt spid="-1"/>
                                        </p:tgtEl>
                                        <p:attrNameLst>
                                          <p:attrName>style.visibility</p:attrName>
                                        </p:attrNameLst>
                                      </p:cBhvr>
                                      <p:to>
                                        <p:strVal val="hidden"/>
                                      </p:to>
                                    </p:set>
                                  </p:childTnLst>
                                </p:cTn>
                              </p:par>
                            </p:childTnLst>
                          </p:cTn>
                        </p:par>
                        <p:par>
                          <p:cTn id="384" fill="hold">
                            <p:stCondLst>
                              <p:cond delay="0"/>
                            </p:stCondLst>
                            <p:childTnLst>
                              <p:par>
                                <p:cTn id="385" nodeType="afterEffect" fill="hold" presetClass="entr" presetID="1">
                                  <p:stCondLst>
                                    <p:cond delay="0"/>
                                  </p:stCondLst>
                                  <p:childTnLst>
                                    <p:set>
                                      <p:cBhvr>
                                        <p:cTn id="386" dur="1" fill="hold">
                                          <p:stCondLst>
                                            <p:cond delay="0"/>
                                          </p:stCondLst>
                                        </p:cTn>
                                        <p:tgtEl>
                                          <p:spTgt spid="449"/>
                                        </p:tgtEl>
                                        <p:attrNameLst>
                                          <p:attrName>style.visibility</p:attrName>
                                        </p:attrNameLst>
                                      </p:cBhvr>
                                      <p:to>
                                        <p:strVal val="visible"/>
                                      </p:to>
                                    </p:set>
                                  </p:childTnLst>
                                </p:cTn>
                              </p:par>
                            </p:childTnLst>
                          </p:cTn>
                        </p:par>
                        <p:par>
                          <p:cTn id="387" fill="hold">
                            <p:stCondLst>
                              <p:cond delay="0"/>
                            </p:stCondLst>
                            <p:childTnLst>
                              <p:par>
                                <p:cTn id="388" nodeType="afterEffect" fill="hold" presetClass="path" presetID="42">
                                  <p:stCondLst>
                                    <p:cond delay="0"/>
                                  </p:stCondLst>
                                  <p:childTnLst/>
                                </p:cTn>
                              </p:par>
                            </p:childTnLst>
                          </p:cTn>
                        </p:par>
                        <p:par>
                          <p:cTn id="389" fill="hold">
                            <p:stCondLst>
                              <p:cond delay="500"/>
                            </p:stCondLst>
                            <p:childTnLst>
                              <p:par>
                                <p:cTn id="390" nodeType="afterEffect" fill="hold" presetClass="entr" presetID="1">
                                  <p:stCondLst>
                                    <p:cond delay="0"/>
                                  </p:stCondLst>
                                  <p:childTnLst>
                                    <p:set>
                                      <p:cBhvr>
                                        <p:cTn id="391" dur="1" fill="hold">
                                          <p:stCondLst>
                                            <p:cond delay="0"/>
                                          </p:stCondLst>
                                        </p:cTn>
                                        <p:tgtEl>
                                          <p:spTgt spid="-1"/>
                                        </p:tgtEl>
                                        <p:attrNameLst>
                                          <p:attrName>style.visibility</p:attrName>
                                        </p:attrNameLst>
                                      </p:cBhvr>
                                      <p:to>
                                        <p:strVal val="visible"/>
                                      </p:to>
                                    </p:set>
                                  </p:childTnLst>
                                </p:cTn>
                              </p:par>
                            </p:childTnLst>
                          </p:cTn>
                        </p:par>
                      </p:childTnLst>
                    </p:cTn>
                  </p:par>
                  <p:par>
                    <p:cTn id="392" fill="hold">
                      <p:stCondLst>
                        <p:cond delay="indefinite"/>
                      </p:stCondLst>
                      <p:childTnLst>
                        <p:par>
                          <p:cTn id="393" fill="hold">
                            <p:stCondLst>
                              <p:cond delay="0"/>
                            </p:stCondLst>
                            <p:childTnLst>
                              <p:par>
                                <p:cTn id="394" nodeType="clickEffect" fill="hold" presetClass="exit" presetID="1">
                                  <p:stCondLst>
                                    <p:cond delay="0"/>
                                  </p:stCondLst>
                                  <p:childTnLst>
                                    <p:set>
                                      <p:cBhvr>
                                        <p:cTn id="395" dur="1" fill="hold">
                                          <p:stCondLst>
                                            <p:cond delay="0"/>
                                          </p:stCondLst>
                                        </p:cTn>
                                        <p:tgtEl>
                                          <p:spTgt spid="-1"/>
                                        </p:tgtEl>
                                        <p:attrNameLst>
                                          <p:attrName>style.visibility</p:attrName>
                                        </p:attrNameLst>
                                      </p:cBhvr>
                                      <p:to>
                                        <p:strVal val="hidden"/>
                                      </p:to>
                                    </p:set>
                                  </p:childTnLst>
                                </p:cTn>
                              </p:par>
                              <p:par>
                                <p:cTn id="396" nodeType="withEffect" fill="hold" presetClass="exit" presetID="1">
                                  <p:stCondLst>
                                    <p:cond delay="0"/>
                                  </p:stCondLst>
                                  <p:childTnLst>
                                    <p:set>
                                      <p:cBhvr>
                                        <p:cTn id="397" dur="1" fill="hold">
                                          <p:stCondLst>
                                            <p:cond delay="0"/>
                                          </p:stCondLst>
                                        </p:cTn>
                                        <p:tgtEl>
                                          <p:spTgt spid="-1"/>
                                        </p:tgtEl>
                                        <p:attrNameLst>
                                          <p:attrName>style.visibility</p:attrName>
                                        </p:attrNameLst>
                                      </p:cBhvr>
                                      <p:to>
                                        <p:strVal val="hidden"/>
                                      </p:to>
                                    </p:set>
                                  </p:childTnLst>
                                </p:cTn>
                              </p:par>
                            </p:childTnLst>
                          </p:cTn>
                        </p:par>
                        <p:par>
                          <p:cTn id="398" fill="hold">
                            <p:stCondLst>
                              <p:cond delay="0"/>
                            </p:stCondLst>
                            <p:childTnLst>
                              <p:par>
                                <p:cTn id="399" nodeType="afterEffect" fill="hold" presetClass="entr" presetID="1">
                                  <p:stCondLst>
                                    <p:cond delay="0"/>
                                  </p:stCondLst>
                                  <p:childTnLst>
                                    <p:set>
                                      <p:cBhvr>
                                        <p:cTn id="400" dur="1" fill="hold">
                                          <p:stCondLst>
                                            <p:cond delay="0"/>
                                          </p:stCondLst>
                                        </p:cTn>
                                        <p:tgtEl>
                                          <p:spTgt spid="449"/>
                                        </p:tgtEl>
                                        <p:attrNameLst>
                                          <p:attrName>style.visibility</p:attrName>
                                        </p:attrNameLst>
                                      </p:cBhvr>
                                      <p:to>
                                        <p:strVal val="visible"/>
                                      </p:to>
                                    </p:set>
                                  </p:childTnLst>
                                </p:cTn>
                              </p:par>
                            </p:childTnLst>
                          </p:cTn>
                        </p:par>
                        <p:par>
                          <p:cTn id="401" fill="hold">
                            <p:stCondLst>
                              <p:cond delay="0"/>
                            </p:stCondLst>
                            <p:childTnLst>
                              <p:par>
                                <p:cTn id="402" nodeType="afterEffect" fill="hold" presetClass="path" presetID="42">
                                  <p:stCondLst>
                                    <p:cond delay="0"/>
                                  </p:stCondLst>
                                  <p:childTnLst/>
                                </p:cTn>
                              </p:par>
                              <p:par>
                                <p:cTn id="403" nodeType="withEffect" fill="hold" presetClass="entr" presetID="1">
                                  <p:stCondLst>
                                    <p:cond delay="0"/>
                                  </p:stCondLst>
                                  <p:childTnLst>
                                    <p:set>
                                      <p:cBhvr>
                                        <p:cTn id="404" dur="1" fill="hold">
                                          <p:stCondLst>
                                            <p:cond delay="0"/>
                                          </p:stCondLst>
                                        </p:cTn>
                                        <p:tgtEl>
                                          <p:spTgt spid="-1"/>
                                        </p:tgtEl>
                                        <p:attrNameLst>
                                          <p:attrName>style.visibility</p:attrName>
                                        </p:attrNameLst>
                                      </p:cBhvr>
                                      <p:to>
                                        <p:strVal val="visible"/>
                                      </p:to>
                                    </p:set>
                                  </p:childTnLst>
                                </p:cTn>
                              </p:par>
                            </p:childTnLst>
                          </p:cTn>
                        </p:par>
                      </p:childTnLst>
                    </p:cTn>
                  </p:par>
                  <p:par>
                    <p:cTn id="405" fill="hold">
                      <p:stCondLst>
                        <p:cond delay="indefinite"/>
                      </p:stCondLst>
                      <p:childTnLst>
                        <p:par>
                          <p:cTn id="406" fill="hold">
                            <p:stCondLst>
                              <p:cond delay="0"/>
                            </p:stCondLst>
                            <p:childTnLst>
                              <p:par>
                                <p:cTn id="407" nodeType="clickEffect" fill="hold" presetClass="entr" presetID="1">
                                  <p:stCondLst>
                                    <p:cond delay="0"/>
                                  </p:stCondLst>
                                  <p:childTnLst>
                                    <p:set>
                                      <p:cBhvr>
                                        <p:cTn id="408" dur="1" fill="hold">
                                          <p:stCondLst>
                                            <p:cond delay="0"/>
                                          </p:stCondLst>
                                        </p:cTn>
                                        <p:tgtEl>
                                          <p:spTgt spid="-1"/>
                                        </p:tgtEl>
                                        <p:attrNameLst>
                                          <p:attrName>style.visibility</p:attrName>
                                        </p:attrNameLst>
                                      </p:cBhvr>
                                      <p:to>
                                        <p:strVal val="visible"/>
                                      </p:to>
                                    </p:set>
                                  </p:childTnLst>
                                </p:cTn>
                              </p:par>
                              <p:par>
                                <p:cTn id="409" nodeType="withEffect" fill="hold" presetClass="exit" presetID="1">
                                  <p:stCondLst>
                                    <p:cond delay="0"/>
                                  </p:stCondLst>
                                  <p:childTnLst>
                                    <p:set>
                                      <p:cBhvr>
                                        <p:cTn id="410" dur="1" fill="hold">
                                          <p:stCondLst>
                                            <p:cond delay="0"/>
                                          </p:stCondLst>
                                        </p:cTn>
                                        <p:tgtEl>
                                          <p:spTgt spid="-1"/>
                                        </p:tgtEl>
                                        <p:attrNameLst>
                                          <p:attrName>style.visibility</p:attrName>
                                        </p:attrNameLst>
                                      </p:cBhvr>
                                      <p:to>
                                        <p:strVal val="hidden"/>
                                      </p:to>
                                    </p:set>
                                  </p:childTnLst>
                                </p:cTn>
                              </p:par>
                              <p:par>
                                <p:cTn id="411" nodeType="withEffect" fill="hold" presetClass="exit" presetID="1">
                                  <p:stCondLst>
                                    <p:cond delay="0"/>
                                  </p:stCondLst>
                                  <p:childTnLst>
                                    <p:set>
                                      <p:cBhvr>
                                        <p:cTn id="412" dur="1" fill="hold">
                                          <p:stCondLst>
                                            <p:cond delay="0"/>
                                          </p:stCondLst>
                                        </p:cTn>
                                        <p:tgtEl>
                                          <p:spTgt spid="-1"/>
                                        </p:tgtEl>
                                        <p:attrNameLst>
                                          <p:attrName>style.visibility</p:attrName>
                                        </p:attrNameLst>
                                      </p:cBhvr>
                                      <p:to>
                                        <p:strVal val="hidden"/>
                                      </p:to>
                                    </p:set>
                                  </p:childTnLst>
                                </p:cTn>
                              </p:par>
                            </p:childTnLst>
                          </p:cTn>
                        </p:par>
                        <p:par>
                          <p:cTn id="413" fill="hold">
                            <p:stCondLst>
                              <p:cond delay="0"/>
                            </p:stCondLst>
                            <p:childTnLst>
                              <p:par>
                                <p:cTn id="414" nodeType="afterEffect" fill="hold" presetClass="entr" presetID="1">
                                  <p:stCondLst>
                                    <p:cond delay="0"/>
                                  </p:stCondLst>
                                  <p:childTnLst>
                                    <p:set>
                                      <p:cBhvr>
                                        <p:cTn id="415" dur="1" fill="hold">
                                          <p:stCondLst>
                                            <p:cond delay="0"/>
                                          </p:stCondLst>
                                        </p:cTn>
                                        <p:tgtEl>
                                          <p:spTgt spid="449"/>
                                        </p:tgtEl>
                                        <p:attrNameLst>
                                          <p:attrName>style.visibility</p:attrName>
                                        </p:attrNameLst>
                                      </p:cBhvr>
                                      <p:to>
                                        <p:strVal val="visible"/>
                                      </p:to>
                                    </p:set>
                                  </p:childTnLst>
                                </p:cTn>
                              </p:par>
                            </p:childTnLst>
                          </p:cTn>
                        </p:par>
                        <p:par>
                          <p:cTn id="416" fill="hold">
                            <p:stCondLst>
                              <p:cond delay="0"/>
                            </p:stCondLst>
                            <p:childTnLst>
                              <p:par>
                                <p:cTn id="417" nodeType="afterEffect" fill="hold" presetClass="path" presetID="42">
                                  <p:stCondLst>
                                    <p:cond delay="0"/>
                                  </p:stCondLst>
                                  <p:childTnLst/>
                                </p:cTn>
                              </p:par>
                            </p:childTnLst>
                          </p:cTn>
                        </p:par>
                        <p:par>
                          <p:cTn id="418" fill="hold">
                            <p:stCondLst>
                              <p:cond delay="500"/>
                            </p:stCondLst>
                            <p:childTnLst>
                              <p:par>
                                <p:cTn id="419" nodeType="afterEffect" fill="hold" presetClass="entr" presetID="1">
                                  <p:stCondLst>
                                    <p:cond delay="0"/>
                                  </p:stCondLst>
                                  <p:childTnLst>
                                    <p:set>
                                      <p:cBhvr>
                                        <p:cTn id="420" dur="1" fill="hold">
                                          <p:stCondLst>
                                            <p:cond delay="0"/>
                                          </p:stCondLst>
                                        </p:cTn>
                                        <p:tgtEl>
                                          <p:spTgt spid="-1"/>
                                        </p:tgtEl>
                                        <p:attrNameLst>
                                          <p:attrName>style.visibility</p:attrName>
                                        </p:attrNameLst>
                                      </p:cBhvr>
                                      <p:to>
                                        <p:strVal val="visible"/>
                                      </p:to>
                                    </p:set>
                                  </p:childTnLst>
                                </p:cTn>
                              </p:par>
                            </p:childTnLst>
                          </p:cTn>
                        </p:par>
                      </p:childTnLst>
                    </p:cTn>
                  </p:par>
                  <p:par>
                    <p:cTn id="421" fill="hold">
                      <p:stCondLst>
                        <p:cond delay="indefinite"/>
                      </p:stCondLst>
                      <p:childTnLst>
                        <p:par>
                          <p:cTn id="422" fill="hold">
                            <p:stCondLst>
                              <p:cond delay="0"/>
                            </p:stCondLst>
                            <p:childTnLst>
                              <p:par>
                                <p:cTn id="423" nodeType="clickEffect" fill="hold" presetClass="exit" presetID="1">
                                  <p:stCondLst>
                                    <p:cond delay="0"/>
                                  </p:stCondLst>
                                  <p:childTnLst>
                                    <p:set>
                                      <p:cBhvr>
                                        <p:cTn id="424" dur="1" fill="hold">
                                          <p:stCondLst>
                                            <p:cond delay="0"/>
                                          </p:stCondLst>
                                        </p:cTn>
                                        <p:tgtEl>
                                          <p:spTgt spid="-1"/>
                                        </p:tgtEl>
                                        <p:attrNameLst>
                                          <p:attrName>style.visibility</p:attrName>
                                        </p:attrNameLst>
                                      </p:cBhvr>
                                      <p:to>
                                        <p:strVal val="hidden"/>
                                      </p:to>
                                    </p:set>
                                  </p:childTnLst>
                                </p:cTn>
                              </p:par>
                              <p:par>
                                <p:cTn id="425" nodeType="withEffect" fill="hold" presetClass="exit" presetID="1">
                                  <p:stCondLst>
                                    <p:cond delay="0"/>
                                  </p:stCondLst>
                                  <p:childTnLst>
                                    <p:set>
                                      <p:cBhvr>
                                        <p:cTn id="426" dur="1" fill="hold">
                                          <p:stCondLst>
                                            <p:cond delay="0"/>
                                          </p:stCondLst>
                                        </p:cTn>
                                        <p:tgtEl>
                                          <p:spTgt spid="-1"/>
                                        </p:tgtEl>
                                        <p:attrNameLst>
                                          <p:attrName>style.visibility</p:attrName>
                                        </p:attrNameLst>
                                      </p:cBhvr>
                                      <p:to>
                                        <p:strVal val="hidden"/>
                                      </p:to>
                                    </p:set>
                                  </p:childTnLst>
                                </p:cTn>
                              </p:par>
                            </p:childTnLst>
                          </p:cTn>
                        </p:par>
                        <p:par>
                          <p:cTn id="427" fill="hold">
                            <p:stCondLst>
                              <p:cond delay="0"/>
                            </p:stCondLst>
                            <p:childTnLst>
                              <p:par>
                                <p:cTn id="428" nodeType="afterEffect" fill="hold" presetClass="entr" presetID="1">
                                  <p:stCondLst>
                                    <p:cond delay="0"/>
                                  </p:stCondLst>
                                  <p:childTnLst>
                                    <p:set>
                                      <p:cBhvr>
                                        <p:cTn id="429" dur="1" fill="hold">
                                          <p:stCondLst>
                                            <p:cond delay="0"/>
                                          </p:stCondLst>
                                        </p:cTn>
                                        <p:tgtEl>
                                          <p:spTgt spid="449"/>
                                        </p:tgtEl>
                                        <p:attrNameLst>
                                          <p:attrName>style.visibility</p:attrName>
                                        </p:attrNameLst>
                                      </p:cBhvr>
                                      <p:to>
                                        <p:strVal val="visible"/>
                                      </p:to>
                                    </p:set>
                                  </p:childTnLst>
                                </p:cTn>
                              </p:par>
                            </p:childTnLst>
                          </p:cTn>
                        </p:par>
                        <p:par>
                          <p:cTn id="430" fill="hold">
                            <p:stCondLst>
                              <p:cond delay="0"/>
                            </p:stCondLst>
                            <p:childTnLst>
                              <p:par>
                                <p:cTn id="431" nodeType="afterEffect" fill="hold" presetClass="path" presetID="42">
                                  <p:stCondLst>
                                    <p:cond delay="0"/>
                                  </p:stCondLst>
                                  <p:childTnLst/>
                                </p:cTn>
                              </p:par>
                            </p:childTnLst>
                          </p:cTn>
                        </p:par>
                        <p:par>
                          <p:cTn id="432" fill="hold">
                            <p:stCondLst>
                              <p:cond delay="500"/>
                            </p:stCondLst>
                            <p:childTnLst>
                              <p:par>
                                <p:cTn id="433" nodeType="afterEffect" fill="hold" presetClass="entr" presetID="1">
                                  <p:stCondLst>
                                    <p:cond delay="0"/>
                                  </p:stCondLst>
                                  <p:childTnLst>
                                    <p:set>
                                      <p:cBhvr>
                                        <p:cTn id="434" dur="1" fill="hold">
                                          <p:stCondLst>
                                            <p:cond delay="0"/>
                                          </p:stCondLst>
                                        </p:cTn>
                                        <p:tgtEl>
                                          <p:spTgt spid="-1"/>
                                        </p:tgtEl>
                                        <p:attrNameLst>
                                          <p:attrName>style.visibility</p:attrName>
                                        </p:attrNameLst>
                                      </p:cBhvr>
                                      <p:to>
                                        <p:strVal val="visible"/>
                                      </p:to>
                                    </p:set>
                                  </p:childTnLst>
                                </p:cTn>
                              </p:par>
                            </p:childTnLst>
                          </p:cTn>
                        </p:par>
                      </p:childTnLst>
                    </p:cTn>
                  </p:par>
                  <p:par>
                    <p:cTn id="435" fill="hold">
                      <p:stCondLst>
                        <p:cond delay="indefinite"/>
                      </p:stCondLst>
                      <p:childTnLst>
                        <p:par>
                          <p:cTn id="436" fill="hold">
                            <p:stCondLst>
                              <p:cond delay="0"/>
                            </p:stCondLst>
                            <p:childTnLst>
                              <p:par>
                                <p:cTn id="437" nodeType="clickEffect" fill="hold" presetClass="exit" presetID="1">
                                  <p:stCondLst>
                                    <p:cond delay="0"/>
                                  </p:stCondLst>
                                  <p:childTnLst>
                                    <p:set>
                                      <p:cBhvr>
                                        <p:cTn id="438" dur="1" fill="hold">
                                          <p:stCondLst>
                                            <p:cond delay="0"/>
                                          </p:stCondLst>
                                        </p:cTn>
                                        <p:tgtEl>
                                          <p:spTgt spid="-1"/>
                                        </p:tgtEl>
                                        <p:attrNameLst>
                                          <p:attrName>style.visibility</p:attrName>
                                        </p:attrNameLst>
                                      </p:cBhvr>
                                      <p:to>
                                        <p:strVal val="hidden"/>
                                      </p:to>
                                    </p:set>
                                  </p:childTnLst>
                                </p:cTn>
                              </p:par>
                              <p:par>
                                <p:cTn id="439" nodeType="withEffect" fill="hold" presetClass="exit" presetID="1">
                                  <p:stCondLst>
                                    <p:cond delay="0"/>
                                  </p:stCondLst>
                                  <p:childTnLst>
                                    <p:set>
                                      <p:cBhvr>
                                        <p:cTn id="440" dur="1" fill="hold">
                                          <p:stCondLst>
                                            <p:cond delay="0"/>
                                          </p:stCondLst>
                                        </p:cTn>
                                        <p:tgtEl>
                                          <p:spTgt spid="-1"/>
                                        </p:tgtEl>
                                        <p:attrNameLst>
                                          <p:attrName>style.visibility</p:attrName>
                                        </p:attrNameLst>
                                      </p:cBhvr>
                                      <p:to>
                                        <p:strVal val="hidden"/>
                                      </p:to>
                                    </p:set>
                                  </p:childTnLst>
                                </p:cTn>
                              </p:par>
                            </p:childTnLst>
                          </p:cTn>
                        </p:par>
                        <p:par>
                          <p:cTn id="441" fill="hold">
                            <p:stCondLst>
                              <p:cond delay="0"/>
                            </p:stCondLst>
                            <p:childTnLst>
                              <p:par>
                                <p:cTn id="442" nodeType="afterEffect" fill="hold" presetClass="entr" presetID="1">
                                  <p:stCondLst>
                                    <p:cond delay="0"/>
                                  </p:stCondLst>
                                  <p:childTnLst>
                                    <p:set>
                                      <p:cBhvr>
                                        <p:cTn id="443" dur="1" fill="hold">
                                          <p:stCondLst>
                                            <p:cond delay="0"/>
                                          </p:stCondLst>
                                        </p:cTn>
                                        <p:tgtEl>
                                          <p:spTgt spid="449"/>
                                        </p:tgtEl>
                                        <p:attrNameLst>
                                          <p:attrName>style.visibility</p:attrName>
                                        </p:attrNameLst>
                                      </p:cBhvr>
                                      <p:to>
                                        <p:strVal val="visible"/>
                                      </p:to>
                                    </p:set>
                                  </p:childTnLst>
                                </p:cTn>
                              </p:par>
                            </p:childTnLst>
                          </p:cTn>
                        </p:par>
                        <p:par>
                          <p:cTn id="444" fill="hold">
                            <p:stCondLst>
                              <p:cond delay="0"/>
                            </p:stCondLst>
                            <p:childTnLst>
                              <p:par>
                                <p:cTn id="445" nodeType="afterEffect" fill="hold" presetClass="path" presetID="42">
                                  <p:stCondLst>
                                    <p:cond delay="0"/>
                                  </p:stCondLst>
                                  <p:childTnLst/>
                                </p:cTn>
                              </p:par>
                            </p:childTnLst>
                          </p:cTn>
                        </p:par>
                        <p:par>
                          <p:cTn id="446" fill="hold">
                            <p:stCondLst>
                              <p:cond delay="500"/>
                            </p:stCondLst>
                            <p:childTnLst>
                              <p:par>
                                <p:cTn id="447" nodeType="afterEffect" fill="hold" presetClass="entr" presetID="1">
                                  <p:stCondLst>
                                    <p:cond delay="0"/>
                                  </p:stCondLst>
                                  <p:childTnLst>
                                    <p:set>
                                      <p:cBhvr>
                                        <p:cTn id="448" dur="1" fill="hold">
                                          <p:stCondLst>
                                            <p:cond delay="0"/>
                                          </p:stCondLst>
                                        </p:cTn>
                                        <p:tgtEl>
                                          <p:spTgt spid="-1"/>
                                        </p:tgtEl>
                                        <p:attrNameLst>
                                          <p:attrName>style.visibility</p:attrName>
                                        </p:attrNameLst>
                                      </p:cBhvr>
                                      <p:to>
                                        <p:strVal val="visible"/>
                                      </p:to>
                                    </p:set>
                                  </p:childTnLst>
                                </p:cTn>
                              </p:par>
                            </p:childTnLst>
                          </p:cTn>
                        </p:par>
                      </p:childTnLst>
                    </p:cTn>
                  </p:par>
                  <p:par>
                    <p:cTn id="449" fill="hold">
                      <p:stCondLst>
                        <p:cond delay="indefinite"/>
                      </p:stCondLst>
                      <p:childTnLst>
                        <p:par>
                          <p:cTn id="450" fill="hold">
                            <p:stCondLst>
                              <p:cond delay="0"/>
                            </p:stCondLst>
                            <p:childTnLst>
                              <p:par>
                                <p:cTn id="451" nodeType="clickEffect" fill="hold" presetClass="exit" presetID="1">
                                  <p:stCondLst>
                                    <p:cond delay="0"/>
                                  </p:stCondLst>
                                  <p:childTnLst>
                                    <p:set>
                                      <p:cBhvr>
                                        <p:cTn id="452" dur="1" fill="hold">
                                          <p:stCondLst>
                                            <p:cond delay="0"/>
                                          </p:stCondLst>
                                        </p:cTn>
                                        <p:tgtEl>
                                          <p:spTgt spid="-1"/>
                                        </p:tgtEl>
                                        <p:attrNameLst>
                                          <p:attrName>style.visibility</p:attrName>
                                        </p:attrNameLst>
                                      </p:cBhvr>
                                      <p:to>
                                        <p:strVal val="hidden"/>
                                      </p:to>
                                    </p:set>
                                  </p:childTnLst>
                                </p:cTn>
                              </p:par>
                              <p:par>
                                <p:cTn id="453" nodeType="withEffect" fill="hold" presetClass="exit" presetID="1">
                                  <p:stCondLst>
                                    <p:cond delay="0"/>
                                  </p:stCondLst>
                                  <p:childTnLst>
                                    <p:set>
                                      <p:cBhvr>
                                        <p:cTn id="454" dur="1" fill="hold">
                                          <p:stCondLst>
                                            <p:cond delay="0"/>
                                          </p:stCondLst>
                                        </p:cTn>
                                        <p:tgtEl>
                                          <p:spTgt spid="-1"/>
                                        </p:tgtEl>
                                        <p:attrNameLst>
                                          <p:attrName>style.visibility</p:attrName>
                                        </p:attrNameLst>
                                      </p:cBhvr>
                                      <p:to>
                                        <p:strVal val="hidden"/>
                                      </p:to>
                                    </p:set>
                                  </p:childTnLst>
                                </p:cTn>
                              </p:par>
                            </p:childTnLst>
                          </p:cTn>
                        </p:par>
                        <p:par>
                          <p:cTn id="455" fill="hold">
                            <p:stCondLst>
                              <p:cond delay="0"/>
                            </p:stCondLst>
                            <p:childTnLst>
                              <p:par>
                                <p:cTn id="456" nodeType="afterEffect" fill="hold" presetClass="entr" presetID="1">
                                  <p:stCondLst>
                                    <p:cond delay="0"/>
                                  </p:stCondLst>
                                  <p:childTnLst>
                                    <p:set>
                                      <p:cBhvr>
                                        <p:cTn id="457" dur="1" fill="hold">
                                          <p:stCondLst>
                                            <p:cond delay="0"/>
                                          </p:stCondLst>
                                        </p:cTn>
                                        <p:tgtEl>
                                          <p:spTgt spid="449"/>
                                        </p:tgtEl>
                                        <p:attrNameLst>
                                          <p:attrName>style.visibility</p:attrName>
                                        </p:attrNameLst>
                                      </p:cBhvr>
                                      <p:to>
                                        <p:strVal val="visible"/>
                                      </p:to>
                                    </p:set>
                                  </p:childTnLst>
                                </p:cTn>
                              </p:par>
                            </p:childTnLst>
                          </p:cTn>
                        </p:par>
                        <p:par>
                          <p:cTn id="458" fill="hold">
                            <p:stCondLst>
                              <p:cond delay="0"/>
                            </p:stCondLst>
                            <p:childTnLst>
                              <p:par>
                                <p:cTn id="459" nodeType="afterEffect" fill="hold" presetClass="path" presetID="42">
                                  <p:stCondLst>
                                    <p:cond delay="0"/>
                                  </p:stCondLst>
                                  <p:childTnLst/>
                                </p:cTn>
                              </p:par>
                              <p:par>
                                <p:cTn id="460" nodeType="withEffect" fill="hold" presetClass="entr" presetID="1">
                                  <p:stCondLst>
                                    <p:cond delay="0"/>
                                  </p:stCondLst>
                                  <p:childTnLst>
                                    <p:set>
                                      <p:cBhvr>
                                        <p:cTn id="461" dur="1" fill="hold">
                                          <p:stCondLst>
                                            <p:cond delay="0"/>
                                          </p:stCondLst>
                                        </p:cTn>
                                        <p:tgtEl>
                                          <p:spTgt spid="-1"/>
                                        </p:tgtEl>
                                        <p:attrNameLst>
                                          <p:attrName>style.visibility</p:attrName>
                                        </p:attrNameLst>
                                      </p:cBhvr>
                                      <p:to>
                                        <p:strVal val="visible"/>
                                      </p:to>
                                    </p:set>
                                  </p:childTnLst>
                                </p:cTn>
                              </p:par>
                            </p:childTnLst>
                          </p:cTn>
                        </p:par>
                      </p:childTnLst>
                    </p:cTn>
                  </p:par>
                  <p:par>
                    <p:cTn id="462" fill="hold">
                      <p:stCondLst>
                        <p:cond delay="indefinite"/>
                      </p:stCondLst>
                      <p:childTnLst>
                        <p:par>
                          <p:cTn id="463" fill="hold">
                            <p:stCondLst>
                              <p:cond delay="0"/>
                            </p:stCondLst>
                            <p:childTnLst>
                              <p:par>
                                <p:cTn id="464" nodeType="clickEffect" fill="hold" presetClass="entr" presetID="1">
                                  <p:stCondLst>
                                    <p:cond delay="0"/>
                                  </p:stCondLst>
                                  <p:childTnLst>
                                    <p:set>
                                      <p:cBhvr>
                                        <p:cTn id="465" dur="1" fill="hold">
                                          <p:stCondLst>
                                            <p:cond delay="0"/>
                                          </p:stCondLst>
                                        </p:cTn>
                                        <p:tgtEl>
                                          <p:spTgt spid="-1"/>
                                        </p:tgtEl>
                                        <p:attrNameLst>
                                          <p:attrName>style.visibility</p:attrName>
                                        </p:attrNameLst>
                                      </p:cBhvr>
                                      <p:to>
                                        <p:strVal val="visible"/>
                                      </p:to>
                                    </p:set>
                                  </p:childTnLst>
                                </p:cTn>
                              </p:par>
                              <p:par>
                                <p:cTn id="466" nodeType="withEffect" fill="hold" presetClass="exit" presetID="1">
                                  <p:stCondLst>
                                    <p:cond delay="0"/>
                                  </p:stCondLst>
                                  <p:childTnLst>
                                    <p:set>
                                      <p:cBhvr>
                                        <p:cTn id="467" dur="1" fill="hold">
                                          <p:stCondLst>
                                            <p:cond delay="0"/>
                                          </p:stCondLst>
                                        </p:cTn>
                                        <p:tgtEl>
                                          <p:spTgt spid="-1"/>
                                        </p:tgtEl>
                                        <p:attrNameLst>
                                          <p:attrName>style.visibility</p:attrName>
                                        </p:attrNameLst>
                                      </p:cBhvr>
                                      <p:to>
                                        <p:strVal val="hidden"/>
                                      </p:to>
                                    </p:set>
                                  </p:childTnLst>
                                </p:cTn>
                              </p:par>
                              <p:par>
                                <p:cTn id="468" nodeType="withEffect" fill="hold" presetClass="exit" presetID="1">
                                  <p:stCondLst>
                                    <p:cond delay="0"/>
                                  </p:stCondLst>
                                  <p:childTnLst>
                                    <p:set>
                                      <p:cBhvr>
                                        <p:cTn id="469" dur="1" fill="hold">
                                          <p:stCondLst>
                                            <p:cond delay="0"/>
                                          </p:stCondLst>
                                        </p:cTn>
                                        <p:tgtEl>
                                          <p:spTgt spid="-1"/>
                                        </p:tgtEl>
                                        <p:attrNameLst>
                                          <p:attrName>style.visibility</p:attrName>
                                        </p:attrNameLst>
                                      </p:cBhvr>
                                      <p:to>
                                        <p:strVal val="hidden"/>
                                      </p:to>
                                    </p:set>
                                  </p:childTnLst>
                                </p:cTn>
                              </p:par>
                            </p:childTnLst>
                          </p:cTn>
                        </p:par>
                        <p:par>
                          <p:cTn id="470" fill="hold">
                            <p:stCondLst>
                              <p:cond delay="0"/>
                            </p:stCondLst>
                            <p:childTnLst>
                              <p:par>
                                <p:cTn id="471" nodeType="afterEffect" fill="hold" presetClass="entr" presetID="1">
                                  <p:stCondLst>
                                    <p:cond delay="0"/>
                                  </p:stCondLst>
                                  <p:childTnLst>
                                    <p:set>
                                      <p:cBhvr>
                                        <p:cTn id="472" dur="1" fill="hold">
                                          <p:stCondLst>
                                            <p:cond delay="0"/>
                                          </p:stCondLst>
                                        </p:cTn>
                                        <p:tgtEl>
                                          <p:spTgt spid="449"/>
                                        </p:tgtEl>
                                        <p:attrNameLst>
                                          <p:attrName>style.visibility</p:attrName>
                                        </p:attrNameLst>
                                      </p:cBhvr>
                                      <p:to>
                                        <p:strVal val="visible"/>
                                      </p:to>
                                    </p:set>
                                  </p:childTnLst>
                                </p:cTn>
                              </p:par>
                            </p:childTnLst>
                          </p:cTn>
                        </p:par>
                        <p:par>
                          <p:cTn id="473" fill="hold">
                            <p:stCondLst>
                              <p:cond delay="0"/>
                            </p:stCondLst>
                            <p:childTnLst>
                              <p:par>
                                <p:cTn id="474" nodeType="afterEffect" fill="hold" presetClass="path" presetID="42">
                                  <p:stCondLst>
                                    <p:cond delay="0"/>
                                  </p:stCondLst>
                                  <p:childTnLst/>
                                </p:cTn>
                              </p:par>
                            </p:childTnLst>
                          </p:cTn>
                        </p:par>
                        <p:par>
                          <p:cTn id="475" fill="hold">
                            <p:stCondLst>
                              <p:cond delay="500"/>
                            </p:stCondLst>
                            <p:childTnLst>
                              <p:par>
                                <p:cTn id="476" nodeType="afterEffect" fill="hold" presetClass="entr" presetID="1">
                                  <p:stCondLst>
                                    <p:cond delay="0"/>
                                  </p:stCondLst>
                                  <p:childTnLst>
                                    <p:set>
                                      <p:cBhvr>
                                        <p:cTn id="477" dur="1" fill="hold">
                                          <p:stCondLst>
                                            <p:cond delay="0"/>
                                          </p:stCondLst>
                                        </p:cTn>
                                        <p:tgtEl>
                                          <p:spTgt spid="-1"/>
                                        </p:tgtEl>
                                        <p:attrNameLst>
                                          <p:attrName>style.visibility</p:attrName>
                                        </p:attrNameLst>
                                      </p:cBhvr>
                                      <p:to>
                                        <p:strVal val="visible"/>
                                      </p:to>
                                    </p:set>
                                  </p:childTnLst>
                                </p:cTn>
                              </p:par>
                            </p:childTnLst>
                          </p:cTn>
                        </p:par>
                      </p:childTnLst>
                    </p:cTn>
                  </p:par>
                  <p:par>
                    <p:cTn id="478" fill="hold">
                      <p:stCondLst>
                        <p:cond delay="indefinite"/>
                      </p:stCondLst>
                      <p:childTnLst>
                        <p:par>
                          <p:cTn id="479" fill="hold">
                            <p:stCondLst>
                              <p:cond delay="0"/>
                            </p:stCondLst>
                            <p:childTnLst>
                              <p:par>
                                <p:cTn id="480" nodeType="clickEffect" fill="hold" presetClass="exit" presetID="1">
                                  <p:stCondLst>
                                    <p:cond delay="0"/>
                                  </p:stCondLst>
                                  <p:childTnLst>
                                    <p:set>
                                      <p:cBhvr>
                                        <p:cTn id="481" dur="1" fill="hold">
                                          <p:stCondLst>
                                            <p:cond delay="0"/>
                                          </p:stCondLst>
                                        </p:cTn>
                                        <p:tgtEl>
                                          <p:spTgt spid="-1"/>
                                        </p:tgtEl>
                                        <p:attrNameLst>
                                          <p:attrName>style.visibility</p:attrName>
                                        </p:attrNameLst>
                                      </p:cBhvr>
                                      <p:to>
                                        <p:strVal val="hidden"/>
                                      </p:to>
                                    </p:set>
                                  </p:childTnLst>
                                </p:cTn>
                              </p:par>
                              <p:par>
                                <p:cTn id="482" nodeType="withEffect" fill="hold" presetClass="exit" presetID="1">
                                  <p:stCondLst>
                                    <p:cond delay="0"/>
                                  </p:stCondLst>
                                  <p:childTnLst>
                                    <p:set>
                                      <p:cBhvr>
                                        <p:cTn id="483" dur="1" fill="hold">
                                          <p:stCondLst>
                                            <p:cond delay="0"/>
                                          </p:stCondLst>
                                        </p:cTn>
                                        <p:tgtEl>
                                          <p:spTgt spid="-1"/>
                                        </p:tgtEl>
                                        <p:attrNameLst>
                                          <p:attrName>style.visibility</p:attrName>
                                        </p:attrNameLst>
                                      </p:cBhvr>
                                      <p:to>
                                        <p:strVal val="hidden"/>
                                      </p:to>
                                    </p:set>
                                  </p:childTnLst>
                                </p:cTn>
                              </p:par>
                            </p:childTnLst>
                          </p:cTn>
                        </p:par>
                        <p:par>
                          <p:cTn id="484" fill="hold">
                            <p:stCondLst>
                              <p:cond delay="0"/>
                            </p:stCondLst>
                            <p:childTnLst>
                              <p:par>
                                <p:cTn id="485" nodeType="afterEffect" fill="hold" presetClass="entr" presetID="1">
                                  <p:stCondLst>
                                    <p:cond delay="0"/>
                                  </p:stCondLst>
                                  <p:childTnLst>
                                    <p:set>
                                      <p:cBhvr>
                                        <p:cTn id="486" dur="1" fill="hold">
                                          <p:stCondLst>
                                            <p:cond delay="0"/>
                                          </p:stCondLst>
                                        </p:cTn>
                                        <p:tgtEl>
                                          <p:spTgt spid="449"/>
                                        </p:tgtEl>
                                        <p:attrNameLst>
                                          <p:attrName>style.visibility</p:attrName>
                                        </p:attrNameLst>
                                      </p:cBhvr>
                                      <p:to>
                                        <p:strVal val="visible"/>
                                      </p:to>
                                    </p:set>
                                  </p:childTnLst>
                                </p:cTn>
                              </p:par>
                            </p:childTnLst>
                          </p:cTn>
                        </p:par>
                        <p:par>
                          <p:cTn id="487" fill="hold">
                            <p:stCondLst>
                              <p:cond delay="0"/>
                            </p:stCondLst>
                            <p:childTnLst>
                              <p:par>
                                <p:cTn id="488" nodeType="afterEffect" fill="hold" presetClass="path" presetID="42">
                                  <p:stCondLst>
                                    <p:cond delay="0"/>
                                  </p:stCondLst>
                                  <p:childTnLst/>
                                </p:cTn>
                              </p:par>
                            </p:childTnLst>
                          </p:cTn>
                        </p:par>
                        <p:par>
                          <p:cTn id="489" fill="hold">
                            <p:stCondLst>
                              <p:cond delay="500"/>
                            </p:stCondLst>
                            <p:childTnLst>
                              <p:par>
                                <p:cTn id="490" nodeType="afterEffect" fill="hold" presetClass="entr" presetID="1">
                                  <p:stCondLst>
                                    <p:cond delay="0"/>
                                  </p:stCondLst>
                                  <p:childTnLst>
                                    <p:set>
                                      <p:cBhvr>
                                        <p:cTn id="491" dur="1" fill="hold">
                                          <p:stCondLst>
                                            <p:cond delay="0"/>
                                          </p:stCondLst>
                                        </p:cTn>
                                        <p:tgtEl>
                                          <p:spTgt spid="-1"/>
                                        </p:tgtEl>
                                        <p:attrNameLst>
                                          <p:attrName>style.visibility</p:attrName>
                                        </p:attrNameLst>
                                      </p:cBhvr>
                                      <p:to>
                                        <p:strVal val="visible"/>
                                      </p:to>
                                    </p:set>
                                  </p:childTnLst>
                                </p:cTn>
                              </p:par>
                            </p:childTnLst>
                          </p:cTn>
                        </p:par>
                      </p:childTnLst>
                    </p:cTn>
                  </p:par>
                  <p:par>
                    <p:cTn id="492" fill="hold">
                      <p:stCondLst>
                        <p:cond delay="indefinite"/>
                      </p:stCondLst>
                      <p:childTnLst>
                        <p:par>
                          <p:cTn id="493" fill="hold">
                            <p:stCondLst>
                              <p:cond delay="0"/>
                            </p:stCondLst>
                            <p:childTnLst>
                              <p:par>
                                <p:cTn id="494" nodeType="clickEffect" fill="hold" presetClass="exit" presetID="1">
                                  <p:stCondLst>
                                    <p:cond delay="0"/>
                                  </p:stCondLst>
                                  <p:childTnLst>
                                    <p:set>
                                      <p:cBhvr>
                                        <p:cTn id="495" dur="1" fill="hold">
                                          <p:stCondLst>
                                            <p:cond delay="0"/>
                                          </p:stCondLst>
                                        </p:cTn>
                                        <p:tgtEl>
                                          <p:spTgt spid="-1"/>
                                        </p:tgtEl>
                                        <p:attrNameLst>
                                          <p:attrName>style.visibility</p:attrName>
                                        </p:attrNameLst>
                                      </p:cBhvr>
                                      <p:to>
                                        <p:strVal val="hidden"/>
                                      </p:to>
                                    </p:set>
                                  </p:childTnLst>
                                </p:cTn>
                              </p:par>
                              <p:par>
                                <p:cTn id="496" nodeType="withEffect" fill="hold" presetClass="exit" presetID="1">
                                  <p:stCondLst>
                                    <p:cond delay="0"/>
                                  </p:stCondLst>
                                  <p:childTnLst>
                                    <p:set>
                                      <p:cBhvr>
                                        <p:cTn id="497" dur="1" fill="hold">
                                          <p:stCondLst>
                                            <p:cond delay="0"/>
                                          </p:stCondLst>
                                        </p:cTn>
                                        <p:tgtEl>
                                          <p:spTgt spid="-1"/>
                                        </p:tgtEl>
                                        <p:attrNameLst>
                                          <p:attrName>style.visibility</p:attrName>
                                        </p:attrNameLst>
                                      </p:cBhvr>
                                      <p:to>
                                        <p:strVal val="hidden"/>
                                      </p:to>
                                    </p:set>
                                  </p:childTnLst>
                                </p:cTn>
                              </p:par>
                              <p:par>
                                <p:cTn id="498" nodeType="withEffect" fill="hold" presetClass="entr" presetID="1">
                                  <p:stCondLst>
                                    <p:cond delay="0"/>
                                  </p:stCondLst>
                                  <p:childTnLst>
                                    <p:set>
                                      <p:cBhvr>
                                        <p:cTn id="499" dur="1" fill="hold">
                                          <p:stCondLst>
                                            <p:cond delay="0"/>
                                          </p:stCondLst>
                                        </p:cTn>
                                        <p:tgtEl>
                                          <p:spTgt spid="449"/>
                                        </p:tgtEl>
                                        <p:attrNameLst>
                                          <p:attrName>style.visibility</p:attrName>
                                        </p:attrNameLst>
                                      </p:cBhvr>
                                      <p:to>
                                        <p:strVal val="visible"/>
                                      </p:to>
                                    </p:set>
                                  </p:childTnLst>
                                </p:cTn>
                              </p:par>
                              <p:par>
                                <p:cTn id="500" nodeType="withEffect" fill="hold" presetClass="path" presetID="42">
                                  <p:stCondLst>
                                    <p:cond delay="0"/>
                                  </p:stCondLst>
                                  <p:childTnLst/>
                                </p:cTn>
                              </p:par>
                            </p:childTnLst>
                          </p:cTn>
                        </p:par>
                        <p:par>
                          <p:cTn id="501" fill="hold">
                            <p:stCondLst>
                              <p:cond delay="500"/>
                            </p:stCondLst>
                            <p:childTnLst>
                              <p:par>
                                <p:cTn id="502" nodeType="afterEffect" fill="hold" presetClass="entr" presetID="1">
                                  <p:stCondLst>
                                    <p:cond delay="0"/>
                                  </p:stCondLst>
                                  <p:childTnLst>
                                    <p:set>
                                      <p:cBhvr>
                                        <p:cTn id="503" dur="1" fill="hold">
                                          <p:stCondLst>
                                            <p:cond delay="0"/>
                                          </p:stCondLst>
                                        </p:cTn>
                                        <p:tgtEl>
                                          <p:spTgt spid="-1"/>
                                        </p:tgtEl>
                                        <p:attrNameLst>
                                          <p:attrName>style.visibility</p:attrName>
                                        </p:attrNameLst>
                                      </p:cBhvr>
                                      <p:to>
                                        <p:strVal val="visible"/>
                                      </p:to>
                                    </p:set>
                                  </p:childTnLst>
                                </p:cTn>
                              </p:par>
                            </p:childTnLst>
                          </p:cTn>
                        </p:par>
                      </p:childTnLst>
                    </p:cTn>
                  </p:par>
                  <p:par>
                    <p:cTn id="504" fill="hold">
                      <p:stCondLst>
                        <p:cond delay="indefinite"/>
                      </p:stCondLst>
                      <p:childTnLst>
                        <p:par>
                          <p:cTn id="505" fill="hold">
                            <p:stCondLst>
                              <p:cond delay="0"/>
                            </p:stCondLst>
                            <p:childTnLst>
                              <p:par>
                                <p:cTn id="506" nodeType="clickEffect" fill="hold" presetClass="entr" presetID="1">
                                  <p:stCondLst>
                                    <p:cond delay="0"/>
                                  </p:stCondLst>
                                  <p:childTnLst>
                                    <p:set>
                                      <p:cBhvr>
                                        <p:cTn id="507" dur="1" fill="hold">
                                          <p:stCondLst>
                                            <p:cond delay="0"/>
                                          </p:stCondLst>
                                        </p:cTn>
                                        <p:tgtEl>
                                          <p:spTgt spid="473"/>
                                        </p:tgtEl>
                                        <p:attrNameLst>
                                          <p:attrName>style.visibility</p:attrName>
                                        </p:attrNameLst>
                                      </p:cBhvr>
                                      <p:to>
                                        <p:strVal val="visible"/>
                                      </p:to>
                                    </p:set>
                                  </p:childTnLst>
                                </p:cTn>
                              </p:par>
                              <p:par>
                                <p:cTn id="508" nodeType="withEffect" fill="hold" presetClass="exit" presetID="1">
                                  <p:stCondLst>
                                    <p:cond delay="0"/>
                                  </p:stCondLst>
                                  <p:childTnLst>
                                    <p:set>
                                      <p:cBhvr>
                                        <p:cTn id="509" dur="1" fill="hold">
                                          <p:stCondLst>
                                            <p:cond delay="0"/>
                                          </p:stCondLst>
                                        </p:cTn>
                                        <p:tgtEl>
                                          <p:spTgt spid="449"/>
                                        </p:tgtEl>
                                        <p:attrNameLst>
                                          <p:attrName>style.visibility</p:attrName>
                                        </p:attrNameLst>
                                      </p:cBhvr>
                                      <p:to>
                                        <p:strVal val="hidden"/>
                                      </p:to>
                                    </p:set>
                                  </p:childTnLst>
                                </p:cTn>
                              </p:par>
                              <p:par>
                                <p:cTn id="510" nodeType="withEffect" fill="hold" presetClass="exit" presetID="1">
                                  <p:stCondLst>
                                    <p:cond delay="0"/>
                                  </p:stCondLst>
                                  <p:childTnLst>
                                    <p:set>
                                      <p:cBhvr>
                                        <p:cTn id="511" dur="1" fill="hold">
                                          <p:stCondLst>
                                            <p:cond delay="0"/>
                                          </p:stCondLst>
                                        </p:cTn>
                                        <p:tgtEl>
                                          <p:spTgt spid="-1"/>
                                        </p:tgtEl>
                                        <p:attrNameLst>
                                          <p:attrName>style.visibility</p:attrName>
                                        </p:attrNameLst>
                                      </p:cBhvr>
                                      <p:to>
                                        <p:strVal val="hidden"/>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9" name="TextShape 1"/>
          <p:cNvSpPr txBox="1"/>
          <p:nvPr/>
        </p:nvSpPr>
        <p:spPr>
          <a:xfrm>
            <a:off x="6213240" y="2433960"/>
            <a:ext cx="5140080" cy="1164240"/>
          </a:xfrm>
          <a:prstGeom prst="rect">
            <a:avLst/>
          </a:prstGeom>
          <a:noFill/>
          <a:ln>
            <a:noFill/>
          </a:ln>
        </p:spPr>
        <p:txBody>
          <a:bodyPr/>
          <a:p>
            <a:pPr lvl="2" marL="345960" indent="-290160">
              <a:lnSpc>
                <a:spcPct val="100000"/>
              </a:lnSpc>
              <a:buClr>
                <a:srgbClr val="000000"/>
              </a:buClr>
              <a:buFont typeface="Arial"/>
              <a:buChar char="•"/>
            </a:pPr>
            <a:r>
              <a:rPr b="0" lang="en-US" sz="2100" spc="-1" strike="noStrike">
                <a:solidFill>
                  <a:srgbClr val="000000"/>
                </a:solidFill>
                <a:uFill>
                  <a:solidFill>
                    <a:srgbClr val="ffffff"/>
                  </a:solidFill>
                </a:uFill>
                <a:latin typeface="Calibri"/>
              </a:rPr>
              <a:t>Reshuffle addresses</a:t>
            </a:r>
            <a:endParaRPr b="0" lang="en-US" sz="1800" spc="-1" strike="noStrike">
              <a:solidFill>
                <a:srgbClr val="000000"/>
              </a:solidFill>
              <a:uFill>
                <a:solidFill>
                  <a:srgbClr val="ffffff"/>
                </a:solidFill>
              </a:uFill>
              <a:latin typeface="Calibri"/>
            </a:endParaRPr>
          </a:p>
          <a:p>
            <a:pPr lvl="2" marL="345960" indent="-290160">
              <a:lnSpc>
                <a:spcPct val="100000"/>
              </a:lnSpc>
              <a:buClr>
                <a:srgbClr val="000000"/>
              </a:buClr>
              <a:buFont typeface="Arial"/>
              <a:buChar char="•"/>
            </a:pPr>
            <a:r>
              <a:rPr b="0" lang="en-US" sz="2100" spc="-1" strike="noStrike">
                <a:solidFill>
                  <a:srgbClr val="000000"/>
                </a:solidFill>
                <a:uFill>
                  <a:solidFill>
                    <a:srgbClr val="ffffff"/>
                  </a:solidFill>
                </a:uFill>
                <a:latin typeface="Calibri"/>
              </a:rPr>
              <a:t>Check if addresses evicting each other map to same bank using row-buffer timing channel</a:t>
            </a:r>
            <a:endParaRPr b="0" lang="en-US" sz="1800" spc="-1" strike="noStrike">
              <a:solidFill>
                <a:srgbClr val="000000"/>
              </a:solidFill>
              <a:uFill>
                <a:solidFill>
                  <a:srgbClr val="ffffff"/>
                </a:solidFill>
              </a:uFill>
              <a:latin typeface="Calibri"/>
            </a:endParaRPr>
          </a:p>
          <a:p>
            <a:pPr lvl="2" marL="345960" indent="-290160">
              <a:lnSpc>
                <a:spcPct val="100000"/>
              </a:lnSpc>
              <a:buClr>
                <a:srgbClr val="000000"/>
              </a:buClr>
              <a:buFont typeface="Arial"/>
              <a:buChar char="•"/>
            </a:pPr>
            <a:r>
              <a:rPr b="0" lang="en-US" sz="2100" spc="-1" strike="noStrike">
                <a:solidFill>
                  <a:srgbClr val="000000"/>
                </a:solidFill>
                <a:uFill>
                  <a:solidFill>
                    <a:srgbClr val="ffffff"/>
                  </a:solidFill>
                </a:uFill>
                <a:latin typeface="Calibri"/>
              </a:rPr>
              <a:t>Goto Step 1 if none found</a:t>
            </a:r>
            <a:endParaRPr b="0" lang="en-US" sz="1800" spc="-1" strike="noStrike">
              <a:solidFill>
                <a:srgbClr val="000000"/>
              </a:solidFill>
              <a:uFill>
                <a:solidFill>
                  <a:srgbClr val="ffffff"/>
                </a:solidFill>
              </a:uFill>
              <a:latin typeface="Calibri"/>
            </a:endParaRPr>
          </a:p>
        </p:txBody>
      </p:sp>
      <p:sp>
        <p:nvSpPr>
          <p:cNvPr id="490" name="TextShape 2"/>
          <p:cNvSpPr txBox="1"/>
          <p:nvPr/>
        </p:nvSpPr>
        <p:spPr>
          <a:xfrm>
            <a:off x="8610480" y="6358680"/>
            <a:ext cx="2742840" cy="364680"/>
          </a:xfrm>
          <a:prstGeom prst="rect">
            <a:avLst/>
          </a:prstGeom>
          <a:noFill/>
          <a:ln>
            <a:noFill/>
          </a:ln>
        </p:spPr>
        <p:txBody>
          <a:bodyPr anchor="ctr"/>
          <a:p>
            <a:pPr algn="r">
              <a:lnSpc>
                <a:spcPct val="100000"/>
              </a:lnSpc>
            </a:pPr>
            <a:fld id="{C5E3F19B-904C-4F01-8049-A3DF1C31290E}" type="slidenum">
              <a:rPr b="1" lang="en-CA" sz="2000" spc="-1" strike="noStrike">
                <a:solidFill>
                  <a:srgbClr val="000000"/>
                </a:solidFill>
                <a:uFill>
                  <a:solidFill>
                    <a:srgbClr val="ffffff"/>
                  </a:solidFill>
                </a:uFill>
                <a:latin typeface="Calibri"/>
              </a:rPr>
              <a:t>&lt;number&gt;</a:t>
            </a:fld>
            <a:endParaRPr b="0" lang="en-CA" sz="1400" spc="-1" strike="noStrike">
              <a:solidFill>
                <a:srgbClr val="000000"/>
              </a:solidFill>
              <a:uFill>
                <a:solidFill>
                  <a:srgbClr val="ffffff"/>
                </a:solidFill>
              </a:uFill>
              <a:latin typeface="Times New Roman"/>
            </a:endParaRPr>
          </a:p>
        </p:txBody>
      </p:sp>
      <p:sp>
        <p:nvSpPr>
          <p:cNvPr id="491" name="Line 3"/>
          <p:cNvSpPr/>
          <p:nvPr/>
        </p:nvSpPr>
        <p:spPr>
          <a:xfrm>
            <a:off x="838080" y="1558800"/>
            <a:ext cx="10515600" cy="360"/>
          </a:xfrm>
          <a:prstGeom prst="line">
            <a:avLst/>
          </a:prstGeom>
          <a:ln w="38160"/>
        </p:spPr>
        <p:style>
          <a:lnRef idx="3">
            <a:schemeClr val="accent1"/>
          </a:lnRef>
          <a:fillRef idx="0">
            <a:schemeClr val="accent1"/>
          </a:fillRef>
          <a:effectRef idx="2">
            <a:schemeClr val="accent1"/>
          </a:effectRef>
          <a:fontRef idx="minor"/>
        </p:style>
      </p:sp>
      <p:sp>
        <p:nvSpPr>
          <p:cNvPr id="492" name="TextShape 4"/>
          <p:cNvSpPr txBox="1"/>
          <p:nvPr/>
        </p:nvSpPr>
        <p:spPr>
          <a:xfrm>
            <a:off x="838080" y="435960"/>
            <a:ext cx="10515240" cy="1325160"/>
          </a:xfrm>
          <a:prstGeom prst="rect">
            <a:avLst/>
          </a:prstGeom>
          <a:noFill/>
          <a:ln>
            <a:noFill/>
          </a:ln>
        </p:spPr>
        <p:txBody>
          <a:bodyPr anchor="ctr"/>
          <a:p>
            <a:pPr>
              <a:lnSpc>
                <a:spcPct val="90000"/>
              </a:lnSpc>
            </a:pPr>
            <a:r>
              <a:rPr b="0" lang="en-US" sz="4000" spc="-1" strike="noStrike">
                <a:solidFill>
                  <a:srgbClr val="000000"/>
                </a:solidFill>
                <a:uFill>
                  <a:solidFill>
                    <a:srgbClr val="ffffff"/>
                  </a:solidFill>
                </a:uFill>
                <a:latin typeface="Bookman Old Style"/>
                <a:ea typeface="바탕"/>
              </a:rPr>
              <a:t>CAT-assisted Rowhammer Attack</a:t>
            </a:r>
            <a:endParaRPr b="0" lang="en-US" sz="1800" spc="-1" strike="noStrike">
              <a:solidFill>
                <a:srgbClr val="000000"/>
              </a:solidFill>
              <a:uFill>
                <a:solidFill>
                  <a:srgbClr val="ffffff"/>
                </a:solidFill>
              </a:uFill>
              <a:latin typeface="Calibri"/>
            </a:endParaRPr>
          </a:p>
        </p:txBody>
      </p:sp>
      <p:sp>
        <p:nvSpPr>
          <p:cNvPr id="493" name="CustomShape 5"/>
          <p:cNvSpPr/>
          <p:nvPr/>
        </p:nvSpPr>
        <p:spPr>
          <a:xfrm>
            <a:off x="1559520" y="1919520"/>
            <a:ext cx="3265920" cy="797040"/>
          </a:xfrm>
          <a:prstGeom prst="roundRect">
            <a:avLst>
              <a:gd name="adj" fmla="val 16667"/>
            </a:avLst>
          </a:prstGeom>
          <a:solidFill>
            <a:schemeClr val="bg1">
              <a:lumMod val="50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CA" sz="1800" spc="-1" strike="noStrike">
                <a:solidFill>
                  <a:srgbClr val="ffffff"/>
                </a:solidFill>
                <a:uFill>
                  <a:solidFill>
                    <a:srgbClr val="ffffff"/>
                  </a:solidFill>
                </a:uFill>
                <a:latin typeface="Calibri"/>
              </a:rPr>
              <a:t>Find N + 1 addresses with high (cache eviction) access latency</a:t>
            </a:r>
            <a:endParaRPr b="0" lang="en-CA" sz="1800" spc="-1" strike="noStrike">
              <a:solidFill>
                <a:srgbClr val="000000"/>
              </a:solidFill>
              <a:uFill>
                <a:solidFill>
                  <a:srgbClr val="ffffff"/>
                </a:solidFill>
              </a:uFill>
              <a:latin typeface="Arial"/>
            </a:endParaRPr>
          </a:p>
        </p:txBody>
      </p:sp>
      <p:sp>
        <p:nvSpPr>
          <p:cNvPr id="494" name="CustomShape 6"/>
          <p:cNvSpPr/>
          <p:nvPr/>
        </p:nvSpPr>
        <p:spPr>
          <a:xfrm>
            <a:off x="1715760" y="3084120"/>
            <a:ext cx="2953800" cy="797040"/>
          </a:xfrm>
          <a:prstGeom prst="roundRect">
            <a:avLst>
              <a:gd name="adj" fmla="val 16667"/>
            </a:avLst>
          </a:prstGeom>
          <a:solidFill>
            <a:schemeClr val="bg1">
              <a:lumMod val="50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CA" sz="1800" spc="-1" strike="noStrike">
                <a:solidFill>
                  <a:srgbClr val="ffffff"/>
                </a:solidFill>
                <a:uFill>
                  <a:solidFill>
                    <a:srgbClr val="ffffff"/>
                  </a:solidFill>
                </a:uFill>
                <a:latin typeface="Calibri"/>
              </a:rPr>
              <a:t>Eliminate addresses not mapping to same cache set</a:t>
            </a:r>
            <a:endParaRPr b="0" lang="en-CA" sz="1800" spc="-1" strike="noStrike">
              <a:solidFill>
                <a:srgbClr val="000000"/>
              </a:solidFill>
              <a:uFill>
                <a:solidFill>
                  <a:srgbClr val="ffffff"/>
                </a:solidFill>
              </a:uFill>
              <a:latin typeface="Arial"/>
            </a:endParaRPr>
          </a:p>
        </p:txBody>
      </p:sp>
      <p:sp>
        <p:nvSpPr>
          <p:cNvPr id="495" name="CustomShape 7"/>
          <p:cNvSpPr/>
          <p:nvPr/>
        </p:nvSpPr>
        <p:spPr>
          <a:xfrm>
            <a:off x="1378080" y="4271400"/>
            <a:ext cx="3629160" cy="797040"/>
          </a:xfrm>
          <a:prstGeom prst="roundRect">
            <a:avLst>
              <a:gd name="adj" fmla="val 16667"/>
            </a:avLst>
          </a:prstGeom>
          <a:solidFill>
            <a:schemeClr val="accent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CA" sz="1800" spc="-1" strike="noStrike">
                <a:solidFill>
                  <a:srgbClr val="ffffff"/>
                </a:solidFill>
                <a:uFill>
                  <a:solidFill>
                    <a:srgbClr val="ffffff"/>
                  </a:solidFill>
                </a:uFill>
                <a:latin typeface="Calibri"/>
              </a:rPr>
              <a:t>Reshuffle accesses to find addresses mapping to same bank</a:t>
            </a:r>
            <a:endParaRPr b="0" lang="en-CA" sz="1800" spc="-1" strike="noStrike">
              <a:solidFill>
                <a:srgbClr val="000000"/>
              </a:solidFill>
              <a:uFill>
                <a:solidFill>
                  <a:srgbClr val="ffffff"/>
                </a:solidFill>
              </a:uFill>
              <a:latin typeface="Arial"/>
            </a:endParaRPr>
          </a:p>
        </p:txBody>
      </p:sp>
      <p:sp>
        <p:nvSpPr>
          <p:cNvPr id="496" name="CustomShape 8"/>
          <p:cNvSpPr/>
          <p:nvPr/>
        </p:nvSpPr>
        <p:spPr>
          <a:xfrm>
            <a:off x="1378080" y="5487120"/>
            <a:ext cx="3629160" cy="797040"/>
          </a:xfrm>
          <a:prstGeom prst="roundRect">
            <a:avLst>
              <a:gd name="adj" fmla="val 16667"/>
            </a:avLst>
          </a:prstGeom>
          <a:solidFill>
            <a:schemeClr val="bg1">
              <a:lumMod val="50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CA" sz="1800" spc="-1" strike="noStrike">
                <a:solidFill>
                  <a:srgbClr val="ffffff"/>
                </a:solidFill>
                <a:uFill>
                  <a:solidFill>
                    <a:srgbClr val="ffffff"/>
                  </a:solidFill>
                </a:uFill>
                <a:latin typeface="Calibri"/>
              </a:rPr>
              <a:t>Rowhammer using row-buffer conflicting addresses as aggressors</a:t>
            </a:r>
            <a:endParaRPr b="0" lang="en-CA" sz="1800" spc="-1" strike="noStrike">
              <a:solidFill>
                <a:srgbClr val="000000"/>
              </a:solidFill>
              <a:uFill>
                <a:solidFill>
                  <a:srgbClr val="ffffff"/>
                </a:solidFill>
              </a:uFill>
              <a:latin typeface="Arial"/>
            </a:endParaRPr>
          </a:p>
        </p:txBody>
      </p:sp>
      <p:sp>
        <p:nvSpPr>
          <p:cNvPr id="497" name="CustomShape 9"/>
          <p:cNvSpPr/>
          <p:nvPr/>
        </p:nvSpPr>
        <p:spPr>
          <a:xfrm>
            <a:off x="289440" y="4416120"/>
            <a:ext cx="807480" cy="5076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CA" sz="1800" spc="-1" strike="noStrike">
                <a:solidFill>
                  <a:srgbClr val="000000"/>
                </a:solidFill>
                <a:uFill>
                  <a:solidFill>
                    <a:srgbClr val="ffffff"/>
                  </a:solidFill>
                </a:uFill>
                <a:latin typeface="Calibri"/>
              </a:rPr>
              <a:t>Step 3</a:t>
            </a:r>
            <a:endParaRPr b="0" lang="en-CA" sz="1800" spc="-1" strike="noStrike">
              <a:solidFill>
                <a:srgbClr val="000000"/>
              </a:solidFill>
              <a:uFill>
                <a:solidFill>
                  <a:srgbClr val="ffffff"/>
                </a:solidFill>
              </a:uFill>
              <a:latin typeface="Arial"/>
            </a:endParaRPr>
          </a:p>
        </p:txBody>
      </p:sp>
      <p:sp>
        <p:nvSpPr>
          <p:cNvPr id="498" name="CustomShape 10"/>
          <p:cNvSpPr/>
          <p:nvPr/>
        </p:nvSpPr>
        <p:spPr>
          <a:xfrm>
            <a:off x="289440" y="3228840"/>
            <a:ext cx="807480" cy="5076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CA" sz="1800" spc="-1" strike="noStrike">
                <a:solidFill>
                  <a:srgbClr val="000000"/>
                </a:solidFill>
                <a:uFill>
                  <a:solidFill>
                    <a:srgbClr val="ffffff"/>
                  </a:solidFill>
                </a:uFill>
                <a:latin typeface="Calibri"/>
              </a:rPr>
              <a:t>Step 2</a:t>
            </a:r>
            <a:endParaRPr b="0" lang="en-CA" sz="1800" spc="-1" strike="noStrike">
              <a:solidFill>
                <a:srgbClr val="000000"/>
              </a:solidFill>
              <a:uFill>
                <a:solidFill>
                  <a:srgbClr val="ffffff"/>
                </a:solidFill>
              </a:uFill>
              <a:latin typeface="Arial"/>
            </a:endParaRPr>
          </a:p>
        </p:txBody>
      </p:sp>
      <p:sp>
        <p:nvSpPr>
          <p:cNvPr id="499" name="CustomShape 11"/>
          <p:cNvSpPr/>
          <p:nvPr/>
        </p:nvSpPr>
        <p:spPr>
          <a:xfrm>
            <a:off x="289440" y="5631840"/>
            <a:ext cx="807480" cy="5076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CA" sz="1800" spc="-1" strike="noStrike">
                <a:solidFill>
                  <a:srgbClr val="000000"/>
                </a:solidFill>
                <a:uFill>
                  <a:solidFill>
                    <a:srgbClr val="ffffff"/>
                  </a:solidFill>
                </a:uFill>
                <a:latin typeface="Calibri"/>
              </a:rPr>
              <a:t>Step 4</a:t>
            </a:r>
            <a:endParaRPr b="0" lang="en-CA" sz="1800" spc="-1" strike="noStrike">
              <a:solidFill>
                <a:srgbClr val="000000"/>
              </a:solidFill>
              <a:uFill>
                <a:solidFill>
                  <a:srgbClr val="ffffff"/>
                </a:solidFill>
              </a:uFill>
              <a:latin typeface="Arial"/>
            </a:endParaRPr>
          </a:p>
        </p:txBody>
      </p:sp>
      <p:sp>
        <p:nvSpPr>
          <p:cNvPr id="500" name="CustomShape 12"/>
          <p:cNvSpPr/>
          <p:nvPr/>
        </p:nvSpPr>
        <p:spPr>
          <a:xfrm>
            <a:off x="289440" y="2064240"/>
            <a:ext cx="807480" cy="5076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CA" sz="1800" spc="-1" strike="noStrike">
                <a:solidFill>
                  <a:srgbClr val="000000"/>
                </a:solidFill>
                <a:uFill>
                  <a:solidFill>
                    <a:srgbClr val="ffffff"/>
                  </a:solidFill>
                </a:uFill>
                <a:latin typeface="Calibri"/>
              </a:rPr>
              <a:t>Step 1</a:t>
            </a:r>
            <a:endParaRPr b="0" lang="en-CA" sz="1800" spc="-1" strike="noStrike">
              <a:solidFill>
                <a:srgbClr val="000000"/>
              </a:solidFill>
              <a:uFill>
                <a:solidFill>
                  <a:srgbClr val="ffffff"/>
                </a:solidFill>
              </a:uFill>
              <a:latin typeface="Arial"/>
            </a:endParaRPr>
          </a:p>
        </p:txBody>
      </p:sp>
    </p:spTree>
  </p:cSld>
  <p:timing>
    <p:tnLst>
      <p:par>
        <p:cTn id="512" dur="indefinite" restart="never" nodeType="tmRoot">
          <p:childTnLst>
            <p:seq>
              <p:cTn id="513"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1" name="TextShape 1"/>
          <p:cNvSpPr txBox="1"/>
          <p:nvPr/>
        </p:nvSpPr>
        <p:spPr>
          <a:xfrm>
            <a:off x="8610480" y="6358680"/>
            <a:ext cx="2742840" cy="364680"/>
          </a:xfrm>
          <a:prstGeom prst="rect">
            <a:avLst/>
          </a:prstGeom>
          <a:noFill/>
          <a:ln>
            <a:noFill/>
          </a:ln>
        </p:spPr>
        <p:txBody>
          <a:bodyPr anchor="ctr"/>
          <a:p>
            <a:pPr algn="r">
              <a:lnSpc>
                <a:spcPct val="100000"/>
              </a:lnSpc>
            </a:pPr>
            <a:fld id="{008B5235-8AA0-47CE-83C1-E45D4CDC8CB2}" type="slidenum">
              <a:rPr b="1" lang="en-CA" sz="2000" spc="-1" strike="noStrike">
                <a:solidFill>
                  <a:srgbClr val="000000"/>
                </a:solidFill>
                <a:uFill>
                  <a:solidFill>
                    <a:srgbClr val="ffffff"/>
                  </a:solidFill>
                </a:uFill>
                <a:latin typeface="Calibri"/>
              </a:rPr>
              <a:t>&lt;number&gt;</a:t>
            </a:fld>
            <a:endParaRPr b="0" lang="en-CA" sz="1400" spc="-1" strike="noStrike">
              <a:solidFill>
                <a:srgbClr val="000000"/>
              </a:solidFill>
              <a:uFill>
                <a:solidFill>
                  <a:srgbClr val="ffffff"/>
                </a:solidFill>
              </a:uFill>
              <a:latin typeface="Times New Roman"/>
            </a:endParaRPr>
          </a:p>
        </p:txBody>
      </p:sp>
      <p:sp>
        <p:nvSpPr>
          <p:cNvPr id="502" name="Line 2"/>
          <p:cNvSpPr/>
          <p:nvPr/>
        </p:nvSpPr>
        <p:spPr>
          <a:xfrm>
            <a:off x="838080" y="1558800"/>
            <a:ext cx="10515600" cy="360"/>
          </a:xfrm>
          <a:prstGeom prst="line">
            <a:avLst/>
          </a:prstGeom>
          <a:ln w="38160"/>
        </p:spPr>
        <p:style>
          <a:lnRef idx="3">
            <a:schemeClr val="accent1"/>
          </a:lnRef>
          <a:fillRef idx="0">
            <a:schemeClr val="accent1"/>
          </a:fillRef>
          <a:effectRef idx="2">
            <a:schemeClr val="accent1"/>
          </a:effectRef>
          <a:fontRef idx="minor"/>
        </p:style>
      </p:sp>
      <p:sp>
        <p:nvSpPr>
          <p:cNvPr id="503" name="TextShape 3"/>
          <p:cNvSpPr txBox="1"/>
          <p:nvPr/>
        </p:nvSpPr>
        <p:spPr>
          <a:xfrm>
            <a:off x="838080" y="435960"/>
            <a:ext cx="10515240" cy="1325160"/>
          </a:xfrm>
          <a:prstGeom prst="rect">
            <a:avLst/>
          </a:prstGeom>
          <a:noFill/>
          <a:ln>
            <a:noFill/>
          </a:ln>
        </p:spPr>
        <p:txBody>
          <a:bodyPr anchor="ctr"/>
          <a:p>
            <a:pPr>
              <a:lnSpc>
                <a:spcPct val="90000"/>
              </a:lnSpc>
            </a:pPr>
            <a:r>
              <a:rPr b="0" lang="en-US" sz="4000" spc="-1" strike="noStrike">
                <a:solidFill>
                  <a:srgbClr val="000000"/>
                </a:solidFill>
                <a:uFill>
                  <a:solidFill>
                    <a:srgbClr val="ffffff"/>
                  </a:solidFill>
                </a:uFill>
                <a:latin typeface="Bookman Old Style"/>
                <a:ea typeface="바탕"/>
              </a:rPr>
              <a:t>CAT-assisted Rowhammer Attack</a:t>
            </a:r>
            <a:endParaRPr b="0" lang="en-US" sz="1800" spc="-1" strike="noStrike">
              <a:solidFill>
                <a:srgbClr val="000000"/>
              </a:solidFill>
              <a:uFill>
                <a:solidFill>
                  <a:srgbClr val="ffffff"/>
                </a:solidFill>
              </a:uFill>
              <a:latin typeface="Calibri"/>
            </a:endParaRPr>
          </a:p>
        </p:txBody>
      </p:sp>
      <p:sp>
        <p:nvSpPr>
          <p:cNvPr id="504" name="CustomShape 4"/>
          <p:cNvSpPr/>
          <p:nvPr/>
        </p:nvSpPr>
        <p:spPr>
          <a:xfrm>
            <a:off x="7343640" y="2722680"/>
            <a:ext cx="550440" cy="364680"/>
          </a:xfrm>
          <a:prstGeom prst="rect">
            <a:avLst/>
          </a:prstGeom>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CA" sz="2800" spc="-1" strike="noStrike">
                <a:solidFill>
                  <a:srgbClr val="000000"/>
                </a:solidFill>
                <a:uFill>
                  <a:solidFill>
                    <a:srgbClr val="ffffff"/>
                  </a:solidFill>
                </a:uFill>
                <a:latin typeface="Calibri"/>
              </a:rPr>
              <a:t>a2</a:t>
            </a:r>
            <a:endParaRPr b="0" lang="en-CA" sz="1800" spc="-1" strike="noStrike">
              <a:solidFill>
                <a:srgbClr val="000000"/>
              </a:solidFill>
              <a:uFill>
                <a:solidFill>
                  <a:srgbClr val="ffffff"/>
                </a:solidFill>
              </a:uFill>
              <a:latin typeface="Arial"/>
            </a:endParaRPr>
          </a:p>
        </p:txBody>
      </p:sp>
      <p:sp>
        <p:nvSpPr>
          <p:cNvPr id="505" name="CustomShape 5"/>
          <p:cNvSpPr/>
          <p:nvPr/>
        </p:nvSpPr>
        <p:spPr>
          <a:xfrm>
            <a:off x="7894800" y="2722680"/>
            <a:ext cx="550440" cy="364680"/>
          </a:xfrm>
          <a:prstGeom prst="rect">
            <a:avLst/>
          </a:prstGeom>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CA" sz="2800" spc="-1" strike="noStrike">
                <a:solidFill>
                  <a:srgbClr val="000000"/>
                </a:solidFill>
                <a:uFill>
                  <a:solidFill>
                    <a:srgbClr val="ffffff"/>
                  </a:solidFill>
                </a:uFill>
                <a:latin typeface="Calibri"/>
              </a:rPr>
              <a:t>a0</a:t>
            </a:r>
            <a:endParaRPr b="0" lang="en-CA" sz="1800" spc="-1" strike="noStrike">
              <a:solidFill>
                <a:srgbClr val="000000"/>
              </a:solidFill>
              <a:uFill>
                <a:solidFill>
                  <a:srgbClr val="ffffff"/>
                </a:solidFill>
              </a:uFill>
              <a:latin typeface="Arial"/>
            </a:endParaRPr>
          </a:p>
        </p:txBody>
      </p:sp>
      <p:sp>
        <p:nvSpPr>
          <p:cNvPr id="506" name="CustomShape 6"/>
          <p:cNvSpPr/>
          <p:nvPr/>
        </p:nvSpPr>
        <p:spPr>
          <a:xfrm>
            <a:off x="8996400" y="2722680"/>
            <a:ext cx="550440" cy="364680"/>
          </a:xfrm>
          <a:prstGeom prst="rect">
            <a:avLst/>
          </a:prstGeom>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CA" sz="2800" spc="-1" strike="noStrike">
                <a:solidFill>
                  <a:srgbClr val="000000"/>
                </a:solidFill>
                <a:uFill>
                  <a:solidFill>
                    <a:srgbClr val="ffffff"/>
                  </a:solidFill>
                </a:uFill>
                <a:latin typeface="Calibri"/>
              </a:rPr>
              <a:t>a5</a:t>
            </a:r>
            <a:endParaRPr b="0" lang="en-CA" sz="1800" spc="-1" strike="noStrike">
              <a:solidFill>
                <a:srgbClr val="000000"/>
              </a:solidFill>
              <a:uFill>
                <a:solidFill>
                  <a:srgbClr val="ffffff"/>
                </a:solidFill>
              </a:uFill>
              <a:latin typeface="Arial"/>
            </a:endParaRPr>
          </a:p>
        </p:txBody>
      </p:sp>
      <p:sp>
        <p:nvSpPr>
          <p:cNvPr id="507" name="CustomShape 7"/>
          <p:cNvSpPr/>
          <p:nvPr/>
        </p:nvSpPr>
        <p:spPr>
          <a:xfrm>
            <a:off x="8445600" y="2723040"/>
            <a:ext cx="550440" cy="364320"/>
          </a:xfrm>
          <a:prstGeom prst="rect">
            <a:avLst/>
          </a:prstGeom>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CA" sz="2800" spc="-1" strike="noStrike">
                <a:solidFill>
                  <a:srgbClr val="000000"/>
                </a:solidFill>
                <a:uFill>
                  <a:solidFill>
                    <a:srgbClr val="ffffff"/>
                  </a:solidFill>
                </a:uFill>
                <a:latin typeface="Calibri"/>
              </a:rPr>
              <a:t>a9</a:t>
            </a:r>
            <a:endParaRPr b="0" lang="en-CA" sz="1800" spc="-1" strike="noStrike">
              <a:solidFill>
                <a:srgbClr val="000000"/>
              </a:solidFill>
              <a:uFill>
                <a:solidFill>
                  <a:srgbClr val="ffffff"/>
                </a:solidFill>
              </a:uFill>
              <a:latin typeface="Arial"/>
            </a:endParaRPr>
          </a:p>
        </p:txBody>
      </p:sp>
      <p:sp>
        <p:nvSpPr>
          <p:cNvPr id="508" name="CustomShape 8"/>
          <p:cNvSpPr/>
          <p:nvPr/>
        </p:nvSpPr>
        <p:spPr>
          <a:xfrm>
            <a:off x="7495560" y="3100320"/>
            <a:ext cx="247320" cy="321840"/>
          </a:xfrm>
          <a:prstGeom prst="upArrow">
            <a:avLst>
              <a:gd name="adj1" fmla="val 50000"/>
              <a:gd name="adj2" fmla="val 50000"/>
            </a:avLst>
          </a:prstGeom>
          <a:solidFill>
            <a:srgbClr val="c00000"/>
          </a:solidFill>
          <a:ln/>
        </p:spPr>
        <p:style>
          <a:lnRef idx="2">
            <a:schemeClr val="accent1">
              <a:shade val="50000"/>
            </a:schemeClr>
          </a:lnRef>
          <a:fillRef idx="1">
            <a:schemeClr val="accent1"/>
          </a:fillRef>
          <a:effectRef idx="0">
            <a:schemeClr val="accent1"/>
          </a:effectRef>
          <a:fontRef idx="minor"/>
        </p:style>
      </p:sp>
      <p:sp>
        <p:nvSpPr>
          <p:cNvPr id="509" name="CustomShape 9"/>
          <p:cNvSpPr/>
          <p:nvPr/>
        </p:nvSpPr>
        <p:spPr>
          <a:xfrm>
            <a:off x="8046360" y="3098160"/>
            <a:ext cx="247320" cy="321840"/>
          </a:xfrm>
          <a:prstGeom prst="upArrow">
            <a:avLst>
              <a:gd name="adj1" fmla="val 50000"/>
              <a:gd name="adj2" fmla="val 50000"/>
            </a:avLst>
          </a:prstGeom>
          <a:ln/>
        </p:spPr>
        <p:style>
          <a:lnRef idx="2">
            <a:schemeClr val="accent1">
              <a:shade val="50000"/>
            </a:schemeClr>
          </a:lnRef>
          <a:fillRef idx="1">
            <a:schemeClr val="accent1"/>
          </a:fillRef>
          <a:effectRef idx="0">
            <a:schemeClr val="accent1"/>
          </a:effectRef>
          <a:fontRef idx="minor"/>
        </p:style>
      </p:sp>
      <p:sp>
        <p:nvSpPr>
          <p:cNvPr id="510" name="CustomShape 10"/>
          <p:cNvSpPr/>
          <p:nvPr/>
        </p:nvSpPr>
        <p:spPr>
          <a:xfrm>
            <a:off x="8223120" y="4311720"/>
            <a:ext cx="557640" cy="446040"/>
          </a:xfrm>
          <a:prstGeom prst="rect">
            <a:avLst/>
          </a:prstGeom>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CA" sz="1800" spc="-1" strike="noStrike">
                <a:solidFill>
                  <a:srgbClr val="000000"/>
                </a:solidFill>
                <a:uFill>
                  <a:solidFill>
                    <a:srgbClr val="ffffff"/>
                  </a:solidFill>
                </a:uFill>
                <a:latin typeface="Calibri"/>
              </a:rPr>
              <a:t>a2</a:t>
            </a:r>
            <a:endParaRPr b="0" lang="en-CA" sz="1800" spc="-1" strike="noStrike">
              <a:solidFill>
                <a:srgbClr val="000000"/>
              </a:solidFill>
              <a:uFill>
                <a:solidFill>
                  <a:srgbClr val="ffffff"/>
                </a:solidFill>
              </a:uFill>
              <a:latin typeface="Arial"/>
            </a:endParaRPr>
          </a:p>
        </p:txBody>
      </p:sp>
      <p:sp>
        <p:nvSpPr>
          <p:cNvPr id="511" name="CustomShape 11"/>
          <p:cNvSpPr/>
          <p:nvPr/>
        </p:nvSpPr>
        <p:spPr>
          <a:xfrm>
            <a:off x="8224560" y="4313880"/>
            <a:ext cx="560880" cy="446040"/>
          </a:xfrm>
          <a:prstGeom prst="rect">
            <a:avLst/>
          </a:prstGeom>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CA" sz="1800" spc="-1" strike="noStrike">
                <a:solidFill>
                  <a:srgbClr val="000000"/>
                </a:solidFill>
                <a:uFill>
                  <a:solidFill>
                    <a:srgbClr val="ffffff"/>
                  </a:solidFill>
                </a:uFill>
                <a:latin typeface="Calibri"/>
              </a:rPr>
              <a:t>a0</a:t>
            </a:r>
            <a:endParaRPr b="0" lang="en-CA" sz="1800" spc="-1" strike="noStrike">
              <a:solidFill>
                <a:srgbClr val="000000"/>
              </a:solidFill>
              <a:uFill>
                <a:solidFill>
                  <a:srgbClr val="ffffff"/>
                </a:solidFill>
              </a:uFill>
              <a:latin typeface="Arial"/>
            </a:endParaRPr>
          </a:p>
        </p:txBody>
      </p:sp>
      <p:sp>
        <p:nvSpPr>
          <p:cNvPr id="512" name="CustomShape 12"/>
          <p:cNvSpPr/>
          <p:nvPr/>
        </p:nvSpPr>
        <p:spPr>
          <a:xfrm>
            <a:off x="8225640" y="4760640"/>
            <a:ext cx="557640" cy="446040"/>
          </a:xfrm>
          <a:prstGeom prst="rect">
            <a:avLst/>
          </a:prstGeom>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CA" sz="1800" spc="-1" strike="noStrike">
                <a:solidFill>
                  <a:srgbClr val="000000"/>
                </a:solidFill>
                <a:uFill>
                  <a:solidFill>
                    <a:srgbClr val="ffffff"/>
                  </a:solidFill>
                </a:uFill>
                <a:latin typeface="Calibri"/>
              </a:rPr>
              <a:t>a2</a:t>
            </a:r>
            <a:endParaRPr b="0" lang="en-CA" sz="1800" spc="-1" strike="noStrike">
              <a:solidFill>
                <a:srgbClr val="000000"/>
              </a:solidFill>
              <a:uFill>
                <a:solidFill>
                  <a:srgbClr val="ffffff"/>
                </a:solidFill>
              </a:uFill>
              <a:latin typeface="Arial"/>
            </a:endParaRPr>
          </a:p>
        </p:txBody>
      </p:sp>
      <p:sp>
        <p:nvSpPr>
          <p:cNvPr id="513" name="CustomShape 13"/>
          <p:cNvSpPr/>
          <p:nvPr/>
        </p:nvSpPr>
        <p:spPr>
          <a:xfrm>
            <a:off x="8226000" y="4314240"/>
            <a:ext cx="557640" cy="446040"/>
          </a:xfrm>
          <a:prstGeom prst="rect">
            <a:avLst/>
          </a:prstGeom>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CA" sz="1800" spc="-1" strike="noStrike">
                <a:solidFill>
                  <a:srgbClr val="000000"/>
                </a:solidFill>
                <a:uFill>
                  <a:solidFill>
                    <a:srgbClr val="ffffff"/>
                  </a:solidFill>
                </a:uFill>
                <a:latin typeface="Calibri"/>
              </a:rPr>
              <a:t>a9</a:t>
            </a:r>
            <a:endParaRPr b="0" lang="en-CA" sz="1800" spc="-1" strike="noStrike">
              <a:solidFill>
                <a:srgbClr val="000000"/>
              </a:solidFill>
              <a:uFill>
                <a:solidFill>
                  <a:srgbClr val="ffffff"/>
                </a:solidFill>
              </a:uFill>
              <a:latin typeface="Arial"/>
            </a:endParaRPr>
          </a:p>
        </p:txBody>
      </p:sp>
      <p:sp>
        <p:nvSpPr>
          <p:cNvPr id="514" name="CustomShape 14"/>
          <p:cNvSpPr/>
          <p:nvPr/>
        </p:nvSpPr>
        <p:spPr>
          <a:xfrm>
            <a:off x="8224920" y="4762080"/>
            <a:ext cx="557640" cy="446040"/>
          </a:xfrm>
          <a:prstGeom prst="rect">
            <a:avLst/>
          </a:prstGeom>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CA" sz="1800" spc="-1" strike="noStrike">
                <a:solidFill>
                  <a:srgbClr val="000000"/>
                </a:solidFill>
                <a:uFill>
                  <a:solidFill>
                    <a:srgbClr val="ffffff"/>
                  </a:solidFill>
                </a:uFill>
                <a:latin typeface="Calibri"/>
              </a:rPr>
              <a:t>a0</a:t>
            </a:r>
            <a:endParaRPr b="0" lang="en-CA" sz="1800" spc="-1" strike="noStrike">
              <a:solidFill>
                <a:srgbClr val="000000"/>
              </a:solidFill>
              <a:uFill>
                <a:solidFill>
                  <a:srgbClr val="ffffff"/>
                </a:solidFill>
              </a:uFill>
              <a:latin typeface="Arial"/>
            </a:endParaRPr>
          </a:p>
        </p:txBody>
      </p:sp>
      <p:sp>
        <p:nvSpPr>
          <p:cNvPr id="515" name="CustomShape 15"/>
          <p:cNvSpPr/>
          <p:nvPr/>
        </p:nvSpPr>
        <p:spPr>
          <a:xfrm>
            <a:off x="8224200" y="5208480"/>
            <a:ext cx="557640" cy="446040"/>
          </a:xfrm>
          <a:prstGeom prst="rect">
            <a:avLst/>
          </a:prstGeom>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CA" sz="1800" spc="-1" strike="noStrike">
                <a:solidFill>
                  <a:srgbClr val="000000"/>
                </a:solidFill>
                <a:uFill>
                  <a:solidFill>
                    <a:srgbClr val="ffffff"/>
                  </a:solidFill>
                </a:uFill>
                <a:latin typeface="Calibri"/>
              </a:rPr>
              <a:t>a2</a:t>
            </a:r>
            <a:endParaRPr b="0" lang="en-CA" sz="1800" spc="-1" strike="noStrike">
              <a:solidFill>
                <a:srgbClr val="000000"/>
              </a:solidFill>
              <a:uFill>
                <a:solidFill>
                  <a:srgbClr val="ffffff"/>
                </a:solidFill>
              </a:uFill>
              <a:latin typeface="Arial"/>
            </a:endParaRPr>
          </a:p>
        </p:txBody>
      </p:sp>
      <p:sp>
        <p:nvSpPr>
          <p:cNvPr id="516" name="CustomShape 16"/>
          <p:cNvSpPr/>
          <p:nvPr/>
        </p:nvSpPr>
        <p:spPr>
          <a:xfrm>
            <a:off x="8226360" y="4313880"/>
            <a:ext cx="557640" cy="446040"/>
          </a:xfrm>
          <a:prstGeom prst="rect">
            <a:avLst/>
          </a:prstGeom>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CA" sz="1800" spc="-1" strike="noStrike">
                <a:solidFill>
                  <a:srgbClr val="000000"/>
                </a:solidFill>
                <a:uFill>
                  <a:solidFill>
                    <a:srgbClr val="ffffff"/>
                  </a:solidFill>
                </a:uFill>
                <a:latin typeface="Calibri"/>
              </a:rPr>
              <a:t>a5</a:t>
            </a:r>
            <a:endParaRPr b="0" lang="en-CA" sz="1800" spc="-1" strike="noStrike">
              <a:solidFill>
                <a:srgbClr val="000000"/>
              </a:solidFill>
              <a:uFill>
                <a:solidFill>
                  <a:srgbClr val="ffffff"/>
                </a:solidFill>
              </a:uFill>
              <a:latin typeface="Arial"/>
            </a:endParaRPr>
          </a:p>
        </p:txBody>
      </p:sp>
      <p:sp>
        <p:nvSpPr>
          <p:cNvPr id="517" name="CustomShape 17"/>
          <p:cNvSpPr/>
          <p:nvPr/>
        </p:nvSpPr>
        <p:spPr>
          <a:xfrm>
            <a:off x="8225280" y="4761720"/>
            <a:ext cx="557640" cy="446040"/>
          </a:xfrm>
          <a:prstGeom prst="rect">
            <a:avLst/>
          </a:prstGeom>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CA" sz="1800" spc="-1" strike="noStrike">
                <a:solidFill>
                  <a:srgbClr val="000000"/>
                </a:solidFill>
                <a:uFill>
                  <a:solidFill>
                    <a:srgbClr val="ffffff"/>
                  </a:solidFill>
                </a:uFill>
                <a:latin typeface="Calibri"/>
              </a:rPr>
              <a:t>a9</a:t>
            </a:r>
            <a:endParaRPr b="0" lang="en-CA" sz="1800" spc="-1" strike="noStrike">
              <a:solidFill>
                <a:srgbClr val="000000"/>
              </a:solidFill>
              <a:uFill>
                <a:solidFill>
                  <a:srgbClr val="ffffff"/>
                </a:solidFill>
              </a:uFill>
              <a:latin typeface="Arial"/>
            </a:endParaRPr>
          </a:p>
        </p:txBody>
      </p:sp>
      <p:sp>
        <p:nvSpPr>
          <p:cNvPr id="518" name="CustomShape 18"/>
          <p:cNvSpPr/>
          <p:nvPr/>
        </p:nvSpPr>
        <p:spPr>
          <a:xfrm>
            <a:off x="8226360" y="5208480"/>
            <a:ext cx="557640" cy="446040"/>
          </a:xfrm>
          <a:prstGeom prst="rect">
            <a:avLst/>
          </a:prstGeom>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CA" sz="1800" spc="-1" strike="noStrike">
                <a:solidFill>
                  <a:srgbClr val="000000"/>
                </a:solidFill>
                <a:uFill>
                  <a:solidFill>
                    <a:srgbClr val="ffffff"/>
                  </a:solidFill>
                </a:uFill>
                <a:latin typeface="Calibri"/>
              </a:rPr>
              <a:t>a0</a:t>
            </a:r>
            <a:endParaRPr b="0" lang="en-CA" sz="1800" spc="-1" strike="noStrike">
              <a:solidFill>
                <a:srgbClr val="000000"/>
              </a:solidFill>
              <a:uFill>
                <a:solidFill>
                  <a:srgbClr val="ffffff"/>
                </a:solidFill>
              </a:uFill>
              <a:latin typeface="Arial"/>
            </a:endParaRPr>
          </a:p>
        </p:txBody>
      </p:sp>
      <p:sp>
        <p:nvSpPr>
          <p:cNvPr id="519" name="CustomShape 19"/>
          <p:cNvSpPr/>
          <p:nvPr/>
        </p:nvSpPr>
        <p:spPr>
          <a:xfrm>
            <a:off x="8224560" y="4311720"/>
            <a:ext cx="557640" cy="446040"/>
          </a:xfrm>
          <a:prstGeom prst="rect">
            <a:avLst/>
          </a:prstGeom>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CA" sz="1800" spc="-1" strike="noStrike">
                <a:solidFill>
                  <a:srgbClr val="000000"/>
                </a:solidFill>
                <a:uFill>
                  <a:solidFill>
                    <a:srgbClr val="ffffff"/>
                  </a:solidFill>
                </a:uFill>
                <a:latin typeface="Calibri"/>
              </a:rPr>
              <a:t>a0</a:t>
            </a:r>
            <a:endParaRPr b="0" lang="en-CA" sz="1800" spc="-1" strike="noStrike">
              <a:solidFill>
                <a:srgbClr val="000000"/>
              </a:solidFill>
              <a:uFill>
                <a:solidFill>
                  <a:srgbClr val="ffffff"/>
                </a:solidFill>
              </a:uFill>
              <a:latin typeface="Arial"/>
            </a:endParaRPr>
          </a:p>
        </p:txBody>
      </p:sp>
      <p:sp>
        <p:nvSpPr>
          <p:cNvPr id="520" name="CustomShape 20"/>
          <p:cNvSpPr/>
          <p:nvPr/>
        </p:nvSpPr>
        <p:spPr>
          <a:xfrm>
            <a:off x="8223480" y="4761720"/>
            <a:ext cx="557640" cy="446040"/>
          </a:xfrm>
          <a:prstGeom prst="rect">
            <a:avLst/>
          </a:prstGeom>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CA" sz="1800" spc="-1" strike="noStrike">
                <a:solidFill>
                  <a:srgbClr val="000000"/>
                </a:solidFill>
                <a:uFill>
                  <a:solidFill>
                    <a:srgbClr val="ffffff"/>
                  </a:solidFill>
                </a:uFill>
                <a:latin typeface="Calibri"/>
              </a:rPr>
              <a:t>a5</a:t>
            </a:r>
            <a:endParaRPr b="0" lang="en-CA" sz="1800" spc="-1" strike="noStrike">
              <a:solidFill>
                <a:srgbClr val="000000"/>
              </a:solidFill>
              <a:uFill>
                <a:solidFill>
                  <a:srgbClr val="ffffff"/>
                </a:solidFill>
              </a:uFill>
              <a:latin typeface="Arial"/>
            </a:endParaRPr>
          </a:p>
        </p:txBody>
      </p:sp>
      <p:sp>
        <p:nvSpPr>
          <p:cNvPr id="521" name="CustomShape 21"/>
          <p:cNvSpPr/>
          <p:nvPr/>
        </p:nvSpPr>
        <p:spPr>
          <a:xfrm>
            <a:off x="8224560" y="5208480"/>
            <a:ext cx="557640" cy="446040"/>
          </a:xfrm>
          <a:prstGeom prst="rect">
            <a:avLst/>
          </a:prstGeom>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CA" sz="1800" spc="-1" strike="noStrike">
                <a:solidFill>
                  <a:srgbClr val="000000"/>
                </a:solidFill>
                <a:uFill>
                  <a:solidFill>
                    <a:srgbClr val="ffffff"/>
                  </a:solidFill>
                </a:uFill>
                <a:latin typeface="Calibri"/>
              </a:rPr>
              <a:t>a9</a:t>
            </a:r>
            <a:endParaRPr b="0" lang="en-CA" sz="1800" spc="-1" strike="noStrike">
              <a:solidFill>
                <a:srgbClr val="000000"/>
              </a:solidFill>
              <a:uFill>
                <a:solidFill>
                  <a:srgbClr val="ffffff"/>
                </a:solidFill>
              </a:uFill>
              <a:latin typeface="Arial"/>
            </a:endParaRPr>
          </a:p>
        </p:txBody>
      </p:sp>
      <p:sp>
        <p:nvSpPr>
          <p:cNvPr id="522" name="CustomShape 22"/>
          <p:cNvSpPr/>
          <p:nvPr/>
        </p:nvSpPr>
        <p:spPr>
          <a:xfrm>
            <a:off x="8227080" y="4314960"/>
            <a:ext cx="557640" cy="446040"/>
          </a:xfrm>
          <a:prstGeom prst="rect">
            <a:avLst/>
          </a:prstGeom>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CA" sz="1800" spc="-1" strike="noStrike">
                <a:solidFill>
                  <a:srgbClr val="000000"/>
                </a:solidFill>
                <a:uFill>
                  <a:solidFill>
                    <a:srgbClr val="ffffff"/>
                  </a:solidFill>
                </a:uFill>
                <a:latin typeface="Calibri"/>
              </a:rPr>
              <a:t>a9</a:t>
            </a:r>
            <a:endParaRPr b="0" lang="en-CA" sz="1800" spc="-1" strike="noStrike">
              <a:solidFill>
                <a:srgbClr val="000000"/>
              </a:solidFill>
              <a:uFill>
                <a:solidFill>
                  <a:srgbClr val="ffffff"/>
                </a:solidFill>
              </a:uFill>
              <a:latin typeface="Arial"/>
            </a:endParaRPr>
          </a:p>
        </p:txBody>
      </p:sp>
      <p:sp>
        <p:nvSpPr>
          <p:cNvPr id="523" name="CustomShape 23"/>
          <p:cNvSpPr/>
          <p:nvPr/>
        </p:nvSpPr>
        <p:spPr>
          <a:xfrm>
            <a:off x="8226000" y="4761720"/>
            <a:ext cx="557640" cy="446040"/>
          </a:xfrm>
          <a:prstGeom prst="rect">
            <a:avLst/>
          </a:prstGeom>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CA" sz="1800" spc="-1" strike="noStrike">
                <a:solidFill>
                  <a:srgbClr val="000000"/>
                </a:solidFill>
                <a:uFill>
                  <a:solidFill>
                    <a:srgbClr val="ffffff"/>
                  </a:solidFill>
                </a:uFill>
                <a:latin typeface="Calibri"/>
              </a:rPr>
              <a:t>a0</a:t>
            </a:r>
            <a:endParaRPr b="0" lang="en-CA" sz="1800" spc="-1" strike="noStrike">
              <a:solidFill>
                <a:srgbClr val="000000"/>
              </a:solidFill>
              <a:uFill>
                <a:solidFill>
                  <a:srgbClr val="ffffff"/>
                </a:solidFill>
              </a:uFill>
              <a:latin typeface="Arial"/>
            </a:endParaRPr>
          </a:p>
        </p:txBody>
      </p:sp>
      <p:sp>
        <p:nvSpPr>
          <p:cNvPr id="524" name="CustomShape 24"/>
          <p:cNvSpPr/>
          <p:nvPr/>
        </p:nvSpPr>
        <p:spPr>
          <a:xfrm>
            <a:off x="8227080" y="5208480"/>
            <a:ext cx="557640" cy="446040"/>
          </a:xfrm>
          <a:prstGeom prst="rect">
            <a:avLst/>
          </a:prstGeom>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CA" sz="1800" spc="-1" strike="noStrike">
                <a:solidFill>
                  <a:srgbClr val="000000"/>
                </a:solidFill>
                <a:uFill>
                  <a:solidFill>
                    <a:srgbClr val="ffffff"/>
                  </a:solidFill>
                </a:uFill>
                <a:latin typeface="Calibri"/>
              </a:rPr>
              <a:t>a5</a:t>
            </a:r>
            <a:endParaRPr b="0" lang="en-CA" sz="1800" spc="-1" strike="noStrike">
              <a:solidFill>
                <a:srgbClr val="000000"/>
              </a:solidFill>
              <a:uFill>
                <a:solidFill>
                  <a:srgbClr val="ffffff"/>
                </a:solidFill>
              </a:uFill>
              <a:latin typeface="Arial"/>
            </a:endParaRPr>
          </a:p>
        </p:txBody>
      </p:sp>
      <p:sp>
        <p:nvSpPr>
          <p:cNvPr id="525" name="CustomShape 25"/>
          <p:cNvSpPr/>
          <p:nvPr/>
        </p:nvSpPr>
        <p:spPr>
          <a:xfrm>
            <a:off x="8225280" y="4314960"/>
            <a:ext cx="557640" cy="446040"/>
          </a:xfrm>
          <a:prstGeom prst="rect">
            <a:avLst/>
          </a:prstGeom>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CA" sz="1800" spc="-1" strike="noStrike">
                <a:solidFill>
                  <a:srgbClr val="000000"/>
                </a:solidFill>
                <a:uFill>
                  <a:solidFill>
                    <a:srgbClr val="ffffff"/>
                  </a:solidFill>
                </a:uFill>
                <a:latin typeface="Calibri"/>
              </a:rPr>
              <a:t>a2</a:t>
            </a:r>
            <a:endParaRPr b="0" lang="en-CA" sz="1800" spc="-1" strike="noStrike">
              <a:solidFill>
                <a:srgbClr val="000000"/>
              </a:solidFill>
              <a:uFill>
                <a:solidFill>
                  <a:srgbClr val="ffffff"/>
                </a:solidFill>
              </a:uFill>
              <a:latin typeface="Arial"/>
            </a:endParaRPr>
          </a:p>
        </p:txBody>
      </p:sp>
      <p:sp>
        <p:nvSpPr>
          <p:cNvPr id="526" name="CustomShape 26"/>
          <p:cNvSpPr/>
          <p:nvPr/>
        </p:nvSpPr>
        <p:spPr>
          <a:xfrm>
            <a:off x="8226000" y="4761720"/>
            <a:ext cx="557640" cy="446040"/>
          </a:xfrm>
          <a:prstGeom prst="rect">
            <a:avLst/>
          </a:prstGeom>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CA" sz="1800" spc="-1" strike="noStrike">
                <a:solidFill>
                  <a:srgbClr val="000000"/>
                </a:solidFill>
                <a:uFill>
                  <a:solidFill>
                    <a:srgbClr val="ffffff"/>
                  </a:solidFill>
                </a:uFill>
                <a:latin typeface="Calibri"/>
              </a:rPr>
              <a:t>a9</a:t>
            </a:r>
            <a:endParaRPr b="0" lang="en-CA" sz="1800" spc="-1" strike="noStrike">
              <a:solidFill>
                <a:srgbClr val="000000"/>
              </a:solidFill>
              <a:uFill>
                <a:solidFill>
                  <a:srgbClr val="ffffff"/>
                </a:solidFill>
              </a:uFill>
              <a:latin typeface="Arial"/>
            </a:endParaRPr>
          </a:p>
        </p:txBody>
      </p:sp>
      <p:sp>
        <p:nvSpPr>
          <p:cNvPr id="527" name="CustomShape 27"/>
          <p:cNvSpPr/>
          <p:nvPr/>
        </p:nvSpPr>
        <p:spPr>
          <a:xfrm>
            <a:off x="8225280" y="5208480"/>
            <a:ext cx="557640" cy="446040"/>
          </a:xfrm>
          <a:prstGeom prst="rect">
            <a:avLst/>
          </a:prstGeom>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CA" sz="1800" spc="-1" strike="noStrike">
                <a:solidFill>
                  <a:srgbClr val="000000"/>
                </a:solidFill>
                <a:uFill>
                  <a:solidFill>
                    <a:srgbClr val="ffffff"/>
                  </a:solidFill>
                </a:uFill>
                <a:latin typeface="Calibri"/>
              </a:rPr>
              <a:t>a0</a:t>
            </a:r>
            <a:endParaRPr b="0" lang="en-CA" sz="1800" spc="-1" strike="noStrike">
              <a:solidFill>
                <a:srgbClr val="000000"/>
              </a:solidFill>
              <a:uFill>
                <a:solidFill>
                  <a:srgbClr val="ffffff"/>
                </a:solidFill>
              </a:uFill>
              <a:latin typeface="Arial"/>
            </a:endParaRPr>
          </a:p>
        </p:txBody>
      </p:sp>
      <p:sp>
        <p:nvSpPr>
          <p:cNvPr id="528" name="CustomShape 28"/>
          <p:cNvSpPr/>
          <p:nvPr/>
        </p:nvSpPr>
        <p:spPr>
          <a:xfrm>
            <a:off x="8225640" y="4313160"/>
            <a:ext cx="557640" cy="446040"/>
          </a:xfrm>
          <a:prstGeom prst="rect">
            <a:avLst/>
          </a:prstGeom>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CA" sz="1800" spc="-1" strike="noStrike">
                <a:solidFill>
                  <a:srgbClr val="000000"/>
                </a:solidFill>
                <a:uFill>
                  <a:solidFill>
                    <a:srgbClr val="ffffff"/>
                  </a:solidFill>
                </a:uFill>
                <a:latin typeface="Calibri"/>
              </a:rPr>
              <a:t>a0</a:t>
            </a:r>
            <a:endParaRPr b="0" lang="en-CA" sz="1800" spc="-1" strike="noStrike">
              <a:solidFill>
                <a:srgbClr val="000000"/>
              </a:solidFill>
              <a:uFill>
                <a:solidFill>
                  <a:srgbClr val="ffffff"/>
                </a:solidFill>
              </a:uFill>
              <a:latin typeface="Arial"/>
            </a:endParaRPr>
          </a:p>
        </p:txBody>
      </p:sp>
      <p:sp>
        <p:nvSpPr>
          <p:cNvPr id="529" name="CustomShape 29"/>
          <p:cNvSpPr/>
          <p:nvPr/>
        </p:nvSpPr>
        <p:spPr>
          <a:xfrm>
            <a:off x="8224560" y="4759920"/>
            <a:ext cx="557640" cy="446040"/>
          </a:xfrm>
          <a:prstGeom prst="rect">
            <a:avLst/>
          </a:prstGeom>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CA" sz="1800" spc="-1" strike="noStrike">
                <a:solidFill>
                  <a:srgbClr val="000000"/>
                </a:solidFill>
                <a:uFill>
                  <a:solidFill>
                    <a:srgbClr val="ffffff"/>
                  </a:solidFill>
                </a:uFill>
                <a:latin typeface="Calibri"/>
              </a:rPr>
              <a:t>a2</a:t>
            </a:r>
            <a:endParaRPr b="0" lang="en-CA" sz="1800" spc="-1" strike="noStrike">
              <a:solidFill>
                <a:srgbClr val="000000"/>
              </a:solidFill>
              <a:uFill>
                <a:solidFill>
                  <a:srgbClr val="ffffff"/>
                </a:solidFill>
              </a:uFill>
              <a:latin typeface="Arial"/>
            </a:endParaRPr>
          </a:p>
        </p:txBody>
      </p:sp>
      <p:sp>
        <p:nvSpPr>
          <p:cNvPr id="530" name="CustomShape 30"/>
          <p:cNvSpPr/>
          <p:nvPr/>
        </p:nvSpPr>
        <p:spPr>
          <a:xfrm>
            <a:off x="8225640" y="5206680"/>
            <a:ext cx="557640" cy="446040"/>
          </a:xfrm>
          <a:prstGeom prst="rect">
            <a:avLst/>
          </a:prstGeom>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CA" sz="1800" spc="-1" strike="noStrike">
                <a:solidFill>
                  <a:srgbClr val="000000"/>
                </a:solidFill>
                <a:uFill>
                  <a:solidFill>
                    <a:srgbClr val="ffffff"/>
                  </a:solidFill>
                </a:uFill>
                <a:latin typeface="Calibri"/>
              </a:rPr>
              <a:t>a9</a:t>
            </a:r>
            <a:endParaRPr b="0" lang="en-CA" sz="1800" spc="-1" strike="noStrike">
              <a:solidFill>
                <a:srgbClr val="000000"/>
              </a:solidFill>
              <a:uFill>
                <a:solidFill>
                  <a:srgbClr val="ffffff"/>
                </a:solidFill>
              </a:uFill>
              <a:latin typeface="Arial"/>
            </a:endParaRPr>
          </a:p>
        </p:txBody>
      </p:sp>
      <p:sp>
        <p:nvSpPr>
          <p:cNvPr id="531" name="CustomShape 31"/>
          <p:cNvSpPr/>
          <p:nvPr/>
        </p:nvSpPr>
        <p:spPr>
          <a:xfrm>
            <a:off x="8597160" y="3088800"/>
            <a:ext cx="247320" cy="321840"/>
          </a:xfrm>
          <a:prstGeom prst="upArrow">
            <a:avLst>
              <a:gd name="adj1" fmla="val 50000"/>
              <a:gd name="adj2" fmla="val 50000"/>
            </a:avLst>
          </a:prstGeom>
          <a:ln/>
        </p:spPr>
        <p:style>
          <a:lnRef idx="2">
            <a:schemeClr val="accent1">
              <a:shade val="50000"/>
            </a:schemeClr>
          </a:lnRef>
          <a:fillRef idx="1">
            <a:schemeClr val="accent1"/>
          </a:fillRef>
          <a:effectRef idx="0">
            <a:schemeClr val="accent1"/>
          </a:effectRef>
          <a:fontRef idx="minor"/>
        </p:style>
      </p:sp>
      <p:sp>
        <p:nvSpPr>
          <p:cNvPr id="532" name="CustomShape 32"/>
          <p:cNvSpPr/>
          <p:nvPr/>
        </p:nvSpPr>
        <p:spPr>
          <a:xfrm>
            <a:off x="9148320" y="3097440"/>
            <a:ext cx="247320" cy="321840"/>
          </a:xfrm>
          <a:prstGeom prst="upArrow">
            <a:avLst>
              <a:gd name="adj1" fmla="val 50000"/>
              <a:gd name="adj2" fmla="val 50000"/>
            </a:avLst>
          </a:prstGeom>
          <a:solidFill>
            <a:srgbClr val="c00000"/>
          </a:solidFill>
          <a:ln/>
        </p:spPr>
        <p:style>
          <a:lnRef idx="2">
            <a:schemeClr val="accent1">
              <a:shade val="50000"/>
            </a:schemeClr>
          </a:lnRef>
          <a:fillRef idx="1">
            <a:schemeClr val="accent1"/>
          </a:fillRef>
          <a:effectRef idx="0">
            <a:schemeClr val="accent1"/>
          </a:effectRef>
          <a:fontRef idx="minor"/>
        </p:style>
      </p:sp>
      <p:sp>
        <p:nvSpPr>
          <p:cNvPr id="533" name="CustomShape 33"/>
          <p:cNvSpPr/>
          <p:nvPr/>
        </p:nvSpPr>
        <p:spPr>
          <a:xfrm>
            <a:off x="8046000" y="3106080"/>
            <a:ext cx="247320" cy="321840"/>
          </a:xfrm>
          <a:prstGeom prst="upArrow">
            <a:avLst>
              <a:gd name="adj1" fmla="val 50000"/>
              <a:gd name="adj2" fmla="val 50000"/>
            </a:avLst>
          </a:prstGeom>
          <a:solidFill>
            <a:srgbClr val="c00000"/>
          </a:solidFill>
          <a:ln/>
        </p:spPr>
        <p:style>
          <a:lnRef idx="2">
            <a:schemeClr val="accent1">
              <a:shade val="50000"/>
            </a:schemeClr>
          </a:lnRef>
          <a:fillRef idx="1">
            <a:schemeClr val="accent1"/>
          </a:fillRef>
          <a:effectRef idx="0">
            <a:schemeClr val="accent1"/>
          </a:effectRef>
          <a:fontRef idx="minor"/>
        </p:style>
      </p:sp>
      <p:sp>
        <p:nvSpPr>
          <p:cNvPr id="534" name="CustomShape 34"/>
          <p:cNvSpPr/>
          <p:nvPr/>
        </p:nvSpPr>
        <p:spPr>
          <a:xfrm>
            <a:off x="8596440" y="3093480"/>
            <a:ext cx="247320" cy="321840"/>
          </a:xfrm>
          <a:prstGeom prst="upArrow">
            <a:avLst>
              <a:gd name="adj1" fmla="val 50000"/>
              <a:gd name="adj2" fmla="val 50000"/>
            </a:avLst>
          </a:prstGeom>
          <a:solidFill>
            <a:srgbClr val="c00000"/>
          </a:solidFill>
          <a:ln/>
        </p:spPr>
        <p:style>
          <a:lnRef idx="2">
            <a:schemeClr val="accent1">
              <a:shade val="50000"/>
            </a:schemeClr>
          </a:lnRef>
          <a:fillRef idx="1">
            <a:schemeClr val="accent1"/>
          </a:fillRef>
          <a:effectRef idx="0">
            <a:schemeClr val="accent1"/>
          </a:effectRef>
          <a:fontRef idx="minor"/>
        </p:style>
      </p:sp>
      <p:sp>
        <p:nvSpPr>
          <p:cNvPr id="535" name="CustomShape 35"/>
          <p:cNvSpPr/>
          <p:nvPr/>
        </p:nvSpPr>
        <p:spPr>
          <a:xfrm>
            <a:off x="7446960" y="5232240"/>
            <a:ext cx="846360" cy="4230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CA" sz="1800" spc="-1" strike="noStrike">
                <a:solidFill>
                  <a:srgbClr val="5b9bd5"/>
                </a:solidFill>
                <a:uFill>
                  <a:solidFill>
                    <a:srgbClr val="ffffff"/>
                  </a:solidFill>
                </a:uFill>
                <a:latin typeface="Calibri"/>
              </a:rPr>
              <a:t>LRU</a:t>
            </a:r>
            <a:endParaRPr b="0" lang="en-CA" sz="1800" spc="-1" strike="noStrike">
              <a:solidFill>
                <a:srgbClr val="000000"/>
              </a:solidFill>
              <a:uFill>
                <a:solidFill>
                  <a:srgbClr val="ffffff"/>
                </a:solidFill>
              </a:uFill>
              <a:latin typeface="Arial"/>
            </a:endParaRPr>
          </a:p>
        </p:txBody>
      </p:sp>
      <p:sp>
        <p:nvSpPr>
          <p:cNvPr id="536" name="CustomShape 36"/>
          <p:cNvSpPr/>
          <p:nvPr/>
        </p:nvSpPr>
        <p:spPr>
          <a:xfrm>
            <a:off x="1559520" y="1919520"/>
            <a:ext cx="3265920" cy="797040"/>
          </a:xfrm>
          <a:prstGeom prst="roundRect">
            <a:avLst>
              <a:gd name="adj" fmla="val 16667"/>
            </a:avLst>
          </a:prstGeom>
          <a:solidFill>
            <a:schemeClr val="bg1">
              <a:lumMod val="50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CA" sz="1800" spc="-1" strike="noStrike">
                <a:solidFill>
                  <a:srgbClr val="ffffff"/>
                </a:solidFill>
                <a:uFill>
                  <a:solidFill>
                    <a:srgbClr val="ffffff"/>
                  </a:solidFill>
                </a:uFill>
                <a:latin typeface="Calibri"/>
              </a:rPr>
              <a:t>Find N + 1 addresses with high (cache eviction) access latency</a:t>
            </a:r>
            <a:endParaRPr b="0" lang="en-CA" sz="1800" spc="-1" strike="noStrike">
              <a:solidFill>
                <a:srgbClr val="000000"/>
              </a:solidFill>
              <a:uFill>
                <a:solidFill>
                  <a:srgbClr val="ffffff"/>
                </a:solidFill>
              </a:uFill>
              <a:latin typeface="Arial"/>
            </a:endParaRPr>
          </a:p>
        </p:txBody>
      </p:sp>
      <p:sp>
        <p:nvSpPr>
          <p:cNvPr id="537" name="CustomShape 37"/>
          <p:cNvSpPr/>
          <p:nvPr/>
        </p:nvSpPr>
        <p:spPr>
          <a:xfrm>
            <a:off x="1715760" y="3084120"/>
            <a:ext cx="2953800" cy="797040"/>
          </a:xfrm>
          <a:prstGeom prst="roundRect">
            <a:avLst>
              <a:gd name="adj" fmla="val 16667"/>
            </a:avLst>
          </a:prstGeom>
          <a:solidFill>
            <a:schemeClr val="bg1">
              <a:lumMod val="50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CA" sz="1800" spc="-1" strike="noStrike">
                <a:solidFill>
                  <a:srgbClr val="ffffff"/>
                </a:solidFill>
                <a:uFill>
                  <a:solidFill>
                    <a:srgbClr val="ffffff"/>
                  </a:solidFill>
                </a:uFill>
                <a:latin typeface="Calibri"/>
              </a:rPr>
              <a:t>Eliminate addresses not mapping to same cache set</a:t>
            </a:r>
            <a:endParaRPr b="0" lang="en-CA" sz="1800" spc="-1" strike="noStrike">
              <a:solidFill>
                <a:srgbClr val="000000"/>
              </a:solidFill>
              <a:uFill>
                <a:solidFill>
                  <a:srgbClr val="ffffff"/>
                </a:solidFill>
              </a:uFill>
              <a:latin typeface="Arial"/>
            </a:endParaRPr>
          </a:p>
        </p:txBody>
      </p:sp>
      <p:sp>
        <p:nvSpPr>
          <p:cNvPr id="538" name="CustomShape 38"/>
          <p:cNvSpPr/>
          <p:nvPr/>
        </p:nvSpPr>
        <p:spPr>
          <a:xfrm>
            <a:off x="1378080" y="4271400"/>
            <a:ext cx="3629160" cy="797040"/>
          </a:xfrm>
          <a:prstGeom prst="roundRect">
            <a:avLst>
              <a:gd name="adj" fmla="val 16667"/>
            </a:avLst>
          </a:prstGeom>
          <a:solidFill>
            <a:schemeClr val="bg1">
              <a:lumMod val="50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CA" sz="1800" spc="-1" strike="noStrike">
                <a:solidFill>
                  <a:srgbClr val="ffffff"/>
                </a:solidFill>
                <a:uFill>
                  <a:solidFill>
                    <a:srgbClr val="ffffff"/>
                  </a:solidFill>
                </a:uFill>
                <a:latin typeface="Calibri"/>
              </a:rPr>
              <a:t>Reshuffle accesses to find addresses mapping to same bank</a:t>
            </a:r>
            <a:endParaRPr b="0" lang="en-CA" sz="1800" spc="-1" strike="noStrike">
              <a:solidFill>
                <a:srgbClr val="000000"/>
              </a:solidFill>
              <a:uFill>
                <a:solidFill>
                  <a:srgbClr val="ffffff"/>
                </a:solidFill>
              </a:uFill>
              <a:latin typeface="Arial"/>
            </a:endParaRPr>
          </a:p>
        </p:txBody>
      </p:sp>
      <p:sp>
        <p:nvSpPr>
          <p:cNvPr id="539" name="CustomShape 39"/>
          <p:cNvSpPr/>
          <p:nvPr/>
        </p:nvSpPr>
        <p:spPr>
          <a:xfrm>
            <a:off x="1378080" y="5487120"/>
            <a:ext cx="3629160" cy="797040"/>
          </a:xfrm>
          <a:prstGeom prst="roundRect">
            <a:avLst>
              <a:gd name="adj" fmla="val 16667"/>
            </a:avLst>
          </a:prstGeom>
          <a:solidFill>
            <a:schemeClr val="accent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CA" sz="1800" spc="-1" strike="noStrike">
                <a:solidFill>
                  <a:srgbClr val="ffffff"/>
                </a:solidFill>
                <a:uFill>
                  <a:solidFill>
                    <a:srgbClr val="ffffff"/>
                  </a:solidFill>
                </a:uFill>
                <a:latin typeface="Calibri"/>
              </a:rPr>
              <a:t>Rowhammer using row-buffer conflicting addresses as aggressors</a:t>
            </a:r>
            <a:endParaRPr b="0" lang="en-CA" sz="1800" spc="-1" strike="noStrike">
              <a:solidFill>
                <a:srgbClr val="000000"/>
              </a:solidFill>
              <a:uFill>
                <a:solidFill>
                  <a:srgbClr val="ffffff"/>
                </a:solidFill>
              </a:uFill>
              <a:latin typeface="Arial"/>
            </a:endParaRPr>
          </a:p>
        </p:txBody>
      </p:sp>
      <p:sp>
        <p:nvSpPr>
          <p:cNvPr id="540" name="CustomShape 40"/>
          <p:cNvSpPr/>
          <p:nvPr/>
        </p:nvSpPr>
        <p:spPr>
          <a:xfrm>
            <a:off x="289440" y="4416120"/>
            <a:ext cx="807480" cy="5076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CA" sz="1800" spc="-1" strike="noStrike">
                <a:solidFill>
                  <a:srgbClr val="000000"/>
                </a:solidFill>
                <a:uFill>
                  <a:solidFill>
                    <a:srgbClr val="ffffff"/>
                  </a:solidFill>
                </a:uFill>
                <a:latin typeface="Calibri"/>
              </a:rPr>
              <a:t>Step 3</a:t>
            </a:r>
            <a:endParaRPr b="0" lang="en-CA" sz="1800" spc="-1" strike="noStrike">
              <a:solidFill>
                <a:srgbClr val="000000"/>
              </a:solidFill>
              <a:uFill>
                <a:solidFill>
                  <a:srgbClr val="ffffff"/>
                </a:solidFill>
              </a:uFill>
              <a:latin typeface="Arial"/>
            </a:endParaRPr>
          </a:p>
        </p:txBody>
      </p:sp>
      <p:sp>
        <p:nvSpPr>
          <p:cNvPr id="541" name="CustomShape 41"/>
          <p:cNvSpPr/>
          <p:nvPr/>
        </p:nvSpPr>
        <p:spPr>
          <a:xfrm>
            <a:off x="289440" y="3228840"/>
            <a:ext cx="807480" cy="5076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CA" sz="1800" spc="-1" strike="noStrike">
                <a:solidFill>
                  <a:srgbClr val="000000"/>
                </a:solidFill>
                <a:uFill>
                  <a:solidFill>
                    <a:srgbClr val="ffffff"/>
                  </a:solidFill>
                </a:uFill>
                <a:latin typeface="Calibri"/>
              </a:rPr>
              <a:t>Step 2</a:t>
            </a:r>
            <a:endParaRPr b="0" lang="en-CA" sz="1800" spc="-1" strike="noStrike">
              <a:solidFill>
                <a:srgbClr val="000000"/>
              </a:solidFill>
              <a:uFill>
                <a:solidFill>
                  <a:srgbClr val="ffffff"/>
                </a:solidFill>
              </a:uFill>
              <a:latin typeface="Arial"/>
            </a:endParaRPr>
          </a:p>
        </p:txBody>
      </p:sp>
      <p:sp>
        <p:nvSpPr>
          <p:cNvPr id="542" name="CustomShape 42"/>
          <p:cNvSpPr/>
          <p:nvPr/>
        </p:nvSpPr>
        <p:spPr>
          <a:xfrm>
            <a:off x="289440" y="5631840"/>
            <a:ext cx="807480" cy="5076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CA" sz="1800" spc="-1" strike="noStrike">
                <a:solidFill>
                  <a:srgbClr val="000000"/>
                </a:solidFill>
                <a:uFill>
                  <a:solidFill>
                    <a:srgbClr val="ffffff"/>
                  </a:solidFill>
                </a:uFill>
                <a:latin typeface="Calibri"/>
              </a:rPr>
              <a:t>Step 4</a:t>
            </a:r>
            <a:endParaRPr b="0" lang="en-CA" sz="1800" spc="-1" strike="noStrike">
              <a:solidFill>
                <a:srgbClr val="000000"/>
              </a:solidFill>
              <a:uFill>
                <a:solidFill>
                  <a:srgbClr val="ffffff"/>
                </a:solidFill>
              </a:uFill>
              <a:latin typeface="Arial"/>
            </a:endParaRPr>
          </a:p>
        </p:txBody>
      </p:sp>
      <p:sp>
        <p:nvSpPr>
          <p:cNvPr id="543" name="CustomShape 43"/>
          <p:cNvSpPr/>
          <p:nvPr/>
        </p:nvSpPr>
        <p:spPr>
          <a:xfrm>
            <a:off x="289440" y="2064240"/>
            <a:ext cx="807480" cy="5076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CA" sz="1800" spc="-1" strike="noStrike">
                <a:solidFill>
                  <a:srgbClr val="000000"/>
                </a:solidFill>
                <a:uFill>
                  <a:solidFill>
                    <a:srgbClr val="ffffff"/>
                  </a:solidFill>
                </a:uFill>
                <a:latin typeface="Calibri"/>
              </a:rPr>
              <a:t>Step 1</a:t>
            </a:r>
            <a:endParaRPr b="0" lang="en-CA" sz="1800" spc="-1" strike="noStrike">
              <a:solidFill>
                <a:srgbClr val="000000"/>
              </a:solidFill>
              <a:uFill>
                <a:solidFill>
                  <a:srgbClr val="ffffff"/>
                </a:solidFill>
              </a:uFill>
              <a:latin typeface="Arial"/>
            </a:endParaRPr>
          </a:p>
        </p:txBody>
      </p:sp>
    </p:spTree>
  </p:cSld>
  <p:timing>
    <p:tnLst>
      <p:par>
        <p:cTn id="514" dur="indefinite" restart="never" nodeType="tmRoot">
          <p:childTnLst>
            <p:seq>
              <p:cTn id="515" dur="indefinite" nodeType="mainSeq">
                <p:childTnLst>
                  <p:par>
                    <p:cTn id="516" fill="hold">
                      <p:stCondLst>
                        <p:cond delay="indefinite"/>
                      </p:stCondLst>
                      <p:childTnLst>
                        <p:par>
                          <p:cTn id="517" fill="hold">
                            <p:stCondLst>
                              <p:cond delay="0"/>
                            </p:stCondLst>
                            <p:childTnLst>
                              <p:par>
                                <p:cTn id="518" nodeType="clickEffect" fill="hold" presetClass="entr" presetID="1">
                                  <p:stCondLst>
                                    <p:cond delay="0"/>
                                  </p:stCondLst>
                                  <p:childTnLst>
                                    <p:set>
                                      <p:cBhvr>
                                        <p:cTn id="519" dur="1" fill="hold">
                                          <p:stCondLst>
                                            <p:cond delay="0"/>
                                          </p:stCondLst>
                                        </p:cTn>
                                        <p:tgtEl>
                                          <p:spTgt spid="508"/>
                                        </p:tgtEl>
                                        <p:attrNameLst>
                                          <p:attrName>style.visibility</p:attrName>
                                        </p:attrNameLst>
                                      </p:cBhvr>
                                      <p:to>
                                        <p:strVal val="visible"/>
                                      </p:to>
                                    </p:set>
                                  </p:childTnLst>
                                </p:cTn>
                              </p:par>
                              <p:par>
                                <p:cTn id="520" nodeType="withEffect" fill="hold" presetClass="entr" presetID="1">
                                  <p:stCondLst>
                                    <p:cond delay="0"/>
                                  </p:stCondLst>
                                  <p:childTnLst>
                                    <p:set>
                                      <p:cBhvr>
                                        <p:cTn id="521" dur="1" fill="hold">
                                          <p:stCondLst>
                                            <p:cond delay="0"/>
                                          </p:stCondLst>
                                        </p:cTn>
                                        <p:tgtEl>
                                          <p:spTgt spid="510"/>
                                        </p:tgtEl>
                                        <p:attrNameLst>
                                          <p:attrName>style.visibility</p:attrName>
                                        </p:attrNameLst>
                                      </p:cBhvr>
                                      <p:to>
                                        <p:strVal val="visible"/>
                                      </p:to>
                                    </p:set>
                                  </p:childTnLst>
                                </p:cTn>
                              </p:par>
                            </p:childTnLst>
                          </p:cTn>
                        </p:par>
                      </p:childTnLst>
                    </p:cTn>
                  </p:par>
                  <p:par>
                    <p:cTn id="522" fill="hold">
                      <p:stCondLst>
                        <p:cond delay="indefinite"/>
                      </p:stCondLst>
                      <p:childTnLst>
                        <p:par>
                          <p:cTn id="523" fill="hold">
                            <p:stCondLst>
                              <p:cond delay="0"/>
                            </p:stCondLst>
                            <p:childTnLst>
                              <p:par>
                                <p:cTn id="524" nodeType="clickEffect" fill="hold" presetClass="entr" presetID="1">
                                  <p:stCondLst>
                                    <p:cond delay="0"/>
                                  </p:stCondLst>
                                  <p:childTnLst>
                                    <p:set>
                                      <p:cBhvr>
                                        <p:cTn id="525" dur="1" fill="hold">
                                          <p:stCondLst>
                                            <p:cond delay="0"/>
                                          </p:stCondLst>
                                        </p:cTn>
                                        <p:tgtEl>
                                          <p:spTgt spid="-1"/>
                                        </p:tgtEl>
                                        <p:attrNameLst>
                                          <p:attrName>style.visibility</p:attrName>
                                        </p:attrNameLst>
                                      </p:cBhvr>
                                      <p:to>
                                        <p:strVal val="visible"/>
                                      </p:to>
                                    </p:set>
                                  </p:childTnLst>
                                </p:cTn>
                              </p:par>
                              <p:par>
                                <p:cTn id="526" nodeType="withEffect" fill="hold" presetClass="entr" presetID="1">
                                  <p:stCondLst>
                                    <p:cond delay="0"/>
                                  </p:stCondLst>
                                  <p:childTnLst>
                                    <p:set>
                                      <p:cBhvr>
                                        <p:cTn id="527" dur="1" fill="hold">
                                          <p:stCondLst>
                                            <p:cond delay="0"/>
                                          </p:stCondLst>
                                        </p:cTn>
                                        <p:tgtEl>
                                          <p:spTgt spid="533"/>
                                        </p:tgtEl>
                                        <p:attrNameLst>
                                          <p:attrName>style.visibility</p:attrName>
                                        </p:attrNameLst>
                                      </p:cBhvr>
                                      <p:to>
                                        <p:strVal val="visible"/>
                                      </p:to>
                                    </p:set>
                                  </p:childTnLst>
                                </p:cTn>
                              </p:par>
                              <p:par>
                                <p:cTn id="528" nodeType="withEffect" fill="hold" presetClass="exit" presetID="1">
                                  <p:stCondLst>
                                    <p:cond delay="0"/>
                                  </p:stCondLst>
                                  <p:childTnLst>
                                    <p:set>
                                      <p:cBhvr>
                                        <p:cTn id="529" dur="1" fill="hold">
                                          <p:stCondLst>
                                            <p:cond delay="0"/>
                                          </p:stCondLst>
                                        </p:cTn>
                                        <p:tgtEl>
                                          <p:spTgt spid="508"/>
                                        </p:tgtEl>
                                        <p:attrNameLst>
                                          <p:attrName>style.visibility</p:attrName>
                                        </p:attrNameLst>
                                      </p:cBhvr>
                                      <p:to>
                                        <p:strVal val="hidden"/>
                                      </p:to>
                                    </p:set>
                                  </p:childTnLst>
                                </p:cTn>
                              </p:par>
                              <p:par>
                                <p:cTn id="530" nodeType="withEffect" fill="hold" presetClass="exit" presetID="1">
                                  <p:stCondLst>
                                    <p:cond delay="0"/>
                                  </p:stCondLst>
                                  <p:childTnLst>
                                    <p:set>
                                      <p:cBhvr>
                                        <p:cTn id="531" dur="1" fill="hold">
                                          <p:stCondLst>
                                            <p:cond delay="0"/>
                                          </p:stCondLst>
                                        </p:cTn>
                                        <p:tgtEl>
                                          <p:spTgt spid="510"/>
                                        </p:tgtEl>
                                        <p:attrNameLst>
                                          <p:attrName>style.visibility</p:attrName>
                                        </p:attrNameLst>
                                      </p:cBhvr>
                                      <p:to>
                                        <p:strVal val="hidden"/>
                                      </p:to>
                                    </p:set>
                                  </p:childTnLst>
                                </p:cTn>
                              </p:par>
                            </p:childTnLst>
                          </p:cTn>
                        </p:par>
                      </p:childTnLst>
                    </p:cTn>
                  </p:par>
                  <p:par>
                    <p:cTn id="532" fill="hold">
                      <p:stCondLst>
                        <p:cond delay="indefinite"/>
                      </p:stCondLst>
                      <p:childTnLst>
                        <p:par>
                          <p:cTn id="533" fill="hold">
                            <p:stCondLst>
                              <p:cond delay="0"/>
                            </p:stCondLst>
                            <p:childTnLst>
                              <p:par>
                                <p:cTn id="534" nodeType="clickEffect" fill="hold" presetClass="entr" presetID="1">
                                  <p:stCondLst>
                                    <p:cond delay="0"/>
                                  </p:stCondLst>
                                  <p:childTnLst>
                                    <p:set>
                                      <p:cBhvr>
                                        <p:cTn id="535" dur="1" fill="hold">
                                          <p:stCondLst>
                                            <p:cond delay="0"/>
                                          </p:stCondLst>
                                        </p:cTn>
                                        <p:tgtEl>
                                          <p:spTgt spid="-1"/>
                                        </p:tgtEl>
                                        <p:attrNameLst>
                                          <p:attrName>style.visibility</p:attrName>
                                        </p:attrNameLst>
                                      </p:cBhvr>
                                      <p:to>
                                        <p:strVal val="visible"/>
                                      </p:to>
                                    </p:set>
                                  </p:childTnLst>
                                </p:cTn>
                              </p:par>
                              <p:par>
                                <p:cTn id="536" nodeType="withEffect" fill="hold" presetClass="entr" presetID="1">
                                  <p:stCondLst>
                                    <p:cond delay="0"/>
                                  </p:stCondLst>
                                  <p:childTnLst>
                                    <p:set>
                                      <p:cBhvr>
                                        <p:cTn id="537" dur="1" fill="hold">
                                          <p:stCondLst>
                                            <p:cond delay="0"/>
                                          </p:stCondLst>
                                        </p:cTn>
                                        <p:tgtEl>
                                          <p:spTgt spid="534"/>
                                        </p:tgtEl>
                                        <p:attrNameLst>
                                          <p:attrName>style.visibility</p:attrName>
                                        </p:attrNameLst>
                                      </p:cBhvr>
                                      <p:to>
                                        <p:strVal val="visible"/>
                                      </p:to>
                                    </p:set>
                                  </p:childTnLst>
                                </p:cTn>
                              </p:par>
                              <p:par>
                                <p:cTn id="538" nodeType="withEffect" fill="hold" presetClass="entr" presetID="1">
                                  <p:stCondLst>
                                    <p:cond delay="0"/>
                                  </p:stCondLst>
                                  <p:childTnLst>
                                    <p:set>
                                      <p:cBhvr>
                                        <p:cTn id="539" dur="1" fill="hold">
                                          <p:stCondLst>
                                            <p:cond delay="0"/>
                                          </p:stCondLst>
                                        </p:cTn>
                                        <p:tgtEl>
                                          <p:spTgt spid="535"/>
                                        </p:tgtEl>
                                        <p:attrNameLst>
                                          <p:attrName>style.visibility</p:attrName>
                                        </p:attrNameLst>
                                      </p:cBhvr>
                                      <p:to>
                                        <p:strVal val="visible"/>
                                      </p:to>
                                    </p:set>
                                  </p:childTnLst>
                                </p:cTn>
                              </p:par>
                              <p:par>
                                <p:cTn id="540" nodeType="withEffect" fill="hold" presetClass="exit" presetID="1">
                                  <p:stCondLst>
                                    <p:cond delay="0"/>
                                  </p:stCondLst>
                                  <p:childTnLst>
                                    <p:set>
                                      <p:cBhvr>
                                        <p:cTn id="541" dur="1" fill="hold">
                                          <p:stCondLst>
                                            <p:cond delay="0"/>
                                          </p:stCondLst>
                                        </p:cTn>
                                        <p:tgtEl>
                                          <p:spTgt spid="-1"/>
                                        </p:tgtEl>
                                        <p:attrNameLst>
                                          <p:attrName>style.visibility</p:attrName>
                                        </p:attrNameLst>
                                      </p:cBhvr>
                                      <p:to>
                                        <p:strVal val="hidden"/>
                                      </p:to>
                                    </p:set>
                                  </p:childTnLst>
                                </p:cTn>
                              </p:par>
                              <p:par>
                                <p:cTn id="542" nodeType="withEffect" fill="hold" presetClass="exit" presetID="1">
                                  <p:stCondLst>
                                    <p:cond delay="0"/>
                                  </p:stCondLst>
                                  <p:childTnLst>
                                    <p:set>
                                      <p:cBhvr>
                                        <p:cTn id="543" dur="1" fill="hold">
                                          <p:stCondLst>
                                            <p:cond delay="0"/>
                                          </p:stCondLst>
                                        </p:cTn>
                                        <p:tgtEl>
                                          <p:spTgt spid="533"/>
                                        </p:tgtEl>
                                        <p:attrNameLst>
                                          <p:attrName>style.visibility</p:attrName>
                                        </p:attrNameLst>
                                      </p:cBhvr>
                                      <p:to>
                                        <p:strVal val="hidden"/>
                                      </p:to>
                                    </p:set>
                                  </p:childTnLst>
                                </p:cTn>
                              </p:par>
                            </p:childTnLst>
                          </p:cTn>
                        </p:par>
                      </p:childTnLst>
                    </p:cTn>
                  </p:par>
                  <p:par>
                    <p:cTn id="544" fill="hold">
                      <p:stCondLst>
                        <p:cond delay="indefinite"/>
                      </p:stCondLst>
                      <p:childTnLst>
                        <p:par>
                          <p:cTn id="545" fill="hold">
                            <p:stCondLst>
                              <p:cond delay="0"/>
                            </p:stCondLst>
                            <p:childTnLst>
                              <p:par>
                                <p:cTn id="546" nodeType="clickEffect" fill="hold" presetClass="entr" presetID="1">
                                  <p:stCondLst>
                                    <p:cond delay="0"/>
                                  </p:stCondLst>
                                  <p:childTnLst>
                                    <p:set>
                                      <p:cBhvr>
                                        <p:cTn id="547" dur="1" fill="hold">
                                          <p:stCondLst>
                                            <p:cond delay="0"/>
                                          </p:stCondLst>
                                        </p:cTn>
                                        <p:tgtEl>
                                          <p:spTgt spid="-1"/>
                                        </p:tgtEl>
                                        <p:attrNameLst>
                                          <p:attrName>style.visibility</p:attrName>
                                        </p:attrNameLst>
                                      </p:cBhvr>
                                      <p:to>
                                        <p:strVal val="visible"/>
                                      </p:to>
                                    </p:set>
                                  </p:childTnLst>
                                </p:cTn>
                              </p:par>
                              <p:par>
                                <p:cTn id="548" nodeType="withEffect" fill="hold" presetClass="entr" presetID="1">
                                  <p:stCondLst>
                                    <p:cond delay="0"/>
                                  </p:stCondLst>
                                  <p:childTnLst>
                                    <p:set>
                                      <p:cBhvr>
                                        <p:cTn id="549" dur="1" fill="hold">
                                          <p:stCondLst>
                                            <p:cond delay="0"/>
                                          </p:stCondLst>
                                        </p:cTn>
                                        <p:tgtEl>
                                          <p:spTgt spid="532"/>
                                        </p:tgtEl>
                                        <p:attrNameLst>
                                          <p:attrName>style.visibility</p:attrName>
                                        </p:attrNameLst>
                                      </p:cBhvr>
                                      <p:to>
                                        <p:strVal val="visible"/>
                                      </p:to>
                                    </p:set>
                                  </p:childTnLst>
                                </p:cTn>
                              </p:par>
                              <p:par>
                                <p:cTn id="550" nodeType="withEffect" fill="hold" presetClass="exit" presetID="1">
                                  <p:stCondLst>
                                    <p:cond delay="0"/>
                                  </p:stCondLst>
                                  <p:childTnLst>
                                    <p:set>
                                      <p:cBhvr>
                                        <p:cTn id="551" dur="1" fill="hold">
                                          <p:stCondLst>
                                            <p:cond delay="0"/>
                                          </p:stCondLst>
                                        </p:cTn>
                                        <p:tgtEl>
                                          <p:spTgt spid="-1"/>
                                        </p:tgtEl>
                                        <p:attrNameLst>
                                          <p:attrName>style.visibility</p:attrName>
                                        </p:attrNameLst>
                                      </p:cBhvr>
                                      <p:to>
                                        <p:strVal val="hidden"/>
                                      </p:to>
                                    </p:set>
                                  </p:childTnLst>
                                </p:cTn>
                              </p:par>
                              <p:par>
                                <p:cTn id="552" nodeType="withEffect" fill="hold" presetClass="exit" presetID="1">
                                  <p:stCondLst>
                                    <p:cond delay="0"/>
                                  </p:stCondLst>
                                  <p:childTnLst>
                                    <p:set>
                                      <p:cBhvr>
                                        <p:cTn id="553" dur="1" fill="hold">
                                          <p:stCondLst>
                                            <p:cond delay="0"/>
                                          </p:stCondLst>
                                        </p:cTn>
                                        <p:tgtEl>
                                          <p:spTgt spid="534"/>
                                        </p:tgtEl>
                                        <p:attrNameLst>
                                          <p:attrName>style.visibility</p:attrName>
                                        </p:attrNameLst>
                                      </p:cBhvr>
                                      <p:to>
                                        <p:strVal val="hidden"/>
                                      </p:to>
                                    </p:set>
                                  </p:childTnLst>
                                </p:cTn>
                              </p:par>
                            </p:childTnLst>
                          </p:cTn>
                        </p:par>
                      </p:childTnLst>
                    </p:cTn>
                  </p:par>
                  <p:par>
                    <p:cTn id="554" fill="hold">
                      <p:stCondLst>
                        <p:cond delay="indefinite"/>
                      </p:stCondLst>
                      <p:childTnLst>
                        <p:par>
                          <p:cTn id="555" fill="hold">
                            <p:stCondLst>
                              <p:cond delay="0"/>
                            </p:stCondLst>
                            <p:childTnLst>
                              <p:par>
                                <p:cTn id="556" nodeType="clickEffect" fill="hold" presetClass="entr" presetID="1">
                                  <p:stCondLst>
                                    <p:cond delay="0"/>
                                  </p:stCondLst>
                                  <p:childTnLst>
                                    <p:set>
                                      <p:cBhvr>
                                        <p:cTn id="557" dur="1" fill="hold">
                                          <p:stCondLst>
                                            <p:cond delay="0"/>
                                          </p:stCondLst>
                                        </p:cTn>
                                        <p:tgtEl>
                                          <p:spTgt spid="509"/>
                                        </p:tgtEl>
                                        <p:attrNameLst>
                                          <p:attrName>style.visibility</p:attrName>
                                        </p:attrNameLst>
                                      </p:cBhvr>
                                      <p:to>
                                        <p:strVal val="visible"/>
                                      </p:to>
                                    </p:set>
                                  </p:childTnLst>
                                </p:cTn>
                              </p:par>
                              <p:par>
                                <p:cTn id="558" nodeType="withEffect" fill="hold" presetClass="entr" presetID="1">
                                  <p:stCondLst>
                                    <p:cond delay="0"/>
                                  </p:stCondLst>
                                  <p:childTnLst>
                                    <p:set>
                                      <p:cBhvr>
                                        <p:cTn id="559" dur="1" fill="hold">
                                          <p:stCondLst>
                                            <p:cond delay="0"/>
                                          </p:stCondLst>
                                        </p:cTn>
                                        <p:tgtEl>
                                          <p:spTgt spid="-1"/>
                                        </p:tgtEl>
                                        <p:attrNameLst>
                                          <p:attrName>style.visibility</p:attrName>
                                        </p:attrNameLst>
                                      </p:cBhvr>
                                      <p:to>
                                        <p:strVal val="visible"/>
                                      </p:to>
                                    </p:set>
                                  </p:childTnLst>
                                </p:cTn>
                              </p:par>
                              <p:par>
                                <p:cTn id="560" nodeType="withEffect" fill="hold" presetClass="exit" presetID="1">
                                  <p:stCondLst>
                                    <p:cond delay="0"/>
                                  </p:stCondLst>
                                  <p:childTnLst>
                                    <p:set>
                                      <p:cBhvr>
                                        <p:cTn id="561" dur="1" fill="hold">
                                          <p:stCondLst>
                                            <p:cond delay="0"/>
                                          </p:stCondLst>
                                        </p:cTn>
                                        <p:tgtEl>
                                          <p:spTgt spid="-1"/>
                                        </p:tgtEl>
                                        <p:attrNameLst>
                                          <p:attrName>style.visibility</p:attrName>
                                        </p:attrNameLst>
                                      </p:cBhvr>
                                      <p:to>
                                        <p:strVal val="hidden"/>
                                      </p:to>
                                    </p:set>
                                  </p:childTnLst>
                                </p:cTn>
                              </p:par>
                              <p:par>
                                <p:cTn id="562" nodeType="withEffect" fill="hold" presetClass="exit" presetID="1">
                                  <p:stCondLst>
                                    <p:cond delay="0"/>
                                  </p:stCondLst>
                                  <p:childTnLst>
                                    <p:set>
                                      <p:cBhvr>
                                        <p:cTn id="563" dur="1" fill="hold">
                                          <p:stCondLst>
                                            <p:cond delay="0"/>
                                          </p:stCondLst>
                                        </p:cTn>
                                        <p:tgtEl>
                                          <p:spTgt spid="532"/>
                                        </p:tgtEl>
                                        <p:attrNameLst>
                                          <p:attrName>style.visibility</p:attrName>
                                        </p:attrNameLst>
                                      </p:cBhvr>
                                      <p:to>
                                        <p:strVal val="hidden"/>
                                      </p:to>
                                    </p:set>
                                  </p:childTnLst>
                                </p:cTn>
                              </p:par>
                            </p:childTnLst>
                          </p:cTn>
                        </p:par>
                      </p:childTnLst>
                    </p:cTn>
                  </p:par>
                  <p:par>
                    <p:cTn id="564" fill="hold">
                      <p:stCondLst>
                        <p:cond delay="indefinite"/>
                      </p:stCondLst>
                      <p:childTnLst>
                        <p:par>
                          <p:cTn id="565" fill="hold">
                            <p:stCondLst>
                              <p:cond delay="0"/>
                            </p:stCondLst>
                            <p:childTnLst>
                              <p:par>
                                <p:cTn id="566" nodeType="clickEffect" fill="hold" presetClass="entr" presetID="1">
                                  <p:stCondLst>
                                    <p:cond delay="0"/>
                                  </p:stCondLst>
                                  <p:childTnLst>
                                    <p:set>
                                      <p:cBhvr>
                                        <p:cTn id="567" dur="1" fill="hold">
                                          <p:stCondLst>
                                            <p:cond delay="0"/>
                                          </p:stCondLst>
                                        </p:cTn>
                                        <p:tgtEl>
                                          <p:spTgt spid="531"/>
                                        </p:tgtEl>
                                        <p:attrNameLst>
                                          <p:attrName>style.visibility</p:attrName>
                                        </p:attrNameLst>
                                      </p:cBhvr>
                                      <p:to>
                                        <p:strVal val="visible"/>
                                      </p:to>
                                    </p:set>
                                  </p:childTnLst>
                                </p:cTn>
                              </p:par>
                              <p:par>
                                <p:cTn id="568" nodeType="withEffect" fill="hold" presetClass="entr" presetID="1">
                                  <p:stCondLst>
                                    <p:cond delay="0"/>
                                  </p:stCondLst>
                                  <p:childTnLst>
                                    <p:set>
                                      <p:cBhvr>
                                        <p:cTn id="569" dur="1" fill="hold">
                                          <p:stCondLst>
                                            <p:cond delay="0"/>
                                          </p:stCondLst>
                                        </p:cTn>
                                        <p:tgtEl>
                                          <p:spTgt spid="-1"/>
                                        </p:tgtEl>
                                        <p:attrNameLst>
                                          <p:attrName>style.visibility</p:attrName>
                                        </p:attrNameLst>
                                      </p:cBhvr>
                                      <p:to>
                                        <p:strVal val="visible"/>
                                      </p:to>
                                    </p:set>
                                  </p:childTnLst>
                                </p:cTn>
                              </p:par>
                              <p:par>
                                <p:cTn id="570" nodeType="withEffect" fill="hold" presetClass="exit" presetID="1">
                                  <p:stCondLst>
                                    <p:cond delay="0"/>
                                  </p:stCondLst>
                                  <p:childTnLst>
                                    <p:set>
                                      <p:cBhvr>
                                        <p:cTn id="571" dur="1" fill="hold">
                                          <p:stCondLst>
                                            <p:cond delay="0"/>
                                          </p:stCondLst>
                                        </p:cTn>
                                        <p:tgtEl>
                                          <p:spTgt spid="509"/>
                                        </p:tgtEl>
                                        <p:attrNameLst>
                                          <p:attrName>style.visibility</p:attrName>
                                        </p:attrNameLst>
                                      </p:cBhvr>
                                      <p:to>
                                        <p:strVal val="hidden"/>
                                      </p:to>
                                    </p:set>
                                  </p:childTnLst>
                                </p:cTn>
                              </p:par>
                              <p:par>
                                <p:cTn id="572" nodeType="withEffect" fill="hold" presetClass="exit" presetID="1">
                                  <p:stCondLst>
                                    <p:cond delay="0"/>
                                  </p:stCondLst>
                                  <p:childTnLst>
                                    <p:set>
                                      <p:cBhvr>
                                        <p:cTn id="573" dur="1" fill="hold">
                                          <p:stCondLst>
                                            <p:cond delay="0"/>
                                          </p:stCondLst>
                                        </p:cTn>
                                        <p:tgtEl>
                                          <p:spTgt spid="-1"/>
                                        </p:tgtEl>
                                        <p:attrNameLst>
                                          <p:attrName>style.visibility</p:attrName>
                                        </p:attrNameLst>
                                      </p:cBhvr>
                                      <p:to>
                                        <p:strVal val="hidden"/>
                                      </p:to>
                                    </p:set>
                                  </p:childTnLst>
                                </p:cTn>
                              </p:par>
                            </p:childTnLst>
                          </p:cTn>
                        </p:par>
                      </p:childTnLst>
                    </p:cTn>
                  </p:par>
                  <p:par>
                    <p:cTn id="574" fill="hold">
                      <p:stCondLst>
                        <p:cond delay="indefinite"/>
                      </p:stCondLst>
                      <p:childTnLst>
                        <p:par>
                          <p:cTn id="575" fill="hold">
                            <p:stCondLst>
                              <p:cond delay="0"/>
                            </p:stCondLst>
                            <p:childTnLst>
                              <p:par>
                                <p:cTn id="576" nodeType="clickEffect" fill="hold" presetClass="entr" presetID="1">
                                  <p:stCondLst>
                                    <p:cond delay="0"/>
                                  </p:stCondLst>
                                  <p:childTnLst>
                                    <p:set>
                                      <p:cBhvr>
                                        <p:cTn id="577" dur="1" fill="hold">
                                          <p:stCondLst>
                                            <p:cond delay="0"/>
                                          </p:stCondLst>
                                        </p:cTn>
                                        <p:tgtEl>
                                          <p:spTgt spid="508"/>
                                        </p:tgtEl>
                                        <p:attrNameLst>
                                          <p:attrName>style.visibility</p:attrName>
                                        </p:attrNameLst>
                                      </p:cBhvr>
                                      <p:to>
                                        <p:strVal val="visible"/>
                                      </p:to>
                                    </p:set>
                                  </p:childTnLst>
                                </p:cTn>
                              </p:par>
                              <p:par>
                                <p:cTn id="578" nodeType="withEffect" fill="hold" presetClass="entr" presetID="1">
                                  <p:stCondLst>
                                    <p:cond delay="0"/>
                                  </p:stCondLst>
                                  <p:childTnLst>
                                    <p:set>
                                      <p:cBhvr>
                                        <p:cTn id="579" dur="1" fill="hold">
                                          <p:stCondLst>
                                            <p:cond delay="0"/>
                                          </p:stCondLst>
                                        </p:cTn>
                                        <p:tgtEl>
                                          <p:spTgt spid="-1"/>
                                        </p:tgtEl>
                                        <p:attrNameLst>
                                          <p:attrName>style.visibility</p:attrName>
                                        </p:attrNameLst>
                                      </p:cBhvr>
                                      <p:to>
                                        <p:strVal val="visible"/>
                                      </p:to>
                                    </p:set>
                                  </p:childTnLst>
                                </p:cTn>
                              </p:par>
                              <p:par>
                                <p:cTn id="580" nodeType="withEffect" fill="hold" presetClass="exit" presetID="1">
                                  <p:stCondLst>
                                    <p:cond delay="0"/>
                                  </p:stCondLst>
                                  <p:childTnLst>
                                    <p:set>
                                      <p:cBhvr>
                                        <p:cTn id="581" dur="1" fill="hold">
                                          <p:stCondLst>
                                            <p:cond delay="0"/>
                                          </p:stCondLst>
                                        </p:cTn>
                                        <p:tgtEl>
                                          <p:spTgt spid="531"/>
                                        </p:tgtEl>
                                        <p:attrNameLst>
                                          <p:attrName>style.visibility</p:attrName>
                                        </p:attrNameLst>
                                      </p:cBhvr>
                                      <p:to>
                                        <p:strVal val="hidden"/>
                                      </p:to>
                                    </p:set>
                                  </p:childTnLst>
                                </p:cTn>
                              </p:par>
                              <p:par>
                                <p:cTn id="582" nodeType="withEffect" fill="hold" presetClass="exit" presetID="1">
                                  <p:stCondLst>
                                    <p:cond delay="0"/>
                                  </p:stCondLst>
                                  <p:childTnLst>
                                    <p:set>
                                      <p:cBhvr>
                                        <p:cTn id="583" dur="1" fill="hold">
                                          <p:stCondLst>
                                            <p:cond delay="0"/>
                                          </p:stCondLst>
                                        </p:cTn>
                                        <p:tgtEl>
                                          <p:spTgt spid="-1"/>
                                        </p:tgtEl>
                                        <p:attrNameLst>
                                          <p:attrName>style.visibility</p:attrName>
                                        </p:attrNameLst>
                                      </p:cBhvr>
                                      <p:to>
                                        <p:strVal val="hidden"/>
                                      </p:to>
                                    </p:set>
                                  </p:childTnLst>
                                </p:cTn>
                              </p:par>
                            </p:childTnLst>
                          </p:cTn>
                        </p:par>
                      </p:childTnLst>
                    </p:cTn>
                  </p:par>
                  <p:par>
                    <p:cTn id="584" fill="hold">
                      <p:stCondLst>
                        <p:cond delay="indefinite"/>
                      </p:stCondLst>
                      <p:childTnLst>
                        <p:par>
                          <p:cTn id="585" fill="hold">
                            <p:stCondLst>
                              <p:cond delay="0"/>
                            </p:stCondLst>
                            <p:childTnLst>
                              <p:par>
                                <p:cTn id="586" nodeType="clickEffect" fill="hold" presetClass="entr" presetID="1">
                                  <p:stCondLst>
                                    <p:cond delay="0"/>
                                  </p:stCondLst>
                                  <p:childTnLst>
                                    <p:set>
                                      <p:cBhvr>
                                        <p:cTn id="587" dur="1" fill="hold">
                                          <p:stCondLst>
                                            <p:cond delay="0"/>
                                          </p:stCondLst>
                                        </p:cTn>
                                        <p:tgtEl>
                                          <p:spTgt spid="509"/>
                                        </p:tgtEl>
                                        <p:attrNameLst>
                                          <p:attrName>style.visibility</p:attrName>
                                        </p:attrNameLst>
                                      </p:cBhvr>
                                      <p:to>
                                        <p:strVal val="visible"/>
                                      </p:to>
                                    </p:set>
                                  </p:childTnLst>
                                </p:cTn>
                              </p:par>
                              <p:par>
                                <p:cTn id="588" nodeType="withEffect" fill="hold" presetClass="entr" presetID="1">
                                  <p:stCondLst>
                                    <p:cond delay="0"/>
                                  </p:stCondLst>
                                  <p:childTnLst>
                                    <p:set>
                                      <p:cBhvr>
                                        <p:cTn id="589" dur="1" fill="hold">
                                          <p:stCondLst>
                                            <p:cond delay="0"/>
                                          </p:stCondLst>
                                        </p:cTn>
                                        <p:tgtEl>
                                          <p:spTgt spid="-1"/>
                                        </p:tgtEl>
                                        <p:attrNameLst>
                                          <p:attrName>style.visibility</p:attrName>
                                        </p:attrNameLst>
                                      </p:cBhvr>
                                      <p:to>
                                        <p:strVal val="visible"/>
                                      </p:to>
                                    </p:set>
                                  </p:childTnLst>
                                </p:cTn>
                              </p:par>
                              <p:par>
                                <p:cTn id="590" nodeType="withEffect" fill="hold" presetClass="exit" presetID="1">
                                  <p:stCondLst>
                                    <p:cond delay="0"/>
                                  </p:stCondLst>
                                  <p:childTnLst>
                                    <p:set>
                                      <p:cBhvr>
                                        <p:cTn id="591" dur="1" fill="hold">
                                          <p:stCondLst>
                                            <p:cond delay="0"/>
                                          </p:stCondLst>
                                        </p:cTn>
                                        <p:tgtEl>
                                          <p:spTgt spid="508"/>
                                        </p:tgtEl>
                                        <p:attrNameLst>
                                          <p:attrName>style.visibility</p:attrName>
                                        </p:attrNameLst>
                                      </p:cBhvr>
                                      <p:to>
                                        <p:strVal val="hidden"/>
                                      </p:to>
                                    </p:set>
                                  </p:childTnLst>
                                </p:cTn>
                              </p:par>
                              <p:par>
                                <p:cTn id="592" nodeType="withEffect" fill="hold" presetClass="exit" presetID="1">
                                  <p:stCondLst>
                                    <p:cond delay="0"/>
                                  </p:stCondLst>
                                  <p:childTnLst>
                                    <p:set>
                                      <p:cBhvr>
                                        <p:cTn id="593" dur="1" fill="hold">
                                          <p:stCondLst>
                                            <p:cond delay="0"/>
                                          </p:stCondLst>
                                        </p:cTn>
                                        <p:tgtEl>
                                          <p:spTgt spid="-1"/>
                                        </p:tgtEl>
                                        <p:attrNameLst>
                                          <p:attrName>style.visibility</p:attrName>
                                        </p:attrNameLst>
                                      </p:cBhvr>
                                      <p:to>
                                        <p:strVal val="hidden"/>
                                      </p:to>
                                    </p:set>
                                  </p:childTnLst>
                                </p:cTn>
                              </p:par>
                            </p:childTnLst>
                          </p:cTn>
                        </p:par>
                      </p:childTnLst>
                    </p:cTn>
                  </p:par>
                  <p:par>
                    <p:cTn id="594" fill="hold">
                      <p:stCondLst>
                        <p:cond delay="indefinite"/>
                      </p:stCondLst>
                      <p:childTnLst>
                        <p:par>
                          <p:cTn id="595" fill="hold">
                            <p:stCondLst>
                              <p:cond delay="0"/>
                            </p:stCondLst>
                            <p:childTnLst>
                              <p:par>
                                <p:cTn id="596" nodeType="clickEffect" fill="hold" presetClass="entr" presetID="1">
                                  <p:stCondLst>
                                    <p:cond delay="0"/>
                                  </p:stCondLst>
                                  <p:childTnLst>
                                    <p:set>
                                      <p:cBhvr>
                                        <p:cTn id="597" dur="1" fill="hold">
                                          <p:stCondLst>
                                            <p:cond delay="0"/>
                                          </p:stCondLst>
                                        </p:cTn>
                                        <p:tgtEl>
                                          <p:spTgt spid="-1"/>
                                        </p:tgtEl>
                                        <p:attrNameLst>
                                          <p:attrName>style.visibility</p:attrName>
                                        </p:attrNameLst>
                                      </p:cBhvr>
                                      <p:to>
                                        <p:strVal val="visible"/>
                                      </p:to>
                                    </p:set>
                                  </p:childTnLst>
                                </p:cTn>
                              </p:par>
                              <p:par>
                                <p:cTn id="598" nodeType="withEffect" fill="hold" presetClass="entr" presetID="1">
                                  <p:stCondLst>
                                    <p:cond delay="0"/>
                                  </p:stCondLst>
                                  <p:childTnLst>
                                    <p:set>
                                      <p:cBhvr>
                                        <p:cTn id="599" dur="1" fill="hold">
                                          <p:stCondLst>
                                            <p:cond delay="0"/>
                                          </p:stCondLst>
                                        </p:cTn>
                                        <p:tgtEl>
                                          <p:spTgt spid="531"/>
                                        </p:tgtEl>
                                        <p:attrNameLst>
                                          <p:attrName>style.visibility</p:attrName>
                                        </p:attrNameLst>
                                      </p:cBhvr>
                                      <p:to>
                                        <p:strVal val="visible"/>
                                      </p:to>
                                    </p:set>
                                  </p:childTnLst>
                                </p:cTn>
                              </p:par>
                              <p:par>
                                <p:cTn id="600" nodeType="withEffect" fill="hold" presetClass="exit" presetID="1">
                                  <p:stCondLst>
                                    <p:cond delay="0"/>
                                  </p:stCondLst>
                                  <p:childTnLst>
                                    <p:set>
                                      <p:cBhvr>
                                        <p:cTn id="601" dur="1" fill="hold">
                                          <p:stCondLst>
                                            <p:cond delay="0"/>
                                          </p:stCondLst>
                                        </p:cTn>
                                        <p:tgtEl>
                                          <p:spTgt spid="509"/>
                                        </p:tgtEl>
                                        <p:attrNameLst>
                                          <p:attrName>style.visibility</p:attrName>
                                        </p:attrNameLst>
                                      </p:cBhvr>
                                      <p:to>
                                        <p:strVal val="hidden"/>
                                      </p:to>
                                    </p:set>
                                  </p:childTnLst>
                                </p:cTn>
                              </p:par>
                              <p:par>
                                <p:cTn id="602" nodeType="withEffect" fill="hold" presetClass="exit" presetID="1">
                                  <p:stCondLst>
                                    <p:cond delay="0"/>
                                  </p:stCondLst>
                                  <p:childTnLst>
                                    <p:set>
                                      <p:cBhvr>
                                        <p:cTn id="603" dur="1" fill="hold">
                                          <p:stCondLst>
                                            <p:cond delay="0"/>
                                          </p:stCondLst>
                                        </p:cTn>
                                        <p:tgtEl>
                                          <p:spTgt spid="-1"/>
                                        </p:tgtEl>
                                        <p:attrNameLst>
                                          <p:attrName>style.visibility</p:attrName>
                                        </p:attrNameLst>
                                      </p:cBhvr>
                                      <p:to>
                                        <p:strVal val="hidden"/>
                                      </p:to>
                                    </p:set>
                                  </p:childTnLst>
                                </p:cTn>
                              </p:par>
                            </p:childTnLst>
                          </p:cTn>
                        </p:par>
                      </p:childTnLst>
                    </p:cTn>
                  </p:par>
                  <p:par>
                    <p:cTn id="604" fill="hold">
                      <p:stCondLst>
                        <p:cond delay="indefinite"/>
                      </p:stCondLst>
                      <p:childTnLst>
                        <p:par>
                          <p:cTn id="605" fill="hold">
                            <p:stCondLst>
                              <p:cond delay="0"/>
                            </p:stCondLst>
                            <p:childTnLst>
                              <p:par>
                                <p:cTn id="606" nodeType="clickEffect" fill="hold" presetClass="entr" presetID="1">
                                  <p:stCondLst>
                                    <p:cond delay="0"/>
                                  </p:stCondLst>
                                  <p:childTnLst>
                                    <p:set>
                                      <p:cBhvr>
                                        <p:cTn id="607" dur="1" fill="hold">
                                          <p:stCondLst>
                                            <p:cond delay="0"/>
                                          </p:stCondLst>
                                        </p:cTn>
                                        <p:tgtEl>
                                          <p:spTgt spid="-1"/>
                                        </p:tgtEl>
                                        <p:attrNameLst>
                                          <p:attrName>style.visibility</p:attrName>
                                        </p:attrNameLst>
                                      </p:cBhvr>
                                      <p:to>
                                        <p:strVal val="visible"/>
                                      </p:to>
                                    </p:set>
                                  </p:childTnLst>
                                </p:cTn>
                              </p:par>
                              <p:par>
                                <p:cTn id="608" nodeType="withEffect" fill="hold" presetClass="entr" presetID="1">
                                  <p:stCondLst>
                                    <p:cond delay="0"/>
                                  </p:stCondLst>
                                  <p:childTnLst>
                                    <p:set>
                                      <p:cBhvr>
                                        <p:cTn id="609" dur="1" fill="hold">
                                          <p:stCondLst>
                                            <p:cond delay="0"/>
                                          </p:stCondLst>
                                        </p:cTn>
                                        <p:tgtEl>
                                          <p:spTgt spid="532"/>
                                        </p:tgtEl>
                                        <p:attrNameLst>
                                          <p:attrName>style.visibility</p:attrName>
                                        </p:attrNameLst>
                                      </p:cBhvr>
                                      <p:to>
                                        <p:strVal val="visible"/>
                                      </p:to>
                                    </p:set>
                                  </p:childTnLst>
                                </p:cTn>
                              </p:par>
                              <p:par>
                                <p:cTn id="610" nodeType="withEffect" fill="hold" presetClass="exit" presetID="1">
                                  <p:stCondLst>
                                    <p:cond delay="0"/>
                                  </p:stCondLst>
                                  <p:childTnLst>
                                    <p:set>
                                      <p:cBhvr>
                                        <p:cTn id="611" dur="1" fill="hold">
                                          <p:stCondLst>
                                            <p:cond delay="0"/>
                                          </p:stCondLst>
                                        </p:cTn>
                                        <p:tgtEl>
                                          <p:spTgt spid="-1"/>
                                        </p:tgtEl>
                                        <p:attrNameLst>
                                          <p:attrName>style.visibility</p:attrName>
                                        </p:attrNameLst>
                                      </p:cBhvr>
                                      <p:to>
                                        <p:strVal val="hidden"/>
                                      </p:to>
                                    </p:set>
                                  </p:childTnLst>
                                </p:cTn>
                              </p:par>
                              <p:par>
                                <p:cTn id="612" nodeType="withEffect" fill="hold" presetClass="exit" presetID="1">
                                  <p:stCondLst>
                                    <p:cond delay="0"/>
                                  </p:stCondLst>
                                  <p:childTnLst>
                                    <p:set>
                                      <p:cBhvr>
                                        <p:cTn id="613" dur="1" fill="hold">
                                          <p:stCondLst>
                                            <p:cond delay="0"/>
                                          </p:stCondLst>
                                        </p:cTn>
                                        <p:tgtEl>
                                          <p:spTgt spid="531"/>
                                        </p:tgtEl>
                                        <p:attrNameLst>
                                          <p:attrName>style.visibility</p:attrName>
                                        </p:attrNameLst>
                                      </p:cBhvr>
                                      <p:to>
                                        <p:strVal val="hidden"/>
                                      </p:to>
                                    </p:set>
                                  </p:childTnLst>
                                </p:cTn>
                              </p:par>
                            </p:childTnLst>
                          </p:cTn>
                        </p:par>
                      </p:childTnLst>
                    </p:cTn>
                  </p:par>
                  <p:par>
                    <p:cTn id="614" fill="hold">
                      <p:stCondLst>
                        <p:cond delay="indefinite"/>
                      </p:stCondLst>
                      <p:childTnLst>
                        <p:par>
                          <p:cTn id="615" fill="hold">
                            <p:stCondLst>
                              <p:cond delay="0"/>
                            </p:stCondLst>
                            <p:childTnLst>
                              <p:par>
                                <p:cTn id="616" nodeType="clickEffect" fill="hold" presetClass="entr" presetID="1">
                                  <p:stCondLst>
                                    <p:cond delay="0"/>
                                  </p:stCondLst>
                                  <p:childTnLst>
                                    <p:set>
                                      <p:cBhvr>
                                        <p:cTn id="617" dur="1" fill="hold">
                                          <p:stCondLst>
                                            <p:cond delay="0"/>
                                          </p:stCondLst>
                                        </p:cTn>
                                        <p:tgtEl>
                                          <p:spTgt spid="509"/>
                                        </p:tgtEl>
                                        <p:attrNameLst>
                                          <p:attrName>style.visibility</p:attrName>
                                        </p:attrNameLst>
                                      </p:cBhvr>
                                      <p:to>
                                        <p:strVal val="visible"/>
                                      </p:to>
                                    </p:set>
                                  </p:childTnLst>
                                </p:cTn>
                              </p:par>
                              <p:par>
                                <p:cTn id="618" nodeType="withEffect" fill="hold" presetClass="entr" presetID="1">
                                  <p:stCondLst>
                                    <p:cond delay="0"/>
                                  </p:stCondLst>
                                  <p:childTnLst>
                                    <p:set>
                                      <p:cBhvr>
                                        <p:cTn id="619" dur="1" fill="hold">
                                          <p:stCondLst>
                                            <p:cond delay="0"/>
                                          </p:stCondLst>
                                        </p:cTn>
                                        <p:tgtEl>
                                          <p:spTgt spid="-1"/>
                                        </p:tgtEl>
                                        <p:attrNameLst>
                                          <p:attrName>style.visibility</p:attrName>
                                        </p:attrNameLst>
                                      </p:cBhvr>
                                      <p:to>
                                        <p:strVal val="visible"/>
                                      </p:to>
                                    </p:set>
                                  </p:childTnLst>
                                </p:cTn>
                              </p:par>
                              <p:par>
                                <p:cTn id="620" nodeType="withEffect" fill="hold" presetClass="exit" presetID="1">
                                  <p:stCondLst>
                                    <p:cond delay="0"/>
                                  </p:stCondLst>
                                  <p:childTnLst>
                                    <p:set>
                                      <p:cBhvr>
                                        <p:cTn id="621" dur="1" fill="hold">
                                          <p:stCondLst>
                                            <p:cond delay="0"/>
                                          </p:stCondLst>
                                        </p:cTn>
                                        <p:tgtEl>
                                          <p:spTgt spid="-1"/>
                                        </p:tgtEl>
                                        <p:attrNameLst>
                                          <p:attrName>style.visibility</p:attrName>
                                        </p:attrNameLst>
                                      </p:cBhvr>
                                      <p:to>
                                        <p:strVal val="hidden"/>
                                      </p:to>
                                    </p:set>
                                  </p:childTnLst>
                                </p:cTn>
                              </p:par>
                              <p:par>
                                <p:cTn id="622" nodeType="withEffect" fill="hold" presetClass="exit" presetID="1">
                                  <p:stCondLst>
                                    <p:cond delay="0"/>
                                  </p:stCondLst>
                                  <p:childTnLst>
                                    <p:set>
                                      <p:cBhvr>
                                        <p:cTn id="623" dur="1" fill="hold">
                                          <p:stCondLst>
                                            <p:cond delay="0"/>
                                          </p:stCondLst>
                                        </p:cTn>
                                        <p:tgtEl>
                                          <p:spTgt spid="532"/>
                                        </p:tgtEl>
                                        <p:attrNameLst>
                                          <p:attrName>style.visibility</p:attrName>
                                        </p:attrNameLst>
                                      </p:cBhvr>
                                      <p:to>
                                        <p:strVal val="hidden"/>
                                      </p:to>
                                    </p:set>
                                  </p:childTnLst>
                                </p:cTn>
                              </p:par>
                            </p:childTnLst>
                          </p:cTn>
                        </p:par>
                      </p:childTnLst>
                    </p:cTn>
                  </p:par>
                  <p:par>
                    <p:cTn id="624" fill="hold">
                      <p:stCondLst>
                        <p:cond delay="indefinite"/>
                      </p:stCondLst>
                      <p:childTnLst>
                        <p:par>
                          <p:cTn id="625" fill="hold">
                            <p:stCondLst>
                              <p:cond delay="0"/>
                            </p:stCondLst>
                            <p:childTnLst>
                              <p:par>
                                <p:cTn id="626" nodeType="clickEffect" fill="hold" presetClass="entr" presetID="1">
                                  <p:stCondLst>
                                    <p:cond delay="0"/>
                                  </p:stCondLst>
                                  <p:childTnLst>
                                    <p:set>
                                      <p:cBhvr>
                                        <p:cTn id="627" dur="1" fill="hold">
                                          <p:stCondLst>
                                            <p:cond delay="0"/>
                                          </p:stCondLst>
                                        </p:cTn>
                                        <p:tgtEl>
                                          <p:spTgt spid="531"/>
                                        </p:tgtEl>
                                        <p:attrNameLst>
                                          <p:attrName>style.visibility</p:attrName>
                                        </p:attrNameLst>
                                      </p:cBhvr>
                                      <p:to>
                                        <p:strVal val="visible"/>
                                      </p:to>
                                    </p:set>
                                  </p:childTnLst>
                                </p:cTn>
                              </p:par>
                              <p:par>
                                <p:cTn id="628" nodeType="withEffect" fill="hold" presetClass="entr" presetID="1">
                                  <p:stCondLst>
                                    <p:cond delay="0"/>
                                  </p:stCondLst>
                                  <p:childTnLst>
                                    <p:set>
                                      <p:cBhvr>
                                        <p:cTn id="629" dur="1" fill="hold">
                                          <p:stCondLst>
                                            <p:cond delay="0"/>
                                          </p:stCondLst>
                                        </p:cTn>
                                        <p:tgtEl>
                                          <p:spTgt spid="-1"/>
                                        </p:tgtEl>
                                        <p:attrNameLst>
                                          <p:attrName>style.visibility</p:attrName>
                                        </p:attrNameLst>
                                      </p:cBhvr>
                                      <p:to>
                                        <p:strVal val="visible"/>
                                      </p:to>
                                    </p:set>
                                  </p:childTnLst>
                                </p:cTn>
                              </p:par>
                              <p:par>
                                <p:cTn id="630" nodeType="withEffect" fill="hold" presetClass="exit" presetID="1">
                                  <p:stCondLst>
                                    <p:cond delay="0"/>
                                  </p:stCondLst>
                                  <p:childTnLst>
                                    <p:set>
                                      <p:cBhvr>
                                        <p:cTn id="631" dur="1" fill="hold">
                                          <p:stCondLst>
                                            <p:cond delay="0"/>
                                          </p:stCondLst>
                                        </p:cTn>
                                        <p:tgtEl>
                                          <p:spTgt spid="509"/>
                                        </p:tgtEl>
                                        <p:attrNameLst>
                                          <p:attrName>style.visibility</p:attrName>
                                        </p:attrNameLst>
                                      </p:cBhvr>
                                      <p:to>
                                        <p:strVal val="hidden"/>
                                      </p:to>
                                    </p:set>
                                  </p:childTnLst>
                                </p:cTn>
                              </p:par>
                              <p:par>
                                <p:cTn id="632" nodeType="withEffect" fill="hold" presetClass="exit" presetID="1">
                                  <p:stCondLst>
                                    <p:cond delay="0"/>
                                  </p:stCondLst>
                                  <p:childTnLst>
                                    <p:set>
                                      <p:cBhvr>
                                        <p:cTn id="633" dur="1" fill="hold">
                                          <p:stCondLst>
                                            <p:cond delay="0"/>
                                          </p:stCondLst>
                                        </p:cTn>
                                        <p:tgtEl>
                                          <p:spTgt spid="-1"/>
                                        </p:tgtEl>
                                        <p:attrNameLst>
                                          <p:attrName>style.visibility</p:attrName>
                                        </p:attrNameLst>
                                      </p:cBhvr>
                                      <p:to>
                                        <p:strVal val="hidden"/>
                                      </p:to>
                                    </p:set>
                                  </p:childTnLst>
                                </p:cTn>
                              </p:par>
                            </p:childTnLst>
                          </p:cTn>
                        </p:par>
                      </p:childTnLst>
                    </p:cTn>
                  </p:par>
                  <p:par>
                    <p:cTn id="634" fill="hold">
                      <p:stCondLst>
                        <p:cond delay="indefinite"/>
                      </p:stCondLst>
                      <p:childTnLst>
                        <p:par>
                          <p:cTn id="635" fill="hold">
                            <p:stCondLst>
                              <p:cond delay="0"/>
                            </p:stCondLst>
                            <p:childTnLst>
                              <p:par>
                                <p:cTn id="636" nodeType="clickEffect" fill="hold" presetClass="entr" presetID="1">
                                  <p:stCondLst>
                                    <p:cond delay="0"/>
                                  </p:stCondLst>
                                  <p:childTnLst>
                                    <p:set>
                                      <p:cBhvr>
                                        <p:cTn id="637" dur="1" fill="hold">
                                          <p:stCondLst>
                                            <p:cond delay="0"/>
                                          </p:stCondLst>
                                        </p:cTn>
                                        <p:tgtEl>
                                          <p:spTgt spid="508"/>
                                        </p:tgtEl>
                                        <p:attrNameLst>
                                          <p:attrName>style.visibility</p:attrName>
                                        </p:attrNameLst>
                                      </p:cBhvr>
                                      <p:to>
                                        <p:strVal val="visible"/>
                                      </p:to>
                                    </p:set>
                                  </p:childTnLst>
                                </p:cTn>
                              </p:par>
                              <p:par>
                                <p:cTn id="638" nodeType="withEffect" fill="hold" presetClass="entr" presetID="1">
                                  <p:stCondLst>
                                    <p:cond delay="0"/>
                                  </p:stCondLst>
                                  <p:childTnLst>
                                    <p:set>
                                      <p:cBhvr>
                                        <p:cTn id="639" dur="1" fill="hold">
                                          <p:stCondLst>
                                            <p:cond delay="0"/>
                                          </p:stCondLst>
                                        </p:cTn>
                                        <p:tgtEl>
                                          <p:spTgt spid="-1"/>
                                        </p:tgtEl>
                                        <p:attrNameLst>
                                          <p:attrName>style.visibility</p:attrName>
                                        </p:attrNameLst>
                                      </p:cBhvr>
                                      <p:to>
                                        <p:strVal val="visible"/>
                                      </p:to>
                                    </p:set>
                                  </p:childTnLst>
                                </p:cTn>
                              </p:par>
                              <p:par>
                                <p:cTn id="640" nodeType="withEffect" fill="hold" presetClass="exit" presetID="1">
                                  <p:stCondLst>
                                    <p:cond delay="0"/>
                                  </p:stCondLst>
                                  <p:childTnLst>
                                    <p:set>
                                      <p:cBhvr>
                                        <p:cTn id="641" dur="1" fill="hold">
                                          <p:stCondLst>
                                            <p:cond delay="0"/>
                                          </p:stCondLst>
                                        </p:cTn>
                                        <p:tgtEl>
                                          <p:spTgt spid="531"/>
                                        </p:tgtEl>
                                        <p:attrNameLst>
                                          <p:attrName>style.visibility</p:attrName>
                                        </p:attrNameLst>
                                      </p:cBhvr>
                                      <p:to>
                                        <p:strVal val="hidden"/>
                                      </p:to>
                                    </p:set>
                                  </p:childTnLst>
                                </p:cTn>
                              </p:par>
                              <p:par>
                                <p:cTn id="642" nodeType="withEffect" fill="hold" presetClass="exit" presetID="1">
                                  <p:stCondLst>
                                    <p:cond delay="0"/>
                                  </p:stCondLst>
                                  <p:childTnLst>
                                    <p:set>
                                      <p:cBhvr>
                                        <p:cTn id="643" dur="1" fill="hold">
                                          <p:stCondLst>
                                            <p:cond delay="0"/>
                                          </p:stCondLst>
                                        </p:cTn>
                                        <p:tgtEl>
                                          <p:spTgt spid="-1"/>
                                        </p:tgtEl>
                                        <p:attrNameLst>
                                          <p:attrName>style.visibility</p:attrName>
                                        </p:attrNameLst>
                                      </p:cBhvr>
                                      <p:to>
                                        <p:strVal val="hidden"/>
                                      </p:to>
                                    </p:set>
                                  </p:childTnLst>
                                </p:cTn>
                              </p:par>
                            </p:childTnLst>
                          </p:cTn>
                        </p:par>
                      </p:childTnLst>
                    </p:cTn>
                  </p:par>
                  <p:par>
                    <p:cTn id="644" fill="hold">
                      <p:stCondLst>
                        <p:cond delay="indefinite"/>
                      </p:stCondLst>
                      <p:childTnLst>
                        <p:par>
                          <p:cTn id="645" fill="hold">
                            <p:stCondLst>
                              <p:cond delay="0"/>
                            </p:stCondLst>
                            <p:childTnLst>
                              <p:par>
                                <p:cTn id="646" nodeType="clickEffect" fill="hold" presetClass="entr" presetID="1">
                                  <p:stCondLst>
                                    <p:cond delay="0"/>
                                  </p:stCondLst>
                                  <p:childTnLst>
                                    <p:set>
                                      <p:cBhvr>
                                        <p:cTn id="647" dur="1" fill="hold">
                                          <p:stCondLst>
                                            <p:cond delay="0"/>
                                          </p:stCondLst>
                                        </p:cTn>
                                        <p:tgtEl>
                                          <p:spTgt spid="509"/>
                                        </p:tgtEl>
                                        <p:attrNameLst>
                                          <p:attrName>style.visibility</p:attrName>
                                        </p:attrNameLst>
                                      </p:cBhvr>
                                      <p:to>
                                        <p:strVal val="visible"/>
                                      </p:to>
                                    </p:set>
                                  </p:childTnLst>
                                </p:cTn>
                              </p:par>
                              <p:par>
                                <p:cTn id="648" nodeType="withEffect" fill="hold" presetClass="entr" presetID="1">
                                  <p:stCondLst>
                                    <p:cond delay="0"/>
                                  </p:stCondLst>
                                  <p:childTnLst>
                                    <p:set>
                                      <p:cBhvr>
                                        <p:cTn id="649" dur="1" fill="hold">
                                          <p:stCondLst>
                                            <p:cond delay="0"/>
                                          </p:stCondLst>
                                        </p:cTn>
                                        <p:tgtEl>
                                          <p:spTgt spid="-1"/>
                                        </p:tgtEl>
                                        <p:attrNameLst>
                                          <p:attrName>style.visibility</p:attrName>
                                        </p:attrNameLst>
                                      </p:cBhvr>
                                      <p:to>
                                        <p:strVal val="visible"/>
                                      </p:to>
                                    </p:set>
                                  </p:childTnLst>
                                </p:cTn>
                              </p:par>
                              <p:par>
                                <p:cTn id="650" nodeType="withEffect" fill="hold" presetClass="exit" presetID="1">
                                  <p:stCondLst>
                                    <p:cond delay="0"/>
                                  </p:stCondLst>
                                  <p:childTnLst>
                                    <p:set>
                                      <p:cBhvr>
                                        <p:cTn id="651" dur="1" fill="hold">
                                          <p:stCondLst>
                                            <p:cond delay="0"/>
                                          </p:stCondLst>
                                        </p:cTn>
                                        <p:tgtEl>
                                          <p:spTgt spid="508"/>
                                        </p:tgtEl>
                                        <p:attrNameLst>
                                          <p:attrName>style.visibility</p:attrName>
                                        </p:attrNameLst>
                                      </p:cBhvr>
                                      <p:to>
                                        <p:strVal val="hidden"/>
                                      </p:to>
                                    </p:set>
                                  </p:childTnLst>
                                </p:cTn>
                              </p:par>
                              <p:par>
                                <p:cTn id="652" nodeType="withEffect" fill="hold" presetClass="exit" presetID="1">
                                  <p:stCondLst>
                                    <p:cond delay="0"/>
                                  </p:stCondLst>
                                  <p:childTnLst>
                                    <p:set>
                                      <p:cBhvr>
                                        <p:cTn id="653" dur="1" fill="hold">
                                          <p:stCondLst>
                                            <p:cond delay="0"/>
                                          </p:stCondLst>
                                        </p:cTn>
                                        <p:tgtEl>
                                          <p:spTgt spid="-1"/>
                                        </p:tgtEl>
                                        <p:attrNameLst>
                                          <p:attrName>style.visibility</p:attrName>
                                        </p:attrNameLst>
                                      </p:cBhvr>
                                      <p:to>
                                        <p:strVal val="hidden"/>
                                      </p:to>
                                    </p:set>
                                  </p:childTnLst>
                                </p:cTn>
                              </p:par>
                            </p:childTnLst>
                          </p:cTn>
                        </p:par>
                      </p:childTnLst>
                    </p:cTn>
                  </p:par>
                  <p:par>
                    <p:cTn id="654" fill="hold">
                      <p:stCondLst>
                        <p:cond delay="indefinite"/>
                      </p:stCondLst>
                      <p:childTnLst>
                        <p:par>
                          <p:cTn id="655" fill="hold">
                            <p:stCondLst>
                              <p:cond delay="0"/>
                            </p:stCondLst>
                            <p:childTnLst>
                              <p:par>
                                <p:cTn id="656" nodeType="clickEffect" fill="hold" presetClass="entr" presetID="1">
                                  <p:stCondLst>
                                    <p:cond delay="0"/>
                                  </p:stCondLst>
                                  <p:childTnLst>
                                    <p:set>
                                      <p:cBhvr>
                                        <p:cTn id="657" dur="1" fill="hold">
                                          <p:stCondLst>
                                            <p:cond delay="0"/>
                                          </p:stCondLst>
                                        </p:cTn>
                                        <p:tgtEl>
                                          <p:spTgt spid="-1"/>
                                        </p:tgtEl>
                                        <p:attrNameLst>
                                          <p:attrName>style.visibility</p:attrName>
                                        </p:attrNameLst>
                                      </p:cBhvr>
                                      <p:to>
                                        <p:strVal val="visible"/>
                                      </p:to>
                                    </p:set>
                                  </p:childTnLst>
                                </p:cTn>
                              </p:par>
                              <p:par>
                                <p:cTn id="658" nodeType="withEffect" fill="hold" presetClass="entr" presetID="1">
                                  <p:stCondLst>
                                    <p:cond delay="0"/>
                                  </p:stCondLst>
                                  <p:childTnLst>
                                    <p:set>
                                      <p:cBhvr>
                                        <p:cTn id="659" dur="1" fill="hold">
                                          <p:stCondLst>
                                            <p:cond delay="0"/>
                                          </p:stCondLst>
                                        </p:cTn>
                                        <p:tgtEl>
                                          <p:spTgt spid="531"/>
                                        </p:tgtEl>
                                        <p:attrNameLst>
                                          <p:attrName>style.visibility</p:attrName>
                                        </p:attrNameLst>
                                      </p:cBhvr>
                                      <p:to>
                                        <p:strVal val="visible"/>
                                      </p:to>
                                    </p:set>
                                  </p:childTnLst>
                                </p:cTn>
                              </p:par>
                              <p:par>
                                <p:cTn id="660" nodeType="withEffect" fill="hold" presetClass="exit" presetID="1">
                                  <p:stCondLst>
                                    <p:cond delay="0"/>
                                  </p:stCondLst>
                                  <p:childTnLst>
                                    <p:set>
                                      <p:cBhvr>
                                        <p:cTn id="661" dur="1" fill="hold">
                                          <p:stCondLst>
                                            <p:cond delay="0"/>
                                          </p:stCondLst>
                                        </p:cTn>
                                        <p:tgtEl>
                                          <p:spTgt spid="509"/>
                                        </p:tgtEl>
                                        <p:attrNameLst>
                                          <p:attrName>style.visibility</p:attrName>
                                        </p:attrNameLst>
                                      </p:cBhvr>
                                      <p:to>
                                        <p:strVal val="hidden"/>
                                      </p:to>
                                    </p:set>
                                  </p:childTnLst>
                                </p:cTn>
                              </p:par>
                              <p:par>
                                <p:cTn id="662" nodeType="withEffect" fill="hold" presetClass="exit" presetID="1">
                                  <p:stCondLst>
                                    <p:cond delay="0"/>
                                  </p:stCondLst>
                                  <p:childTnLst>
                                    <p:set>
                                      <p:cBhvr>
                                        <p:cTn id="663" dur="1" fill="hold">
                                          <p:stCondLst>
                                            <p:cond delay="0"/>
                                          </p:stCondLst>
                                        </p:cTn>
                                        <p:tgtEl>
                                          <p:spTgt spid="-1"/>
                                        </p:tgtEl>
                                        <p:attrNameLst>
                                          <p:attrName>style.visibility</p:attrName>
                                        </p:attrNameLst>
                                      </p:cBhvr>
                                      <p:to>
                                        <p:strVal val="hidden"/>
                                      </p:to>
                                    </p:set>
                                  </p:childTnLst>
                                </p:cTn>
                              </p:par>
                            </p:childTnLst>
                          </p:cTn>
                        </p:par>
                      </p:childTnLst>
                    </p:cTn>
                  </p:par>
                  <p:par>
                    <p:cTn id="664" fill="hold">
                      <p:stCondLst>
                        <p:cond delay="indefinite"/>
                      </p:stCondLst>
                      <p:childTnLst>
                        <p:par>
                          <p:cTn id="665" fill="hold">
                            <p:stCondLst>
                              <p:cond delay="0"/>
                            </p:stCondLst>
                            <p:childTnLst>
                              <p:par>
                                <p:cTn id="666" nodeType="clickEffect" fill="hold" presetClass="entr" presetID="1">
                                  <p:stCondLst>
                                    <p:cond delay="0"/>
                                  </p:stCondLst>
                                  <p:childTnLst>
                                    <p:set>
                                      <p:cBhvr>
                                        <p:cTn id="667" dur="1" fill="hold">
                                          <p:stCondLst>
                                            <p:cond delay="0"/>
                                          </p:stCondLst>
                                        </p:cTn>
                                        <p:tgtEl>
                                          <p:spTgt spid="-1"/>
                                        </p:tgtEl>
                                        <p:attrNameLst>
                                          <p:attrName>style.visibility</p:attrName>
                                        </p:attrNameLst>
                                      </p:cBhvr>
                                      <p:to>
                                        <p:strVal val="visible"/>
                                      </p:to>
                                    </p:set>
                                  </p:childTnLst>
                                </p:cTn>
                              </p:par>
                              <p:par>
                                <p:cTn id="668" nodeType="withEffect" fill="hold" presetClass="entr" presetID="1">
                                  <p:stCondLst>
                                    <p:cond delay="0"/>
                                  </p:stCondLst>
                                  <p:childTnLst>
                                    <p:set>
                                      <p:cBhvr>
                                        <p:cTn id="669" dur="1" fill="hold">
                                          <p:stCondLst>
                                            <p:cond delay="0"/>
                                          </p:stCondLst>
                                        </p:cTn>
                                        <p:tgtEl>
                                          <p:spTgt spid="532"/>
                                        </p:tgtEl>
                                        <p:attrNameLst>
                                          <p:attrName>style.visibility</p:attrName>
                                        </p:attrNameLst>
                                      </p:cBhvr>
                                      <p:to>
                                        <p:strVal val="visible"/>
                                      </p:to>
                                    </p:set>
                                  </p:childTnLst>
                                </p:cTn>
                              </p:par>
                              <p:par>
                                <p:cTn id="670" nodeType="withEffect" fill="hold" presetClass="exit" presetID="1">
                                  <p:stCondLst>
                                    <p:cond delay="0"/>
                                  </p:stCondLst>
                                  <p:childTnLst>
                                    <p:set>
                                      <p:cBhvr>
                                        <p:cTn id="671" dur="1" fill="hold">
                                          <p:stCondLst>
                                            <p:cond delay="0"/>
                                          </p:stCondLst>
                                        </p:cTn>
                                        <p:tgtEl>
                                          <p:spTgt spid="-1"/>
                                        </p:tgtEl>
                                        <p:attrNameLst>
                                          <p:attrName>style.visibility</p:attrName>
                                        </p:attrNameLst>
                                      </p:cBhvr>
                                      <p:to>
                                        <p:strVal val="hidden"/>
                                      </p:to>
                                    </p:set>
                                  </p:childTnLst>
                                </p:cTn>
                              </p:par>
                              <p:par>
                                <p:cTn id="672" nodeType="withEffect" fill="hold" presetClass="exit" presetID="1">
                                  <p:stCondLst>
                                    <p:cond delay="0"/>
                                  </p:stCondLst>
                                  <p:childTnLst>
                                    <p:set>
                                      <p:cBhvr>
                                        <p:cTn id="673" dur="1" fill="hold">
                                          <p:stCondLst>
                                            <p:cond delay="0"/>
                                          </p:stCondLst>
                                        </p:cTn>
                                        <p:tgtEl>
                                          <p:spTgt spid="531"/>
                                        </p:tgtEl>
                                        <p:attrNameLst>
                                          <p:attrName>style.visibility</p:attrName>
                                        </p:attrNameLst>
                                      </p:cBhvr>
                                      <p:to>
                                        <p:strVal val="hidden"/>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4" name="TextShape 1"/>
          <p:cNvSpPr txBox="1"/>
          <p:nvPr/>
        </p:nvSpPr>
        <p:spPr>
          <a:xfrm>
            <a:off x="838080" y="1766880"/>
            <a:ext cx="11069280" cy="4839120"/>
          </a:xfrm>
          <a:prstGeom prst="rect">
            <a:avLst/>
          </a:prstGeom>
          <a:noFill/>
          <a:ln>
            <a:noFill/>
          </a:ln>
        </p:spPr>
        <p:txBody>
          <a:bodyPr/>
          <a:p>
            <a:pPr marL="228600" indent="-228240">
              <a:lnSpc>
                <a:spcPct val="90000"/>
              </a:lnSpc>
              <a:buClr>
                <a:srgbClr val="000000"/>
              </a:buClr>
              <a:buFont typeface="Arial"/>
              <a:buChar char="•"/>
            </a:pPr>
            <a:r>
              <a:rPr b="0" lang="en-US" sz="3200" spc="-1" strike="noStrike">
                <a:solidFill>
                  <a:srgbClr val="000000"/>
                </a:solidFill>
                <a:uFill>
                  <a:solidFill>
                    <a:srgbClr val="ffffff"/>
                  </a:solidFill>
                </a:uFill>
                <a:latin typeface="Calibri"/>
              </a:rPr>
              <a:t>Xeon D-1541 “Broadwell” processor</a:t>
            </a:r>
            <a:endParaRPr b="0"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12MByte 12-way last-level cache</a:t>
            </a:r>
            <a:endParaRPr b="0"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Dual channel DDR4-memory</a:t>
            </a:r>
            <a:endParaRPr b="0" lang="en-US" sz="20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3200" spc="-1" strike="noStrike">
                <a:solidFill>
                  <a:srgbClr val="000000"/>
                </a:solidFill>
                <a:uFill>
                  <a:solidFill>
                    <a:srgbClr val="ffffff"/>
                  </a:solidFill>
                </a:uFill>
                <a:latin typeface="Calibri"/>
              </a:rPr>
              <a:t>DIMMs</a:t>
            </a:r>
            <a:endParaRPr b="0" lang="en-US" sz="2800" spc="-1" strike="noStrike">
              <a:solidFill>
                <a:srgbClr val="000000"/>
              </a:solidFill>
              <a:uFill>
                <a:solidFill>
                  <a:srgbClr val="ffffff"/>
                </a:solidFill>
              </a:uFill>
              <a:latin typeface="Calibri"/>
            </a:endParaRPr>
          </a:p>
          <a:p>
            <a:pPr lvl="3" marL="743040" indent="-231480">
              <a:lnSpc>
                <a:spcPct val="100000"/>
              </a:lnSpc>
              <a:buClr>
                <a:srgbClr val="000000"/>
              </a:buClr>
              <a:buFont typeface="Arial"/>
              <a:buChar char="•"/>
            </a:pPr>
            <a:r>
              <a:rPr b="0" lang="en-US" sz="3000" spc="-1" strike="noStrike">
                <a:solidFill>
                  <a:srgbClr val="000000"/>
                </a:solidFill>
                <a:uFill>
                  <a:solidFill>
                    <a:srgbClr val="ffffff"/>
                  </a:solidFill>
                </a:uFill>
                <a:latin typeface="Calibri"/>
              </a:rPr>
              <a:t>3 vendors based on market share</a:t>
            </a:r>
            <a:endParaRPr b="0" lang="en-US" sz="1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3200" spc="-1" strike="noStrike">
                <a:solidFill>
                  <a:srgbClr val="000000"/>
                </a:solidFill>
                <a:uFill>
                  <a:solidFill>
                    <a:srgbClr val="ffffff"/>
                  </a:solidFill>
                </a:uFill>
                <a:latin typeface="Calibri"/>
              </a:rPr>
              <a:t>Rowhammer Attacks:</a:t>
            </a:r>
            <a:endParaRPr b="0"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Double-sided Vs. Single Sided</a:t>
            </a:r>
            <a:endParaRPr b="0"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CLFLUSH based and CAT Assisted</a:t>
            </a:r>
            <a:endParaRPr b="0"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Doubled-sided requires DRAM address mapping </a:t>
            </a:r>
            <a:endParaRPr b="0"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Reverse engineered address mapping using PMON registers of the IMC</a:t>
            </a:r>
            <a:endParaRPr b="0" lang="en-US" sz="2000" spc="-1" strike="noStrike">
              <a:solidFill>
                <a:srgbClr val="000000"/>
              </a:solidFill>
              <a:uFill>
                <a:solidFill>
                  <a:srgbClr val="ffffff"/>
                </a:solidFill>
              </a:uFill>
              <a:latin typeface="Calibri"/>
            </a:endParaRPr>
          </a:p>
        </p:txBody>
      </p:sp>
      <p:sp>
        <p:nvSpPr>
          <p:cNvPr id="545" name="Line 2"/>
          <p:cNvSpPr/>
          <p:nvPr/>
        </p:nvSpPr>
        <p:spPr>
          <a:xfrm>
            <a:off x="838080" y="1558800"/>
            <a:ext cx="10515600" cy="360"/>
          </a:xfrm>
          <a:prstGeom prst="line">
            <a:avLst/>
          </a:prstGeom>
          <a:ln w="38160"/>
        </p:spPr>
        <p:style>
          <a:lnRef idx="3">
            <a:schemeClr val="accent1"/>
          </a:lnRef>
          <a:fillRef idx="0">
            <a:schemeClr val="accent1"/>
          </a:fillRef>
          <a:effectRef idx="2">
            <a:schemeClr val="accent1"/>
          </a:effectRef>
          <a:fontRef idx="minor"/>
        </p:style>
      </p:sp>
      <p:sp>
        <p:nvSpPr>
          <p:cNvPr id="546" name="TextShape 3"/>
          <p:cNvSpPr txBox="1"/>
          <p:nvPr/>
        </p:nvSpPr>
        <p:spPr>
          <a:xfrm>
            <a:off x="8610480" y="6373080"/>
            <a:ext cx="2742840" cy="364680"/>
          </a:xfrm>
          <a:prstGeom prst="rect">
            <a:avLst/>
          </a:prstGeom>
          <a:noFill/>
          <a:ln>
            <a:noFill/>
          </a:ln>
        </p:spPr>
        <p:txBody>
          <a:bodyPr anchor="ctr"/>
          <a:p>
            <a:pPr algn="r">
              <a:lnSpc>
                <a:spcPct val="100000"/>
              </a:lnSpc>
            </a:pPr>
            <a:fld id="{02046829-7F8B-4CA7-A156-ABBF4FE71F26}" type="slidenum">
              <a:rPr b="1" lang="en-CA" sz="2000" spc="-1" strike="noStrike">
                <a:solidFill>
                  <a:srgbClr val="000000"/>
                </a:solidFill>
                <a:uFill>
                  <a:solidFill>
                    <a:srgbClr val="ffffff"/>
                  </a:solidFill>
                </a:uFill>
                <a:latin typeface="Calibri"/>
              </a:rPr>
              <a:t>&lt;number&gt;</a:t>
            </a:fld>
            <a:endParaRPr b="0" lang="en-CA" sz="1400" spc="-1" strike="noStrike">
              <a:solidFill>
                <a:srgbClr val="000000"/>
              </a:solidFill>
              <a:uFill>
                <a:solidFill>
                  <a:srgbClr val="ffffff"/>
                </a:solidFill>
              </a:uFill>
              <a:latin typeface="Times New Roman"/>
            </a:endParaRPr>
          </a:p>
        </p:txBody>
      </p:sp>
      <p:sp>
        <p:nvSpPr>
          <p:cNvPr id="547" name="TextShape 4"/>
          <p:cNvSpPr txBox="1"/>
          <p:nvPr/>
        </p:nvSpPr>
        <p:spPr>
          <a:xfrm>
            <a:off x="838080" y="435960"/>
            <a:ext cx="10515240" cy="1325160"/>
          </a:xfrm>
          <a:prstGeom prst="rect">
            <a:avLst/>
          </a:prstGeom>
          <a:noFill/>
          <a:ln>
            <a:noFill/>
          </a:ln>
        </p:spPr>
        <p:txBody>
          <a:bodyPr anchor="ctr"/>
          <a:p>
            <a:pPr>
              <a:lnSpc>
                <a:spcPct val="90000"/>
              </a:lnSpc>
            </a:pPr>
            <a:r>
              <a:rPr b="0" lang="en-US" sz="4000" spc="-1" strike="noStrike">
                <a:solidFill>
                  <a:srgbClr val="000000"/>
                </a:solidFill>
                <a:uFill>
                  <a:solidFill>
                    <a:srgbClr val="ffffff"/>
                  </a:solidFill>
                </a:uFill>
                <a:latin typeface="Bookman Old Style"/>
                <a:ea typeface="바탕"/>
              </a:rPr>
              <a:t>Experimental Setup</a:t>
            </a:r>
            <a:endParaRPr b="0" lang="en-US" sz="1800" spc="-1" strike="noStrike">
              <a:solidFill>
                <a:srgbClr val="000000"/>
              </a:solidFill>
              <a:uFill>
                <a:solidFill>
                  <a:srgbClr val="ffffff"/>
                </a:solidFill>
              </a:uFill>
              <a:latin typeface="Calibri"/>
            </a:endParaRPr>
          </a:p>
        </p:txBody>
      </p:sp>
    </p:spTree>
  </p:cSld>
  <p:timing>
    <p:tnLst>
      <p:par>
        <p:cTn id="674" dur="indefinite" restart="never" nodeType="tmRoot">
          <p:childTnLst>
            <p:seq>
              <p:cTn id="675"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548" name="Table 1"/>
          <p:cNvGraphicFramePr/>
          <p:nvPr/>
        </p:nvGraphicFramePr>
        <p:xfrm>
          <a:off x="2184480" y="3865320"/>
          <a:ext cx="7735680" cy="1854000"/>
        </p:xfrm>
        <a:graphic>
          <a:graphicData uri="http://schemas.openxmlformats.org/drawingml/2006/table">
            <a:tbl>
              <a:tblPr/>
              <a:tblGrid>
                <a:gridCol w="1910880"/>
                <a:gridCol w="1702080"/>
                <a:gridCol w="4122720"/>
              </a:tblGrid>
              <a:tr h="801720">
                <a:tc>
                  <a:txBody>
                    <a:bodyPr lIns="92880" rIns="92880"/>
                    <a:p>
                      <a:pPr algn="ctr">
                        <a:lnSpc>
                          <a:spcPct val="100000"/>
                        </a:lnSpc>
                      </a:pPr>
                      <a:r>
                        <a:rPr b="1" lang="en-CA" sz="2400" spc="-1" strike="noStrike">
                          <a:solidFill>
                            <a:srgbClr val="ffffff"/>
                          </a:solidFill>
                          <a:uFill>
                            <a:solidFill>
                              <a:srgbClr val="ffffff"/>
                            </a:solidFill>
                          </a:uFill>
                          <a:latin typeface="Calibri"/>
                        </a:rPr>
                        <a:t>Vendor</a:t>
                      </a:r>
                      <a:endParaRPr b="0" lang="en-CA" sz="1800" spc="-1" strike="noStrike">
                        <a:solidFill>
                          <a:srgbClr val="000000"/>
                        </a:solidFill>
                        <a:uFill>
                          <a:solidFill>
                            <a:srgbClr val="ffffff"/>
                          </a:solidFill>
                        </a:uFill>
                        <a:latin typeface="Arial"/>
                      </a:endParaRPr>
                    </a:p>
                  </a:txBody>
                  <a:tcPr marL="92880" marR="9288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lIns="92880" rIns="92880"/>
                    <a:p>
                      <a:pPr algn="ctr">
                        <a:lnSpc>
                          <a:spcPct val="100000"/>
                        </a:lnSpc>
                      </a:pPr>
                      <a:r>
                        <a:rPr b="1" lang="en-CA" sz="2400" spc="-1" strike="noStrike">
                          <a:solidFill>
                            <a:srgbClr val="ffffff"/>
                          </a:solidFill>
                          <a:uFill>
                            <a:solidFill>
                              <a:srgbClr val="ffffff"/>
                            </a:solidFill>
                          </a:uFill>
                          <a:latin typeface="Calibri"/>
                        </a:rPr>
                        <a:t>Capacity</a:t>
                      </a:r>
                      <a:endParaRPr b="0" lang="en-CA" sz="1800" spc="-1" strike="noStrike">
                        <a:solidFill>
                          <a:srgbClr val="000000"/>
                        </a:solidFill>
                        <a:uFill>
                          <a:solidFill>
                            <a:srgbClr val="ffffff"/>
                          </a:solidFill>
                        </a:uFill>
                        <a:latin typeface="Arial"/>
                      </a:endParaRPr>
                    </a:p>
                  </a:txBody>
                  <a:tcPr marL="92880" marR="9288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lIns="92880" rIns="92880"/>
                    <a:p>
                      <a:pPr algn="ctr">
                        <a:lnSpc>
                          <a:spcPct val="100000"/>
                        </a:lnSpc>
                      </a:pPr>
                      <a:r>
                        <a:rPr b="1" lang="en-CA" sz="2400" spc="-1" strike="noStrike">
                          <a:solidFill>
                            <a:srgbClr val="ffffff"/>
                          </a:solidFill>
                          <a:uFill>
                            <a:solidFill>
                              <a:srgbClr val="ffffff"/>
                            </a:solidFill>
                          </a:uFill>
                          <a:latin typeface="Calibri"/>
                        </a:rPr>
                        <a:t>Time to induce first bit flip</a:t>
                      </a:r>
                      <a:endParaRPr b="0" lang="en-CA" sz="1800" spc="-1" strike="noStrike">
                        <a:solidFill>
                          <a:srgbClr val="000000"/>
                        </a:solidFill>
                        <a:uFill>
                          <a:solidFill>
                            <a:srgbClr val="ffffff"/>
                          </a:solidFill>
                        </a:uFill>
                        <a:latin typeface="Arial"/>
                      </a:endParaRPr>
                    </a:p>
                  </a:txBody>
                  <a:tcPr marL="92880" marR="9288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446760">
                <a:tc>
                  <a:txBody>
                    <a:bodyPr lIns="92880" rIns="92880"/>
                    <a:p>
                      <a:pPr algn="ctr">
                        <a:lnSpc>
                          <a:spcPct val="100000"/>
                        </a:lnSpc>
                      </a:pPr>
                      <a:r>
                        <a:rPr b="0" lang="en-CA" sz="2400" spc="-1" strike="noStrike">
                          <a:solidFill>
                            <a:srgbClr val="000000"/>
                          </a:solidFill>
                          <a:uFill>
                            <a:solidFill>
                              <a:srgbClr val="ffffff"/>
                            </a:solidFill>
                          </a:uFill>
                          <a:latin typeface="Calibri"/>
                        </a:rPr>
                        <a:t>A</a:t>
                      </a:r>
                      <a:endParaRPr b="0" lang="en-CA" sz="1800" spc="-1" strike="noStrike">
                        <a:solidFill>
                          <a:srgbClr val="000000"/>
                        </a:solidFill>
                        <a:uFill>
                          <a:solidFill>
                            <a:srgbClr val="ffffff"/>
                          </a:solidFill>
                        </a:uFill>
                        <a:latin typeface="Arial"/>
                      </a:endParaRPr>
                    </a:p>
                  </a:txBody>
                  <a:tcPr marL="92880" marR="9288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lIns="92880" rIns="92880"/>
                    <a:p>
                      <a:pPr algn="ctr">
                        <a:lnSpc>
                          <a:spcPct val="100000"/>
                        </a:lnSpc>
                      </a:pPr>
                      <a:r>
                        <a:rPr b="0" lang="en-CA" sz="2400" spc="-1" strike="noStrike">
                          <a:solidFill>
                            <a:srgbClr val="000000"/>
                          </a:solidFill>
                          <a:uFill>
                            <a:solidFill>
                              <a:srgbClr val="ffffff"/>
                            </a:solidFill>
                          </a:uFill>
                          <a:latin typeface="Calibri"/>
                        </a:rPr>
                        <a:t>4GB</a:t>
                      </a:r>
                      <a:endParaRPr b="0" lang="en-CA" sz="1800" spc="-1" strike="noStrike">
                        <a:solidFill>
                          <a:srgbClr val="000000"/>
                        </a:solidFill>
                        <a:uFill>
                          <a:solidFill>
                            <a:srgbClr val="ffffff"/>
                          </a:solidFill>
                        </a:uFill>
                        <a:latin typeface="Arial"/>
                      </a:endParaRPr>
                    </a:p>
                  </a:txBody>
                  <a:tcPr marL="92880" marR="9288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lIns="92880" rIns="92880"/>
                    <a:p>
                      <a:pPr algn="ctr">
                        <a:lnSpc>
                          <a:spcPct val="100000"/>
                        </a:lnSpc>
                      </a:pPr>
                      <a:r>
                        <a:rPr b="0" lang="en-CA" sz="2400" spc="-1" strike="noStrike">
                          <a:solidFill>
                            <a:srgbClr val="000000"/>
                          </a:solidFill>
                          <a:uFill>
                            <a:solidFill>
                              <a:srgbClr val="ffffff"/>
                            </a:solidFill>
                          </a:uFill>
                          <a:latin typeface="Calibri"/>
                        </a:rPr>
                        <a:t>21ms</a:t>
                      </a:r>
                      <a:endParaRPr b="0" lang="en-CA" sz="1800" spc="-1" strike="noStrike">
                        <a:solidFill>
                          <a:srgbClr val="000000"/>
                        </a:solidFill>
                        <a:uFill>
                          <a:solidFill>
                            <a:srgbClr val="ffffff"/>
                          </a:solidFill>
                        </a:uFill>
                        <a:latin typeface="Arial"/>
                      </a:endParaRPr>
                    </a:p>
                  </a:txBody>
                  <a:tcPr marL="92880" marR="9288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446760">
                <a:tc>
                  <a:txBody>
                    <a:bodyPr lIns="92880" rIns="92880"/>
                    <a:p>
                      <a:pPr algn="ctr">
                        <a:lnSpc>
                          <a:spcPct val="100000"/>
                        </a:lnSpc>
                      </a:pPr>
                      <a:r>
                        <a:rPr b="0" lang="en-CA" sz="2400" spc="-1" strike="noStrike">
                          <a:solidFill>
                            <a:srgbClr val="000000"/>
                          </a:solidFill>
                          <a:uFill>
                            <a:solidFill>
                              <a:srgbClr val="ffffff"/>
                            </a:solidFill>
                          </a:uFill>
                          <a:latin typeface="Calibri"/>
                        </a:rPr>
                        <a:t>A</a:t>
                      </a:r>
                      <a:endParaRPr b="0" lang="en-CA" sz="1800" spc="-1" strike="noStrike">
                        <a:solidFill>
                          <a:srgbClr val="000000"/>
                        </a:solidFill>
                        <a:uFill>
                          <a:solidFill>
                            <a:srgbClr val="ffffff"/>
                          </a:solidFill>
                        </a:uFill>
                        <a:latin typeface="Arial"/>
                      </a:endParaRPr>
                    </a:p>
                  </a:txBody>
                  <a:tcPr marL="92880" marR="9288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2880" rIns="92880"/>
                    <a:p>
                      <a:pPr algn="ctr">
                        <a:lnSpc>
                          <a:spcPct val="100000"/>
                        </a:lnSpc>
                      </a:pPr>
                      <a:r>
                        <a:rPr b="0" lang="en-CA" sz="2400" spc="-1" strike="noStrike">
                          <a:solidFill>
                            <a:srgbClr val="000000"/>
                          </a:solidFill>
                          <a:uFill>
                            <a:solidFill>
                              <a:srgbClr val="ffffff"/>
                            </a:solidFill>
                          </a:uFill>
                          <a:latin typeface="Calibri"/>
                        </a:rPr>
                        <a:t>8GB</a:t>
                      </a:r>
                      <a:endParaRPr b="0" lang="en-CA" sz="1800" spc="-1" strike="noStrike">
                        <a:solidFill>
                          <a:srgbClr val="000000"/>
                        </a:solidFill>
                        <a:uFill>
                          <a:solidFill>
                            <a:srgbClr val="ffffff"/>
                          </a:solidFill>
                        </a:uFill>
                        <a:latin typeface="Arial"/>
                      </a:endParaRPr>
                    </a:p>
                  </a:txBody>
                  <a:tcPr marL="92880" marR="9288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2880" rIns="92880"/>
                    <a:p>
                      <a:pPr algn="ctr">
                        <a:lnSpc>
                          <a:spcPct val="100000"/>
                        </a:lnSpc>
                      </a:pPr>
                      <a:r>
                        <a:rPr b="0" lang="en-CA" sz="2400" spc="-1" strike="noStrike">
                          <a:solidFill>
                            <a:srgbClr val="000000"/>
                          </a:solidFill>
                          <a:uFill>
                            <a:solidFill>
                              <a:srgbClr val="ffffff"/>
                            </a:solidFill>
                          </a:uFill>
                          <a:latin typeface="Calibri"/>
                        </a:rPr>
                        <a:t>45ms</a:t>
                      </a:r>
                      <a:endParaRPr b="0" lang="en-CA" sz="1800" spc="-1" strike="noStrike">
                        <a:solidFill>
                          <a:srgbClr val="000000"/>
                        </a:solidFill>
                        <a:uFill>
                          <a:solidFill>
                            <a:srgbClr val="ffffff"/>
                          </a:solidFill>
                        </a:uFill>
                        <a:latin typeface="Arial"/>
                      </a:endParaRPr>
                    </a:p>
                  </a:txBody>
                  <a:tcPr marL="92880" marR="9288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446760">
                <a:tc>
                  <a:txBody>
                    <a:bodyPr lIns="92880" rIns="92880"/>
                    <a:p>
                      <a:pPr algn="ctr">
                        <a:lnSpc>
                          <a:spcPct val="100000"/>
                        </a:lnSpc>
                      </a:pPr>
                      <a:r>
                        <a:rPr b="0" lang="en-CA" sz="2400" spc="-1" strike="noStrike">
                          <a:solidFill>
                            <a:srgbClr val="000000"/>
                          </a:solidFill>
                          <a:uFill>
                            <a:solidFill>
                              <a:srgbClr val="ffffff"/>
                            </a:solidFill>
                          </a:uFill>
                          <a:latin typeface="Calibri"/>
                        </a:rPr>
                        <a:t>B</a:t>
                      </a:r>
                      <a:endParaRPr b="0" lang="en-CA" sz="1800" spc="-1" strike="noStrike">
                        <a:solidFill>
                          <a:srgbClr val="000000"/>
                        </a:solidFill>
                        <a:uFill>
                          <a:solidFill>
                            <a:srgbClr val="ffffff"/>
                          </a:solidFill>
                        </a:uFill>
                        <a:latin typeface="Arial"/>
                      </a:endParaRPr>
                    </a:p>
                  </a:txBody>
                  <a:tcPr marL="92880" marR="9288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lIns="92880" rIns="92880"/>
                    <a:p>
                      <a:pPr algn="ctr">
                        <a:lnSpc>
                          <a:spcPct val="100000"/>
                        </a:lnSpc>
                      </a:pPr>
                      <a:r>
                        <a:rPr b="0" lang="en-CA" sz="2400" spc="-1" strike="noStrike">
                          <a:solidFill>
                            <a:srgbClr val="000000"/>
                          </a:solidFill>
                          <a:uFill>
                            <a:solidFill>
                              <a:srgbClr val="ffffff"/>
                            </a:solidFill>
                          </a:uFill>
                          <a:latin typeface="Calibri"/>
                        </a:rPr>
                        <a:t>8GB</a:t>
                      </a:r>
                      <a:endParaRPr b="0" lang="en-CA" sz="1800" spc="-1" strike="noStrike">
                        <a:solidFill>
                          <a:srgbClr val="000000"/>
                        </a:solidFill>
                        <a:uFill>
                          <a:solidFill>
                            <a:srgbClr val="ffffff"/>
                          </a:solidFill>
                        </a:uFill>
                        <a:latin typeface="Arial"/>
                      </a:endParaRPr>
                    </a:p>
                  </a:txBody>
                  <a:tcPr marL="92880" marR="9288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lIns="92880" rIns="92880"/>
                    <a:p>
                      <a:pPr algn="ctr">
                        <a:lnSpc>
                          <a:spcPct val="100000"/>
                        </a:lnSpc>
                      </a:pPr>
                      <a:r>
                        <a:rPr b="0" lang="en-CA" sz="2400" spc="-1" strike="noStrike">
                          <a:solidFill>
                            <a:srgbClr val="000000"/>
                          </a:solidFill>
                          <a:uFill>
                            <a:solidFill>
                              <a:srgbClr val="ffffff"/>
                            </a:solidFill>
                          </a:uFill>
                          <a:latin typeface="Calibri"/>
                        </a:rPr>
                        <a:t>No bit flips found</a:t>
                      </a:r>
                      <a:endParaRPr b="0" lang="en-CA" sz="1800" spc="-1" strike="noStrike">
                        <a:solidFill>
                          <a:srgbClr val="000000"/>
                        </a:solidFill>
                        <a:uFill>
                          <a:solidFill>
                            <a:srgbClr val="ffffff"/>
                          </a:solidFill>
                        </a:uFill>
                        <a:latin typeface="Arial"/>
                      </a:endParaRPr>
                    </a:p>
                  </a:txBody>
                  <a:tcPr marL="92880" marR="9288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446760">
                <a:tc>
                  <a:txBody>
                    <a:bodyPr lIns="92880" rIns="92880"/>
                    <a:p>
                      <a:pPr algn="ctr">
                        <a:lnSpc>
                          <a:spcPct val="100000"/>
                        </a:lnSpc>
                      </a:pPr>
                      <a:r>
                        <a:rPr b="0" lang="en-CA" sz="2400" spc="-1" strike="noStrike">
                          <a:solidFill>
                            <a:srgbClr val="000000"/>
                          </a:solidFill>
                          <a:uFill>
                            <a:solidFill>
                              <a:srgbClr val="ffffff"/>
                            </a:solidFill>
                          </a:uFill>
                          <a:latin typeface="Calibri"/>
                        </a:rPr>
                        <a:t>C</a:t>
                      </a:r>
                      <a:endParaRPr b="0" lang="en-CA" sz="1800" spc="-1" strike="noStrike">
                        <a:solidFill>
                          <a:srgbClr val="000000"/>
                        </a:solidFill>
                        <a:uFill>
                          <a:solidFill>
                            <a:srgbClr val="ffffff"/>
                          </a:solidFill>
                        </a:uFill>
                        <a:latin typeface="Arial"/>
                      </a:endParaRPr>
                    </a:p>
                  </a:txBody>
                  <a:tcPr marL="92880" marR="9288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2880" rIns="92880"/>
                    <a:p>
                      <a:pPr algn="ctr">
                        <a:lnSpc>
                          <a:spcPct val="100000"/>
                        </a:lnSpc>
                      </a:pPr>
                      <a:r>
                        <a:rPr b="0" lang="en-CA" sz="2400" spc="-1" strike="noStrike">
                          <a:solidFill>
                            <a:srgbClr val="000000"/>
                          </a:solidFill>
                          <a:uFill>
                            <a:solidFill>
                              <a:srgbClr val="ffffff"/>
                            </a:solidFill>
                          </a:uFill>
                          <a:latin typeface="Calibri"/>
                        </a:rPr>
                        <a:t>8GB</a:t>
                      </a:r>
                      <a:endParaRPr b="0" lang="en-CA" sz="1800" spc="-1" strike="noStrike">
                        <a:solidFill>
                          <a:srgbClr val="000000"/>
                        </a:solidFill>
                        <a:uFill>
                          <a:solidFill>
                            <a:srgbClr val="ffffff"/>
                          </a:solidFill>
                        </a:uFill>
                        <a:latin typeface="Arial"/>
                      </a:endParaRPr>
                    </a:p>
                  </a:txBody>
                  <a:tcPr marL="92880" marR="9288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lIns="92880" rIns="92880"/>
                    <a:p>
                      <a:pPr algn="ctr">
                        <a:lnSpc>
                          <a:spcPct val="100000"/>
                        </a:lnSpc>
                      </a:pPr>
                      <a:r>
                        <a:rPr b="0" lang="en-CA" sz="2400" spc="-1" strike="noStrike">
                          <a:solidFill>
                            <a:srgbClr val="000000"/>
                          </a:solidFill>
                          <a:uFill>
                            <a:solidFill>
                              <a:srgbClr val="ffffff"/>
                            </a:solidFill>
                          </a:uFill>
                          <a:latin typeface="Calibri"/>
                        </a:rPr>
                        <a:t>59ms</a:t>
                      </a:r>
                      <a:endParaRPr b="0" lang="en-CA" sz="1800" spc="-1" strike="noStrike">
                        <a:solidFill>
                          <a:srgbClr val="000000"/>
                        </a:solidFill>
                        <a:uFill>
                          <a:solidFill>
                            <a:srgbClr val="ffffff"/>
                          </a:solidFill>
                        </a:uFill>
                        <a:latin typeface="Arial"/>
                      </a:endParaRPr>
                    </a:p>
                  </a:txBody>
                  <a:tcPr marL="92880" marR="9288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bl>
          </a:graphicData>
        </a:graphic>
      </p:graphicFrame>
      <p:sp>
        <p:nvSpPr>
          <p:cNvPr id="549" name="TextShape 2"/>
          <p:cNvSpPr txBox="1"/>
          <p:nvPr/>
        </p:nvSpPr>
        <p:spPr>
          <a:xfrm>
            <a:off x="838080" y="1725840"/>
            <a:ext cx="10235880" cy="2041200"/>
          </a:xfrm>
          <a:prstGeom prst="rect">
            <a:avLst/>
          </a:prstGeom>
          <a:noFill/>
          <a:ln>
            <a:noFill/>
          </a:ln>
        </p:spPr>
        <p:txBody>
          <a:bodyPr/>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Min. time to induce bit flip with double-sided CLFLUSH-based attack</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Find bit flips with the minimum number of accesses</a:t>
            </a:r>
            <a:endParaRPr b="0" lang="en-US" sz="2800" spc="-1" strike="noStrike">
              <a:solidFill>
                <a:srgbClr val="000000"/>
              </a:solidFill>
              <a:uFill>
                <a:solidFill>
                  <a:srgbClr val="ffffff"/>
                </a:solidFill>
              </a:uFill>
              <a:latin typeface="Calibri"/>
            </a:endParaRPr>
          </a:p>
          <a:p>
            <a:pPr lvl="1" marL="231840" indent="-228240">
              <a:lnSpc>
                <a:spcPct val="100000"/>
              </a:lnSpc>
              <a:buClr>
                <a:srgbClr val="000000"/>
              </a:buClr>
              <a:buFont typeface="Arial"/>
              <a:buChar char="•"/>
            </a:pPr>
            <a:r>
              <a:rPr b="0" lang="en-US" sz="2800" spc="-1" strike="noStrike">
                <a:solidFill>
                  <a:srgbClr val="000000"/>
                </a:solidFill>
                <a:uFill>
                  <a:solidFill>
                    <a:srgbClr val="ffffff"/>
                  </a:solidFill>
                </a:uFill>
                <a:latin typeface="Calibri"/>
              </a:rPr>
              <a:t>3 major vendors based on market share</a:t>
            </a:r>
            <a:endParaRPr b="0" lang="en-US" sz="2000" spc="-1" strike="noStrike">
              <a:solidFill>
                <a:srgbClr val="000000"/>
              </a:solidFill>
              <a:uFill>
                <a:solidFill>
                  <a:srgbClr val="ffffff"/>
                </a:solidFill>
              </a:uFill>
              <a:latin typeface="Calibri"/>
            </a:endParaRPr>
          </a:p>
          <a:p>
            <a:pPr>
              <a:lnSpc>
                <a:spcPct val="90000"/>
              </a:lnSpc>
            </a:pPr>
            <a:endParaRPr b="0" lang="en-US" sz="2800" spc="-1" strike="noStrike">
              <a:solidFill>
                <a:srgbClr val="000000"/>
              </a:solidFill>
              <a:uFill>
                <a:solidFill>
                  <a:srgbClr val="ffffff"/>
                </a:solidFill>
              </a:uFill>
              <a:latin typeface="Calibri"/>
            </a:endParaRPr>
          </a:p>
          <a:p>
            <a:pPr>
              <a:lnSpc>
                <a:spcPct val="100000"/>
              </a:lnSpc>
            </a:pPr>
            <a:endParaRPr b="0" lang="en-US" sz="2800" spc="-1" strike="noStrike">
              <a:solidFill>
                <a:srgbClr val="000000"/>
              </a:solidFill>
              <a:uFill>
                <a:solidFill>
                  <a:srgbClr val="ffffff"/>
                </a:solidFill>
              </a:uFill>
              <a:latin typeface="Calibri"/>
            </a:endParaRPr>
          </a:p>
        </p:txBody>
      </p:sp>
      <p:sp>
        <p:nvSpPr>
          <p:cNvPr id="550" name="TextShape 3"/>
          <p:cNvSpPr txBox="1"/>
          <p:nvPr/>
        </p:nvSpPr>
        <p:spPr>
          <a:xfrm>
            <a:off x="8610480" y="6373080"/>
            <a:ext cx="2742840" cy="364680"/>
          </a:xfrm>
          <a:prstGeom prst="rect">
            <a:avLst/>
          </a:prstGeom>
          <a:noFill/>
          <a:ln>
            <a:noFill/>
          </a:ln>
        </p:spPr>
        <p:txBody>
          <a:bodyPr anchor="ctr"/>
          <a:p>
            <a:pPr algn="r">
              <a:lnSpc>
                <a:spcPct val="100000"/>
              </a:lnSpc>
            </a:pPr>
            <a:fld id="{C5BE75A4-F5E7-42F2-B8B1-C711DF7A49CE}" type="slidenum">
              <a:rPr b="1" lang="en-CA" sz="2000" spc="-1" strike="noStrike">
                <a:solidFill>
                  <a:srgbClr val="000000"/>
                </a:solidFill>
                <a:uFill>
                  <a:solidFill>
                    <a:srgbClr val="ffffff"/>
                  </a:solidFill>
                </a:uFill>
                <a:latin typeface="Calibri"/>
              </a:rPr>
              <a:t>&lt;number&gt;</a:t>
            </a:fld>
            <a:endParaRPr b="0" lang="en-CA" sz="1400" spc="-1" strike="noStrike">
              <a:solidFill>
                <a:srgbClr val="000000"/>
              </a:solidFill>
              <a:uFill>
                <a:solidFill>
                  <a:srgbClr val="ffffff"/>
                </a:solidFill>
              </a:uFill>
              <a:latin typeface="Times New Roman"/>
            </a:endParaRPr>
          </a:p>
        </p:txBody>
      </p:sp>
      <p:sp>
        <p:nvSpPr>
          <p:cNvPr id="551" name="Line 4"/>
          <p:cNvSpPr/>
          <p:nvPr/>
        </p:nvSpPr>
        <p:spPr>
          <a:xfrm>
            <a:off x="838080" y="1558800"/>
            <a:ext cx="10515600" cy="360"/>
          </a:xfrm>
          <a:prstGeom prst="line">
            <a:avLst/>
          </a:prstGeom>
          <a:ln w="38160"/>
        </p:spPr>
        <p:style>
          <a:lnRef idx="3">
            <a:schemeClr val="accent1"/>
          </a:lnRef>
          <a:fillRef idx="0">
            <a:schemeClr val="accent1"/>
          </a:fillRef>
          <a:effectRef idx="2">
            <a:schemeClr val="accent1"/>
          </a:effectRef>
          <a:fontRef idx="minor"/>
        </p:style>
      </p:sp>
      <p:sp>
        <p:nvSpPr>
          <p:cNvPr id="552" name="TextShape 5"/>
          <p:cNvSpPr txBox="1"/>
          <p:nvPr/>
        </p:nvSpPr>
        <p:spPr>
          <a:xfrm>
            <a:off x="838080" y="435960"/>
            <a:ext cx="10781640" cy="1325160"/>
          </a:xfrm>
          <a:prstGeom prst="rect">
            <a:avLst/>
          </a:prstGeom>
          <a:noFill/>
          <a:ln>
            <a:noFill/>
          </a:ln>
        </p:spPr>
        <p:txBody>
          <a:bodyPr anchor="ctr"/>
          <a:p>
            <a:pPr>
              <a:lnSpc>
                <a:spcPct val="90000"/>
              </a:lnSpc>
            </a:pPr>
            <a:r>
              <a:rPr b="0" lang="en-US" sz="4000" spc="-1" strike="noStrike">
                <a:solidFill>
                  <a:srgbClr val="000000"/>
                </a:solidFill>
                <a:uFill>
                  <a:solidFill>
                    <a:srgbClr val="ffffff"/>
                  </a:solidFill>
                </a:uFill>
                <a:latin typeface="Bookman Old Style"/>
                <a:ea typeface="바탕"/>
              </a:rPr>
              <a:t>Rowhammer Vulnerability (Vendor Based)</a:t>
            </a:r>
            <a:endParaRPr b="0" lang="en-US" sz="1800" spc="-1" strike="noStrike">
              <a:solidFill>
                <a:srgbClr val="000000"/>
              </a:solidFill>
              <a:uFill>
                <a:solidFill>
                  <a:srgbClr val="ffffff"/>
                </a:solidFill>
              </a:uFill>
              <a:latin typeface="Calibri"/>
            </a:endParaRPr>
          </a:p>
        </p:txBody>
      </p:sp>
    </p:spTree>
  </p:cSld>
  <p:timing>
    <p:tnLst>
      <p:par>
        <p:cTn id="676" dur="indefinite" restart="never" nodeType="tmRoot">
          <p:childTnLst>
            <p:seq>
              <p:cTn id="677"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3" name="Line 1"/>
          <p:cNvSpPr/>
          <p:nvPr/>
        </p:nvSpPr>
        <p:spPr>
          <a:xfrm>
            <a:off x="838080" y="1558800"/>
            <a:ext cx="10515600" cy="360"/>
          </a:xfrm>
          <a:prstGeom prst="line">
            <a:avLst/>
          </a:prstGeom>
          <a:ln w="38160"/>
        </p:spPr>
        <p:style>
          <a:lnRef idx="3">
            <a:schemeClr val="accent1"/>
          </a:lnRef>
          <a:fillRef idx="0">
            <a:schemeClr val="accent1"/>
          </a:fillRef>
          <a:effectRef idx="2">
            <a:schemeClr val="accent1"/>
          </a:effectRef>
          <a:fontRef idx="minor"/>
        </p:style>
      </p:sp>
      <p:sp>
        <p:nvSpPr>
          <p:cNvPr id="554" name="TextShape 2"/>
          <p:cNvSpPr txBox="1"/>
          <p:nvPr/>
        </p:nvSpPr>
        <p:spPr>
          <a:xfrm>
            <a:off x="8610480" y="6373080"/>
            <a:ext cx="2742840" cy="364680"/>
          </a:xfrm>
          <a:prstGeom prst="rect">
            <a:avLst/>
          </a:prstGeom>
          <a:noFill/>
          <a:ln>
            <a:noFill/>
          </a:ln>
        </p:spPr>
        <p:txBody>
          <a:bodyPr anchor="ctr"/>
          <a:p>
            <a:pPr algn="r">
              <a:lnSpc>
                <a:spcPct val="100000"/>
              </a:lnSpc>
            </a:pPr>
            <a:fld id="{7C2D3DA2-DE4F-451E-832A-FED8BDE0EAE5}" type="slidenum">
              <a:rPr b="1" lang="en-CA" sz="2000" spc="-1" strike="noStrike">
                <a:solidFill>
                  <a:srgbClr val="000000"/>
                </a:solidFill>
                <a:uFill>
                  <a:solidFill>
                    <a:srgbClr val="ffffff"/>
                  </a:solidFill>
                </a:uFill>
                <a:latin typeface="Calibri"/>
              </a:rPr>
              <a:t>&lt;number&gt;</a:t>
            </a:fld>
            <a:endParaRPr b="0" lang="en-CA" sz="1400" spc="-1" strike="noStrike">
              <a:solidFill>
                <a:srgbClr val="000000"/>
              </a:solidFill>
              <a:uFill>
                <a:solidFill>
                  <a:srgbClr val="ffffff"/>
                </a:solidFill>
              </a:uFill>
              <a:latin typeface="Times New Roman"/>
            </a:endParaRPr>
          </a:p>
        </p:txBody>
      </p:sp>
      <p:sp>
        <p:nvSpPr>
          <p:cNvPr id="555" name="TextShape 3"/>
          <p:cNvSpPr txBox="1"/>
          <p:nvPr/>
        </p:nvSpPr>
        <p:spPr>
          <a:xfrm>
            <a:off x="838080" y="435960"/>
            <a:ext cx="10515240" cy="1325160"/>
          </a:xfrm>
          <a:prstGeom prst="rect">
            <a:avLst/>
          </a:prstGeom>
          <a:noFill/>
          <a:ln>
            <a:noFill/>
          </a:ln>
        </p:spPr>
        <p:txBody>
          <a:bodyPr anchor="ctr"/>
          <a:p>
            <a:pPr>
              <a:lnSpc>
                <a:spcPct val="90000"/>
              </a:lnSpc>
            </a:pPr>
            <a:r>
              <a:rPr b="0" lang="en-US" sz="4000" spc="-1" strike="noStrike">
                <a:solidFill>
                  <a:srgbClr val="000000"/>
                </a:solidFill>
                <a:uFill>
                  <a:solidFill>
                    <a:srgbClr val="ffffff"/>
                  </a:solidFill>
                </a:uFill>
                <a:latin typeface="Bookman Old Style"/>
                <a:ea typeface="바탕"/>
              </a:rPr>
              <a:t>CAT-assisted Rowhammer (# of Ways)</a:t>
            </a:r>
            <a:endParaRPr b="0" lang="en-US" sz="1800" spc="-1" strike="noStrike">
              <a:solidFill>
                <a:srgbClr val="000000"/>
              </a:solidFill>
              <a:uFill>
                <a:solidFill>
                  <a:srgbClr val="ffffff"/>
                </a:solidFill>
              </a:uFill>
              <a:latin typeface="Calibri"/>
            </a:endParaRPr>
          </a:p>
        </p:txBody>
      </p:sp>
      <p:graphicFrame>
        <p:nvGraphicFramePr>
          <p:cNvPr id="556" name="Chart 11"/>
          <p:cNvGraphicFramePr/>
          <p:nvPr/>
        </p:nvGraphicFramePr>
        <p:xfrm>
          <a:off x="3160080" y="1971720"/>
          <a:ext cx="6705000" cy="4069440"/>
        </p:xfrm>
        <a:graphic>
          <a:graphicData uri="http://schemas.openxmlformats.org/drawingml/2006/chart">
            <c:chart xmlns:c="http://schemas.openxmlformats.org/drawingml/2006/chart" xmlns:r="http://schemas.openxmlformats.org/officeDocument/2006/relationships" r:id="rId1"/>
          </a:graphicData>
        </a:graphic>
      </p:graphicFrame>
      <p:sp>
        <p:nvSpPr>
          <p:cNvPr id="557" name="CustomShape 4"/>
          <p:cNvSpPr/>
          <p:nvPr/>
        </p:nvSpPr>
        <p:spPr>
          <a:xfrm>
            <a:off x="4887000" y="6083280"/>
            <a:ext cx="4142880" cy="2890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CA" sz="1800" spc="-1" strike="noStrike">
                <a:solidFill>
                  <a:srgbClr val="000000"/>
                </a:solidFill>
                <a:uFill>
                  <a:solidFill>
                    <a:srgbClr val="ffffff"/>
                  </a:solidFill>
                </a:uFill>
                <a:latin typeface="Calibri"/>
              </a:rPr>
              <a:t>CAT-assisted with (# of active ways)</a:t>
            </a:r>
            <a:endParaRPr b="0" lang="en-CA" sz="1800" spc="-1" strike="noStrike">
              <a:solidFill>
                <a:srgbClr val="000000"/>
              </a:solidFill>
              <a:uFill>
                <a:solidFill>
                  <a:srgbClr val="ffffff"/>
                </a:solidFill>
              </a:uFill>
              <a:latin typeface="Arial"/>
            </a:endParaRPr>
          </a:p>
        </p:txBody>
      </p:sp>
      <p:sp>
        <p:nvSpPr>
          <p:cNvPr id="558" name="CustomShape 5"/>
          <p:cNvSpPr/>
          <p:nvPr/>
        </p:nvSpPr>
        <p:spPr>
          <a:xfrm>
            <a:off x="3556080" y="6121800"/>
            <a:ext cx="1264680" cy="365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CA" sz="1600" spc="-1" strike="noStrike">
                <a:solidFill>
                  <a:srgbClr val="000000"/>
                </a:solidFill>
                <a:uFill>
                  <a:solidFill>
                    <a:srgbClr val="ffffff"/>
                  </a:solidFill>
                </a:uFill>
                <a:latin typeface="Calibri"/>
              </a:rPr>
              <a:t>CLFLUSH</a:t>
            </a:r>
            <a:endParaRPr b="0" lang="en-CA" sz="1800" spc="-1" strike="noStrike">
              <a:solidFill>
                <a:srgbClr val="000000"/>
              </a:solidFill>
              <a:uFill>
                <a:solidFill>
                  <a:srgbClr val="ffffff"/>
                </a:solidFill>
              </a:uFill>
              <a:latin typeface="Arial"/>
            </a:endParaRPr>
          </a:p>
          <a:p>
            <a:pPr algn="ctr">
              <a:lnSpc>
                <a:spcPct val="100000"/>
              </a:lnSpc>
            </a:pPr>
            <a:r>
              <a:rPr b="0" lang="en-CA" sz="1600" spc="-1" strike="noStrike">
                <a:solidFill>
                  <a:srgbClr val="000000"/>
                </a:solidFill>
                <a:uFill>
                  <a:solidFill>
                    <a:srgbClr val="ffffff"/>
                  </a:solidFill>
                </a:uFill>
                <a:latin typeface="Calibri"/>
              </a:rPr>
              <a:t>based </a:t>
            </a:r>
            <a:endParaRPr b="0" lang="en-CA" sz="1800" spc="-1" strike="noStrike">
              <a:solidFill>
                <a:srgbClr val="000000"/>
              </a:solidFill>
              <a:uFill>
                <a:solidFill>
                  <a:srgbClr val="ffffff"/>
                </a:solidFill>
              </a:uFill>
              <a:latin typeface="Arial"/>
            </a:endParaRPr>
          </a:p>
        </p:txBody>
      </p:sp>
      <p:sp>
        <p:nvSpPr>
          <p:cNvPr id="559" name="CustomShape 6"/>
          <p:cNvSpPr/>
          <p:nvPr/>
        </p:nvSpPr>
        <p:spPr>
          <a:xfrm>
            <a:off x="4704120" y="3153240"/>
            <a:ext cx="2790360" cy="1229040"/>
          </a:xfrm>
          <a:prstGeom prst="cloud">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CA" sz="1200" spc="-1" strike="noStrike">
                <a:solidFill>
                  <a:srgbClr val="000000"/>
                </a:solidFill>
                <a:uFill>
                  <a:solidFill>
                    <a:srgbClr val="ffffff"/>
                  </a:solidFill>
                </a:uFill>
                <a:latin typeface="Calibri"/>
              </a:rPr>
              <a:t>Can induce bit flips if active ways ≤ 4</a:t>
            </a:r>
            <a:endParaRPr b="0" lang="en-CA" sz="1800" spc="-1" strike="noStrike">
              <a:solidFill>
                <a:srgbClr val="000000"/>
              </a:solidFill>
              <a:uFill>
                <a:solidFill>
                  <a:srgbClr val="ffffff"/>
                </a:solidFill>
              </a:uFill>
              <a:latin typeface="Arial"/>
            </a:endParaRPr>
          </a:p>
        </p:txBody>
      </p:sp>
      <p:sp>
        <p:nvSpPr>
          <p:cNvPr id="560" name="CustomShape 7"/>
          <p:cNvSpPr/>
          <p:nvPr/>
        </p:nvSpPr>
        <p:spPr>
          <a:xfrm>
            <a:off x="4323240" y="3974400"/>
            <a:ext cx="3171600" cy="980640"/>
          </a:xfrm>
          <a:prstGeom prst="ellipse">
            <a:avLst/>
          </a:prstGeom>
          <a:noFill/>
          <a:ln w="25560"/>
        </p:spPr>
        <p:style>
          <a:lnRef idx="2">
            <a:schemeClr val="accent1">
              <a:shade val="50000"/>
            </a:schemeClr>
          </a:lnRef>
          <a:fillRef idx="1">
            <a:schemeClr val="accent1"/>
          </a:fillRef>
          <a:effectRef idx="0">
            <a:schemeClr val="accent1"/>
          </a:effectRef>
          <a:fontRef idx="minor"/>
        </p:style>
      </p:sp>
    </p:spTree>
  </p:cSld>
  <p:timing>
    <p:tnLst>
      <p:par>
        <p:cTn id="678" dur="indefinite" restart="never" nodeType="tmRoot">
          <p:childTnLst>
            <p:seq>
              <p:cTn id="679" dur="indefinite" nodeType="mainSeq">
                <p:childTnLst>
                  <p:par>
                    <p:cTn id="680" fill="hold">
                      <p:stCondLst>
                        <p:cond delay="indefinite"/>
                      </p:stCondLst>
                      <p:childTnLst>
                        <p:par>
                          <p:cTn id="681" fill="hold">
                            <p:stCondLst>
                              <p:cond delay="0"/>
                            </p:stCondLst>
                            <p:childTnLst>
                              <p:par>
                                <p:cTn id="682" nodeType="clickEffect" fill="hold" presetClass="entr" presetID="1">
                                  <p:stCondLst>
                                    <p:cond delay="0"/>
                                  </p:stCondLst>
                                  <p:childTnLst>
                                    <p:set>
                                      <p:cBhvr>
                                        <p:cTn id="683" dur="1" fill="hold">
                                          <p:stCondLst>
                                            <p:cond delay="0"/>
                                          </p:stCondLst>
                                        </p:cTn>
                                        <p:tgtEl>
                                          <p:spTgt spid="559"/>
                                        </p:tgtEl>
                                        <p:attrNameLst>
                                          <p:attrName>style.visibility</p:attrName>
                                        </p:attrNameLst>
                                      </p:cBhvr>
                                      <p:to>
                                        <p:strVal val="visible"/>
                                      </p:to>
                                    </p:set>
                                  </p:childTnLst>
                                </p:cTn>
                              </p:par>
                              <p:par>
                                <p:cTn id="684" nodeType="withEffect" fill="hold" presetClass="entr" presetID="1">
                                  <p:stCondLst>
                                    <p:cond delay="0"/>
                                  </p:stCondLst>
                                  <p:childTnLst>
                                    <p:set>
                                      <p:cBhvr>
                                        <p:cTn id="685" dur="1" fill="hold">
                                          <p:stCondLst>
                                            <p:cond delay="0"/>
                                          </p:stCondLst>
                                        </p:cTn>
                                        <p:tgtEl>
                                          <p:spTgt spid="560"/>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1" name="TextShape 1"/>
          <p:cNvSpPr txBox="1"/>
          <p:nvPr/>
        </p:nvSpPr>
        <p:spPr>
          <a:xfrm>
            <a:off x="838080" y="1766880"/>
            <a:ext cx="10515240" cy="4409640"/>
          </a:xfrm>
          <a:prstGeom prst="rect">
            <a:avLst/>
          </a:prstGeom>
          <a:noFill/>
          <a:ln>
            <a:noFill/>
          </a:ln>
        </p:spPr>
        <p:txBody>
          <a:bodyPr/>
          <a:p>
            <a:pPr marL="228600" indent="-228240">
              <a:lnSpc>
                <a:spcPct val="90000"/>
              </a:lnSpc>
              <a:buClr>
                <a:srgbClr val="000000"/>
              </a:buClr>
              <a:buFont typeface="Arial"/>
              <a:buChar char="•"/>
            </a:pPr>
            <a:r>
              <a:rPr b="0" lang="en-US" sz="3200" spc="-1" strike="noStrike">
                <a:solidFill>
                  <a:srgbClr val="000000"/>
                </a:solidFill>
                <a:uFill>
                  <a:solidFill>
                    <a:srgbClr val="ffffff"/>
                  </a:solidFill>
                </a:uFill>
                <a:latin typeface="Calibri"/>
              </a:rPr>
              <a:t>Existing mitigation techniques if used in tandem was effective in stopping rowhammer attacks</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3200" spc="-1" strike="noStrike">
                <a:solidFill>
                  <a:srgbClr val="000000"/>
                </a:solidFill>
                <a:uFill>
                  <a:solidFill>
                    <a:srgbClr val="ffffff"/>
                  </a:solidFill>
                </a:uFill>
                <a:latin typeface="Calibri"/>
              </a:rPr>
              <a:t>CAT can be abused to perform rowhammer attack which bypass ALL widely deployed protection mechanisms.</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3200" spc="-1" strike="noStrike">
                <a:solidFill>
                  <a:srgbClr val="000000"/>
                </a:solidFill>
                <a:uFill>
                  <a:solidFill>
                    <a:srgbClr val="ffffff"/>
                  </a:solidFill>
                </a:uFill>
                <a:latin typeface="Calibri"/>
              </a:rPr>
              <a:t>Rowhammer attack possible if the offending processor is constrained up to a third of the LLC ways</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3200" spc="-1" strike="noStrike">
                <a:solidFill>
                  <a:srgbClr val="000000"/>
                </a:solidFill>
                <a:uFill>
                  <a:solidFill>
                    <a:srgbClr val="ffffff"/>
                  </a:solidFill>
                </a:uFill>
                <a:latin typeface="Calibri"/>
              </a:rPr>
              <a:t>Recently proposed rowhammer mitigation techniques such as PARA and ANVIL stop this attack </a:t>
            </a:r>
            <a:endParaRPr b="0" lang="en-US" sz="2800" spc="-1" strike="noStrike">
              <a:solidFill>
                <a:srgbClr val="000000"/>
              </a:solidFill>
              <a:uFill>
                <a:solidFill>
                  <a:srgbClr val="ffffff"/>
                </a:solidFill>
              </a:uFill>
              <a:latin typeface="Calibri"/>
            </a:endParaRPr>
          </a:p>
        </p:txBody>
      </p:sp>
      <p:sp>
        <p:nvSpPr>
          <p:cNvPr id="562" name="Line 2"/>
          <p:cNvSpPr/>
          <p:nvPr/>
        </p:nvSpPr>
        <p:spPr>
          <a:xfrm>
            <a:off x="838080" y="1558800"/>
            <a:ext cx="10515600" cy="360"/>
          </a:xfrm>
          <a:prstGeom prst="line">
            <a:avLst/>
          </a:prstGeom>
          <a:ln w="38160"/>
        </p:spPr>
        <p:style>
          <a:lnRef idx="3">
            <a:schemeClr val="accent1"/>
          </a:lnRef>
          <a:fillRef idx="0">
            <a:schemeClr val="accent1"/>
          </a:fillRef>
          <a:effectRef idx="2">
            <a:schemeClr val="accent1"/>
          </a:effectRef>
          <a:fontRef idx="minor"/>
        </p:style>
      </p:sp>
      <p:sp>
        <p:nvSpPr>
          <p:cNvPr id="563" name="TextShape 3"/>
          <p:cNvSpPr txBox="1"/>
          <p:nvPr/>
        </p:nvSpPr>
        <p:spPr>
          <a:xfrm>
            <a:off x="8610480" y="6373080"/>
            <a:ext cx="2742840" cy="364680"/>
          </a:xfrm>
          <a:prstGeom prst="rect">
            <a:avLst/>
          </a:prstGeom>
          <a:noFill/>
          <a:ln>
            <a:noFill/>
          </a:ln>
        </p:spPr>
        <p:txBody>
          <a:bodyPr anchor="ctr"/>
          <a:p>
            <a:pPr algn="r">
              <a:lnSpc>
                <a:spcPct val="100000"/>
              </a:lnSpc>
            </a:pPr>
            <a:fld id="{B0940A86-33D6-4EE3-8112-1149EDD39932}" type="slidenum">
              <a:rPr b="1" lang="en-CA" sz="2000" spc="-1" strike="noStrike">
                <a:solidFill>
                  <a:srgbClr val="000000"/>
                </a:solidFill>
                <a:uFill>
                  <a:solidFill>
                    <a:srgbClr val="ffffff"/>
                  </a:solidFill>
                </a:uFill>
                <a:latin typeface="Calibri"/>
              </a:rPr>
              <a:t>&lt;number&gt;</a:t>
            </a:fld>
            <a:endParaRPr b="0" lang="en-CA" sz="1400" spc="-1" strike="noStrike">
              <a:solidFill>
                <a:srgbClr val="000000"/>
              </a:solidFill>
              <a:uFill>
                <a:solidFill>
                  <a:srgbClr val="ffffff"/>
                </a:solidFill>
              </a:uFill>
              <a:latin typeface="Times New Roman"/>
            </a:endParaRPr>
          </a:p>
        </p:txBody>
      </p:sp>
      <p:sp>
        <p:nvSpPr>
          <p:cNvPr id="564" name="TextShape 4"/>
          <p:cNvSpPr txBox="1"/>
          <p:nvPr/>
        </p:nvSpPr>
        <p:spPr>
          <a:xfrm>
            <a:off x="838080" y="435960"/>
            <a:ext cx="10515240" cy="1325160"/>
          </a:xfrm>
          <a:prstGeom prst="rect">
            <a:avLst/>
          </a:prstGeom>
          <a:noFill/>
          <a:ln>
            <a:noFill/>
          </a:ln>
        </p:spPr>
        <p:txBody>
          <a:bodyPr anchor="ctr"/>
          <a:p>
            <a:pPr>
              <a:lnSpc>
                <a:spcPct val="90000"/>
              </a:lnSpc>
            </a:pPr>
            <a:r>
              <a:rPr b="0" lang="en-US" sz="4000" spc="-1" strike="noStrike">
                <a:solidFill>
                  <a:srgbClr val="000000"/>
                </a:solidFill>
                <a:uFill>
                  <a:solidFill>
                    <a:srgbClr val="ffffff"/>
                  </a:solidFill>
                </a:uFill>
                <a:latin typeface="Bookman Old Style"/>
                <a:ea typeface="바탕"/>
              </a:rPr>
              <a:t>Conclusion</a:t>
            </a:r>
            <a:endParaRPr b="0" lang="en-US" sz="1800" spc="-1" strike="noStrike">
              <a:solidFill>
                <a:srgbClr val="000000"/>
              </a:solidFill>
              <a:uFill>
                <a:solidFill>
                  <a:srgbClr val="ffffff"/>
                </a:solidFill>
              </a:uFill>
              <a:latin typeface="Calibri"/>
            </a:endParaRPr>
          </a:p>
        </p:txBody>
      </p:sp>
    </p:spTree>
  </p:cSld>
  <p:timing>
    <p:tnLst>
      <p:par>
        <p:cTn id="686" dur="indefinite" restart="never" nodeType="tmRoot">
          <p:childTnLst>
            <p:seq>
              <p:cTn id="687"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5" name="TextShape 1"/>
          <p:cNvSpPr txBox="1"/>
          <p:nvPr/>
        </p:nvSpPr>
        <p:spPr>
          <a:xfrm>
            <a:off x="1523880" y="1122480"/>
            <a:ext cx="9143640" cy="2387160"/>
          </a:xfrm>
          <a:prstGeom prst="rect">
            <a:avLst/>
          </a:prstGeom>
          <a:noFill/>
          <a:ln>
            <a:noFill/>
          </a:ln>
        </p:spPr>
        <p:txBody>
          <a:bodyPr anchor="b"/>
          <a:p>
            <a:pPr algn="ctr">
              <a:lnSpc>
                <a:spcPct val="100000"/>
              </a:lnSpc>
            </a:pPr>
            <a:r>
              <a:rPr b="0" lang="en-US" sz="6000" spc="-1" strike="noStrike">
                <a:solidFill>
                  <a:srgbClr val="000000"/>
                </a:solidFill>
                <a:uFill>
                  <a:solidFill>
                    <a:srgbClr val="ffffff"/>
                  </a:solidFill>
                </a:uFill>
                <a:latin typeface="Calibri Light"/>
              </a:rPr>
              <a:t>Thank you!</a:t>
            </a:r>
            <a:endParaRPr b="0" lang="en-US" sz="1800" spc="-1" strike="noStrike">
              <a:solidFill>
                <a:srgbClr val="000000"/>
              </a:solidFill>
              <a:uFill>
                <a:solidFill>
                  <a:srgbClr val="ffffff"/>
                </a:solidFill>
              </a:uFill>
              <a:latin typeface="Calibri"/>
            </a:endParaRPr>
          </a:p>
        </p:txBody>
      </p:sp>
      <p:sp>
        <p:nvSpPr>
          <p:cNvPr id="566" name="TextShape 2"/>
          <p:cNvSpPr txBox="1"/>
          <p:nvPr/>
        </p:nvSpPr>
        <p:spPr>
          <a:xfrm>
            <a:off x="1523880" y="3602160"/>
            <a:ext cx="9143640" cy="1655280"/>
          </a:xfrm>
          <a:prstGeom prst="rect">
            <a:avLst/>
          </a:prstGeom>
          <a:noFill/>
          <a:ln>
            <a:noFill/>
          </a:ln>
        </p:spPr>
        <p:txBody>
          <a:bodyPr/>
          <a:p>
            <a:pPr algn="ctr">
              <a:lnSpc>
                <a:spcPct val="100000"/>
              </a:lnSpc>
            </a:pPr>
            <a:r>
              <a:rPr b="0" lang="en-CA" sz="4400" spc="-1" strike="noStrike">
                <a:solidFill>
                  <a:srgbClr val="000000"/>
                </a:solidFill>
                <a:uFill>
                  <a:solidFill>
                    <a:srgbClr val="ffffff"/>
                  </a:solidFill>
                </a:uFill>
                <a:latin typeface="Calibri"/>
              </a:rPr>
              <a:t>Questions?</a:t>
            </a:r>
            <a:endParaRPr b="0" lang="en-CA" sz="3200" spc="-1" strike="noStrike">
              <a:solidFill>
                <a:srgbClr val="000000"/>
              </a:solidFill>
              <a:uFill>
                <a:solidFill>
                  <a:srgbClr val="ffffff"/>
                </a:solidFill>
              </a:uFill>
              <a:latin typeface="Arial"/>
            </a:endParaRPr>
          </a:p>
        </p:txBody>
      </p:sp>
      <p:sp>
        <p:nvSpPr>
          <p:cNvPr id="567" name="TextShape 3"/>
          <p:cNvSpPr txBox="1"/>
          <p:nvPr/>
        </p:nvSpPr>
        <p:spPr>
          <a:xfrm>
            <a:off x="8610480" y="6373080"/>
            <a:ext cx="2742840" cy="364680"/>
          </a:xfrm>
          <a:prstGeom prst="rect">
            <a:avLst/>
          </a:prstGeom>
          <a:noFill/>
          <a:ln>
            <a:noFill/>
          </a:ln>
        </p:spPr>
        <p:txBody>
          <a:bodyPr anchor="ctr"/>
          <a:p>
            <a:pPr algn="r">
              <a:lnSpc>
                <a:spcPct val="100000"/>
              </a:lnSpc>
            </a:pPr>
            <a:fld id="{F8342436-6F76-4BDD-969A-56A1851BDAF3}" type="slidenum">
              <a:rPr b="1" lang="en-CA" sz="2400" spc="-1" strike="noStrike">
                <a:solidFill>
                  <a:srgbClr val="000000"/>
                </a:solidFill>
                <a:uFill>
                  <a:solidFill>
                    <a:srgbClr val="ffffff"/>
                  </a:solidFill>
                </a:uFill>
                <a:latin typeface="Calibri"/>
              </a:rPr>
              <a:t>&lt;number&gt;</a:t>
            </a:fld>
            <a:endParaRPr b="0" lang="en-CA" sz="1400" spc="-1" strike="noStrike">
              <a:solidFill>
                <a:srgbClr val="000000"/>
              </a:solidFill>
              <a:uFill>
                <a:solidFill>
                  <a:srgbClr val="ffffff"/>
                </a:solidFill>
              </a:uFill>
              <a:latin typeface="Times New Roman"/>
            </a:endParaRPr>
          </a:p>
        </p:txBody>
      </p:sp>
    </p:spTree>
  </p:cSld>
  <p:timing>
    <p:tnLst>
      <p:par>
        <p:cTn id="688" dur="indefinite" restart="never" nodeType="tmRoot">
          <p:childTnLst>
            <p:seq>
              <p:cTn id="689"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TextShape 1"/>
          <p:cNvSpPr txBox="1"/>
          <p:nvPr/>
        </p:nvSpPr>
        <p:spPr>
          <a:xfrm>
            <a:off x="838080" y="1766880"/>
            <a:ext cx="10515240" cy="4409640"/>
          </a:xfrm>
          <a:prstGeom prst="rect">
            <a:avLst/>
          </a:prstGeom>
          <a:noFill/>
          <a:ln>
            <a:noFill/>
          </a:ln>
        </p:spPr>
        <p:txBody>
          <a:bodyPr/>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Bookman Old Style"/>
              </a:rPr>
              <a:t>Background</a:t>
            </a:r>
            <a:endParaRPr b="0"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Wingdings" charset="2"/>
              <a:buChar char=""/>
            </a:pPr>
            <a:r>
              <a:rPr b="0" lang="en-US" sz="2400" spc="-1" strike="noStrike">
                <a:solidFill>
                  <a:srgbClr val="000000"/>
                </a:solidFill>
                <a:uFill>
                  <a:solidFill>
                    <a:srgbClr val="ffffff"/>
                  </a:solidFill>
                </a:uFill>
                <a:latin typeface="Bookman Old Style"/>
              </a:rPr>
              <a:t>DRAM Organization </a:t>
            </a:r>
            <a:endParaRPr b="0"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Wingdings" charset="2"/>
              <a:buChar char=""/>
            </a:pPr>
            <a:r>
              <a:rPr b="0" lang="en-US" sz="2400" spc="-1" strike="noStrike">
                <a:solidFill>
                  <a:srgbClr val="000000"/>
                </a:solidFill>
                <a:uFill>
                  <a:solidFill>
                    <a:srgbClr val="ffffff"/>
                  </a:solidFill>
                </a:uFill>
                <a:latin typeface="Bookman Old Style"/>
              </a:rPr>
              <a:t>Rowhammer Attack: Early and Second Generation</a:t>
            </a:r>
            <a:endParaRPr b="0"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Wingdings" charset="2"/>
              <a:buChar char=""/>
            </a:pPr>
            <a:r>
              <a:rPr b="0" lang="en-US" sz="2400" spc="-1" strike="noStrike">
                <a:solidFill>
                  <a:srgbClr val="000000"/>
                </a:solidFill>
                <a:uFill>
                  <a:solidFill>
                    <a:srgbClr val="ffffff"/>
                  </a:solidFill>
                </a:uFill>
                <a:latin typeface="Bookman Old Style"/>
              </a:rPr>
              <a:t>Widely Deployed Mitigation Techniques</a:t>
            </a:r>
            <a:endParaRPr b="0" lang="en-US" sz="20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Bookman Old Style"/>
              </a:rPr>
              <a:t>Accelerating DDR4 Rowhammer Attack</a:t>
            </a:r>
            <a:endParaRPr b="0"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Wingdings" charset="2"/>
              <a:buChar char=""/>
            </a:pPr>
            <a:r>
              <a:rPr b="0" lang="en-US" sz="2400" spc="-1" strike="noStrike">
                <a:solidFill>
                  <a:srgbClr val="000000"/>
                </a:solidFill>
                <a:uFill>
                  <a:solidFill>
                    <a:srgbClr val="ffffff"/>
                  </a:solidFill>
                </a:uFill>
                <a:latin typeface="Bookman Old Style"/>
              </a:rPr>
              <a:t>Cache Allocation Technology (CAT)</a:t>
            </a:r>
            <a:endParaRPr b="0"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Wingdings" charset="2"/>
              <a:buChar char=""/>
            </a:pPr>
            <a:r>
              <a:rPr b="0" lang="en-US" sz="2400" spc="-1" strike="noStrike">
                <a:solidFill>
                  <a:srgbClr val="000000"/>
                </a:solidFill>
                <a:uFill>
                  <a:solidFill>
                    <a:srgbClr val="ffffff"/>
                  </a:solidFill>
                </a:uFill>
                <a:latin typeface="Bookman Old Style"/>
              </a:rPr>
              <a:t>CAT Assisted Rowhammer</a:t>
            </a:r>
            <a:endParaRPr b="0" lang="en-US" sz="20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Bookman Old Style"/>
              </a:rPr>
              <a:t>Conclusion</a:t>
            </a:r>
            <a:endParaRPr b="0" lang="en-US" sz="2800" spc="-1" strike="noStrike">
              <a:solidFill>
                <a:srgbClr val="000000"/>
              </a:solidFill>
              <a:uFill>
                <a:solidFill>
                  <a:srgbClr val="ffffff"/>
                </a:solidFill>
              </a:uFill>
              <a:latin typeface="Calibri"/>
            </a:endParaRPr>
          </a:p>
          <a:p>
            <a:endParaRPr b="0" lang="en-US" sz="2800" spc="-1" strike="noStrike">
              <a:solidFill>
                <a:srgbClr val="000000"/>
              </a:solidFill>
              <a:uFill>
                <a:solidFill>
                  <a:srgbClr val="ffffff"/>
                </a:solidFill>
              </a:uFill>
              <a:latin typeface="Calibri"/>
            </a:endParaRPr>
          </a:p>
          <a:p>
            <a:endParaRPr b="0" lang="en-US" sz="2800" spc="-1" strike="noStrike">
              <a:solidFill>
                <a:srgbClr val="000000"/>
              </a:solidFill>
              <a:uFill>
                <a:solidFill>
                  <a:srgbClr val="ffffff"/>
                </a:solidFill>
              </a:uFill>
              <a:latin typeface="Calibri"/>
            </a:endParaRPr>
          </a:p>
        </p:txBody>
      </p:sp>
      <p:sp>
        <p:nvSpPr>
          <p:cNvPr id="168" name="Line 2"/>
          <p:cNvSpPr/>
          <p:nvPr/>
        </p:nvSpPr>
        <p:spPr>
          <a:xfrm>
            <a:off x="838080" y="1558800"/>
            <a:ext cx="10515600" cy="360"/>
          </a:xfrm>
          <a:prstGeom prst="line">
            <a:avLst/>
          </a:prstGeom>
          <a:ln w="38160"/>
        </p:spPr>
        <p:style>
          <a:lnRef idx="3">
            <a:schemeClr val="accent1"/>
          </a:lnRef>
          <a:fillRef idx="0">
            <a:schemeClr val="accent1"/>
          </a:fillRef>
          <a:effectRef idx="2">
            <a:schemeClr val="accent1"/>
          </a:effectRef>
          <a:fontRef idx="minor"/>
        </p:style>
      </p:sp>
      <p:sp>
        <p:nvSpPr>
          <p:cNvPr id="169" name="TextShape 3"/>
          <p:cNvSpPr txBox="1"/>
          <p:nvPr/>
        </p:nvSpPr>
        <p:spPr>
          <a:xfrm>
            <a:off x="8610480" y="6373080"/>
            <a:ext cx="2742840" cy="364680"/>
          </a:xfrm>
          <a:prstGeom prst="rect">
            <a:avLst/>
          </a:prstGeom>
          <a:noFill/>
          <a:ln>
            <a:noFill/>
          </a:ln>
        </p:spPr>
        <p:txBody>
          <a:bodyPr anchor="ctr"/>
          <a:p>
            <a:pPr algn="r">
              <a:lnSpc>
                <a:spcPct val="100000"/>
              </a:lnSpc>
            </a:pPr>
            <a:fld id="{624ACE9F-0B97-4FEB-835E-259935525F08}" type="slidenum">
              <a:rPr b="1" lang="en-CA" sz="2000" spc="-1" strike="noStrike">
                <a:solidFill>
                  <a:srgbClr val="000000"/>
                </a:solidFill>
                <a:uFill>
                  <a:solidFill>
                    <a:srgbClr val="ffffff"/>
                  </a:solidFill>
                </a:uFill>
                <a:latin typeface="Calibri"/>
              </a:rPr>
              <a:t>&lt;number&gt;</a:t>
            </a:fld>
            <a:endParaRPr b="0" lang="en-CA" sz="1400" spc="-1" strike="noStrike">
              <a:solidFill>
                <a:srgbClr val="000000"/>
              </a:solidFill>
              <a:uFill>
                <a:solidFill>
                  <a:srgbClr val="ffffff"/>
                </a:solidFill>
              </a:uFill>
              <a:latin typeface="Times New Roman"/>
            </a:endParaRPr>
          </a:p>
        </p:txBody>
      </p:sp>
      <p:sp>
        <p:nvSpPr>
          <p:cNvPr id="170" name="TextShape 4"/>
          <p:cNvSpPr txBox="1"/>
          <p:nvPr/>
        </p:nvSpPr>
        <p:spPr>
          <a:xfrm>
            <a:off x="838080" y="465840"/>
            <a:ext cx="10515240" cy="1325160"/>
          </a:xfrm>
          <a:prstGeom prst="rect">
            <a:avLst/>
          </a:prstGeom>
          <a:noFill/>
          <a:ln>
            <a:noFill/>
          </a:ln>
        </p:spPr>
        <p:txBody>
          <a:bodyPr anchor="ctr"/>
          <a:p>
            <a:pPr>
              <a:lnSpc>
                <a:spcPct val="90000"/>
              </a:lnSpc>
            </a:pPr>
            <a:r>
              <a:rPr b="0" lang="en-US" sz="4000" spc="-1" strike="noStrike">
                <a:solidFill>
                  <a:srgbClr val="000000"/>
                </a:solidFill>
                <a:uFill>
                  <a:solidFill>
                    <a:srgbClr val="ffffff"/>
                  </a:solidFill>
                </a:uFill>
                <a:latin typeface="Bookman Old Style"/>
                <a:ea typeface="바탕"/>
              </a:rPr>
              <a:t>Outline</a:t>
            </a:r>
            <a:endParaRPr b="0" lang="en-US" sz="1800" spc="-1" strike="noStrike">
              <a:solidFill>
                <a:srgbClr val="000000"/>
              </a:solidFill>
              <a:uFill>
                <a:solidFill>
                  <a:srgbClr val="ffffff"/>
                </a:solidFill>
              </a:uFill>
              <a:latin typeface="Calibri"/>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1" name="Picture 9" descr=""/>
          <p:cNvPicPr/>
          <p:nvPr/>
        </p:nvPicPr>
        <p:blipFill>
          <a:blip r:embed="rId1"/>
          <a:stretch/>
        </p:blipFill>
        <p:spPr>
          <a:xfrm>
            <a:off x="6571080" y="3180600"/>
            <a:ext cx="5085360" cy="3009240"/>
          </a:xfrm>
          <a:prstGeom prst="rect">
            <a:avLst/>
          </a:prstGeom>
          <a:ln>
            <a:noFill/>
          </a:ln>
        </p:spPr>
      </p:pic>
      <p:sp>
        <p:nvSpPr>
          <p:cNvPr id="172" name="TextShape 1"/>
          <p:cNvSpPr txBox="1"/>
          <p:nvPr/>
        </p:nvSpPr>
        <p:spPr>
          <a:xfrm>
            <a:off x="838080" y="435960"/>
            <a:ext cx="10515240" cy="1325160"/>
          </a:xfrm>
          <a:prstGeom prst="rect">
            <a:avLst/>
          </a:prstGeom>
          <a:noFill/>
          <a:ln>
            <a:noFill/>
          </a:ln>
        </p:spPr>
        <p:txBody>
          <a:bodyPr anchor="ctr"/>
          <a:p>
            <a:pPr>
              <a:lnSpc>
                <a:spcPct val="90000"/>
              </a:lnSpc>
            </a:pPr>
            <a:r>
              <a:rPr b="0" lang="en-US" sz="4000" spc="-1" strike="noStrike">
                <a:solidFill>
                  <a:srgbClr val="000000"/>
                </a:solidFill>
                <a:uFill>
                  <a:solidFill>
                    <a:srgbClr val="ffffff"/>
                  </a:solidFill>
                </a:uFill>
                <a:latin typeface="Bookman Old Style"/>
                <a:ea typeface="바탕"/>
              </a:rPr>
              <a:t>DRAM Organization</a:t>
            </a:r>
            <a:endParaRPr b="0" lang="en-US" sz="1800" spc="-1" strike="noStrike">
              <a:solidFill>
                <a:srgbClr val="000000"/>
              </a:solidFill>
              <a:uFill>
                <a:solidFill>
                  <a:srgbClr val="ffffff"/>
                </a:solidFill>
              </a:uFill>
              <a:latin typeface="Calibri"/>
            </a:endParaRPr>
          </a:p>
        </p:txBody>
      </p:sp>
      <p:sp>
        <p:nvSpPr>
          <p:cNvPr id="173" name="Line 2"/>
          <p:cNvSpPr/>
          <p:nvPr/>
        </p:nvSpPr>
        <p:spPr>
          <a:xfrm>
            <a:off x="838080" y="1558800"/>
            <a:ext cx="10515600" cy="360"/>
          </a:xfrm>
          <a:prstGeom prst="line">
            <a:avLst/>
          </a:prstGeom>
          <a:ln w="38160"/>
        </p:spPr>
        <p:style>
          <a:lnRef idx="3">
            <a:schemeClr val="accent1"/>
          </a:lnRef>
          <a:fillRef idx="0">
            <a:schemeClr val="accent1"/>
          </a:fillRef>
          <a:effectRef idx="2">
            <a:schemeClr val="accent1"/>
          </a:effectRef>
          <a:fontRef idx="minor"/>
        </p:style>
      </p:sp>
      <p:sp>
        <p:nvSpPr>
          <p:cNvPr id="174" name="TextShape 3"/>
          <p:cNvSpPr txBox="1"/>
          <p:nvPr/>
        </p:nvSpPr>
        <p:spPr>
          <a:xfrm>
            <a:off x="8610480" y="6373080"/>
            <a:ext cx="2742840" cy="364680"/>
          </a:xfrm>
          <a:prstGeom prst="rect">
            <a:avLst/>
          </a:prstGeom>
          <a:noFill/>
          <a:ln>
            <a:noFill/>
          </a:ln>
        </p:spPr>
        <p:txBody>
          <a:bodyPr anchor="ctr"/>
          <a:p>
            <a:pPr algn="r">
              <a:lnSpc>
                <a:spcPct val="100000"/>
              </a:lnSpc>
            </a:pPr>
            <a:fld id="{AA556078-6979-47BD-9CDF-4C37AE934F3A}" type="slidenum">
              <a:rPr b="1" lang="en-CA" sz="2000" spc="-1" strike="noStrike">
                <a:solidFill>
                  <a:srgbClr val="000000"/>
                </a:solidFill>
                <a:uFill>
                  <a:solidFill>
                    <a:srgbClr val="ffffff"/>
                  </a:solidFill>
                </a:uFill>
                <a:latin typeface="Calibri"/>
              </a:rPr>
              <a:t>&lt;number&gt;</a:t>
            </a:fld>
            <a:endParaRPr b="0" lang="en-CA" sz="1400" spc="-1" strike="noStrike">
              <a:solidFill>
                <a:srgbClr val="000000"/>
              </a:solidFill>
              <a:uFill>
                <a:solidFill>
                  <a:srgbClr val="ffffff"/>
                </a:solidFill>
              </a:uFill>
              <a:latin typeface="Times New Roman"/>
            </a:endParaRPr>
          </a:p>
        </p:txBody>
      </p:sp>
      <p:sp>
        <p:nvSpPr>
          <p:cNvPr id="175" name="CustomShape 4"/>
          <p:cNvSpPr/>
          <p:nvPr/>
        </p:nvSpPr>
        <p:spPr>
          <a:xfrm flipH="1">
            <a:off x="7444800" y="2451600"/>
            <a:ext cx="360360" cy="2512800"/>
          </a:xfrm>
          <a:custGeom>
            <a:avLst/>
            <a:gdLst/>
            <a:ahLst/>
            <a:rect l="l" t="t" r="r" b="b"/>
            <a:pathLst>
              <a:path w="21600" h="21600">
                <a:moveTo>
                  <a:pt x="0" y="0"/>
                </a:moveTo>
                <a:lnTo>
                  <a:pt x="21600" y="21600"/>
                </a:lnTo>
              </a:path>
            </a:pathLst>
          </a:custGeom>
          <a:noFill/>
          <a:ln w="25560">
            <a:solidFill>
              <a:schemeClr val="accent1">
                <a:lumMod val="50000"/>
              </a:schemeClr>
            </a:solidFill>
            <a:tailEnd len="med" type="triangle" w="med"/>
          </a:ln>
        </p:spPr>
        <p:style>
          <a:lnRef idx="1">
            <a:schemeClr val="accent1"/>
          </a:lnRef>
          <a:fillRef idx="0">
            <a:schemeClr val="accent1"/>
          </a:fillRef>
          <a:effectRef idx="0">
            <a:schemeClr val="accent1"/>
          </a:effectRef>
          <a:fontRef idx="minor"/>
        </p:style>
      </p:sp>
      <p:sp>
        <p:nvSpPr>
          <p:cNvPr id="176" name="CustomShape 5"/>
          <p:cNvSpPr/>
          <p:nvPr/>
        </p:nvSpPr>
        <p:spPr>
          <a:xfrm>
            <a:off x="7831800" y="2451600"/>
            <a:ext cx="1048320" cy="2879640"/>
          </a:xfrm>
          <a:custGeom>
            <a:avLst/>
            <a:gdLst/>
            <a:ahLst/>
            <a:rect l="l" t="t" r="r" b="b"/>
            <a:pathLst>
              <a:path w="21600" h="21600">
                <a:moveTo>
                  <a:pt x="0" y="0"/>
                </a:moveTo>
                <a:lnTo>
                  <a:pt x="21600" y="21600"/>
                </a:lnTo>
              </a:path>
            </a:pathLst>
          </a:custGeom>
          <a:noFill/>
          <a:ln w="25560">
            <a:solidFill>
              <a:schemeClr val="accent1">
                <a:lumMod val="50000"/>
              </a:schemeClr>
            </a:solidFill>
            <a:tailEnd len="med" type="triangle" w="med"/>
          </a:ln>
        </p:spPr>
        <p:style>
          <a:lnRef idx="1">
            <a:schemeClr val="accent1"/>
          </a:lnRef>
          <a:fillRef idx="0">
            <a:schemeClr val="accent1"/>
          </a:fillRef>
          <a:effectRef idx="0">
            <a:schemeClr val="accent1"/>
          </a:effectRef>
          <a:fontRef idx="minor"/>
        </p:style>
      </p:sp>
      <p:sp>
        <p:nvSpPr>
          <p:cNvPr id="177" name="CustomShape 6"/>
          <p:cNvSpPr/>
          <p:nvPr/>
        </p:nvSpPr>
        <p:spPr>
          <a:xfrm>
            <a:off x="7122960" y="2133000"/>
            <a:ext cx="1585080" cy="3906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CA" sz="2400" spc="-1" strike="noStrike">
                <a:solidFill>
                  <a:srgbClr val="000000"/>
                </a:solidFill>
                <a:uFill>
                  <a:solidFill>
                    <a:srgbClr val="ffffff"/>
                  </a:solidFill>
                </a:uFill>
                <a:latin typeface="Angsana New"/>
              </a:rPr>
              <a:t>Channel</a:t>
            </a:r>
            <a:endParaRPr b="0" lang="en-CA" sz="1800" spc="-1" strike="noStrike">
              <a:solidFill>
                <a:srgbClr val="000000"/>
              </a:solidFill>
              <a:uFill>
                <a:solidFill>
                  <a:srgbClr val="ffffff"/>
                </a:solidFill>
              </a:uFill>
              <a:latin typeface="Arial"/>
            </a:endParaRPr>
          </a:p>
        </p:txBody>
      </p:sp>
      <p:pic>
        <p:nvPicPr>
          <p:cNvPr id="178" name="Picture 45" descr=""/>
          <p:cNvPicPr/>
          <p:nvPr/>
        </p:nvPicPr>
        <p:blipFill>
          <a:blip r:embed="rId2"/>
          <a:stretch/>
        </p:blipFill>
        <p:spPr>
          <a:xfrm>
            <a:off x="309600" y="4578480"/>
            <a:ext cx="5476680" cy="1266480"/>
          </a:xfrm>
          <a:prstGeom prst="rect">
            <a:avLst/>
          </a:prstGeom>
          <a:ln>
            <a:noFill/>
          </a:ln>
        </p:spPr>
      </p:pic>
      <p:sp>
        <p:nvSpPr>
          <p:cNvPr id="179" name="CustomShape 7"/>
          <p:cNvSpPr/>
          <p:nvPr/>
        </p:nvSpPr>
        <p:spPr>
          <a:xfrm>
            <a:off x="770400" y="5332320"/>
            <a:ext cx="132120" cy="988200"/>
          </a:xfrm>
          <a:prstGeom prst="upDownArrow">
            <a:avLst>
              <a:gd name="adj1" fmla="val 50000"/>
              <a:gd name="adj2" fmla="val 50000"/>
            </a:avLst>
          </a:prstGeom>
          <a:ln/>
        </p:spPr>
        <p:style>
          <a:lnRef idx="2">
            <a:schemeClr val="accent1">
              <a:shade val="50000"/>
            </a:schemeClr>
          </a:lnRef>
          <a:fillRef idx="1">
            <a:schemeClr val="accent1"/>
          </a:fillRef>
          <a:effectRef idx="0">
            <a:schemeClr val="accent1"/>
          </a:effectRef>
          <a:fontRef idx="minor"/>
        </p:style>
      </p:sp>
      <p:sp>
        <p:nvSpPr>
          <p:cNvPr id="180" name="CustomShape 8"/>
          <p:cNvSpPr/>
          <p:nvPr/>
        </p:nvSpPr>
        <p:spPr>
          <a:xfrm>
            <a:off x="1395720" y="5332320"/>
            <a:ext cx="132120" cy="988200"/>
          </a:xfrm>
          <a:prstGeom prst="upDownArrow">
            <a:avLst>
              <a:gd name="adj1" fmla="val 50000"/>
              <a:gd name="adj2" fmla="val 50000"/>
            </a:avLst>
          </a:prstGeom>
          <a:ln/>
        </p:spPr>
        <p:style>
          <a:lnRef idx="2">
            <a:schemeClr val="accent1">
              <a:shade val="50000"/>
            </a:schemeClr>
          </a:lnRef>
          <a:fillRef idx="1">
            <a:schemeClr val="accent1"/>
          </a:fillRef>
          <a:effectRef idx="0">
            <a:schemeClr val="accent1"/>
          </a:effectRef>
          <a:fontRef idx="minor"/>
        </p:style>
      </p:sp>
      <p:sp>
        <p:nvSpPr>
          <p:cNvPr id="181" name="CustomShape 9"/>
          <p:cNvSpPr/>
          <p:nvPr/>
        </p:nvSpPr>
        <p:spPr>
          <a:xfrm>
            <a:off x="2028960" y="5332320"/>
            <a:ext cx="132120" cy="988200"/>
          </a:xfrm>
          <a:prstGeom prst="upDownArrow">
            <a:avLst>
              <a:gd name="adj1" fmla="val 50000"/>
              <a:gd name="adj2" fmla="val 50000"/>
            </a:avLst>
          </a:prstGeom>
          <a:ln/>
        </p:spPr>
        <p:style>
          <a:lnRef idx="2">
            <a:schemeClr val="accent1">
              <a:shade val="50000"/>
            </a:schemeClr>
          </a:lnRef>
          <a:fillRef idx="1">
            <a:schemeClr val="accent1"/>
          </a:fillRef>
          <a:effectRef idx="0">
            <a:schemeClr val="accent1"/>
          </a:effectRef>
          <a:fontRef idx="minor"/>
        </p:style>
      </p:sp>
      <p:sp>
        <p:nvSpPr>
          <p:cNvPr id="182" name="CustomShape 10"/>
          <p:cNvSpPr/>
          <p:nvPr/>
        </p:nvSpPr>
        <p:spPr>
          <a:xfrm>
            <a:off x="2625480" y="5332320"/>
            <a:ext cx="132120" cy="988200"/>
          </a:xfrm>
          <a:prstGeom prst="upDownArrow">
            <a:avLst>
              <a:gd name="adj1" fmla="val 50000"/>
              <a:gd name="adj2" fmla="val 50000"/>
            </a:avLst>
          </a:prstGeom>
          <a:ln/>
        </p:spPr>
        <p:style>
          <a:lnRef idx="2">
            <a:schemeClr val="accent1">
              <a:shade val="50000"/>
            </a:schemeClr>
          </a:lnRef>
          <a:fillRef idx="1">
            <a:schemeClr val="accent1"/>
          </a:fillRef>
          <a:effectRef idx="0">
            <a:schemeClr val="accent1"/>
          </a:effectRef>
          <a:fontRef idx="minor"/>
        </p:style>
      </p:sp>
      <p:sp>
        <p:nvSpPr>
          <p:cNvPr id="183" name="CustomShape 11"/>
          <p:cNvSpPr/>
          <p:nvPr/>
        </p:nvSpPr>
        <p:spPr>
          <a:xfrm>
            <a:off x="3308040" y="5332320"/>
            <a:ext cx="132120" cy="988200"/>
          </a:xfrm>
          <a:prstGeom prst="upDownArrow">
            <a:avLst>
              <a:gd name="adj1" fmla="val 50000"/>
              <a:gd name="adj2" fmla="val 50000"/>
            </a:avLst>
          </a:prstGeom>
          <a:ln/>
        </p:spPr>
        <p:style>
          <a:lnRef idx="2">
            <a:schemeClr val="accent1">
              <a:shade val="50000"/>
            </a:schemeClr>
          </a:lnRef>
          <a:fillRef idx="1">
            <a:schemeClr val="accent1"/>
          </a:fillRef>
          <a:effectRef idx="0">
            <a:schemeClr val="accent1"/>
          </a:effectRef>
          <a:fontRef idx="minor"/>
        </p:style>
      </p:sp>
      <p:sp>
        <p:nvSpPr>
          <p:cNvPr id="184" name="CustomShape 12"/>
          <p:cNvSpPr/>
          <p:nvPr/>
        </p:nvSpPr>
        <p:spPr>
          <a:xfrm>
            <a:off x="3933000" y="5332320"/>
            <a:ext cx="132120" cy="988200"/>
          </a:xfrm>
          <a:prstGeom prst="upDownArrow">
            <a:avLst>
              <a:gd name="adj1" fmla="val 50000"/>
              <a:gd name="adj2" fmla="val 50000"/>
            </a:avLst>
          </a:prstGeom>
          <a:ln/>
        </p:spPr>
        <p:style>
          <a:lnRef idx="2">
            <a:schemeClr val="accent1">
              <a:shade val="50000"/>
            </a:schemeClr>
          </a:lnRef>
          <a:fillRef idx="1">
            <a:schemeClr val="accent1"/>
          </a:fillRef>
          <a:effectRef idx="0">
            <a:schemeClr val="accent1"/>
          </a:effectRef>
          <a:fontRef idx="minor"/>
        </p:style>
      </p:sp>
      <p:sp>
        <p:nvSpPr>
          <p:cNvPr id="185" name="CustomShape 13"/>
          <p:cNvSpPr/>
          <p:nvPr/>
        </p:nvSpPr>
        <p:spPr>
          <a:xfrm>
            <a:off x="4566240" y="5332320"/>
            <a:ext cx="132120" cy="988200"/>
          </a:xfrm>
          <a:prstGeom prst="upDownArrow">
            <a:avLst>
              <a:gd name="adj1" fmla="val 50000"/>
              <a:gd name="adj2" fmla="val 50000"/>
            </a:avLst>
          </a:prstGeom>
          <a:ln/>
        </p:spPr>
        <p:style>
          <a:lnRef idx="2">
            <a:schemeClr val="accent1">
              <a:shade val="50000"/>
            </a:schemeClr>
          </a:lnRef>
          <a:fillRef idx="1">
            <a:schemeClr val="accent1"/>
          </a:fillRef>
          <a:effectRef idx="0">
            <a:schemeClr val="accent1"/>
          </a:effectRef>
          <a:fontRef idx="minor"/>
        </p:style>
      </p:sp>
      <p:sp>
        <p:nvSpPr>
          <p:cNvPr id="186" name="CustomShape 14"/>
          <p:cNvSpPr/>
          <p:nvPr/>
        </p:nvSpPr>
        <p:spPr>
          <a:xfrm>
            <a:off x="5162760" y="5332320"/>
            <a:ext cx="132120" cy="988200"/>
          </a:xfrm>
          <a:prstGeom prst="upDownArrow">
            <a:avLst>
              <a:gd name="adj1" fmla="val 50000"/>
              <a:gd name="adj2" fmla="val 50000"/>
            </a:avLst>
          </a:prstGeom>
          <a:ln/>
        </p:spPr>
        <p:style>
          <a:lnRef idx="2">
            <a:schemeClr val="accent1">
              <a:shade val="50000"/>
            </a:schemeClr>
          </a:lnRef>
          <a:fillRef idx="1">
            <a:schemeClr val="accent1"/>
          </a:fillRef>
          <a:effectRef idx="0">
            <a:schemeClr val="accent1"/>
          </a:effectRef>
          <a:fontRef idx="minor"/>
        </p:style>
      </p:sp>
      <p:sp>
        <p:nvSpPr>
          <p:cNvPr id="187" name="CustomShape 15"/>
          <p:cNvSpPr/>
          <p:nvPr/>
        </p:nvSpPr>
        <p:spPr>
          <a:xfrm>
            <a:off x="770400" y="6309360"/>
            <a:ext cx="5716080" cy="128880"/>
          </a:xfrm>
          <a:prstGeom prst="leftRightArrow">
            <a:avLst>
              <a:gd name="adj1" fmla="val 50000"/>
              <a:gd name="adj2" fmla="val 50000"/>
            </a:avLst>
          </a:prstGeom>
          <a:ln/>
        </p:spPr>
        <p:style>
          <a:lnRef idx="2">
            <a:schemeClr val="accent1">
              <a:shade val="50000"/>
            </a:schemeClr>
          </a:lnRef>
          <a:fillRef idx="1">
            <a:schemeClr val="accent1"/>
          </a:fillRef>
          <a:effectRef idx="0">
            <a:schemeClr val="accent1"/>
          </a:effectRef>
          <a:fontRef idx="minor"/>
        </p:style>
      </p:sp>
      <p:sp>
        <p:nvSpPr>
          <p:cNvPr id="188" name="CustomShape 16"/>
          <p:cNvSpPr/>
          <p:nvPr/>
        </p:nvSpPr>
        <p:spPr>
          <a:xfrm>
            <a:off x="769680" y="4514400"/>
            <a:ext cx="1585080" cy="3906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CA" sz="2000" spc="-1" strike="noStrike">
                <a:solidFill>
                  <a:srgbClr val="000000"/>
                </a:solidFill>
                <a:uFill>
                  <a:solidFill>
                    <a:srgbClr val="ffffff"/>
                  </a:solidFill>
                </a:uFill>
                <a:latin typeface="Angsana New"/>
              </a:rPr>
              <a:t>Rank 0 (Front)</a:t>
            </a:r>
            <a:endParaRPr b="0" lang="en-CA" sz="1800" spc="-1" strike="noStrike">
              <a:solidFill>
                <a:srgbClr val="000000"/>
              </a:solidFill>
              <a:uFill>
                <a:solidFill>
                  <a:srgbClr val="ffffff"/>
                </a:solidFill>
              </a:uFill>
              <a:latin typeface="Arial"/>
            </a:endParaRPr>
          </a:p>
        </p:txBody>
      </p:sp>
      <p:sp>
        <p:nvSpPr>
          <p:cNvPr id="189" name="CustomShape 17"/>
          <p:cNvSpPr/>
          <p:nvPr/>
        </p:nvSpPr>
        <p:spPr>
          <a:xfrm>
            <a:off x="257040" y="4278960"/>
            <a:ext cx="1585080" cy="3906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CA" sz="2000" spc="-1" strike="noStrike">
                <a:solidFill>
                  <a:srgbClr val="000000"/>
                </a:solidFill>
                <a:uFill>
                  <a:solidFill>
                    <a:srgbClr val="ffffff"/>
                  </a:solidFill>
                </a:uFill>
                <a:latin typeface="Angsana New"/>
              </a:rPr>
              <a:t>Rank 1 (Back)</a:t>
            </a:r>
            <a:endParaRPr b="0" lang="en-CA" sz="1800" spc="-1" strike="noStrike">
              <a:solidFill>
                <a:srgbClr val="000000"/>
              </a:solidFill>
              <a:uFill>
                <a:solidFill>
                  <a:srgbClr val="ffffff"/>
                </a:solidFill>
              </a:uFill>
              <a:latin typeface="Arial"/>
            </a:endParaRPr>
          </a:p>
        </p:txBody>
      </p:sp>
      <p:sp>
        <p:nvSpPr>
          <p:cNvPr id="190" name="CustomShape 18"/>
          <p:cNvSpPr/>
          <p:nvPr/>
        </p:nvSpPr>
        <p:spPr>
          <a:xfrm>
            <a:off x="5860080" y="6392880"/>
            <a:ext cx="1585080" cy="3906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CA" sz="2000" spc="-1" strike="noStrike">
                <a:solidFill>
                  <a:srgbClr val="000000"/>
                </a:solidFill>
                <a:uFill>
                  <a:solidFill>
                    <a:srgbClr val="ffffff"/>
                  </a:solidFill>
                </a:uFill>
                <a:latin typeface="Angsana New"/>
              </a:rPr>
              <a:t>64-bit Data bus</a:t>
            </a:r>
            <a:endParaRPr b="0" lang="en-CA" sz="1800" spc="-1" strike="noStrike">
              <a:solidFill>
                <a:srgbClr val="000000"/>
              </a:solidFill>
              <a:uFill>
                <a:solidFill>
                  <a:srgbClr val="ffffff"/>
                </a:solidFill>
              </a:uFill>
              <a:latin typeface="Arial"/>
            </a:endParaRPr>
          </a:p>
        </p:txBody>
      </p:sp>
      <p:sp>
        <p:nvSpPr>
          <p:cNvPr id="191" name="CustomShape 19"/>
          <p:cNvSpPr/>
          <p:nvPr/>
        </p:nvSpPr>
        <p:spPr>
          <a:xfrm>
            <a:off x="3988440" y="4208040"/>
            <a:ext cx="1585080" cy="3906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CA" sz="2000" spc="-1" strike="noStrike">
                <a:solidFill>
                  <a:srgbClr val="000000"/>
                </a:solidFill>
                <a:uFill>
                  <a:solidFill>
                    <a:srgbClr val="ffffff"/>
                  </a:solidFill>
                </a:uFill>
                <a:latin typeface="Angsana New"/>
              </a:rPr>
              <a:t>DIMM</a:t>
            </a:r>
            <a:endParaRPr b="0" lang="en-CA" sz="1800" spc="-1" strike="noStrike">
              <a:solidFill>
                <a:srgbClr val="000000"/>
              </a:solidFill>
              <a:uFill>
                <a:solidFill>
                  <a:srgbClr val="ffffff"/>
                </a:solidFill>
              </a:uFill>
              <a:latin typeface="Arial"/>
            </a:endParaRPr>
          </a:p>
        </p:txBody>
      </p:sp>
      <p:sp>
        <p:nvSpPr>
          <p:cNvPr id="192" name="CustomShape 20"/>
          <p:cNvSpPr/>
          <p:nvPr/>
        </p:nvSpPr>
        <p:spPr>
          <a:xfrm>
            <a:off x="1644120" y="1961280"/>
            <a:ext cx="1479600" cy="1424520"/>
          </a:xfrm>
          <a:prstGeom prst="rect">
            <a:avLst/>
          </a:prstGeom>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p:style>
      </p:sp>
      <p:sp>
        <p:nvSpPr>
          <p:cNvPr id="193" name="CustomShape 21"/>
          <p:cNvSpPr/>
          <p:nvPr/>
        </p:nvSpPr>
        <p:spPr>
          <a:xfrm>
            <a:off x="1881360" y="2164320"/>
            <a:ext cx="1479600" cy="1424520"/>
          </a:xfrm>
          <a:prstGeom prst="rect">
            <a:avLst/>
          </a:prstGeom>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p:style>
      </p:sp>
      <p:sp>
        <p:nvSpPr>
          <p:cNvPr id="194" name="CustomShape 22"/>
          <p:cNvSpPr/>
          <p:nvPr/>
        </p:nvSpPr>
        <p:spPr>
          <a:xfrm>
            <a:off x="1572480" y="1677600"/>
            <a:ext cx="2278440" cy="2320560"/>
          </a:xfrm>
          <a:prstGeom prst="rect">
            <a:avLst/>
          </a:prstGeom>
          <a:noFill/>
          <a:ln/>
        </p:spPr>
        <p:style>
          <a:lnRef idx="2">
            <a:schemeClr val="accent1">
              <a:shade val="50000"/>
            </a:schemeClr>
          </a:lnRef>
          <a:fillRef idx="1">
            <a:schemeClr val="accent1"/>
          </a:fillRef>
          <a:effectRef idx="0">
            <a:schemeClr val="accent1"/>
          </a:effectRef>
          <a:fontRef idx="minor"/>
        </p:style>
      </p:sp>
      <p:sp>
        <p:nvSpPr>
          <p:cNvPr id="195" name="CustomShape 23"/>
          <p:cNvSpPr/>
          <p:nvPr/>
        </p:nvSpPr>
        <p:spPr>
          <a:xfrm>
            <a:off x="2187720" y="2347560"/>
            <a:ext cx="1479600" cy="1424520"/>
          </a:xfrm>
          <a:prstGeom prst="rect">
            <a:avLst/>
          </a:prstGeom>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p:style>
      </p:sp>
      <p:sp>
        <p:nvSpPr>
          <p:cNvPr id="196" name="CustomShape 24"/>
          <p:cNvSpPr/>
          <p:nvPr/>
        </p:nvSpPr>
        <p:spPr>
          <a:xfrm>
            <a:off x="2842560" y="1623240"/>
            <a:ext cx="936000" cy="3906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CA" sz="2800" spc="-1" strike="noStrike">
                <a:solidFill>
                  <a:srgbClr val="000000"/>
                </a:solidFill>
                <a:uFill>
                  <a:solidFill>
                    <a:srgbClr val="ffffff"/>
                  </a:solidFill>
                </a:uFill>
                <a:latin typeface="Angsana New"/>
              </a:rPr>
              <a:t>chip</a:t>
            </a:r>
            <a:endParaRPr b="0" lang="en-CA" sz="1800" spc="-1" strike="noStrike">
              <a:solidFill>
                <a:srgbClr val="000000"/>
              </a:solidFill>
              <a:uFill>
                <a:solidFill>
                  <a:srgbClr val="ffffff"/>
                </a:solidFill>
              </a:uFill>
              <a:latin typeface="Arial"/>
            </a:endParaRPr>
          </a:p>
        </p:txBody>
      </p:sp>
      <p:sp>
        <p:nvSpPr>
          <p:cNvPr id="197" name="CustomShape 25"/>
          <p:cNvSpPr/>
          <p:nvPr/>
        </p:nvSpPr>
        <p:spPr>
          <a:xfrm>
            <a:off x="1564560" y="1865520"/>
            <a:ext cx="936000" cy="3906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CA" sz="2000" spc="-1" strike="noStrike">
                <a:solidFill>
                  <a:srgbClr val="000000"/>
                </a:solidFill>
                <a:uFill>
                  <a:solidFill>
                    <a:srgbClr val="ffffff"/>
                  </a:solidFill>
                </a:uFill>
                <a:latin typeface="Angsana New"/>
              </a:rPr>
              <a:t>Bank 15</a:t>
            </a:r>
            <a:endParaRPr b="0" lang="en-CA" sz="1800" spc="-1" strike="noStrike">
              <a:solidFill>
                <a:srgbClr val="000000"/>
              </a:solidFill>
              <a:uFill>
                <a:solidFill>
                  <a:srgbClr val="ffffff"/>
                </a:solidFill>
              </a:uFill>
              <a:latin typeface="Arial"/>
            </a:endParaRPr>
          </a:p>
        </p:txBody>
      </p:sp>
      <p:sp>
        <p:nvSpPr>
          <p:cNvPr id="198" name="CustomShape 26"/>
          <p:cNvSpPr/>
          <p:nvPr/>
        </p:nvSpPr>
        <p:spPr>
          <a:xfrm>
            <a:off x="1775880" y="2061000"/>
            <a:ext cx="936000" cy="3906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CA" sz="2000" spc="-1" strike="noStrike">
                <a:solidFill>
                  <a:srgbClr val="000000"/>
                </a:solidFill>
                <a:uFill>
                  <a:solidFill>
                    <a:srgbClr val="ffffff"/>
                  </a:solidFill>
                </a:uFill>
                <a:latin typeface="Angsana New"/>
              </a:rPr>
              <a:t>Bank …</a:t>
            </a:r>
            <a:endParaRPr b="0" lang="en-CA" sz="1800" spc="-1" strike="noStrike">
              <a:solidFill>
                <a:srgbClr val="000000"/>
              </a:solidFill>
              <a:uFill>
                <a:solidFill>
                  <a:srgbClr val="ffffff"/>
                </a:solidFill>
              </a:uFill>
              <a:latin typeface="Arial"/>
            </a:endParaRPr>
          </a:p>
        </p:txBody>
      </p:sp>
      <p:sp>
        <p:nvSpPr>
          <p:cNvPr id="199" name="CustomShape 27"/>
          <p:cNvSpPr/>
          <p:nvPr/>
        </p:nvSpPr>
        <p:spPr>
          <a:xfrm>
            <a:off x="2018160" y="2229120"/>
            <a:ext cx="936000" cy="3906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CA" sz="2000" spc="-1" strike="noStrike">
                <a:solidFill>
                  <a:srgbClr val="000000"/>
                </a:solidFill>
                <a:uFill>
                  <a:solidFill>
                    <a:srgbClr val="ffffff"/>
                  </a:solidFill>
                </a:uFill>
                <a:latin typeface="Angsana New"/>
              </a:rPr>
              <a:t>Bank 0</a:t>
            </a:r>
            <a:endParaRPr b="0" lang="en-CA" sz="1800" spc="-1" strike="noStrike">
              <a:solidFill>
                <a:srgbClr val="000000"/>
              </a:solidFill>
              <a:uFill>
                <a:solidFill>
                  <a:srgbClr val="ffffff"/>
                </a:solidFill>
              </a:uFill>
              <a:latin typeface="Arial"/>
            </a:endParaRPr>
          </a:p>
        </p:txBody>
      </p:sp>
      <p:sp>
        <p:nvSpPr>
          <p:cNvPr id="200" name="CustomShape 28"/>
          <p:cNvSpPr/>
          <p:nvPr/>
        </p:nvSpPr>
        <p:spPr>
          <a:xfrm>
            <a:off x="2906640" y="3224880"/>
            <a:ext cx="214560" cy="214920"/>
          </a:xfrm>
          <a:prstGeom prst="rect">
            <a:avLst/>
          </a:prstGeom>
          <a:solidFill>
            <a:schemeClr val="accent1">
              <a:lumMod val="50000"/>
            </a:schemeClr>
          </a:solidFill>
          <a:ln/>
        </p:spPr>
        <p:style>
          <a:lnRef idx="2">
            <a:schemeClr val="accent1">
              <a:shade val="50000"/>
            </a:schemeClr>
          </a:lnRef>
          <a:fillRef idx="1">
            <a:schemeClr val="accent1"/>
          </a:fillRef>
          <a:effectRef idx="0">
            <a:schemeClr val="accent1"/>
          </a:effectRef>
          <a:fontRef idx="minor"/>
        </p:style>
      </p:sp>
      <p:sp>
        <p:nvSpPr>
          <p:cNvPr id="201" name="CustomShape 29"/>
          <p:cNvSpPr/>
          <p:nvPr/>
        </p:nvSpPr>
        <p:spPr>
          <a:xfrm>
            <a:off x="3124440" y="3224880"/>
            <a:ext cx="214560" cy="214920"/>
          </a:xfrm>
          <a:prstGeom prst="rect">
            <a:avLst/>
          </a:prstGeom>
          <a:ln/>
        </p:spPr>
        <p:style>
          <a:lnRef idx="2">
            <a:schemeClr val="accent1">
              <a:shade val="50000"/>
            </a:schemeClr>
          </a:lnRef>
          <a:fillRef idx="1">
            <a:schemeClr val="accent1"/>
          </a:fillRef>
          <a:effectRef idx="0">
            <a:schemeClr val="accent1"/>
          </a:effectRef>
          <a:fontRef idx="minor"/>
        </p:style>
      </p:sp>
      <p:sp>
        <p:nvSpPr>
          <p:cNvPr id="202" name="CustomShape 30"/>
          <p:cNvSpPr/>
          <p:nvPr/>
        </p:nvSpPr>
        <p:spPr>
          <a:xfrm>
            <a:off x="3342240" y="3224880"/>
            <a:ext cx="214560" cy="214920"/>
          </a:xfrm>
          <a:prstGeom prst="rect">
            <a:avLst/>
          </a:prstGeom>
          <a:ln/>
        </p:spPr>
        <p:style>
          <a:lnRef idx="2">
            <a:schemeClr val="accent1">
              <a:shade val="50000"/>
            </a:schemeClr>
          </a:lnRef>
          <a:fillRef idx="1">
            <a:schemeClr val="accent1"/>
          </a:fillRef>
          <a:effectRef idx="0">
            <a:schemeClr val="accent1"/>
          </a:effectRef>
          <a:fontRef idx="minor"/>
        </p:style>
      </p:sp>
      <p:sp>
        <p:nvSpPr>
          <p:cNvPr id="203" name="CustomShape 31"/>
          <p:cNvSpPr/>
          <p:nvPr/>
        </p:nvSpPr>
        <p:spPr>
          <a:xfrm>
            <a:off x="2690640" y="2806920"/>
            <a:ext cx="213840" cy="214200"/>
          </a:xfrm>
          <a:prstGeom prst="rect">
            <a:avLst/>
          </a:prstGeom>
          <a:ln/>
        </p:spPr>
        <p:style>
          <a:lnRef idx="2">
            <a:schemeClr val="accent1">
              <a:shade val="50000"/>
            </a:schemeClr>
          </a:lnRef>
          <a:fillRef idx="1">
            <a:schemeClr val="accent1"/>
          </a:fillRef>
          <a:effectRef idx="0">
            <a:schemeClr val="accent1"/>
          </a:effectRef>
          <a:fontRef idx="minor"/>
        </p:style>
      </p:sp>
      <p:sp>
        <p:nvSpPr>
          <p:cNvPr id="204" name="CustomShape 32"/>
          <p:cNvSpPr/>
          <p:nvPr/>
        </p:nvSpPr>
        <p:spPr>
          <a:xfrm>
            <a:off x="2906640" y="2806560"/>
            <a:ext cx="214560" cy="214920"/>
          </a:xfrm>
          <a:prstGeom prst="rect">
            <a:avLst/>
          </a:prstGeom>
          <a:solidFill>
            <a:schemeClr val="accent1">
              <a:lumMod val="50000"/>
            </a:schemeClr>
          </a:solidFill>
          <a:ln/>
        </p:spPr>
        <p:style>
          <a:lnRef idx="2">
            <a:schemeClr val="accent1">
              <a:shade val="50000"/>
            </a:schemeClr>
          </a:lnRef>
          <a:fillRef idx="1">
            <a:schemeClr val="accent1"/>
          </a:fillRef>
          <a:effectRef idx="0">
            <a:schemeClr val="accent1"/>
          </a:effectRef>
          <a:fontRef idx="minor"/>
        </p:style>
      </p:sp>
      <p:sp>
        <p:nvSpPr>
          <p:cNvPr id="205" name="CustomShape 33"/>
          <p:cNvSpPr/>
          <p:nvPr/>
        </p:nvSpPr>
        <p:spPr>
          <a:xfrm>
            <a:off x="3124440" y="2806560"/>
            <a:ext cx="214560" cy="214920"/>
          </a:xfrm>
          <a:prstGeom prst="rect">
            <a:avLst/>
          </a:prstGeom>
          <a:ln/>
        </p:spPr>
        <p:style>
          <a:lnRef idx="2">
            <a:schemeClr val="accent1">
              <a:shade val="50000"/>
            </a:schemeClr>
          </a:lnRef>
          <a:fillRef idx="1">
            <a:schemeClr val="accent1"/>
          </a:fillRef>
          <a:effectRef idx="0">
            <a:schemeClr val="accent1"/>
          </a:effectRef>
          <a:fontRef idx="minor"/>
        </p:style>
      </p:sp>
      <p:sp>
        <p:nvSpPr>
          <p:cNvPr id="206" name="CustomShape 34"/>
          <p:cNvSpPr/>
          <p:nvPr/>
        </p:nvSpPr>
        <p:spPr>
          <a:xfrm>
            <a:off x="3342240" y="2806560"/>
            <a:ext cx="214560" cy="214920"/>
          </a:xfrm>
          <a:prstGeom prst="rect">
            <a:avLst/>
          </a:prstGeom>
          <a:ln/>
        </p:spPr>
        <p:style>
          <a:lnRef idx="2">
            <a:schemeClr val="accent1">
              <a:shade val="50000"/>
            </a:schemeClr>
          </a:lnRef>
          <a:fillRef idx="1">
            <a:schemeClr val="accent1"/>
          </a:fillRef>
          <a:effectRef idx="0">
            <a:schemeClr val="accent1"/>
          </a:effectRef>
          <a:fontRef idx="minor"/>
        </p:style>
      </p:sp>
      <p:sp>
        <p:nvSpPr>
          <p:cNvPr id="207" name="CustomShape 35"/>
          <p:cNvSpPr/>
          <p:nvPr/>
        </p:nvSpPr>
        <p:spPr>
          <a:xfrm>
            <a:off x="2690640" y="3016080"/>
            <a:ext cx="213840" cy="214200"/>
          </a:xfrm>
          <a:prstGeom prst="rect">
            <a:avLst/>
          </a:prstGeom>
          <a:solidFill>
            <a:schemeClr val="accent1">
              <a:lumMod val="50000"/>
            </a:schemeClr>
          </a:solidFill>
          <a:ln/>
        </p:spPr>
        <p:style>
          <a:lnRef idx="2">
            <a:schemeClr val="accent1">
              <a:shade val="50000"/>
            </a:schemeClr>
          </a:lnRef>
          <a:fillRef idx="1">
            <a:schemeClr val="accent1"/>
          </a:fillRef>
          <a:effectRef idx="0">
            <a:schemeClr val="accent1"/>
          </a:effectRef>
          <a:fontRef idx="minor"/>
        </p:style>
      </p:sp>
      <p:sp>
        <p:nvSpPr>
          <p:cNvPr id="208" name="CustomShape 36"/>
          <p:cNvSpPr/>
          <p:nvPr/>
        </p:nvSpPr>
        <p:spPr>
          <a:xfrm>
            <a:off x="2906640" y="3015720"/>
            <a:ext cx="214560" cy="214920"/>
          </a:xfrm>
          <a:prstGeom prst="rect">
            <a:avLst/>
          </a:prstGeom>
          <a:solidFill>
            <a:schemeClr val="accent1">
              <a:lumMod val="50000"/>
            </a:schemeClr>
          </a:solidFill>
          <a:ln/>
        </p:spPr>
        <p:style>
          <a:lnRef idx="2">
            <a:schemeClr val="accent1">
              <a:shade val="50000"/>
            </a:schemeClr>
          </a:lnRef>
          <a:fillRef idx="1">
            <a:schemeClr val="accent1"/>
          </a:fillRef>
          <a:effectRef idx="0">
            <a:schemeClr val="accent1"/>
          </a:effectRef>
          <a:fontRef idx="minor"/>
        </p:style>
      </p:sp>
      <p:sp>
        <p:nvSpPr>
          <p:cNvPr id="209" name="CustomShape 37"/>
          <p:cNvSpPr/>
          <p:nvPr/>
        </p:nvSpPr>
        <p:spPr>
          <a:xfrm>
            <a:off x="3124440" y="3015720"/>
            <a:ext cx="214560" cy="214920"/>
          </a:xfrm>
          <a:prstGeom prst="rect">
            <a:avLst/>
          </a:prstGeom>
          <a:solidFill>
            <a:schemeClr val="accent1">
              <a:lumMod val="50000"/>
            </a:schemeClr>
          </a:solidFill>
          <a:ln/>
        </p:spPr>
        <p:style>
          <a:lnRef idx="2">
            <a:schemeClr val="accent1">
              <a:shade val="50000"/>
            </a:schemeClr>
          </a:lnRef>
          <a:fillRef idx="1">
            <a:schemeClr val="accent1"/>
          </a:fillRef>
          <a:effectRef idx="0">
            <a:schemeClr val="accent1"/>
          </a:effectRef>
          <a:fontRef idx="minor"/>
        </p:style>
      </p:sp>
      <p:sp>
        <p:nvSpPr>
          <p:cNvPr id="210" name="CustomShape 38"/>
          <p:cNvSpPr/>
          <p:nvPr/>
        </p:nvSpPr>
        <p:spPr>
          <a:xfrm>
            <a:off x="3342240" y="3015720"/>
            <a:ext cx="214560" cy="214920"/>
          </a:xfrm>
          <a:prstGeom prst="rect">
            <a:avLst/>
          </a:prstGeom>
          <a:solidFill>
            <a:schemeClr val="accent1">
              <a:lumMod val="50000"/>
            </a:schemeClr>
          </a:solidFill>
          <a:ln/>
        </p:spPr>
        <p:style>
          <a:lnRef idx="2">
            <a:schemeClr val="accent1">
              <a:shade val="50000"/>
            </a:schemeClr>
          </a:lnRef>
          <a:fillRef idx="1">
            <a:schemeClr val="accent1"/>
          </a:fillRef>
          <a:effectRef idx="0">
            <a:schemeClr val="accent1"/>
          </a:effectRef>
          <a:fontRef idx="minor"/>
        </p:style>
      </p:sp>
      <p:sp>
        <p:nvSpPr>
          <p:cNvPr id="211" name="CustomShape 39"/>
          <p:cNvSpPr/>
          <p:nvPr/>
        </p:nvSpPr>
        <p:spPr>
          <a:xfrm>
            <a:off x="2690640" y="3225240"/>
            <a:ext cx="213840" cy="214200"/>
          </a:xfrm>
          <a:prstGeom prst="rect">
            <a:avLst/>
          </a:prstGeom>
          <a:ln/>
        </p:spPr>
        <p:style>
          <a:lnRef idx="2">
            <a:schemeClr val="accent1">
              <a:shade val="50000"/>
            </a:schemeClr>
          </a:lnRef>
          <a:fillRef idx="1">
            <a:schemeClr val="accent1"/>
          </a:fillRef>
          <a:effectRef idx="0">
            <a:schemeClr val="accent1"/>
          </a:effectRef>
          <a:fontRef idx="minor"/>
        </p:style>
      </p:sp>
      <p:sp>
        <p:nvSpPr>
          <p:cNvPr id="212" name="CustomShape 40"/>
          <p:cNvSpPr/>
          <p:nvPr/>
        </p:nvSpPr>
        <p:spPr>
          <a:xfrm>
            <a:off x="2690640" y="3434400"/>
            <a:ext cx="213840" cy="214200"/>
          </a:xfrm>
          <a:prstGeom prst="rect">
            <a:avLst/>
          </a:prstGeom>
          <a:ln/>
        </p:spPr>
        <p:style>
          <a:lnRef idx="2">
            <a:schemeClr val="accent1">
              <a:shade val="50000"/>
            </a:schemeClr>
          </a:lnRef>
          <a:fillRef idx="1">
            <a:schemeClr val="accent1"/>
          </a:fillRef>
          <a:effectRef idx="0">
            <a:schemeClr val="accent1"/>
          </a:effectRef>
          <a:fontRef idx="minor"/>
        </p:style>
      </p:sp>
      <p:sp>
        <p:nvSpPr>
          <p:cNvPr id="213" name="CustomShape 41"/>
          <p:cNvSpPr/>
          <p:nvPr/>
        </p:nvSpPr>
        <p:spPr>
          <a:xfrm>
            <a:off x="2906640" y="3434040"/>
            <a:ext cx="214560" cy="214920"/>
          </a:xfrm>
          <a:prstGeom prst="rect">
            <a:avLst/>
          </a:prstGeom>
          <a:solidFill>
            <a:schemeClr val="accent1">
              <a:lumMod val="50000"/>
            </a:schemeClr>
          </a:solidFill>
          <a:ln/>
        </p:spPr>
        <p:style>
          <a:lnRef idx="2">
            <a:schemeClr val="accent1">
              <a:shade val="50000"/>
            </a:schemeClr>
          </a:lnRef>
          <a:fillRef idx="1">
            <a:schemeClr val="accent1"/>
          </a:fillRef>
          <a:effectRef idx="0">
            <a:schemeClr val="accent1"/>
          </a:effectRef>
          <a:fontRef idx="minor"/>
        </p:style>
      </p:sp>
      <p:sp>
        <p:nvSpPr>
          <p:cNvPr id="214" name="CustomShape 42"/>
          <p:cNvSpPr/>
          <p:nvPr/>
        </p:nvSpPr>
        <p:spPr>
          <a:xfrm>
            <a:off x="3124440" y="3434040"/>
            <a:ext cx="214560" cy="214920"/>
          </a:xfrm>
          <a:prstGeom prst="rect">
            <a:avLst/>
          </a:prstGeom>
          <a:ln/>
        </p:spPr>
        <p:style>
          <a:lnRef idx="2">
            <a:schemeClr val="accent1">
              <a:shade val="50000"/>
            </a:schemeClr>
          </a:lnRef>
          <a:fillRef idx="1">
            <a:schemeClr val="accent1"/>
          </a:fillRef>
          <a:effectRef idx="0">
            <a:schemeClr val="accent1"/>
          </a:effectRef>
          <a:fontRef idx="minor"/>
        </p:style>
      </p:sp>
      <p:sp>
        <p:nvSpPr>
          <p:cNvPr id="215" name="CustomShape 43"/>
          <p:cNvSpPr/>
          <p:nvPr/>
        </p:nvSpPr>
        <p:spPr>
          <a:xfrm>
            <a:off x="3342240" y="3434040"/>
            <a:ext cx="214560" cy="214920"/>
          </a:xfrm>
          <a:prstGeom prst="rect">
            <a:avLst/>
          </a:prstGeom>
          <a:ln/>
        </p:spPr>
        <p:style>
          <a:lnRef idx="2">
            <a:schemeClr val="accent1">
              <a:shade val="50000"/>
            </a:schemeClr>
          </a:lnRef>
          <a:fillRef idx="1">
            <a:schemeClr val="accent1"/>
          </a:fillRef>
          <a:effectRef idx="0">
            <a:schemeClr val="accent1"/>
          </a:effectRef>
          <a:fontRef idx="minor"/>
        </p:style>
      </p:sp>
      <p:sp>
        <p:nvSpPr>
          <p:cNvPr id="216" name="CustomShape 44"/>
          <p:cNvSpPr/>
          <p:nvPr/>
        </p:nvSpPr>
        <p:spPr>
          <a:xfrm>
            <a:off x="1889640" y="2927880"/>
            <a:ext cx="936000" cy="3906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CA" sz="2000" spc="-1" strike="noStrike">
                <a:solidFill>
                  <a:srgbClr val="000000"/>
                </a:solidFill>
                <a:uFill>
                  <a:solidFill>
                    <a:srgbClr val="ffffff"/>
                  </a:solidFill>
                </a:uFill>
                <a:latin typeface="Angsana New"/>
              </a:rPr>
              <a:t>RAS</a:t>
            </a:r>
            <a:endParaRPr b="0" lang="en-CA" sz="1800" spc="-1" strike="noStrike">
              <a:solidFill>
                <a:srgbClr val="000000"/>
              </a:solidFill>
              <a:uFill>
                <a:solidFill>
                  <a:srgbClr val="ffffff"/>
                </a:solidFill>
              </a:uFill>
              <a:latin typeface="Arial"/>
            </a:endParaRPr>
          </a:p>
        </p:txBody>
      </p:sp>
      <p:sp>
        <p:nvSpPr>
          <p:cNvPr id="217" name="CustomShape 45"/>
          <p:cNvSpPr/>
          <p:nvPr/>
        </p:nvSpPr>
        <p:spPr>
          <a:xfrm>
            <a:off x="2597400" y="2431800"/>
            <a:ext cx="825120" cy="26496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CA" sz="2000" spc="-1" strike="noStrike">
                <a:solidFill>
                  <a:srgbClr val="000000"/>
                </a:solidFill>
                <a:uFill>
                  <a:solidFill>
                    <a:srgbClr val="ffffff"/>
                  </a:solidFill>
                </a:uFill>
                <a:latin typeface="Angsana New"/>
              </a:rPr>
              <a:t>CAS</a:t>
            </a:r>
            <a:endParaRPr b="0" lang="en-CA" sz="1800" spc="-1" strike="noStrike">
              <a:solidFill>
                <a:srgbClr val="000000"/>
              </a:solidFill>
              <a:uFill>
                <a:solidFill>
                  <a:srgbClr val="ffffff"/>
                </a:solidFill>
              </a:uFill>
              <a:latin typeface="Arial"/>
            </a:endParaRPr>
          </a:p>
        </p:txBody>
      </p:sp>
      <p:sp>
        <p:nvSpPr>
          <p:cNvPr id="218" name="CustomShape 46"/>
          <p:cNvSpPr/>
          <p:nvPr/>
        </p:nvSpPr>
        <p:spPr>
          <a:xfrm>
            <a:off x="2921760" y="2655000"/>
            <a:ext cx="168840" cy="151200"/>
          </a:xfrm>
          <a:prstGeom prst="downArrow">
            <a:avLst>
              <a:gd name="adj1" fmla="val 50000"/>
              <a:gd name="adj2" fmla="val 50000"/>
            </a:avLst>
          </a:prstGeom>
          <a:ln/>
        </p:spPr>
        <p:style>
          <a:lnRef idx="2">
            <a:schemeClr val="accent1">
              <a:shade val="50000"/>
            </a:schemeClr>
          </a:lnRef>
          <a:fillRef idx="1">
            <a:schemeClr val="accent1"/>
          </a:fillRef>
          <a:effectRef idx="0">
            <a:schemeClr val="accent1"/>
          </a:effectRef>
          <a:fontRef idx="minor"/>
        </p:style>
      </p:sp>
      <p:sp>
        <p:nvSpPr>
          <p:cNvPr id="219" name="CustomShape 47"/>
          <p:cNvSpPr/>
          <p:nvPr/>
        </p:nvSpPr>
        <p:spPr>
          <a:xfrm>
            <a:off x="2522520" y="3062160"/>
            <a:ext cx="183600" cy="143640"/>
          </a:xfrm>
          <a:prstGeom prst="rightArrow">
            <a:avLst>
              <a:gd name="adj1" fmla="val 50000"/>
              <a:gd name="adj2" fmla="val 50000"/>
            </a:avLst>
          </a:prstGeom>
          <a:ln/>
        </p:spPr>
        <p:style>
          <a:lnRef idx="2">
            <a:schemeClr val="accent1">
              <a:shade val="50000"/>
            </a:schemeClr>
          </a:lnRef>
          <a:fillRef idx="1">
            <a:schemeClr val="accent1"/>
          </a:fillRef>
          <a:effectRef idx="0">
            <a:schemeClr val="accent1"/>
          </a:effectRef>
          <a:fontRef idx="minor"/>
        </p:style>
      </p:sp>
      <p:sp>
        <p:nvSpPr>
          <p:cNvPr id="220" name="Line 48"/>
          <p:cNvSpPr/>
          <p:nvPr/>
        </p:nvSpPr>
        <p:spPr>
          <a:xfrm>
            <a:off x="1544400" y="3999240"/>
            <a:ext cx="944640" cy="889560"/>
          </a:xfrm>
          <a:prstGeom prst="line">
            <a:avLst/>
          </a:prstGeom>
          <a:ln w="25560">
            <a:solidFill>
              <a:schemeClr val="tx2"/>
            </a:solidFill>
          </a:ln>
        </p:spPr>
        <p:style>
          <a:lnRef idx="1">
            <a:schemeClr val="accent1"/>
          </a:lnRef>
          <a:fillRef idx="0">
            <a:schemeClr val="accent1"/>
          </a:fillRef>
          <a:effectRef idx="0">
            <a:schemeClr val="accent1"/>
          </a:effectRef>
          <a:fontRef idx="minor"/>
        </p:style>
      </p:sp>
      <p:sp>
        <p:nvSpPr>
          <p:cNvPr id="221" name="Line 49"/>
          <p:cNvSpPr/>
          <p:nvPr/>
        </p:nvSpPr>
        <p:spPr>
          <a:xfrm flipV="1">
            <a:off x="2842560" y="3983040"/>
            <a:ext cx="1008720" cy="871560"/>
          </a:xfrm>
          <a:prstGeom prst="line">
            <a:avLst/>
          </a:prstGeom>
          <a:ln w="25560">
            <a:solidFill>
              <a:schemeClr val="tx2"/>
            </a:solidFill>
          </a:ln>
        </p:spPr>
        <p:style>
          <a:lnRef idx="1">
            <a:schemeClr val="accent1"/>
          </a:lnRef>
          <a:fillRef idx="0">
            <a:schemeClr val="accent1"/>
          </a:fillRef>
          <a:effectRef idx="0">
            <a:schemeClr val="accent1"/>
          </a:effectRef>
          <a:fontRef idx="minor"/>
        </p:style>
      </p:sp>
      <p:pic>
        <p:nvPicPr>
          <p:cNvPr id="222" name="Picture 12" descr=""/>
          <p:cNvPicPr/>
          <p:nvPr/>
        </p:nvPicPr>
        <p:blipFill>
          <a:blip r:embed="rId3"/>
          <a:stretch/>
        </p:blipFill>
        <p:spPr>
          <a:xfrm>
            <a:off x="4725360" y="1722240"/>
            <a:ext cx="1581840" cy="1659240"/>
          </a:xfrm>
          <a:prstGeom prst="rect">
            <a:avLst/>
          </a:prstGeom>
          <a:ln>
            <a:noFill/>
          </a:ln>
        </p:spPr>
      </p:pic>
      <p:sp>
        <p:nvSpPr>
          <p:cNvPr id="223" name="Line 50"/>
          <p:cNvSpPr/>
          <p:nvPr/>
        </p:nvSpPr>
        <p:spPr>
          <a:xfrm flipV="1">
            <a:off x="3231720" y="1978200"/>
            <a:ext cx="1726920" cy="1037160"/>
          </a:xfrm>
          <a:prstGeom prst="line">
            <a:avLst/>
          </a:prstGeom>
          <a:ln w="19080">
            <a:solidFill>
              <a:schemeClr val="tx2"/>
            </a:solidFill>
          </a:ln>
        </p:spPr>
        <p:style>
          <a:lnRef idx="1">
            <a:schemeClr val="accent1"/>
          </a:lnRef>
          <a:fillRef idx="0">
            <a:schemeClr val="accent1"/>
          </a:fillRef>
          <a:effectRef idx="0">
            <a:schemeClr val="accent1"/>
          </a:effectRef>
          <a:fontRef idx="minor"/>
        </p:style>
      </p:sp>
      <p:sp>
        <p:nvSpPr>
          <p:cNvPr id="224" name="Line 51"/>
          <p:cNvSpPr/>
          <p:nvPr/>
        </p:nvSpPr>
        <p:spPr>
          <a:xfrm>
            <a:off x="3231720" y="3224520"/>
            <a:ext cx="1726920" cy="165240"/>
          </a:xfrm>
          <a:prstGeom prst="line">
            <a:avLst/>
          </a:prstGeom>
          <a:ln w="19080">
            <a:solidFill>
              <a:schemeClr val="tx2"/>
            </a:solidFill>
          </a:ln>
        </p:spPr>
        <p:style>
          <a:lnRef idx="1">
            <a:schemeClr val="accent1"/>
          </a:lnRef>
          <a:fillRef idx="0">
            <a:schemeClr val="accent1"/>
          </a:fillRef>
          <a:effectRef idx="0">
            <a:schemeClr val="accent1"/>
          </a:effectRef>
          <a:fontRef idx="minor"/>
        </p:style>
      </p:sp>
      <p:sp>
        <p:nvSpPr>
          <p:cNvPr id="225" name="CustomShape 52"/>
          <p:cNvSpPr/>
          <p:nvPr/>
        </p:nvSpPr>
        <p:spPr>
          <a:xfrm>
            <a:off x="8355960" y="1722240"/>
            <a:ext cx="1585080" cy="3906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CA" sz="2000" spc="-1" strike="noStrike">
                <a:solidFill>
                  <a:srgbClr val="000000"/>
                </a:solidFill>
                <a:uFill>
                  <a:solidFill>
                    <a:srgbClr val="ffffff"/>
                  </a:solidFill>
                </a:uFill>
                <a:latin typeface="Angsana New"/>
              </a:rPr>
              <a:t>DIMM</a:t>
            </a:r>
            <a:endParaRPr b="0" lang="en-CA" sz="1800" spc="-1" strike="noStrike">
              <a:solidFill>
                <a:srgbClr val="000000"/>
              </a:solidFill>
              <a:uFill>
                <a:solidFill>
                  <a:srgbClr val="ffffff"/>
                </a:solidFill>
              </a:uFill>
              <a:latin typeface="Arial"/>
            </a:endParaRPr>
          </a:p>
        </p:txBody>
      </p:sp>
      <p:sp>
        <p:nvSpPr>
          <p:cNvPr id="226" name="Line 53"/>
          <p:cNvSpPr/>
          <p:nvPr/>
        </p:nvSpPr>
        <p:spPr>
          <a:xfrm>
            <a:off x="9051480" y="1999800"/>
            <a:ext cx="15120" cy="2085120"/>
          </a:xfrm>
          <a:prstGeom prst="line">
            <a:avLst/>
          </a:prstGeom>
          <a:ln w="25560"/>
        </p:spPr>
        <p:style>
          <a:lnRef idx="1">
            <a:schemeClr val="accent1"/>
          </a:lnRef>
          <a:fillRef idx="0">
            <a:schemeClr val="accent1"/>
          </a:fillRef>
          <a:effectRef idx="0">
            <a:schemeClr val="accent1"/>
          </a:effectRef>
          <a:fontRef idx="minor"/>
        </p:style>
      </p:sp>
    </p:spTree>
  </p:cSld>
  <p:timing>
    <p:tnLst>
      <p:par>
        <p:cTn id="5" dur="indefinite" restart="never" nodeType="tmRoot">
          <p:childTnLst>
            <p:seq>
              <p:cTn id="6" dur="indefinite" nodeType="mainSeq">
                <p:childTnLst>
                  <p:par>
                    <p:cTn id="7" fill="hold">
                      <p:stCondLst>
                        <p:cond delay="indefinite"/>
                      </p:stCondLst>
                      <p:childTnLst>
                        <p:par>
                          <p:cTn id="8" fill="hold">
                            <p:stCondLst>
                              <p:cond delay="0"/>
                            </p:stCondLst>
                            <p:childTnLst>
                              <p:par>
                                <p:cTn id="9" nodeType="clickEffect" fill="hold" presetClass="entr" presetID="1">
                                  <p:stCondLst>
                                    <p:cond delay="0"/>
                                  </p:stCondLst>
                                  <p:childTnLst>
                                    <p:set>
                                      <p:cBhvr>
                                        <p:cTn id="10" dur="1" fill="hold">
                                          <p:stCondLst>
                                            <p:cond delay="0"/>
                                          </p:stCondLst>
                                        </p:cTn>
                                        <p:tgtEl>
                                          <p:spTgt spid="-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nodeType="clickEffect" fill="hold" presetClass="entr" presetID="1">
                                  <p:stCondLst>
                                    <p:cond delay="0"/>
                                  </p:stCondLst>
                                  <p:childTnLst>
                                    <p:set>
                                      <p:cBhvr>
                                        <p:cTn id="14" dur="1" fill="hold">
                                          <p:stCondLst>
                                            <p:cond delay="0"/>
                                          </p:stCondLst>
                                        </p:cTn>
                                        <p:tgtEl>
                                          <p:spTgt spid="-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nodeType="clickEffect" fill="hold" presetClass="entr" presetID="1">
                                  <p:stCondLst>
                                    <p:cond delay="0"/>
                                  </p:stCondLst>
                                  <p:childTnLst>
                                    <p:set>
                                      <p:cBhvr>
                                        <p:cTn id="18" dur="1" fill="hold">
                                          <p:stCondLst>
                                            <p:cond delay="0"/>
                                          </p:stCondLst>
                                        </p:cTn>
                                        <p:tgtEl>
                                          <p:spTgt spid="-1"/>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CustomShape 1"/>
          <p:cNvSpPr/>
          <p:nvPr/>
        </p:nvSpPr>
        <p:spPr>
          <a:xfrm>
            <a:off x="8031960" y="5275440"/>
            <a:ext cx="2373480" cy="319680"/>
          </a:xfrm>
          <a:prstGeom prst="rect">
            <a:avLst/>
          </a:prstGeom>
          <a:ln/>
        </p:spPr>
        <p:style>
          <a:lnRef idx="2">
            <a:schemeClr val="accent1">
              <a:shade val="50000"/>
            </a:schemeClr>
          </a:lnRef>
          <a:fillRef idx="1">
            <a:schemeClr val="accent1"/>
          </a:fillRef>
          <a:effectRef idx="0">
            <a:schemeClr val="accent1"/>
          </a:effectRef>
          <a:fontRef idx="minor"/>
        </p:style>
      </p:sp>
      <p:pic>
        <p:nvPicPr>
          <p:cNvPr id="228" name="Picture 54" descr=""/>
          <p:cNvPicPr/>
          <p:nvPr/>
        </p:nvPicPr>
        <p:blipFill>
          <a:blip r:embed="rId1"/>
          <a:stretch/>
        </p:blipFill>
        <p:spPr>
          <a:xfrm>
            <a:off x="8031600" y="5270400"/>
            <a:ext cx="2381040" cy="333000"/>
          </a:xfrm>
          <a:prstGeom prst="rect">
            <a:avLst/>
          </a:prstGeom>
          <a:ln>
            <a:noFill/>
          </a:ln>
        </p:spPr>
      </p:pic>
      <p:sp>
        <p:nvSpPr>
          <p:cNvPr id="229" name="TextShape 2"/>
          <p:cNvSpPr txBox="1"/>
          <p:nvPr/>
        </p:nvSpPr>
        <p:spPr>
          <a:xfrm>
            <a:off x="838080" y="1684080"/>
            <a:ext cx="10998000" cy="4350960"/>
          </a:xfrm>
          <a:prstGeom prst="rect">
            <a:avLst/>
          </a:prstGeom>
          <a:noFill/>
          <a:ln>
            <a:noFill/>
          </a:ln>
        </p:spPr>
        <p:txBody>
          <a:bodyPr/>
          <a:p>
            <a:pPr marL="228600" indent="-228240">
              <a:lnSpc>
                <a:spcPct val="90000"/>
              </a:lnSpc>
              <a:buClr>
                <a:srgbClr val="000000"/>
              </a:buClr>
              <a:buFont typeface="Arial"/>
              <a:buChar char="•"/>
            </a:pPr>
            <a:r>
              <a:rPr b="0" lang="en-US" sz="2100" spc="-1" strike="noStrike">
                <a:solidFill>
                  <a:srgbClr val="000000"/>
                </a:solidFill>
                <a:uFill>
                  <a:solidFill>
                    <a:srgbClr val="ffffff"/>
                  </a:solidFill>
                </a:uFill>
                <a:latin typeface="Calibri"/>
              </a:rPr>
              <a:t>Disturbance between adjacent DRAM rows as technology enables high cell density</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100" spc="-1" strike="noStrike">
                <a:solidFill>
                  <a:srgbClr val="000000"/>
                </a:solidFill>
                <a:uFill>
                  <a:solidFill>
                    <a:srgbClr val="ffffff"/>
                  </a:solidFill>
                </a:uFill>
                <a:latin typeface="Calibri"/>
              </a:rPr>
              <a:t>Repeated activation of a row induces bit flips in adjacent rows due to EM coupling</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100" spc="-1" strike="noStrike">
                <a:solidFill>
                  <a:srgbClr val="000000"/>
                </a:solidFill>
                <a:uFill>
                  <a:solidFill>
                    <a:srgbClr val="ffffff"/>
                  </a:solidFill>
                </a:uFill>
                <a:latin typeface="Calibri"/>
              </a:rPr>
              <a:t>Same Bank Different Row (SBDR) accesses to bypass row buffer</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100" spc="-1" strike="noStrike">
                <a:solidFill>
                  <a:srgbClr val="000000"/>
                </a:solidFill>
                <a:uFill>
                  <a:solidFill>
                    <a:srgbClr val="ffffff"/>
                  </a:solidFill>
                </a:uFill>
                <a:latin typeface="Calibri"/>
              </a:rPr>
              <a:t>DDR4 still vulnerable</a:t>
            </a:r>
            <a:endParaRPr b="0" lang="en-US" sz="2800" spc="-1" strike="noStrike">
              <a:solidFill>
                <a:srgbClr val="000000"/>
              </a:solidFill>
              <a:uFill>
                <a:solidFill>
                  <a:srgbClr val="ffffff"/>
                </a:solidFill>
              </a:uFill>
              <a:latin typeface="Calibri"/>
            </a:endParaRPr>
          </a:p>
          <a:p>
            <a:pPr>
              <a:lnSpc>
                <a:spcPct val="90000"/>
              </a:lnSpc>
            </a:pPr>
            <a:endParaRPr b="0" lang="en-US" sz="2800" spc="-1" strike="noStrike">
              <a:solidFill>
                <a:srgbClr val="000000"/>
              </a:solidFill>
              <a:uFill>
                <a:solidFill>
                  <a:srgbClr val="ffffff"/>
                </a:solidFill>
              </a:uFill>
              <a:latin typeface="Calibri"/>
            </a:endParaRPr>
          </a:p>
        </p:txBody>
      </p:sp>
      <p:sp>
        <p:nvSpPr>
          <p:cNvPr id="230" name="TextShape 3"/>
          <p:cNvSpPr txBox="1"/>
          <p:nvPr/>
        </p:nvSpPr>
        <p:spPr>
          <a:xfrm>
            <a:off x="8610480" y="6455520"/>
            <a:ext cx="2742840" cy="364680"/>
          </a:xfrm>
          <a:prstGeom prst="rect">
            <a:avLst/>
          </a:prstGeom>
          <a:noFill/>
          <a:ln>
            <a:noFill/>
          </a:ln>
        </p:spPr>
        <p:txBody>
          <a:bodyPr anchor="ctr"/>
          <a:p>
            <a:pPr algn="r">
              <a:lnSpc>
                <a:spcPct val="100000"/>
              </a:lnSpc>
            </a:pPr>
            <a:fld id="{A8E349DE-6706-4219-98A9-247785D49B80}" type="slidenum">
              <a:rPr b="1" lang="en-CA" sz="2000" spc="-1" strike="noStrike">
                <a:solidFill>
                  <a:srgbClr val="000000"/>
                </a:solidFill>
                <a:uFill>
                  <a:solidFill>
                    <a:srgbClr val="ffffff"/>
                  </a:solidFill>
                </a:uFill>
                <a:latin typeface="Calibri"/>
              </a:rPr>
              <a:t>&lt;number&gt;</a:t>
            </a:fld>
            <a:endParaRPr b="0" lang="en-CA" sz="1400" spc="-1" strike="noStrike">
              <a:solidFill>
                <a:srgbClr val="000000"/>
              </a:solidFill>
              <a:uFill>
                <a:solidFill>
                  <a:srgbClr val="ffffff"/>
                </a:solidFill>
              </a:uFill>
              <a:latin typeface="Times New Roman"/>
            </a:endParaRPr>
          </a:p>
        </p:txBody>
      </p:sp>
      <p:sp>
        <p:nvSpPr>
          <p:cNvPr id="231" name="Line 4"/>
          <p:cNvSpPr/>
          <p:nvPr/>
        </p:nvSpPr>
        <p:spPr>
          <a:xfrm>
            <a:off x="838080" y="1558800"/>
            <a:ext cx="10515600" cy="360"/>
          </a:xfrm>
          <a:prstGeom prst="line">
            <a:avLst/>
          </a:prstGeom>
          <a:ln w="38160"/>
        </p:spPr>
        <p:style>
          <a:lnRef idx="3">
            <a:schemeClr val="accent1"/>
          </a:lnRef>
          <a:fillRef idx="0">
            <a:schemeClr val="accent1"/>
          </a:fillRef>
          <a:effectRef idx="2">
            <a:schemeClr val="accent1"/>
          </a:effectRef>
          <a:fontRef idx="minor"/>
        </p:style>
      </p:sp>
      <p:sp>
        <p:nvSpPr>
          <p:cNvPr id="232" name="CustomShape 5"/>
          <p:cNvSpPr/>
          <p:nvPr/>
        </p:nvSpPr>
        <p:spPr>
          <a:xfrm>
            <a:off x="743760" y="4038480"/>
            <a:ext cx="3771720" cy="2642400"/>
          </a:xfrm>
          <a:prstGeom prst="roundRect">
            <a:avLst>
              <a:gd name="adj" fmla="val 11319"/>
            </a:avLst>
          </a:prstGeom>
          <a:solidFill>
            <a:srgbClr val="0d3533"/>
          </a:solidFill>
          <a:ln w="57240">
            <a:noFill/>
          </a:ln>
        </p:spPr>
        <p:style>
          <a:lnRef idx="2">
            <a:schemeClr val="accent1">
              <a:shade val="50000"/>
            </a:schemeClr>
          </a:lnRef>
          <a:fillRef idx="1">
            <a:schemeClr val="accent1"/>
          </a:fillRef>
          <a:effectRef idx="0">
            <a:schemeClr val="accent1"/>
          </a:effectRef>
          <a:fontRef idx="minor"/>
        </p:style>
        <p:txBody>
          <a:bodyPr lIns="90000" rIns="90000" tIns="45000" bIns="45000"/>
          <a:p>
            <a:pPr marL="114480">
              <a:lnSpc>
                <a:spcPct val="90000"/>
              </a:lnSpc>
            </a:pPr>
            <a:r>
              <a:rPr b="0" lang="en-CA" sz="2800" spc="-1" strike="noStrike" u="sng">
                <a:solidFill>
                  <a:srgbClr val="ffffff"/>
                </a:solidFill>
                <a:uFill>
                  <a:solidFill>
                    <a:srgbClr val="ffffff"/>
                  </a:solidFill>
                </a:uFill>
                <a:latin typeface="Courier New"/>
              </a:rPr>
              <a:t>loop</a:t>
            </a:r>
            <a:r>
              <a:rPr b="0" lang="en-CA" sz="2800" spc="-1" strike="noStrike">
                <a:solidFill>
                  <a:srgbClr val="ffffff"/>
                </a:solidFill>
                <a:uFill>
                  <a:solidFill>
                    <a:srgbClr val="ffffff"/>
                  </a:solidFill>
                </a:uFill>
                <a:latin typeface="Courier New"/>
              </a:rPr>
              <a:t>:</a:t>
            </a:r>
            <a:endParaRPr b="0" lang="en-CA" sz="1800" spc="-1" strike="noStrike">
              <a:solidFill>
                <a:srgbClr val="000000"/>
              </a:solidFill>
              <a:uFill>
                <a:solidFill>
                  <a:srgbClr val="ffffff"/>
                </a:solidFill>
              </a:uFill>
              <a:latin typeface="Arial"/>
            </a:endParaRPr>
          </a:p>
          <a:p>
            <a:pPr marL="114480">
              <a:lnSpc>
                <a:spcPct val="90000"/>
              </a:lnSpc>
            </a:pPr>
            <a:r>
              <a:rPr b="0" lang="en-CA" sz="2800" spc="-1" strike="noStrike">
                <a:solidFill>
                  <a:srgbClr val="ffffff"/>
                </a:solidFill>
                <a:uFill>
                  <a:solidFill>
                    <a:srgbClr val="ffffff"/>
                  </a:solidFill>
                </a:uFill>
                <a:latin typeface="Courier New"/>
              </a:rPr>
              <a:t>  </a:t>
            </a:r>
            <a:r>
              <a:rPr b="0" lang="en-CA" sz="2800" spc="-1" strike="noStrike">
                <a:solidFill>
                  <a:srgbClr val="ffffff"/>
                </a:solidFill>
                <a:uFill>
                  <a:solidFill>
                    <a:srgbClr val="ffffff"/>
                  </a:solidFill>
                </a:uFill>
                <a:latin typeface="Courier New"/>
              </a:rPr>
              <a:t>mov (</a:t>
            </a:r>
            <a:r>
              <a:rPr b="1" lang="en-CA" sz="2800" spc="-1" strike="noStrike">
                <a:solidFill>
                  <a:srgbClr val="ff0000"/>
                </a:solidFill>
                <a:uFill>
                  <a:solidFill>
                    <a:srgbClr val="ffffff"/>
                  </a:solidFill>
                </a:uFill>
                <a:latin typeface="Courier New"/>
              </a:rPr>
              <a:t>X</a:t>
            </a:r>
            <a:r>
              <a:rPr b="0" lang="en-CA" sz="2800" spc="-1" strike="noStrike">
                <a:solidFill>
                  <a:srgbClr val="ffffff"/>
                </a:solidFill>
                <a:uFill>
                  <a:solidFill>
                    <a:srgbClr val="ffffff"/>
                  </a:solidFill>
                </a:uFill>
                <a:latin typeface="Courier New"/>
              </a:rPr>
              <a:t>), %eax</a:t>
            </a:r>
            <a:endParaRPr b="0" lang="en-CA" sz="1800" spc="-1" strike="noStrike">
              <a:solidFill>
                <a:srgbClr val="000000"/>
              </a:solidFill>
              <a:uFill>
                <a:solidFill>
                  <a:srgbClr val="ffffff"/>
                </a:solidFill>
              </a:uFill>
              <a:latin typeface="Arial"/>
            </a:endParaRPr>
          </a:p>
          <a:p>
            <a:pPr marL="114480">
              <a:lnSpc>
                <a:spcPct val="90000"/>
              </a:lnSpc>
            </a:pPr>
            <a:r>
              <a:rPr b="0" lang="en-CA" sz="2800" spc="-1" strike="noStrike">
                <a:solidFill>
                  <a:srgbClr val="ffffff"/>
                </a:solidFill>
                <a:uFill>
                  <a:solidFill>
                    <a:srgbClr val="ffffff"/>
                  </a:solidFill>
                </a:uFill>
                <a:latin typeface="Courier New"/>
              </a:rPr>
              <a:t>  </a:t>
            </a:r>
            <a:r>
              <a:rPr b="0" lang="en-CA" sz="2800" spc="-1" strike="noStrike">
                <a:solidFill>
                  <a:srgbClr val="ffffff"/>
                </a:solidFill>
                <a:uFill>
                  <a:solidFill>
                    <a:srgbClr val="ffffff"/>
                  </a:solidFill>
                </a:uFill>
                <a:latin typeface="Courier New"/>
              </a:rPr>
              <a:t>mov (</a:t>
            </a:r>
            <a:r>
              <a:rPr b="1" lang="en-CA" sz="2800" spc="-1" strike="noStrike">
                <a:solidFill>
                  <a:srgbClr val="548235"/>
                </a:solidFill>
                <a:uFill>
                  <a:solidFill>
                    <a:srgbClr val="ffffff"/>
                  </a:solidFill>
                </a:uFill>
                <a:latin typeface="Courier New"/>
              </a:rPr>
              <a:t>Y</a:t>
            </a:r>
            <a:r>
              <a:rPr b="0" lang="en-CA" sz="2800" spc="-1" strike="noStrike">
                <a:solidFill>
                  <a:srgbClr val="ffffff"/>
                </a:solidFill>
                <a:uFill>
                  <a:solidFill>
                    <a:srgbClr val="ffffff"/>
                  </a:solidFill>
                </a:uFill>
                <a:latin typeface="Courier New"/>
              </a:rPr>
              <a:t>), %ebx</a:t>
            </a:r>
            <a:endParaRPr b="0" lang="en-CA" sz="1800" spc="-1" strike="noStrike">
              <a:solidFill>
                <a:srgbClr val="000000"/>
              </a:solidFill>
              <a:uFill>
                <a:solidFill>
                  <a:srgbClr val="ffffff"/>
                </a:solidFill>
              </a:uFill>
              <a:latin typeface="Arial"/>
            </a:endParaRPr>
          </a:p>
          <a:p>
            <a:pPr marL="114480">
              <a:lnSpc>
                <a:spcPct val="90000"/>
              </a:lnSpc>
            </a:pPr>
            <a:r>
              <a:rPr b="0" lang="en-CA" sz="2800" spc="-1" strike="noStrike">
                <a:solidFill>
                  <a:srgbClr val="ffffff"/>
                </a:solidFill>
                <a:uFill>
                  <a:solidFill>
                    <a:srgbClr val="ffffff"/>
                  </a:solidFill>
                </a:uFill>
                <a:latin typeface="Courier New"/>
              </a:rPr>
              <a:t>  </a:t>
            </a:r>
            <a:r>
              <a:rPr b="0" lang="en-CA" sz="2800" spc="-1" strike="noStrike">
                <a:solidFill>
                  <a:srgbClr val="ffffff"/>
                </a:solidFill>
                <a:uFill>
                  <a:solidFill>
                    <a:srgbClr val="ffffff"/>
                  </a:solidFill>
                </a:uFill>
                <a:latin typeface="Courier New"/>
              </a:rPr>
              <a:t>clflush (</a:t>
            </a:r>
            <a:r>
              <a:rPr b="1" lang="en-CA" sz="2800" spc="-1" strike="noStrike">
                <a:solidFill>
                  <a:srgbClr val="ff0000"/>
                </a:solidFill>
                <a:uFill>
                  <a:solidFill>
                    <a:srgbClr val="ffffff"/>
                  </a:solidFill>
                </a:uFill>
                <a:latin typeface="Courier New"/>
              </a:rPr>
              <a:t>X</a:t>
            </a:r>
            <a:r>
              <a:rPr b="0" lang="en-CA" sz="2800" spc="-1" strike="noStrike">
                <a:solidFill>
                  <a:srgbClr val="ffffff"/>
                </a:solidFill>
                <a:uFill>
                  <a:solidFill>
                    <a:srgbClr val="ffffff"/>
                  </a:solidFill>
                </a:uFill>
                <a:latin typeface="Courier New"/>
              </a:rPr>
              <a:t>)</a:t>
            </a:r>
            <a:endParaRPr b="0" lang="en-CA" sz="1800" spc="-1" strike="noStrike">
              <a:solidFill>
                <a:srgbClr val="000000"/>
              </a:solidFill>
              <a:uFill>
                <a:solidFill>
                  <a:srgbClr val="ffffff"/>
                </a:solidFill>
              </a:uFill>
              <a:latin typeface="Arial"/>
            </a:endParaRPr>
          </a:p>
          <a:p>
            <a:pPr marL="114480">
              <a:lnSpc>
                <a:spcPct val="90000"/>
              </a:lnSpc>
            </a:pPr>
            <a:r>
              <a:rPr b="0" lang="en-CA" sz="2800" spc="-1" strike="noStrike">
                <a:solidFill>
                  <a:srgbClr val="ffffff"/>
                </a:solidFill>
                <a:uFill>
                  <a:solidFill>
                    <a:srgbClr val="ffffff"/>
                  </a:solidFill>
                </a:uFill>
                <a:latin typeface="Courier New"/>
              </a:rPr>
              <a:t>  </a:t>
            </a:r>
            <a:r>
              <a:rPr b="0" lang="en-CA" sz="2800" spc="-1" strike="noStrike">
                <a:solidFill>
                  <a:srgbClr val="ffffff"/>
                </a:solidFill>
                <a:uFill>
                  <a:solidFill>
                    <a:srgbClr val="ffffff"/>
                  </a:solidFill>
                </a:uFill>
                <a:latin typeface="Courier New"/>
              </a:rPr>
              <a:t>clflush (</a:t>
            </a:r>
            <a:r>
              <a:rPr b="1" lang="en-CA" sz="2800" spc="-1" strike="noStrike">
                <a:solidFill>
                  <a:srgbClr val="548235"/>
                </a:solidFill>
                <a:uFill>
                  <a:solidFill>
                    <a:srgbClr val="ffffff"/>
                  </a:solidFill>
                </a:uFill>
                <a:latin typeface="Courier New"/>
              </a:rPr>
              <a:t>Y</a:t>
            </a:r>
            <a:r>
              <a:rPr b="0" lang="en-CA" sz="2800" spc="-1" strike="noStrike">
                <a:solidFill>
                  <a:srgbClr val="ffffff"/>
                </a:solidFill>
                <a:uFill>
                  <a:solidFill>
                    <a:srgbClr val="ffffff"/>
                  </a:solidFill>
                </a:uFill>
                <a:latin typeface="Courier New"/>
              </a:rPr>
              <a:t>)</a:t>
            </a:r>
            <a:endParaRPr b="0" lang="en-CA" sz="1800" spc="-1" strike="noStrike">
              <a:solidFill>
                <a:srgbClr val="000000"/>
              </a:solidFill>
              <a:uFill>
                <a:solidFill>
                  <a:srgbClr val="ffffff"/>
                </a:solidFill>
              </a:uFill>
              <a:latin typeface="Arial"/>
            </a:endParaRPr>
          </a:p>
          <a:p>
            <a:pPr marL="114480">
              <a:lnSpc>
                <a:spcPct val="90000"/>
              </a:lnSpc>
            </a:pPr>
            <a:r>
              <a:rPr b="0" lang="en-CA" sz="2800" spc="-1" strike="noStrike">
                <a:solidFill>
                  <a:srgbClr val="ffffff"/>
                </a:solidFill>
                <a:uFill>
                  <a:solidFill>
                    <a:srgbClr val="ffffff"/>
                  </a:solidFill>
                </a:uFill>
                <a:latin typeface="Courier New"/>
              </a:rPr>
              <a:t>  </a:t>
            </a:r>
            <a:r>
              <a:rPr b="0" lang="en-CA" sz="2800" spc="-1" strike="noStrike">
                <a:solidFill>
                  <a:srgbClr val="ffffff"/>
                </a:solidFill>
                <a:uFill>
                  <a:solidFill>
                    <a:srgbClr val="ffffff"/>
                  </a:solidFill>
                </a:uFill>
                <a:latin typeface="Courier New"/>
              </a:rPr>
              <a:t>jmp </a:t>
            </a:r>
            <a:r>
              <a:rPr b="0" lang="en-CA" sz="2800" spc="-1" strike="noStrike" u="sng">
                <a:solidFill>
                  <a:srgbClr val="ffffff"/>
                </a:solidFill>
                <a:uFill>
                  <a:solidFill>
                    <a:srgbClr val="ffffff"/>
                  </a:solidFill>
                </a:uFill>
                <a:latin typeface="Courier New"/>
              </a:rPr>
              <a:t>loop</a:t>
            </a:r>
            <a:endParaRPr b="0" lang="en-CA" sz="1800" spc="-1" strike="noStrike">
              <a:solidFill>
                <a:srgbClr val="000000"/>
              </a:solidFill>
              <a:uFill>
                <a:solidFill>
                  <a:srgbClr val="ffffff"/>
                </a:solidFill>
              </a:uFill>
              <a:latin typeface="Arial"/>
            </a:endParaRPr>
          </a:p>
        </p:txBody>
      </p:sp>
      <p:sp>
        <p:nvSpPr>
          <p:cNvPr id="233" name="CustomShape 6"/>
          <p:cNvSpPr/>
          <p:nvPr/>
        </p:nvSpPr>
        <p:spPr>
          <a:xfrm>
            <a:off x="838080" y="3601080"/>
            <a:ext cx="2336400" cy="48528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0" lang="en-CA" sz="1800" spc="-1" strike="noStrike">
                <a:solidFill>
                  <a:srgbClr val="000000"/>
                </a:solidFill>
                <a:uFill>
                  <a:solidFill>
                    <a:srgbClr val="ffffff"/>
                  </a:solidFill>
                </a:uFill>
                <a:latin typeface="Calibri"/>
                <a:ea typeface="ＭＳ Ｐゴシック"/>
              </a:rPr>
              <a:t>(Kim et al., ISCA 2014)</a:t>
            </a:r>
            <a:endParaRPr b="0" lang="en-CA" sz="1800" spc="-1" strike="noStrike">
              <a:solidFill>
                <a:srgbClr val="000000"/>
              </a:solidFill>
              <a:uFill>
                <a:solidFill>
                  <a:srgbClr val="ffffff"/>
                </a:solidFill>
              </a:uFill>
              <a:latin typeface="Arial"/>
            </a:endParaRPr>
          </a:p>
        </p:txBody>
      </p:sp>
      <p:sp>
        <p:nvSpPr>
          <p:cNvPr id="234" name="CustomShape 7"/>
          <p:cNvSpPr/>
          <p:nvPr/>
        </p:nvSpPr>
        <p:spPr>
          <a:xfrm>
            <a:off x="7706880" y="3599640"/>
            <a:ext cx="308880" cy="48528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1" lang="en-CA" sz="1800" spc="-1" strike="noStrike">
                <a:solidFill>
                  <a:srgbClr val="ff0000"/>
                </a:solidFill>
                <a:uFill>
                  <a:solidFill>
                    <a:srgbClr val="ffffff"/>
                  </a:solidFill>
                </a:uFill>
                <a:latin typeface="Courier New"/>
              </a:rPr>
              <a:t>X</a:t>
            </a:r>
            <a:endParaRPr b="0" lang="en-CA" sz="1800" spc="-1" strike="noStrike">
              <a:solidFill>
                <a:srgbClr val="000000"/>
              </a:solidFill>
              <a:uFill>
                <a:solidFill>
                  <a:srgbClr val="ffffff"/>
                </a:solidFill>
              </a:uFill>
              <a:latin typeface="Arial"/>
            </a:endParaRPr>
          </a:p>
        </p:txBody>
      </p:sp>
      <p:sp>
        <p:nvSpPr>
          <p:cNvPr id="235" name="CustomShape 8"/>
          <p:cNvSpPr/>
          <p:nvPr/>
        </p:nvSpPr>
        <p:spPr>
          <a:xfrm>
            <a:off x="7706880" y="4872600"/>
            <a:ext cx="308880" cy="48528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1" lang="en-CA" sz="1800" spc="-1" strike="noStrike">
                <a:solidFill>
                  <a:srgbClr val="548235"/>
                </a:solidFill>
                <a:uFill>
                  <a:solidFill>
                    <a:srgbClr val="ffffff"/>
                  </a:solidFill>
                </a:uFill>
                <a:latin typeface="Courier New"/>
              </a:rPr>
              <a:t>Y</a:t>
            </a:r>
            <a:endParaRPr b="0" lang="en-CA" sz="1800" spc="-1" strike="noStrike">
              <a:solidFill>
                <a:srgbClr val="000000"/>
              </a:solidFill>
              <a:uFill>
                <a:solidFill>
                  <a:srgbClr val="ffffff"/>
                </a:solidFill>
              </a:uFill>
              <a:latin typeface="Arial"/>
            </a:endParaRPr>
          </a:p>
        </p:txBody>
      </p:sp>
      <p:sp>
        <p:nvSpPr>
          <p:cNvPr id="236" name="CustomShape 9"/>
          <p:cNvSpPr/>
          <p:nvPr/>
        </p:nvSpPr>
        <p:spPr>
          <a:xfrm>
            <a:off x="8039880" y="4630680"/>
            <a:ext cx="2375280" cy="360000"/>
          </a:xfrm>
          <a:prstGeom prst="rect">
            <a:avLst/>
          </a:prstGeom>
          <a:ln/>
        </p:spPr>
        <p:style>
          <a:lnRef idx="2">
            <a:schemeClr val="accent1">
              <a:shade val="50000"/>
            </a:schemeClr>
          </a:lnRef>
          <a:fillRef idx="1">
            <a:schemeClr val="accent1"/>
          </a:fillRef>
          <a:effectRef idx="0">
            <a:schemeClr val="accent1"/>
          </a:effectRef>
          <a:fontRef idx="minor"/>
        </p:style>
      </p:sp>
      <p:sp>
        <p:nvSpPr>
          <p:cNvPr id="237" name="CustomShape 10"/>
          <p:cNvSpPr/>
          <p:nvPr/>
        </p:nvSpPr>
        <p:spPr>
          <a:xfrm>
            <a:off x="8038080" y="4002480"/>
            <a:ext cx="2377080" cy="319680"/>
          </a:xfrm>
          <a:prstGeom prst="rect">
            <a:avLst/>
          </a:prstGeom>
          <a:ln/>
        </p:spPr>
        <p:style>
          <a:lnRef idx="2">
            <a:schemeClr val="accent1">
              <a:shade val="50000"/>
            </a:schemeClr>
          </a:lnRef>
          <a:fillRef idx="1">
            <a:schemeClr val="accent1"/>
          </a:fillRef>
          <a:effectRef idx="0">
            <a:schemeClr val="accent1"/>
          </a:effectRef>
          <a:fontRef idx="minor"/>
        </p:style>
      </p:sp>
      <p:sp>
        <p:nvSpPr>
          <p:cNvPr id="238" name="CustomShape 11"/>
          <p:cNvSpPr/>
          <p:nvPr/>
        </p:nvSpPr>
        <p:spPr>
          <a:xfrm>
            <a:off x="8040600" y="3370680"/>
            <a:ext cx="2371320" cy="319680"/>
          </a:xfrm>
          <a:prstGeom prst="rect">
            <a:avLst/>
          </a:prstGeom>
          <a:ln/>
        </p:spPr>
        <p:style>
          <a:lnRef idx="2">
            <a:schemeClr val="accent1">
              <a:shade val="50000"/>
            </a:schemeClr>
          </a:lnRef>
          <a:fillRef idx="1">
            <a:schemeClr val="accent1"/>
          </a:fillRef>
          <a:effectRef idx="0">
            <a:schemeClr val="accent1"/>
          </a:effectRef>
          <a:fontRef idx="minor"/>
        </p:style>
      </p:sp>
      <p:sp>
        <p:nvSpPr>
          <p:cNvPr id="239" name="CustomShape 12"/>
          <p:cNvSpPr/>
          <p:nvPr/>
        </p:nvSpPr>
        <p:spPr>
          <a:xfrm>
            <a:off x="8038440" y="3050640"/>
            <a:ext cx="2373480" cy="319680"/>
          </a:xfrm>
          <a:prstGeom prst="rect">
            <a:avLst/>
          </a:prstGeom>
          <a:ln/>
        </p:spPr>
        <p:style>
          <a:lnRef idx="2">
            <a:schemeClr val="accent1">
              <a:shade val="50000"/>
            </a:schemeClr>
          </a:lnRef>
          <a:fillRef idx="1">
            <a:schemeClr val="accent1"/>
          </a:fillRef>
          <a:effectRef idx="0">
            <a:schemeClr val="accent1"/>
          </a:effectRef>
          <a:fontRef idx="minor"/>
        </p:style>
      </p:sp>
      <p:sp>
        <p:nvSpPr>
          <p:cNvPr id="240" name="CustomShape 13"/>
          <p:cNvSpPr/>
          <p:nvPr/>
        </p:nvSpPr>
        <p:spPr>
          <a:xfrm>
            <a:off x="8048880" y="6261840"/>
            <a:ext cx="2373480" cy="319680"/>
          </a:xfrm>
          <a:prstGeom prst="rect">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CA" sz="1800" spc="-1" strike="noStrike">
                <a:solidFill>
                  <a:srgbClr val="000000"/>
                </a:solidFill>
                <a:uFill>
                  <a:solidFill>
                    <a:srgbClr val="ffffff"/>
                  </a:solidFill>
                </a:uFill>
                <a:latin typeface="Calibri"/>
              </a:rPr>
              <a:t>Row buffer</a:t>
            </a:r>
            <a:endParaRPr b="0" lang="en-CA" sz="1800" spc="-1" strike="noStrike">
              <a:solidFill>
                <a:srgbClr val="000000"/>
              </a:solidFill>
              <a:uFill>
                <a:solidFill>
                  <a:srgbClr val="ffffff"/>
                </a:solidFill>
              </a:uFill>
              <a:latin typeface="Arial"/>
            </a:endParaRPr>
          </a:p>
        </p:txBody>
      </p:sp>
      <p:sp>
        <p:nvSpPr>
          <p:cNvPr id="241" name="CustomShape 14"/>
          <p:cNvSpPr/>
          <p:nvPr/>
        </p:nvSpPr>
        <p:spPr>
          <a:xfrm>
            <a:off x="8044560" y="6262560"/>
            <a:ext cx="2373480" cy="319680"/>
          </a:xfrm>
          <a:prstGeom prst="rect">
            <a:avLst/>
          </a:prstGeom>
          <a:solidFill>
            <a:srgbClr val="c00000"/>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CA" sz="1800" spc="-1" strike="noStrike">
                <a:solidFill>
                  <a:srgbClr val="000000"/>
                </a:solidFill>
                <a:uFill>
                  <a:solidFill>
                    <a:srgbClr val="ffffff"/>
                  </a:solidFill>
                </a:uFill>
                <a:latin typeface="Calibri"/>
              </a:rPr>
              <a:t>Row buffer</a:t>
            </a:r>
            <a:endParaRPr b="0" lang="en-CA" sz="1800" spc="-1" strike="noStrike">
              <a:solidFill>
                <a:srgbClr val="000000"/>
              </a:solidFill>
              <a:uFill>
                <a:solidFill>
                  <a:srgbClr val="ffffff"/>
                </a:solidFill>
              </a:uFill>
              <a:latin typeface="Arial"/>
            </a:endParaRPr>
          </a:p>
        </p:txBody>
      </p:sp>
      <p:sp>
        <p:nvSpPr>
          <p:cNvPr id="242" name="CustomShape 15"/>
          <p:cNvSpPr/>
          <p:nvPr/>
        </p:nvSpPr>
        <p:spPr>
          <a:xfrm>
            <a:off x="8049960" y="6254640"/>
            <a:ext cx="2373480" cy="319680"/>
          </a:xfrm>
          <a:prstGeom prst="rect">
            <a:avLst/>
          </a:prstGeom>
          <a:solidFill>
            <a:schemeClr val="accent6">
              <a:lumMod val="75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CA" sz="1800" spc="-1" strike="noStrike">
                <a:solidFill>
                  <a:srgbClr val="000000"/>
                </a:solidFill>
                <a:uFill>
                  <a:solidFill>
                    <a:srgbClr val="ffffff"/>
                  </a:solidFill>
                </a:uFill>
                <a:latin typeface="Calibri"/>
              </a:rPr>
              <a:t>Row buffer</a:t>
            </a:r>
            <a:endParaRPr b="0" lang="en-CA" sz="1800" spc="-1" strike="noStrike">
              <a:solidFill>
                <a:srgbClr val="000000"/>
              </a:solidFill>
              <a:uFill>
                <a:solidFill>
                  <a:srgbClr val="ffffff"/>
                </a:solidFill>
              </a:uFill>
              <a:latin typeface="Arial"/>
            </a:endParaRPr>
          </a:p>
        </p:txBody>
      </p:sp>
      <p:sp>
        <p:nvSpPr>
          <p:cNvPr id="243" name="CustomShape 16"/>
          <p:cNvSpPr/>
          <p:nvPr/>
        </p:nvSpPr>
        <p:spPr>
          <a:xfrm>
            <a:off x="8041680" y="3693240"/>
            <a:ext cx="2373480" cy="319680"/>
          </a:xfrm>
          <a:prstGeom prst="rect">
            <a:avLst/>
          </a:prstGeom>
          <a:solidFill>
            <a:schemeClr val="accent1"/>
          </a:solidFill>
          <a:ln/>
        </p:spPr>
        <p:style>
          <a:lnRef idx="2">
            <a:schemeClr val="accent1">
              <a:shade val="50000"/>
            </a:schemeClr>
          </a:lnRef>
          <a:fillRef idx="1">
            <a:schemeClr val="accent1"/>
          </a:fillRef>
          <a:effectRef idx="0">
            <a:schemeClr val="accent1"/>
          </a:effectRef>
          <a:fontRef idx="minor"/>
        </p:style>
      </p:sp>
      <p:sp>
        <p:nvSpPr>
          <p:cNvPr id="244" name="CustomShape 17"/>
          <p:cNvSpPr/>
          <p:nvPr/>
        </p:nvSpPr>
        <p:spPr>
          <a:xfrm>
            <a:off x="8044200" y="4966560"/>
            <a:ext cx="2373480" cy="319680"/>
          </a:xfrm>
          <a:prstGeom prst="rect">
            <a:avLst/>
          </a:prstGeom>
          <a:solidFill>
            <a:schemeClr val="accent1"/>
          </a:solidFill>
          <a:ln/>
        </p:spPr>
        <p:style>
          <a:lnRef idx="2">
            <a:schemeClr val="accent1">
              <a:shade val="50000"/>
            </a:schemeClr>
          </a:lnRef>
          <a:fillRef idx="1">
            <a:schemeClr val="accent1"/>
          </a:fillRef>
          <a:effectRef idx="0">
            <a:schemeClr val="accent1"/>
          </a:effectRef>
          <a:fontRef idx="minor"/>
        </p:style>
      </p:sp>
      <p:sp>
        <p:nvSpPr>
          <p:cNvPr id="245" name="CustomShape 18"/>
          <p:cNvSpPr/>
          <p:nvPr/>
        </p:nvSpPr>
        <p:spPr>
          <a:xfrm>
            <a:off x="4863240" y="4319280"/>
            <a:ext cx="2373480" cy="31968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CA" sz="1800" spc="-1" strike="noStrike">
                <a:solidFill>
                  <a:srgbClr val="000000"/>
                </a:solidFill>
                <a:uFill>
                  <a:solidFill>
                    <a:srgbClr val="ffffff"/>
                  </a:solidFill>
                </a:uFill>
                <a:latin typeface="Calibri"/>
              </a:rPr>
              <a:t>Victim rows</a:t>
            </a:r>
            <a:endParaRPr b="0" lang="en-CA" sz="1800" spc="-1" strike="noStrike">
              <a:solidFill>
                <a:srgbClr val="000000"/>
              </a:solidFill>
              <a:uFill>
                <a:solidFill>
                  <a:srgbClr val="ffffff"/>
                </a:solidFill>
              </a:uFill>
              <a:latin typeface="Arial"/>
            </a:endParaRPr>
          </a:p>
        </p:txBody>
      </p:sp>
      <p:sp>
        <p:nvSpPr>
          <p:cNvPr id="246" name="TextShape 19"/>
          <p:cNvSpPr txBox="1"/>
          <p:nvPr/>
        </p:nvSpPr>
        <p:spPr>
          <a:xfrm>
            <a:off x="838080" y="435960"/>
            <a:ext cx="10515240" cy="1325160"/>
          </a:xfrm>
          <a:prstGeom prst="rect">
            <a:avLst/>
          </a:prstGeom>
          <a:noFill/>
          <a:ln>
            <a:noFill/>
          </a:ln>
        </p:spPr>
        <p:txBody>
          <a:bodyPr anchor="ctr"/>
          <a:p>
            <a:pPr>
              <a:lnSpc>
                <a:spcPct val="90000"/>
              </a:lnSpc>
            </a:pPr>
            <a:r>
              <a:rPr b="0" lang="en-US" sz="4000" spc="-1" strike="noStrike">
                <a:solidFill>
                  <a:srgbClr val="000000"/>
                </a:solidFill>
                <a:uFill>
                  <a:solidFill>
                    <a:srgbClr val="ffffff"/>
                  </a:solidFill>
                </a:uFill>
                <a:latin typeface="Bookman Old Style"/>
                <a:ea typeface="바탕"/>
              </a:rPr>
              <a:t>Rowhammer Attack</a:t>
            </a:r>
            <a:endParaRPr b="0" lang="en-US" sz="1800" spc="-1" strike="noStrike">
              <a:solidFill>
                <a:srgbClr val="000000"/>
              </a:solidFill>
              <a:uFill>
                <a:solidFill>
                  <a:srgbClr val="ffffff"/>
                </a:solidFill>
              </a:uFill>
              <a:latin typeface="Calibri"/>
            </a:endParaRPr>
          </a:p>
        </p:txBody>
      </p:sp>
      <p:sp>
        <p:nvSpPr>
          <p:cNvPr id="247" name="CustomShape 20"/>
          <p:cNvSpPr/>
          <p:nvPr/>
        </p:nvSpPr>
        <p:spPr>
          <a:xfrm flipV="1">
            <a:off x="6332040" y="3540600"/>
            <a:ext cx="1719360" cy="822600"/>
          </a:xfrm>
          <a:custGeom>
            <a:avLst/>
            <a:gdLst/>
            <a:ahLst/>
            <a:rect l="l" t="t" r="r" b="b"/>
            <a:pathLst>
              <a:path w="21600" h="21600">
                <a:moveTo>
                  <a:pt x="0" y="0"/>
                </a:moveTo>
                <a:lnTo>
                  <a:pt x="21600" y="21600"/>
                </a:lnTo>
              </a:path>
            </a:pathLst>
          </a:custGeom>
          <a:noFill/>
          <a:ln w="12600">
            <a:solidFill>
              <a:schemeClr val="tx1"/>
            </a:solidFill>
            <a:tailEnd len="med" type="triangle" w="med"/>
          </a:ln>
        </p:spPr>
        <p:style>
          <a:lnRef idx="1">
            <a:schemeClr val="accent1"/>
          </a:lnRef>
          <a:fillRef idx="0">
            <a:schemeClr val="accent1"/>
          </a:fillRef>
          <a:effectRef idx="0">
            <a:schemeClr val="accent1"/>
          </a:effectRef>
          <a:fontRef idx="minor"/>
        </p:style>
      </p:sp>
      <p:sp>
        <p:nvSpPr>
          <p:cNvPr id="248" name="CustomShape 21"/>
          <p:cNvSpPr/>
          <p:nvPr/>
        </p:nvSpPr>
        <p:spPr>
          <a:xfrm flipV="1">
            <a:off x="6332040" y="4162320"/>
            <a:ext cx="1705320" cy="201600"/>
          </a:xfrm>
          <a:custGeom>
            <a:avLst/>
            <a:gdLst/>
            <a:ahLst/>
            <a:rect l="l" t="t" r="r" b="b"/>
            <a:pathLst>
              <a:path w="21600" h="21600">
                <a:moveTo>
                  <a:pt x="0" y="0"/>
                </a:moveTo>
                <a:lnTo>
                  <a:pt x="21600" y="21600"/>
                </a:lnTo>
              </a:path>
            </a:pathLst>
          </a:custGeom>
          <a:noFill/>
          <a:ln w="12600">
            <a:solidFill>
              <a:schemeClr val="tx1"/>
            </a:solidFill>
            <a:tailEnd len="med" type="triangle" w="med"/>
          </a:ln>
        </p:spPr>
        <p:style>
          <a:lnRef idx="1">
            <a:schemeClr val="accent1"/>
          </a:lnRef>
          <a:fillRef idx="0">
            <a:schemeClr val="accent1"/>
          </a:fillRef>
          <a:effectRef idx="0">
            <a:schemeClr val="accent1"/>
          </a:effectRef>
          <a:fontRef idx="minor"/>
        </p:style>
      </p:sp>
      <p:sp>
        <p:nvSpPr>
          <p:cNvPr id="249" name="CustomShape 22"/>
          <p:cNvSpPr/>
          <p:nvPr/>
        </p:nvSpPr>
        <p:spPr>
          <a:xfrm>
            <a:off x="6321960" y="4684320"/>
            <a:ext cx="1710000" cy="750960"/>
          </a:xfrm>
          <a:custGeom>
            <a:avLst/>
            <a:gdLst/>
            <a:ahLst/>
            <a:rect l="l" t="t" r="r" b="b"/>
            <a:pathLst>
              <a:path w="21600" h="21600">
                <a:moveTo>
                  <a:pt x="0" y="0"/>
                </a:moveTo>
                <a:lnTo>
                  <a:pt x="21600" y="21600"/>
                </a:lnTo>
              </a:path>
            </a:pathLst>
          </a:custGeom>
          <a:noFill/>
          <a:ln w="12600">
            <a:solidFill>
              <a:schemeClr val="tx1"/>
            </a:solidFill>
            <a:tailEnd len="med" type="triangle" w="med"/>
          </a:ln>
        </p:spPr>
        <p:style>
          <a:lnRef idx="1">
            <a:schemeClr val="accent1"/>
          </a:lnRef>
          <a:fillRef idx="0">
            <a:schemeClr val="accent1"/>
          </a:fillRef>
          <a:effectRef idx="0">
            <a:schemeClr val="accent1"/>
          </a:effectRef>
          <a:fontRef idx="minor"/>
        </p:style>
      </p:sp>
      <p:sp>
        <p:nvSpPr>
          <p:cNvPr id="250" name="CustomShape 23"/>
          <p:cNvSpPr/>
          <p:nvPr/>
        </p:nvSpPr>
        <p:spPr>
          <a:xfrm>
            <a:off x="6306120" y="4631760"/>
            <a:ext cx="1720080" cy="184680"/>
          </a:xfrm>
          <a:custGeom>
            <a:avLst/>
            <a:gdLst/>
            <a:ahLst/>
            <a:rect l="l" t="t" r="r" b="b"/>
            <a:pathLst>
              <a:path w="21600" h="21600">
                <a:moveTo>
                  <a:pt x="0" y="0"/>
                </a:moveTo>
                <a:lnTo>
                  <a:pt x="21600" y="21600"/>
                </a:lnTo>
              </a:path>
            </a:pathLst>
          </a:custGeom>
          <a:noFill/>
          <a:ln w="12600">
            <a:solidFill>
              <a:schemeClr val="tx1"/>
            </a:solidFill>
            <a:tailEnd len="med" type="triangle" w="med"/>
          </a:ln>
        </p:spPr>
        <p:style>
          <a:lnRef idx="1">
            <a:schemeClr val="accent1"/>
          </a:lnRef>
          <a:fillRef idx="0">
            <a:schemeClr val="accent1"/>
          </a:fillRef>
          <a:effectRef idx="0">
            <a:schemeClr val="accent1"/>
          </a:effectRef>
          <a:fontRef idx="minor"/>
        </p:style>
      </p:sp>
      <p:sp>
        <p:nvSpPr>
          <p:cNvPr id="251" name="CustomShape 24"/>
          <p:cNvSpPr/>
          <p:nvPr/>
        </p:nvSpPr>
        <p:spPr>
          <a:xfrm>
            <a:off x="8038440" y="3688560"/>
            <a:ext cx="2377440" cy="319680"/>
          </a:xfrm>
          <a:prstGeom prst="rect">
            <a:avLst/>
          </a:prstGeom>
          <a:solidFill>
            <a:srgbClr val="c00000"/>
          </a:solidFill>
          <a:ln/>
        </p:spPr>
        <p:style>
          <a:lnRef idx="2">
            <a:schemeClr val="accent1">
              <a:shade val="50000"/>
            </a:schemeClr>
          </a:lnRef>
          <a:fillRef idx="1">
            <a:schemeClr val="accent1"/>
          </a:fillRef>
          <a:effectRef idx="0">
            <a:schemeClr val="accent1"/>
          </a:effectRef>
          <a:fontRef idx="minor"/>
        </p:style>
      </p:sp>
      <p:sp>
        <p:nvSpPr>
          <p:cNvPr id="252" name="CustomShape 25"/>
          <p:cNvSpPr/>
          <p:nvPr/>
        </p:nvSpPr>
        <p:spPr>
          <a:xfrm>
            <a:off x="8031960" y="5595480"/>
            <a:ext cx="2373480" cy="319680"/>
          </a:xfrm>
          <a:prstGeom prst="rect">
            <a:avLst/>
          </a:prstGeom>
          <a:ln/>
        </p:spPr>
        <p:style>
          <a:lnRef idx="2">
            <a:schemeClr val="accent1">
              <a:shade val="50000"/>
            </a:schemeClr>
          </a:lnRef>
          <a:fillRef idx="1">
            <a:schemeClr val="accent1"/>
          </a:fillRef>
          <a:effectRef idx="0">
            <a:schemeClr val="accent1"/>
          </a:effectRef>
          <a:fontRef idx="minor"/>
        </p:style>
      </p:sp>
      <p:sp>
        <p:nvSpPr>
          <p:cNvPr id="253" name="CustomShape 26"/>
          <p:cNvSpPr/>
          <p:nvPr/>
        </p:nvSpPr>
        <p:spPr>
          <a:xfrm>
            <a:off x="8035920" y="4959360"/>
            <a:ext cx="2377080" cy="319680"/>
          </a:xfrm>
          <a:prstGeom prst="rect">
            <a:avLst/>
          </a:prstGeom>
          <a:solidFill>
            <a:schemeClr val="accent6">
              <a:lumMod val="75000"/>
            </a:schemeClr>
          </a:solidFill>
          <a:ln/>
        </p:spPr>
        <p:style>
          <a:lnRef idx="2">
            <a:schemeClr val="accent1">
              <a:shade val="50000"/>
            </a:schemeClr>
          </a:lnRef>
          <a:fillRef idx="1">
            <a:schemeClr val="accent1"/>
          </a:fillRef>
          <a:effectRef idx="0">
            <a:schemeClr val="accent1"/>
          </a:effectRef>
          <a:fontRef idx="minor"/>
        </p:style>
      </p:sp>
      <p:pic>
        <p:nvPicPr>
          <p:cNvPr id="254" name="Picture 45" descr=""/>
          <p:cNvPicPr/>
          <p:nvPr/>
        </p:nvPicPr>
        <p:blipFill>
          <a:blip r:embed="rId2"/>
          <a:stretch/>
        </p:blipFill>
        <p:spPr>
          <a:xfrm>
            <a:off x="8030160" y="4309920"/>
            <a:ext cx="2394000" cy="333000"/>
          </a:xfrm>
          <a:prstGeom prst="rect">
            <a:avLst/>
          </a:prstGeom>
          <a:ln>
            <a:noFill/>
          </a:ln>
        </p:spPr>
      </p:pic>
      <p:pic>
        <p:nvPicPr>
          <p:cNvPr id="255" name="Picture 51" descr=""/>
          <p:cNvPicPr/>
          <p:nvPr/>
        </p:nvPicPr>
        <p:blipFill>
          <a:blip r:embed="rId3"/>
          <a:stretch/>
        </p:blipFill>
        <p:spPr>
          <a:xfrm>
            <a:off x="8047440" y="3362400"/>
            <a:ext cx="2384640" cy="333000"/>
          </a:xfrm>
          <a:prstGeom prst="rect">
            <a:avLst/>
          </a:prstGeom>
          <a:ln>
            <a:noFill/>
          </a:ln>
        </p:spPr>
      </p:pic>
      <p:pic>
        <p:nvPicPr>
          <p:cNvPr id="256" name="Picture 52" descr=""/>
          <p:cNvPicPr/>
          <p:nvPr/>
        </p:nvPicPr>
        <p:blipFill>
          <a:blip r:embed="rId4"/>
          <a:stretch/>
        </p:blipFill>
        <p:spPr>
          <a:xfrm>
            <a:off x="8040240" y="3998520"/>
            <a:ext cx="2377440" cy="333000"/>
          </a:xfrm>
          <a:prstGeom prst="rect">
            <a:avLst/>
          </a:prstGeom>
          <a:ln>
            <a:noFill/>
          </a:ln>
        </p:spPr>
      </p:pic>
      <p:pic>
        <p:nvPicPr>
          <p:cNvPr id="257" name="Picture 53" descr=""/>
          <p:cNvPicPr/>
          <p:nvPr/>
        </p:nvPicPr>
        <p:blipFill>
          <a:blip r:embed="rId5"/>
          <a:stretch/>
        </p:blipFill>
        <p:spPr>
          <a:xfrm>
            <a:off x="8042040" y="4618080"/>
            <a:ext cx="2381040" cy="350640"/>
          </a:xfrm>
          <a:prstGeom prst="rect">
            <a:avLst/>
          </a:prstGeom>
          <a:ln>
            <a:noFill/>
          </a:ln>
        </p:spPr>
      </p:pic>
      <p:sp>
        <p:nvSpPr>
          <p:cNvPr id="258" name="Line 27"/>
          <p:cNvSpPr/>
          <p:nvPr/>
        </p:nvSpPr>
        <p:spPr>
          <a:xfrm>
            <a:off x="8237880" y="5915520"/>
            <a:ext cx="360" cy="338760"/>
          </a:xfrm>
          <a:prstGeom prst="line">
            <a:avLst/>
          </a:prstGeom>
          <a:ln w="19080"/>
        </p:spPr>
        <p:style>
          <a:lnRef idx="1">
            <a:schemeClr val="accent1"/>
          </a:lnRef>
          <a:fillRef idx="0">
            <a:schemeClr val="accent1"/>
          </a:fillRef>
          <a:effectRef idx="0">
            <a:schemeClr val="accent1"/>
          </a:effectRef>
          <a:fontRef idx="minor"/>
        </p:style>
      </p:sp>
      <p:sp>
        <p:nvSpPr>
          <p:cNvPr id="259" name="Line 28"/>
          <p:cNvSpPr/>
          <p:nvPr/>
        </p:nvSpPr>
        <p:spPr>
          <a:xfrm>
            <a:off x="8500320" y="5915520"/>
            <a:ext cx="360" cy="338760"/>
          </a:xfrm>
          <a:prstGeom prst="line">
            <a:avLst/>
          </a:prstGeom>
          <a:ln w="19080"/>
        </p:spPr>
        <p:style>
          <a:lnRef idx="1">
            <a:schemeClr val="accent1"/>
          </a:lnRef>
          <a:fillRef idx="0">
            <a:schemeClr val="accent1"/>
          </a:fillRef>
          <a:effectRef idx="0">
            <a:schemeClr val="accent1"/>
          </a:effectRef>
          <a:fontRef idx="minor"/>
        </p:style>
      </p:sp>
      <p:sp>
        <p:nvSpPr>
          <p:cNvPr id="260" name="Line 29"/>
          <p:cNvSpPr/>
          <p:nvPr/>
        </p:nvSpPr>
        <p:spPr>
          <a:xfrm>
            <a:off x="8754480" y="5915520"/>
            <a:ext cx="360" cy="338760"/>
          </a:xfrm>
          <a:prstGeom prst="line">
            <a:avLst/>
          </a:prstGeom>
          <a:ln w="19080"/>
        </p:spPr>
        <p:style>
          <a:lnRef idx="1">
            <a:schemeClr val="accent1"/>
          </a:lnRef>
          <a:fillRef idx="0">
            <a:schemeClr val="accent1"/>
          </a:fillRef>
          <a:effectRef idx="0">
            <a:schemeClr val="accent1"/>
          </a:effectRef>
          <a:fontRef idx="minor"/>
        </p:style>
      </p:sp>
      <p:sp>
        <p:nvSpPr>
          <p:cNvPr id="261" name="Line 30"/>
          <p:cNvSpPr/>
          <p:nvPr/>
        </p:nvSpPr>
        <p:spPr>
          <a:xfrm>
            <a:off x="9016920" y="5915520"/>
            <a:ext cx="360" cy="338760"/>
          </a:xfrm>
          <a:prstGeom prst="line">
            <a:avLst/>
          </a:prstGeom>
          <a:ln w="19080"/>
        </p:spPr>
        <p:style>
          <a:lnRef idx="1">
            <a:schemeClr val="accent1"/>
          </a:lnRef>
          <a:fillRef idx="0">
            <a:schemeClr val="accent1"/>
          </a:fillRef>
          <a:effectRef idx="0">
            <a:schemeClr val="accent1"/>
          </a:effectRef>
          <a:fontRef idx="minor"/>
        </p:style>
      </p:sp>
      <p:sp>
        <p:nvSpPr>
          <p:cNvPr id="262" name="Line 31"/>
          <p:cNvSpPr/>
          <p:nvPr/>
        </p:nvSpPr>
        <p:spPr>
          <a:xfrm>
            <a:off x="9304560" y="5915520"/>
            <a:ext cx="360" cy="338760"/>
          </a:xfrm>
          <a:prstGeom prst="line">
            <a:avLst/>
          </a:prstGeom>
          <a:ln w="19080"/>
        </p:spPr>
        <p:style>
          <a:lnRef idx="1">
            <a:schemeClr val="accent1"/>
          </a:lnRef>
          <a:fillRef idx="0">
            <a:schemeClr val="accent1"/>
          </a:fillRef>
          <a:effectRef idx="0">
            <a:schemeClr val="accent1"/>
          </a:effectRef>
          <a:fontRef idx="minor"/>
        </p:style>
      </p:sp>
      <p:sp>
        <p:nvSpPr>
          <p:cNvPr id="263" name="Line 32"/>
          <p:cNvSpPr/>
          <p:nvPr/>
        </p:nvSpPr>
        <p:spPr>
          <a:xfrm>
            <a:off x="9567000" y="5915520"/>
            <a:ext cx="360" cy="338760"/>
          </a:xfrm>
          <a:prstGeom prst="line">
            <a:avLst/>
          </a:prstGeom>
          <a:ln w="19080"/>
        </p:spPr>
        <p:style>
          <a:lnRef idx="1">
            <a:schemeClr val="accent1"/>
          </a:lnRef>
          <a:fillRef idx="0">
            <a:schemeClr val="accent1"/>
          </a:fillRef>
          <a:effectRef idx="0">
            <a:schemeClr val="accent1"/>
          </a:effectRef>
          <a:fontRef idx="minor"/>
        </p:style>
      </p:sp>
      <p:sp>
        <p:nvSpPr>
          <p:cNvPr id="264" name="Line 33"/>
          <p:cNvSpPr/>
          <p:nvPr/>
        </p:nvSpPr>
        <p:spPr>
          <a:xfrm>
            <a:off x="9821160" y="5915520"/>
            <a:ext cx="360" cy="338760"/>
          </a:xfrm>
          <a:prstGeom prst="line">
            <a:avLst/>
          </a:prstGeom>
          <a:ln w="19080"/>
        </p:spPr>
        <p:style>
          <a:lnRef idx="1">
            <a:schemeClr val="accent1"/>
          </a:lnRef>
          <a:fillRef idx="0">
            <a:schemeClr val="accent1"/>
          </a:fillRef>
          <a:effectRef idx="0">
            <a:schemeClr val="accent1"/>
          </a:effectRef>
          <a:fontRef idx="minor"/>
        </p:style>
      </p:sp>
      <p:sp>
        <p:nvSpPr>
          <p:cNvPr id="265" name="Line 34"/>
          <p:cNvSpPr/>
          <p:nvPr/>
        </p:nvSpPr>
        <p:spPr>
          <a:xfrm>
            <a:off x="10083600" y="5915520"/>
            <a:ext cx="360" cy="338760"/>
          </a:xfrm>
          <a:prstGeom prst="line">
            <a:avLst/>
          </a:prstGeom>
          <a:ln w="19080"/>
        </p:spPr>
        <p:style>
          <a:lnRef idx="1">
            <a:schemeClr val="accent1"/>
          </a:lnRef>
          <a:fillRef idx="0">
            <a:schemeClr val="accent1"/>
          </a:fillRef>
          <a:effectRef idx="0">
            <a:schemeClr val="accent1"/>
          </a:effectRef>
          <a:fontRef idx="minor"/>
        </p:style>
      </p:sp>
      <p:sp>
        <p:nvSpPr>
          <p:cNvPr id="266" name="Line 35"/>
          <p:cNvSpPr/>
          <p:nvPr/>
        </p:nvSpPr>
        <p:spPr>
          <a:xfrm flipV="1">
            <a:off x="10488600" y="3671280"/>
            <a:ext cx="203400" cy="3240"/>
          </a:xfrm>
          <a:prstGeom prst="line">
            <a:avLst/>
          </a:prstGeom>
          <a:ln w="25560"/>
        </p:spPr>
        <p:style>
          <a:lnRef idx="1">
            <a:schemeClr val="accent1"/>
          </a:lnRef>
          <a:fillRef idx="0">
            <a:schemeClr val="accent1"/>
          </a:fillRef>
          <a:effectRef idx="0">
            <a:schemeClr val="accent1"/>
          </a:effectRef>
          <a:fontRef idx="minor"/>
        </p:style>
      </p:sp>
      <p:sp>
        <p:nvSpPr>
          <p:cNvPr id="267" name="CustomShape 36"/>
          <p:cNvSpPr/>
          <p:nvPr/>
        </p:nvSpPr>
        <p:spPr>
          <a:xfrm>
            <a:off x="10412280" y="3603240"/>
            <a:ext cx="184680" cy="67680"/>
          </a:xfrm>
          <a:prstGeom prst="bentConnector3">
            <a:avLst>
              <a:gd name="adj1" fmla="val 97143"/>
            </a:avLst>
          </a:prstGeom>
          <a:noFill/>
          <a:ln w="25560"/>
        </p:spPr>
        <p:style>
          <a:lnRef idx="1">
            <a:schemeClr val="accent1"/>
          </a:lnRef>
          <a:fillRef idx="0">
            <a:schemeClr val="accent1"/>
          </a:fillRef>
          <a:effectRef idx="0">
            <a:schemeClr val="accent1"/>
          </a:effectRef>
          <a:fontRef idx="minor"/>
        </p:style>
      </p:sp>
      <p:sp>
        <p:nvSpPr>
          <p:cNvPr id="268" name="Line 37"/>
          <p:cNvSpPr/>
          <p:nvPr/>
        </p:nvSpPr>
        <p:spPr>
          <a:xfrm flipV="1">
            <a:off x="10488600" y="3730320"/>
            <a:ext cx="203400" cy="3240"/>
          </a:xfrm>
          <a:prstGeom prst="line">
            <a:avLst/>
          </a:prstGeom>
          <a:ln w="25560"/>
        </p:spPr>
        <p:style>
          <a:lnRef idx="1">
            <a:schemeClr val="accent1"/>
          </a:lnRef>
          <a:fillRef idx="0">
            <a:schemeClr val="accent1"/>
          </a:fillRef>
          <a:effectRef idx="0">
            <a:schemeClr val="accent1"/>
          </a:effectRef>
          <a:fontRef idx="minor"/>
        </p:style>
      </p:sp>
      <p:sp>
        <p:nvSpPr>
          <p:cNvPr id="269" name="CustomShape 38"/>
          <p:cNvSpPr/>
          <p:nvPr/>
        </p:nvSpPr>
        <p:spPr>
          <a:xfrm flipV="1" rot="10800000">
            <a:off x="10597680" y="3796560"/>
            <a:ext cx="184680" cy="65520"/>
          </a:xfrm>
          <a:prstGeom prst="bentConnector3">
            <a:avLst>
              <a:gd name="adj1" fmla="val 2858"/>
            </a:avLst>
          </a:prstGeom>
          <a:noFill/>
          <a:ln w="25560"/>
        </p:spPr>
        <p:style>
          <a:lnRef idx="1">
            <a:schemeClr val="accent1"/>
          </a:lnRef>
          <a:fillRef idx="0">
            <a:schemeClr val="accent1"/>
          </a:fillRef>
          <a:effectRef idx="0">
            <a:schemeClr val="accent1"/>
          </a:effectRef>
          <a:fontRef idx="minor"/>
        </p:style>
      </p:sp>
      <p:sp>
        <p:nvSpPr>
          <p:cNvPr id="270" name="Line 39"/>
          <p:cNvSpPr/>
          <p:nvPr/>
        </p:nvSpPr>
        <p:spPr>
          <a:xfrm flipV="1">
            <a:off x="10495080" y="3995640"/>
            <a:ext cx="203400" cy="3240"/>
          </a:xfrm>
          <a:prstGeom prst="line">
            <a:avLst/>
          </a:prstGeom>
          <a:ln w="25560"/>
        </p:spPr>
        <p:style>
          <a:lnRef idx="1">
            <a:schemeClr val="accent1"/>
          </a:lnRef>
          <a:fillRef idx="0">
            <a:schemeClr val="accent1"/>
          </a:fillRef>
          <a:effectRef idx="0">
            <a:schemeClr val="accent1"/>
          </a:effectRef>
          <a:fontRef idx="minor"/>
        </p:style>
      </p:sp>
      <p:sp>
        <p:nvSpPr>
          <p:cNvPr id="271" name="CustomShape 40"/>
          <p:cNvSpPr/>
          <p:nvPr/>
        </p:nvSpPr>
        <p:spPr>
          <a:xfrm>
            <a:off x="10418760" y="3927960"/>
            <a:ext cx="184680" cy="67680"/>
          </a:xfrm>
          <a:prstGeom prst="bentConnector3">
            <a:avLst>
              <a:gd name="adj1" fmla="val 97143"/>
            </a:avLst>
          </a:prstGeom>
          <a:noFill/>
          <a:ln w="25560"/>
        </p:spPr>
        <p:style>
          <a:lnRef idx="1">
            <a:schemeClr val="accent1"/>
          </a:lnRef>
          <a:fillRef idx="0">
            <a:schemeClr val="accent1"/>
          </a:fillRef>
          <a:effectRef idx="0">
            <a:schemeClr val="accent1"/>
          </a:effectRef>
          <a:fontRef idx="minor"/>
        </p:style>
      </p:sp>
      <p:sp>
        <p:nvSpPr>
          <p:cNvPr id="272" name="Line 41"/>
          <p:cNvSpPr/>
          <p:nvPr/>
        </p:nvSpPr>
        <p:spPr>
          <a:xfrm flipV="1">
            <a:off x="10495080" y="4055040"/>
            <a:ext cx="203400" cy="3240"/>
          </a:xfrm>
          <a:prstGeom prst="line">
            <a:avLst/>
          </a:prstGeom>
          <a:ln w="25560"/>
        </p:spPr>
        <p:style>
          <a:lnRef idx="1">
            <a:schemeClr val="accent1"/>
          </a:lnRef>
          <a:fillRef idx="0">
            <a:schemeClr val="accent1"/>
          </a:fillRef>
          <a:effectRef idx="0">
            <a:schemeClr val="accent1"/>
          </a:effectRef>
          <a:fontRef idx="minor"/>
        </p:style>
      </p:sp>
      <p:sp>
        <p:nvSpPr>
          <p:cNvPr id="273" name="CustomShape 42"/>
          <p:cNvSpPr/>
          <p:nvPr/>
        </p:nvSpPr>
        <p:spPr>
          <a:xfrm flipV="1" rot="10800000">
            <a:off x="10604160" y="4121280"/>
            <a:ext cx="184680" cy="65520"/>
          </a:xfrm>
          <a:prstGeom prst="bentConnector3">
            <a:avLst>
              <a:gd name="adj1" fmla="val 2858"/>
            </a:avLst>
          </a:prstGeom>
          <a:noFill/>
          <a:ln w="25560"/>
        </p:spPr>
        <p:style>
          <a:lnRef idx="1">
            <a:schemeClr val="accent1"/>
          </a:lnRef>
          <a:fillRef idx="0">
            <a:schemeClr val="accent1"/>
          </a:fillRef>
          <a:effectRef idx="0">
            <a:schemeClr val="accent1"/>
          </a:effectRef>
          <a:fontRef idx="minor"/>
        </p:style>
      </p:sp>
      <p:sp>
        <p:nvSpPr>
          <p:cNvPr id="274" name="Line 43"/>
          <p:cNvSpPr/>
          <p:nvPr/>
        </p:nvSpPr>
        <p:spPr>
          <a:xfrm flipV="1">
            <a:off x="10495080" y="4928400"/>
            <a:ext cx="203040" cy="3240"/>
          </a:xfrm>
          <a:prstGeom prst="line">
            <a:avLst/>
          </a:prstGeom>
          <a:ln w="25560"/>
        </p:spPr>
        <p:style>
          <a:lnRef idx="1">
            <a:schemeClr val="accent1"/>
          </a:lnRef>
          <a:fillRef idx="0">
            <a:schemeClr val="accent1"/>
          </a:fillRef>
          <a:effectRef idx="0">
            <a:schemeClr val="accent1"/>
          </a:effectRef>
          <a:fontRef idx="minor"/>
        </p:style>
      </p:sp>
      <p:sp>
        <p:nvSpPr>
          <p:cNvPr id="275" name="CustomShape 44"/>
          <p:cNvSpPr/>
          <p:nvPr/>
        </p:nvSpPr>
        <p:spPr>
          <a:xfrm>
            <a:off x="10418760" y="4860360"/>
            <a:ext cx="184680" cy="67680"/>
          </a:xfrm>
          <a:prstGeom prst="bentConnector3">
            <a:avLst>
              <a:gd name="adj1" fmla="val 97143"/>
            </a:avLst>
          </a:prstGeom>
          <a:noFill/>
          <a:ln w="25560"/>
        </p:spPr>
        <p:style>
          <a:lnRef idx="1">
            <a:schemeClr val="accent1"/>
          </a:lnRef>
          <a:fillRef idx="0">
            <a:schemeClr val="accent1"/>
          </a:fillRef>
          <a:effectRef idx="0">
            <a:schemeClr val="accent1"/>
          </a:effectRef>
          <a:fontRef idx="minor"/>
        </p:style>
      </p:sp>
      <p:sp>
        <p:nvSpPr>
          <p:cNvPr id="276" name="Line 45"/>
          <p:cNvSpPr/>
          <p:nvPr/>
        </p:nvSpPr>
        <p:spPr>
          <a:xfrm flipV="1">
            <a:off x="10495080" y="4987440"/>
            <a:ext cx="203040" cy="3240"/>
          </a:xfrm>
          <a:prstGeom prst="line">
            <a:avLst/>
          </a:prstGeom>
          <a:ln w="25560"/>
        </p:spPr>
        <p:style>
          <a:lnRef idx="1">
            <a:schemeClr val="accent1"/>
          </a:lnRef>
          <a:fillRef idx="0">
            <a:schemeClr val="accent1"/>
          </a:fillRef>
          <a:effectRef idx="0">
            <a:schemeClr val="accent1"/>
          </a:effectRef>
          <a:fontRef idx="minor"/>
        </p:style>
      </p:sp>
      <p:sp>
        <p:nvSpPr>
          <p:cNvPr id="277" name="CustomShape 46"/>
          <p:cNvSpPr/>
          <p:nvPr/>
        </p:nvSpPr>
        <p:spPr>
          <a:xfrm flipV="1" rot="10800000">
            <a:off x="10603800" y="5053680"/>
            <a:ext cx="184680" cy="65520"/>
          </a:xfrm>
          <a:prstGeom prst="bentConnector3">
            <a:avLst>
              <a:gd name="adj1" fmla="val 2858"/>
            </a:avLst>
          </a:prstGeom>
          <a:noFill/>
          <a:ln w="25560"/>
        </p:spPr>
        <p:style>
          <a:lnRef idx="1">
            <a:schemeClr val="accent1"/>
          </a:lnRef>
          <a:fillRef idx="0">
            <a:schemeClr val="accent1"/>
          </a:fillRef>
          <a:effectRef idx="0">
            <a:schemeClr val="accent1"/>
          </a:effectRef>
          <a:fontRef idx="minor"/>
        </p:style>
      </p:sp>
      <p:sp>
        <p:nvSpPr>
          <p:cNvPr id="278" name="Line 47"/>
          <p:cNvSpPr/>
          <p:nvPr/>
        </p:nvSpPr>
        <p:spPr>
          <a:xfrm flipV="1">
            <a:off x="10498320" y="5263920"/>
            <a:ext cx="203400" cy="3240"/>
          </a:xfrm>
          <a:prstGeom prst="line">
            <a:avLst/>
          </a:prstGeom>
          <a:ln w="25560"/>
        </p:spPr>
        <p:style>
          <a:lnRef idx="1">
            <a:schemeClr val="accent1"/>
          </a:lnRef>
          <a:fillRef idx="0">
            <a:schemeClr val="accent1"/>
          </a:fillRef>
          <a:effectRef idx="0">
            <a:schemeClr val="accent1"/>
          </a:effectRef>
          <a:fontRef idx="minor"/>
        </p:style>
      </p:sp>
      <p:sp>
        <p:nvSpPr>
          <p:cNvPr id="279" name="CustomShape 48"/>
          <p:cNvSpPr/>
          <p:nvPr/>
        </p:nvSpPr>
        <p:spPr>
          <a:xfrm>
            <a:off x="10422000" y="5196240"/>
            <a:ext cx="184680" cy="67680"/>
          </a:xfrm>
          <a:prstGeom prst="bentConnector3">
            <a:avLst>
              <a:gd name="adj1" fmla="val 97143"/>
            </a:avLst>
          </a:prstGeom>
          <a:noFill/>
          <a:ln w="25560"/>
        </p:spPr>
        <p:style>
          <a:lnRef idx="1">
            <a:schemeClr val="accent1"/>
          </a:lnRef>
          <a:fillRef idx="0">
            <a:schemeClr val="accent1"/>
          </a:fillRef>
          <a:effectRef idx="0">
            <a:schemeClr val="accent1"/>
          </a:effectRef>
          <a:fontRef idx="minor"/>
        </p:style>
      </p:sp>
      <p:sp>
        <p:nvSpPr>
          <p:cNvPr id="280" name="Line 49"/>
          <p:cNvSpPr/>
          <p:nvPr/>
        </p:nvSpPr>
        <p:spPr>
          <a:xfrm flipV="1">
            <a:off x="10498320" y="5323320"/>
            <a:ext cx="203400" cy="3240"/>
          </a:xfrm>
          <a:prstGeom prst="line">
            <a:avLst/>
          </a:prstGeom>
          <a:ln w="25560"/>
        </p:spPr>
        <p:style>
          <a:lnRef idx="1">
            <a:schemeClr val="accent1"/>
          </a:lnRef>
          <a:fillRef idx="0">
            <a:schemeClr val="accent1"/>
          </a:fillRef>
          <a:effectRef idx="0">
            <a:schemeClr val="accent1"/>
          </a:effectRef>
          <a:fontRef idx="minor"/>
        </p:style>
      </p:sp>
      <p:sp>
        <p:nvSpPr>
          <p:cNvPr id="281" name="CustomShape 50"/>
          <p:cNvSpPr/>
          <p:nvPr/>
        </p:nvSpPr>
        <p:spPr>
          <a:xfrm flipV="1" rot="10800000">
            <a:off x="10607400" y="5389200"/>
            <a:ext cx="184680" cy="65520"/>
          </a:xfrm>
          <a:prstGeom prst="bentConnector3">
            <a:avLst>
              <a:gd name="adj1" fmla="val 2858"/>
            </a:avLst>
          </a:prstGeom>
          <a:noFill/>
          <a:ln w="25560"/>
        </p:spPr>
        <p:style>
          <a:lnRef idx="1">
            <a:schemeClr val="accent1"/>
          </a:lnRef>
          <a:fillRef idx="0">
            <a:schemeClr val="accent1"/>
          </a:fillRef>
          <a:effectRef idx="0">
            <a:schemeClr val="accent1"/>
          </a:effectRef>
          <a:fontRef idx="minor"/>
        </p:style>
      </p:sp>
      <p:sp>
        <p:nvSpPr>
          <p:cNvPr id="282" name="CustomShape 51"/>
          <p:cNvSpPr/>
          <p:nvPr/>
        </p:nvSpPr>
        <p:spPr>
          <a:xfrm>
            <a:off x="10255320" y="4494240"/>
            <a:ext cx="2373480" cy="31968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CA" sz="1800" spc="-1" strike="noStrike">
                <a:solidFill>
                  <a:srgbClr val="000000"/>
                </a:solidFill>
                <a:uFill>
                  <a:solidFill>
                    <a:srgbClr val="ffffff"/>
                  </a:solidFill>
                </a:uFill>
                <a:latin typeface="Calibri"/>
              </a:rPr>
              <a:t>Capacitive</a:t>
            </a:r>
            <a:endParaRPr b="0" lang="en-CA" sz="1800" spc="-1" strike="noStrike">
              <a:solidFill>
                <a:srgbClr val="000000"/>
              </a:solidFill>
              <a:uFill>
                <a:solidFill>
                  <a:srgbClr val="ffffff"/>
                </a:solidFill>
              </a:uFill>
              <a:latin typeface="Arial"/>
            </a:endParaRPr>
          </a:p>
          <a:p>
            <a:pPr algn="ctr">
              <a:lnSpc>
                <a:spcPct val="100000"/>
              </a:lnSpc>
            </a:pPr>
            <a:r>
              <a:rPr b="0" lang="en-CA" sz="1800" spc="-1" strike="noStrike">
                <a:solidFill>
                  <a:srgbClr val="000000"/>
                </a:solidFill>
                <a:uFill>
                  <a:solidFill>
                    <a:srgbClr val="ffffff"/>
                  </a:solidFill>
                </a:uFill>
                <a:latin typeface="Calibri"/>
              </a:rPr>
              <a:t>coupling</a:t>
            </a:r>
            <a:endParaRPr b="0" lang="en-CA" sz="1800" spc="-1" strike="noStrike">
              <a:solidFill>
                <a:srgbClr val="000000"/>
              </a:solidFill>
              <a:uFill>
                <a:solidFill>
                  <a:srgbClr val="ffffff"/>
                </a:solidFill>
              </a:uFill>
              <a:latin typeface="Arial"/>
            </a:endParaRPr>
          </a:p>
        </p:txBody>
      </p:sp>
      <p:sp>
        <p:nvSpPr>
          <p:cNvPr id="283" name="CustomShape 52"/>
          <p:cNvSpPr/>
          <p:nvPr/>
        </p:nvSpPr>
        <p:spPr>
          <a:xfrm flipH="1" flipV="1">
            <a:off x="10703160" y="4029120"/>
            <a:ext cx="738720" cy="352440"/>
          </a:xfrm>
          <a:custGeom>
            <a:avLst/>
            <a:gdLst/>
            <a:ahLst/>
            <a:rect l="l" t="t" r="r" b="b"/>
            <a:pathLst>
              <a:path w="21600" h="21600">
                <a:moveTo>
                  <a:pt x="0" y="0"/>
                </a:moveTo>
                <a:lnTo>
                  <a:pt x="21600" y="21600"/>
                </a:lnTo>
              </a:path>
            </a:pathLst>
          </a:custGeom>
          <a:noFill/>
          <a:ln>
            <a:solidFill>
              <a:schemeClr val="tx1"/>
            </a:solidFill>
            <a:tailEnd len="med" type="triangle" w="med"/>
          </a:ln>
        </p:spPr>
        <p:style>
          <a:lnRef idx="1">
            <a:schemeClr val="accent1"/>
          </a:lnRef>
          <a:fillRef idx="0">
            <a:schemeClr val="accent1"/>
          </a:fillRef>
          <a:effectRef idx="0">
            <a:schemeClr val="accent1"/>
          </a:effectRef>
          <a:fontRef idx="minor"/>
        </p:style>
      </p:sp>
      <p:sp>
        <p:nvSpPr>
          <p:cNvPr id="284" name="CustomShape 53"/>
          <p:cNvSpPr/>
          <p:nvPr/>
        </p:nvSpPr>
        <p:spPr>
          <a:xfrm flipH="1" flipV="1">
            <a:off x="10697760" y="3721680"/>
            <a:ext cx="743400" cy="659880"/>
          </a:xfrm>
          <a:custGeom>
            <a:avLst/>
            <a:gdLst/>
            <a:ahLst/>
            <a:rect l="l" t="t" r="r" b="b"/>
            <a:pathLst>
              <a:path w="21600" h="21600">
                <a:moveTo>
                  <a:pt x="0" y="0"/>
                </a:moveTo>
                <a:lnTo>
                  <a:pt x="21600" y="21600"/>
                </a:lnTo>
              </a:path>
            </a:pathLst>
          </a:custGeom>
          <a:noFill/>
          <a:ln>
            <a:solidFill>
              <a:schemeClr val="tx1"/>
            </a:solidFill>
            <a:tailEnd len="med" type="triangle" w="med"/>
          </a:ln>
        </p:spPr>
        <p:style>
          <a:lnRef idx="1">
            <a:schemeClr val="accent1"/>
          </a:lnRef>
          <a:fillRef idx="0">
            <a:schemeClr val="accent1"/>
          </a:fillRef>
          <a:effectRef idx="0">
            <a:schemeClr val="accent1"/>
          </a:effectRef>
          <a:fontRef idx="minor"/>
        </p:style>
      </p:sp>
      <p:sp>
        <p:nvSpPr>
          <p:cNvPr id="285" name="CustomShape 54"/>
          <p:cNvSpPr/>
          <p:nvPr/>
        </p:nvSpPr>
        <p:spPr>
          <a:xfrm flipH="1">
            <a:off x="10697760" y="4925160"/>
            <a:ext cx="654840" cy="18720"/>
          </a:xfrm>
          <a:custGeom>
            <a:avLst/>
            <a:gdLst/>
            <a:ahLst/>
            <a:rect l="l" t="t" r="r" b="b"/>
            <a:pathLst>
              <a:path w="21600" h="21600">
                <a:moveTo>
                  <a:pt x="0" y="0"/>
                </a:moveTo>
                <a:lnTo>
                  <a:pt x="21600" y="21600"/>
                </a:lnTo>
              </a:path>
            </a:pathLst>
          </a:custGeom>
          <a:noFill/>
          <a:ln>
            <a:solidFill>
              <a:schemeClr val="tx1"/>
            </a:solidFill>
            <a:tailEnd len="med" type="triangle" w="med"/>
          </a:ln>
        </p:spPr>
        <p:style>
          <a:lnRef idx="1">
            <a:schemeClr val="accent1"/>
          </a:lnRef>
          <a:fillRef idx="0">
            <a:schemeClr val="accent1"/>
          </a:fillRef>
          <a:effectRef idx="0">
            <a:schemeClr val="accent1"/>
          </a:effectRef>
          <a:fontRef idx="minor"/>
        </p:style>
      </p:sp>
      <p:sp>
        <p:nvSpPr>
          <p:cNvPr id="286" name="CustomShape 55"/>
          <p:cNvSpPr/>
          <p:nvPr/>
        </p:nvSpPr>
        <p:spPr>
          <a:xfrm flipH="1">
            <a:off x="10749240" y="4928400"/>
            <a:ext cx="604080" cy="346680"/>
          </a:xfrm>
          <a:custGeom>
            <a:avLst/>
            <a:gdLst/>
            <a:ahLst/>
            <a:rect l="l" t="t" r="r" b="b"/>
            <a:pathLst>
              <a:path w="21600" h="21600">
                <a:moveTo>
                  <a:pt x="0" y="0"/>
                </a:moveTo>
                <a:lnTo>
                  <a:pt x="21600" y="21600"/>
                </a:lnTo>
              </a:path>
            </a:pathLst>
          </a:custGeom>
          <a:noFill/>
          <a:ln>
            <a:solidFill>
              <a:schemeClr val="tx1"/>
            </a:solidFill>
            <a:tailEnd len="med" type="triangle" w="med"/>
          </a:ln>
        </p:spPr>
        <p:style>
          <a:lnRef idx="1">
            <a:schemeClr val="accent1"/>
          </a:lnRef>
          <a:fillRef idx="0">
            <a:schemeClr val="accent1"/>
          </a:fillRef>
          <a:effectRef idx="0">
            <a:schemeClr val="accent1"/>
          </a:effectRef>
          <a:fontRef idx="minor"/>
        </p:style>
      </p:sp>
    </p:spTree>
  </p:cSld>
  <p:timing>
    <p:tnLst>
      <p:par>
        <p:cTn id="19" dur="indefinite" restart="never" nodeType="tmRoot">
          <p:childTnLst>
            <p:seq>
              <p:cTn id="20" dur="indefinite" nodeType="mainSeq">
                <p:childTnLst>
                  <p:par>
                    <p:cTn id="21" fill="hold">
                      <p:stCondLst>
                        <p:cond delay="indefinite"/>
                      </p:stCondLst>
                      <p:childTnLst>
                        <p:par>
                          <p:cTn id="22" fill="hold">
                            <p:stCondLst>
                              <p:cond delay="0"/>
                            </p:stCondLst>
                            <p:childTnLst>
                              <p:par>
                                <p:cTn id="23" nodeType="clickEffect" fill="hold" presetClass="emph" presetID="35">
                                  <p:stCondLst>
                                    <p:cond delay="0"/>
                                  </p:stCondLst>
                                  <p:childTnLst>
                                    <p:anim calcmode="discrete" valueType="num">
                                      <p:cBhvr additive="repl">
                                        <p:cTn id="24" dur="1000" fill="hold"/>
                                        <p:tgtEl>
                                          <p:spTgt spid="234"/>
                                        </p:tgtEl>
                                        <p:attrNameLst>
                                          <p:attrName>style.visibility</p:attrName>
                                        </p:attrNameLst>
                                      </p:cBhvr>
                                      <p:tavLst>
                                        <p:tav tm="0">
                                          <p:val>
                                            <p:strVal val="hidden"/>
                                          </p:val>
                                        </p:tav>
                                        <p:tav tm="50000">
                                          <p:val>
                                            <p:strVal val="visible"/>
                                          </p:val>
                                        </p:tav>
                                      </p:tavLst>
                                    </p:anim>
                                    <p:set>
                                      <p:cBhvr>
                                        <p:cTn id="25" dur="1" fill="hold">
                                          <p:stCondLst>
                                            <p:cond delay="5000"/>
                                          </p:stCondLst>
                                        </p:cTn>
                                        <p:tgtEl>
                                          <p:spTgt spid="234"/>
                                        </p:tgtEl>
                                        <p:attrNameLst>
                                          <p:attrName>style.visibility</p:attrName>
                                        </p:attrNameLst>
                                      </p:cBhvr>
                                      <p:to>
                                        <p:strVal val="hidden"/>
                                      </p:to>
                                    </p:set>
                                  </p:childTnLst>
                                </p:cTn>
                              </p:par>
                              <p:par>
                                <p:cTn id="26" nodeType="withEffect" fill="hold" presetClass="emph" presetID="35">
                                  <p:stCondLst>
                                    <p:cond delay="0"/>
                                  </p:stCondLst>
                                  <p:childTnLst>
                                    <p:anim calcmode="discrete" valueType="num">
                                      <p:cBhvr additive="repl">
                                        <p:cTn id="27" dur="1000" fill="hold"/>
                                        <p:tgtEl>
                                          <p:spTgt spid="251"/>
                                        </p:tgtEl>
                                        <p:attrNameLst>
                                          <p:attrName>style.visibility</p:attrName>
                                        </p:attrNameLst>
                                      </p:cBhvr>
                                      <p:tavLst>
                                        <p:tav tm="0">
                                          <p:val>
                                            <p:strVal val="hidden"/>
                                          </p:val>
                                        </p:tav>
                                        <p:tav tm="50000">
                                          <p:val>
                                            <p:strVal val="visible"/>
                                          </p:val>
                                        </p:tav>
                                      </p:tavLst>
                                    </p:anim>
                                    <p:set>
                                      <p:cBhvr>
                                        <p:cTn id="28" dur="1" fill="hold">
                                          <p:stCondLst>
                                            <p:cond delay="7000"/>
                                          </p:stCondLst>
                                        </p:cTn>
                                        <p:tgtEl>
                                          <p:spTgt spid="251"/>
                                        </p:tgtEl>
                                        <p:attrNameLst>
                                          <p:attrName>style.visibility</p:attrName>
                                        </p:attrNameLst>
                                      </p:cBhvr>
                                      <p:to>
                                        <p:strVal val="hidden"/>
                                      </p:to>
                                    </p:set>
                                  </p:childTnLst>
                                </p:cTn>
                              </p:par>
                              <p:par>
                                <p:cTn id="29" nodeType="withEffect" fill="hold" presetClass="emph" presetID="35">
                                  <p:stCondLst>
                                    <p:cond delay="0"/>
                                  </p:stCondLst>
                                  <p:childTnLst>
                                    <p:anim calcmode="discrete" valueType="num">
                                      <p:cBhvr additive="repl">
                                        <p:cTn id="30" dur="1000" fill="hold"/>
                                        <p:tgtEl>
                                          <p:spTgt spid="241"/>
                                        </p:tgtEl>
                                        <p:attrNameLst>
                                          <p:attrName>style.visibility</p:attrName>
                                        </p:attrNameLst>
                                      </p:cBhvr>
                                      <p:tavLst>
                                        <p:tav tm="0">
                                          <p:val>
                                            <p:strVal val="hidden"/>
                                          </p:val>
                                        </p:tav>
                                        <p:tav tm="50000">
                                          <p:val>
                                            <p:strVal val="visible"/>
                                          </p:val>
                                        </p:tav>
                                      </p:tavLst>
                                    </p:anim>
                                    <p:set>
                                      <p:cBhvr>
                                        <p:cTn id="31" dur="1" fill="hold">
                                          <p:stCondLst>
                                            <p:cond delay="9000"/>
                                          </p:stCondLst>
                                        </p:cTn>
                                        <p:tgtEl>
                                          <p:spTgt spid="241"/>
                                        </p:tgtEl>
                                        <p:attrNameLst>
                                          <p:attrName>style.visibility</p:attrName>
                                        </p:attrNameLst>
                                      </p:cBhvr>
                                      <p:to>
                                        <p:strVal val="hidden"/>
                                      </p:to>
                                    </p:set>
                                  </p:childTnLst>
                                </p:cTn>
                              </p:par>
                              <p:par>
                                <p:cTn id="32" nodeType="withEffect" fill="hold" presetClass="emph" presetID="35">
                                  <p:stCondLst>
                                    <p:cond delay="500"/>
                                  </p:stCondLst>
                                  <p:childTnLst>
                                    <p:anim calcmode="discrete" valueType="num">
                                      <p:cBhvr additive="repl">
                                        <p:cTn id="33" dur="1000" fill="hold"/>
                                        <p:tgtEl>
                                          <p:spTgt spid="235"/>
                                        </p:tgtEl>
                                        <p:attrNameLst>
                                          <p:attrName>style.visibility</p:attrName>
                                        </p:attrNameLst>
                                      </p:cBhvr>
                                      <p:tavLst>
                                        <p:tav tm="0">
                                          <p:val>
                                            <p:strVal val="hidden"/>
                                          </p:val>
                                        </p:tav>
                                        <p:tav tm="50000">
                                          <p:val>
                                            <p:strVal val="visible"/>
                                          </p:val>
                                        </p:tav>
                                      </p:tavLst>
                                    </p:anim>
                                    <p:set>
                                      <p:cBhvr>
                                        <p:cTn id="34" dur="1" fill="hold">
                                          <p:stCondLst>
                                            <p:cond delay="11000"/>
                                          </p:stCondLst>
                                        </p:cTn>
                                        <p:tgtEl>
                                          <p:spTgt spid="235"/>
                                        </p:tgtEl>
                                        <p:attrNameLst>
                                          <p:attrName>style.visibility</p:attrName>
                                        </p:attrNameLst>
                                      </p:cBhvr>
                                      <p:to>
                                        <p:strVal val="hidden"/>
                                      </p:to>
                                    </p:set>
                                  </p:childTnLst>
                                </p:cTn>
                              </p:par>
                              <p:par>
                                <p:cTn id="35" nodeType="withEffect" fill="hold" presetClass="emph" presetID="35">
                                  <p:stCondLst>
                                    <p:cond delay="500"/>
                                  </p:stCondLst>
                                  <p:childTnLst>
                                    <p:anim calcmode="discrete" valueType="num">
                                      <p:cBhvr additive="repl">
                                        <p:cTn id="36" dur="1000" fill="hold"/>
                                        <p:tgtEl>
                                          <p:spTgt spid="253"/>
                                        </p:tgtEl>
                                        <p:attrNameLst>
                                          <p:attrName>style.visibility</p:attrName>
                                        </p:attrNameLst>
                                      </p:cBhvr>
                                      <p:tavLst>
                                        <p:tav tm="0">
                                          <p:val>
                                            <p:strVal val="hidden"/>
                                          </p:val>
                                        </p:tav>
                                        <p:tav tm="50000">
                                          <p:val>
                                            <p:strVal val="visible"/>
                                          </p:val>
                                        </p:tav>
                                      </p:tavLst>
                                    </p:anim>
                                    <p:set>
                                      <p:cBhvr>
                                        <p:cTn id="37" dur="1" fill="hold">
                                          <p:stCondLst>
                                            <p:cond delay="13000"/>
                                          </p:stCondLst>
                                        </p:cTn>
                                        <p:tgtEl>
                                          <p:spTgt spid="253"/>
                                        </p:tgtEl>
                                        <p:attrNameLst>
                                          <p:attrName>style.visibility</p:attrName>
                                        </p:attrNameLst>
                                      </p:cBhvr>
                                      <p:to>
                                        <p:strVal val="hidden"/>
                                      </p:to>
                                    </p:set>
                                  </p:childTnLst>
                                </p:cTn>
                              </p:par>
                              <p:par>
                                <p:cTn id="38" nodeType="withEffect" fill="hold" presetClass="emph" presetID="35">
                                  <p:stCondLst>
                                    <p:cond delay="500"/>
                                  </p:stCondLst>
                                  <p:childTnLst>
                                    <p:anim calcmode="discrete" valueType="num">
                                      <p:cBhvr additive="repl">
                                        <p:cTn id="39" dur="1000" fill="hold"/>
                                        <p:tgtEl>
                                          <p:spTgt spid="242"/>
                                        </p:tgtEl>
                                        <p:attrNameLst>
                                          <p:attrName>style.visibility</p:attrName>
                                        </p:attrNameLst>
                                      </p:cBhvr>
                                      <p:tavLst>
                                        <p:tav tm="0">
                                          <p:val>
                                            <p:strVal val="hidden"/>
                                          </p:val>
                                        </p:tav>
                                        <p:tav tm="50000">
                                          <p:val>
                                            <p:strVal val="visible"/>
                                          </p:val>
                                        </p:tav>
                                      </p:tavLst>
                                    </p:anim>
                                    <p:set>
                                      <p:cBhvr>
                                        <p:cTn id="40" dur="1" fill="hold">
                                          <p:stCondLst>
                                            <p:cond delay="15000"/>
                                          </p:stCondLst>
                                        </p:cTn>
                                        <p:tgtEl>
                                          <p:spTgt spid="242"/>
                                        </p:tgtEl>
                                        <p:attrNameLst>
                                          <p:attrName>style.visibility</p:attrName>
                                        </p:attrNameLst>
                                      </p:cBhvr>
                                      <p:to>
                                        <p:strVal val="hidden"/>
                                      </p:to>
                                    </p:set>
                                  </p:childTnLst>
                                </p:cTn>
                              </p:par>
                            </p:childTnLst>
                          </p:cTn>
                        </p:par>
                        <p:par>
                          <p:cTn id="41" fill="hold">
                            <p:stCondLst>
                              <p:cond delay="1500"/>
                            </p:stCondLst>
                            <p:childTnLst>
                              <p:par>
                                <p:cTn id="42" nodeType="afterEffect" fill="hold" presetClass="entr" presetID="1">
                                  <p:stCondLst>
                                    <p:cond delay="0"/>
                                  </p:stCondLst>
                                  <p:childTnLst>
                                    <p:set>
                                      <p:cBhvr>
                                        <p:cTn id="43" dur="1" fill="hold">
                                          <p:stCondLst>
                                            <p:cond delay="0"/>
                                          </p:stCondLst>
                                        </p:cTn>
                                        <p:tgtEl>
                                          <p:spTgt spid="282"/>
                                        </p:tgtEl>
                                        <p:attrNameLst>
                                          <p:attrName>style.visibility</p:attrName>
                                        </p:attrNameLst>
                                      </p:cBhvr>
                                      <p:to>
                                        <p:strVal val="visible"/>
                                      </p:to>
                                    </p:set>
                                  </p:childTnLst>
                                </p:cTn>
                              </p:par>
                              <p:par>
                                <p:cTn id="44" nodeType="withEffect" fill="hold" presetClass="entr" presetID="1">
                                  <p:stCondLst>
                                    <p:cond delay="0"/>
                                  </p:stCondLst>
                                  <p:childTnLst>
                                    <p:set>
                                      <p:cBhvr>
                                        <p:cTn id="45" dur="1" fill="hold">
                                          <p:stCondLst>
                                            <p:cond delay="0"/>
                                          </p:stCondLst>
                                        </p:cTn>
                                        <p:tgtEl>
                                          <p:spTgt spid="-1"/>
                                        </p:tgtEl>
                                        <p:attrNameLst>
                                          <p:attrName>style.visibility</p:attrName>
                                        </p:attrNameLst>
                                      </p:cBhvr>
                                      <p:to>
                                        <p:strVal val="visible"/>
                                      </p:to>
                                    </p:set>
                                  </p:childTnLst>
                                </p:cTn>
                              </p:par>
                            </p:childTnLst>
                          </p:cTn>
                        </p:par>
                        <p:par>
                          <p:cTn id="46" fill="hold">
                            <p:stCondLst>
                              <p:cond delay="1500"/>
                            </p:stCondLst>
                            <p:childTnLst>
                              <p:par>
                                <p:cTn id="47" nodeType="afterEffect" fill="hold" presetClass="entr" presetID="1">
                                  <p:stCondLst>
                                    <p:cond delay="5000"/>
                                  </p:stCondLst>
                                  <p:childTnLst>
                                    <p:set>
                                      <p:cBhvr>
                                        <p:cTn id="48" dur="1" fill="hold">
                                          <p:stCondLst>
                                            <p:cond delay="0"/>
                                          </p:stCondLst>
                                        </p:cTn>
                                        <p:tgtEl>
                                          <p:spTgt spid="245"/>
                                        </p:tgtEl>
                                        <p:attrNameLst>
                                          <p:attrName>style.visibility</p:attrName>
                                        </p:attrNameLst>
                                      </p:cBhvr>
                                      <p:to>
                                        <p:strVal val="visible"/>
                                      </p:to>
                                    </p:set>
                                  </p:childTnLst>
                                </p:cTn>
                              </p:par>
                              <p:par>
                                <p:cTn id="49" nodeType="withEffect" fill="hold" presetClass="entr" presetID="1">
                                  <p:stCondLst>
                                    <p:cond delay="5000"/>
                                  </p:stCondLst>
                                  <p:childTnLst>
                                    <p:set>
                                      <p:cBhvr>
                                        <p:cTn id="50" dur="1" fill="hold">
                                          <p:stCondLst>
                                            <p:cond delay="0"/>
                                          </p:stCondLst>
                                        </p:cTn>
                                        <p:tgtEl>
                                          <p:spTgt spid="249"/>
                                        </p:tgtEl>
                                        <p:attrNameLst>
                                          <p:attrName>style.visibility</p:attrName>
                                        </p:attrNameLst>
                                      </p:cBhvr>
                                      <p:to>
                                        <p:strVal val="visible"/>
                                      </p:to>
                                    </p:set>
                                  </p:childTnLst>
                                </p:cTn>
                              </p:par>
                              <p:par>
                                <p:cTn id="51" nodeType="withEffect" fill="hold" presetClass="entr" presetID="1">
                                  <p:stCondLst>
                                    <p:cond delay="5000"/>
                                  </p:stCondLst>
                                  <p:childTnLst>
                                    <p:set>
                                      <p:cBhvr>
                                        <p:cTn id="52" dur="1" fill="hold">
                                          <p:stCondLst>
                                            <p:cond delay="0"/>
                                          </p:stCondLst>
                                        </p:cTn>
                                        <p:tgtEl>
                                          <p:spTgt spid="250"/>
                                        </p:tgtEl>
                                        <p:attrNameLst>
                                          <p:attrName>style.visibility</p:attrName>
                                        </p:attrNameLst>
                                      </p:cBhvr>
                                      <p:to>
                                        <p:strVal val="visible"/>
                                      </p:to>
                                    </p:set>
                                  </p:childTnLst>
                                </p:cTn>
                              </p:par>
                              <p:par>
                                <p:cTn id="53" nodeType="withEffect" fill="hold" presetClass="entr" presetID="1">
                                  <p:stCondLst>
                                    <p:cond delay="5000"/>
                                  </p:stCondLst>
                                  <p:childTnLst>
                                    <p:set>
                                      <p:cBhvr>
                                        <p:cTn id="54" dur="1" fill="hold">
                                          <p:stCondLst>
                                            <p:cond delay="0"/>
                                          </p:stCondLst>
                                        </p:cTn>
                                        <p:tgtEl>
                                          <p:spTgt spid="248"/>
                                        </p:tgtEl>
                                        <p:attrNameLst>
                                          <p:attrName>style.visibility</p:attrName>
                                        </p:attrNameLst>
                                      </p:cBhvr>
                                      <p:to>
                                        <p:strVal val="visible"/>
                                      </p:to>
                                    </p:set>
                                  </p:childTnLst>
                                </p:cTn>
                              </p:par>
                              <p:par>
                                <p:cTn id="55" nodeType="withEffect" fill="hold" presetClass="entr" presetID="1">
                                  <p:stCondLst>
                                    <p:cond delay="5000"/>
                                  </p:stCondLst>
                                  <p:childTnLst>
                                    <p:set>
                                      <p:cBhvr>
                                        <p:cTn id="56" dur="1" fill="hold">
                                          <p:stCondLst>
                                            <p:cond delay="0"/>
                                          </p:stCondLst>
                                        </p:cTn>
                                        <p:tgtEl>
                                          <p:spTgt spid="247"/>
                                        </p:tgtEl>
                                        <p:attrNameLst>
                                          <p:attrName>style.visibility</p:attrName>
                                        </p:attrNameLst>
                                      </p:cBhvr>
                                      <p:to>
                                        <p:strVal val="visible"/>
                                      </p:to>
                                    </p:set>
                                  </p:childTnLst>
                                </p:cTn>
                              </p:par>
                              <p:par>
                                <p:cTn id="57" nodeType="withEffect" fill="hold" presetClass="entr" presetID="1">
                                  <p:stCondLst>
                                    <p:cond delay="5000"/>
                                  </p:stCondLst>
                                  <p:childTnLst>
                                    <p:set>
                                      <p:cBhvr>
                                        <p:cTn id="58" dur="1" fill="hold">
                                          <p:stCondLst>
                                            <p:cond delay="0"/>
                                          </p:stCondLst>
                                        </p:cTn>
                                        <p:tgtEl>
                                          <p:spTgt spid="255"/>
                                        </p:tgtEl>
                                        <p:attrNameLst>
                                          <p:attrName>style.visibility</p:attrName>
                                        </p:attrNameLst>
                                      </p:cBhvr>
                                      <p:to>
                                        <p:strVal val="visible"/>
                                      </p:to>
                                    </p:set>
                                  </p:childTnLst>
                                </p:cTn>
                              </p:par>
                              <p:par>
                                <p:cTn id="59" nodeType="withEffect" fill="hold" presetClass="entr" presetID="1">
                                  <p:stCondLst>
                                    <p:cond delay="5000"/>
                                  </p:stCondLst>
                                  <p:childTnLst>
                                    <p:set>
                                      <p:cBhvr>
                                        <p:cTn id="60" dur="1" fill="hold">
                                          <p:stCondLst>
                                            <p:cond delay="0"/>
                                          </p:stCondLst>
                                        </p:cTn>
                                        <p:tgtEl>
                                          <p:spTgt spid="256"/>
                                        </p:tgtEl>
                                        <p:attrNameLst>
                                          <p:attrName>style.visibility</p:attrName>
                                        </p:attrNameLst>
                                      </p:cBhvr>
                                      <p:to>
                                        <p:strVal val="visible"/>
                                      </p:to>
                                    </p:set>
                                  </p:childTnLst>
                                </p:cTn>
                              </p:par>
                              <p:par>
                                <p:cTn id="61" nodeType="withEffect" fill="hold" presetClass="entr" presetID="1">
                                  <p:stCondLst>
                                    <p:cond delay="5000"/>
                                  </p:stCondLst>
                                  <p:childTnLst>
                                    <p:set>
                                      <p:cBhvr>
                                        <p:cTn id="62" dur="1" fill="hold">
                                          <p:stCondLst>
                                            <p:cond delay="0"/>
                                          </p:stCondLst>
                                        </p:cTn>
                                        <p:tgtEl>
                                          <p:spTgt spid="257"/>
                                        </p:tgtEl>
                                        <p:attrNameLst>
                                          <p:attrName>style.visibility</p:attrName>
                                        </p:attrNameLst>
                                      </p:cBhvr>
                                      <p:to>
                                        <p:strVal val="visible"/>
                                      </p:to>
                                    </p:set>
                                  </p:childTnLst>
                                </p:cTn>
                              </p:par>
                              <p:par>
                                <p:cTn id="63" nodeType="withEffect" fill="hold" presetClass="entr" presetID="1">
                                  <p:stCondLst>
                                    <p:cond delay="5000"/>
                                  </p:stCondLst>
                                  <p:childTnLst>
                                    <p:set>
                                      <p:cBhvr>
                                        <p:cTn id="64" dur="1" fill="hold">
                                          <p:stCondLst>
                                            <p:cond delay="0"/>
                                          </p:stCondLst>
                                        </p:cTn>
                                        <p:tgtEl>
                                          <p:spTgt spid="228"/>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CustomShape 1"/>
          <p:cNvSpPr/>
          <p:nvPr/>
        </p:nvSpPr>
        <p:spPr>
          <a:xfrm>
            <a:off x="668520" y="3856680"/>
            <a:ext cx="4764240" cy="1676520"/>
          </a:xfrm>
          <a:prstGeom prst="rect">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p>
            <a:pPr marL="119160">
              <a:lnSpc>
                <a:spcPct val="100000"/>
              </a:lnSpc>
            </a:pPr>
            <a:r>
              <a:rPr b="0" lang="en-CA" sz="1800" spc="-1" strike="noStrike">
                <a:solidFill>
                  <a:srgbClr val="ffffff"/>
                </a:solidFill>
                <a:uFill>
                  <a:solidFill>
                    <a:srgbClr val="ffffff"/>
                  </a:solidFill>
                </a:uFill>
                <a:latin typeface="Calibri"/>
              </a:rPr>
              <a:t>andl $~31, %eax  // mask to be 32-byte-aligned.</a:t>
            </a:r>
            <a:endParaRPr b="0" lang="en-CA" sz="1800" spc="-1" strike="noStrike">
              <a:solidFill>
                <a:srgbClr val="000000"/>
              </a:solidFill>
              <a:uFill>
                <a:solidFill>
                  <a:srgbClr val="ffffff"/>
                </a:solidFill>
              </a:uFill>
              <a:latin typeface="Arial"/>
            </a:endParaRPr>
          </a:p>
          <a:p>
            <a:pPr marL="119160">
              <a:lnSpc>
                <a:spcPct val="100000"/>
              </a:lnSpc>
            </a:pPr>
            <a:r>
              <a:rPr b="0" lang="en-CA" sz="1800" spc="-1" strike="noStrike">
                <a:solidFill>
                  <a:srgbClr val="ffffff"/>
                </a:solidFill>
                <a:uFill>
                  <a:solidFill>
                    <a:srgbClr val="ffffff"/>
                  </a:solidFill>
                </a:uFill>
                <a:latin typeface="Calibri"/>
              </a:rPr>
              <a:t>addq %r15, %rax  // sandbox base address.</a:t>
            </a:r>
            <a:endParaRPr b="0" lang="en-CA" sz="1800" spc="-1" strike="noStrike">
              <a:solidFill>
                <a:srgbClr val="000000"/>
              </a:solidFill>
              <a:uFill>
                <a:solidFill>
                  <a:srgbClr val="ffffff"/>
                </a:solidFill>
              </a:uFill>
              <a:latin typeface="Arial"/>
            </a:endParaRPr>
          </a:p>
          <a:p>
            <a:pPr marL="119160">
              <a:lnSpc>
                <a:spcPct val="100000"/>
              </a:lnSpc>
            </a:pPr>
            <a:r>
              <a:rPr b="0" lang="en-CA" sz="1800" spc="-1" strike="noStrike">
                <a:solidFill>
                  <a:srgbClr val="ffffff"/>
                </a:solidFill>
                <a:uFill>
                  <a:solidFill>
                    <a:srgbClr val="ffffff"/>
                  </a:solidFill>
                </a:uFill>
                <a:latin typeface="Calibri"/>
              </a:rPr>
              <a:t>jmp *%rax  // Constrained Indirect jump.</a:t>
            </a:r>
            <a:endParaRPr b="0" lang="en-CA" sz="1800" spc="-1" strike="noStrike">
              <a:solidFill>
                <a:srgbClr val="000000"/>
              </a:solidFill>
              <a:uFill>
                <a:solidFill>
                  <a:srgbClr val="ffffff"/>
                </a:solidFill>
              </a:uFill>
              <a:latin typeface="Arial"/>
            </a:endParaRPr>
          </a:p>
        </p:txBody>
      </p:sp>
      <p:sp>
        <p:nvSpPr>
          <p:cNvPr id="288" name="CustomShape 2"/>
          <p:cNvSpPr/>
          <p:nvPr/>
        </p:nvSpPr>
        <p:spPr>
          <a:xfrm>
            <a:off x="668520" y="3422160"/>
            <a:ext cx="2418840" cy="638280"/>
          </a:xfrm>
          <a:prstGeom prst="rect">
            <a:avLst/>
          </a:prstGeom>
          <a:noFill/>
          <a:ln>
            <a:noFill/>
          </a:ln>
        </p:spPr>
        <p:style>
          <a:lnRef idx="0"/>
          <a:fillRef idx="0"/>
          <a:effectRef idx="0"/>
          <a:fontRef idx="minor"/>
        </p:style>
        <p:txBody>
          <a:bodyPr lIns="90000" rIns="90000" tIns="45000" bIns="45000"/>
          <a:p>
            <a:pPr>
              <a:lnSpc>
                <a:spcPct val="100000"/>
              </a:lnSpc>
            </a:pPr>
            <a:r>
              <a:rPr b="0" lang="en-CA" sz="1800" spc="-1" strike="noStrike">
                <a:solidFill>
                  <a:srgbClr val="000000"/>
                </a:solidFill>
                <a:uFill>
                  <a:solidFill>
                    <a:srgbClr val="ffffff"/>
                  </a:solidFill>
                </a:uFill>
                <a:latin typeface="Calibri"/>
              </a:rPr>
              <a:t>NaCl validated code</a:t>
            </a:r>
            <a:endParaRPr b="0" lang="en-CA" sz="1800" spc="-1" strike="noStrike">
              <a:solidFill>
                <a:srgbClr val="000000"/>
              </a:solidFill>
              <a:uFill>
                <a:solidFill>
                  <a:srgbClr val="ffffff"/>
                </a:solidFill>
              </a:uFill>
              <a:latin typeface="Arial"/>
            </a:endParaRPr>
          </a:p>
        </p:txBody>
      </p:sp>
      <p:sp>
        <p:nvSpPr>
          <p:cNvPr id="289" name="CustomShape 3"/>
          <p:cNvSpPr/>
          <p:nvPr/>
        </p:nvSpPr>
        <p:spPr>
          <a:xfrm>
            <a:off x="6419520" y="3856680"/>
            <a:ext cx="4764240" cy="1676520"/>
          </a:xfrm>
          <a:prstGeom prst="rect">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p>
            <a:pPr marL="119160">
              <a:lnSpc>
                <a:spcPct val="100000"/>
              </a:lnSpc>
            </a:pPr>
            <a:r>
              <a:rPr b="0" lang="en-CA" sz="1800" spc="-1" strike="noStrike">
                <a:solidFill>
                  <a:srgbClr val="ffffff"/>
                </a:solidFill>
                <a:uFill>
                  <a:solidFill>
                    <a:srgbClr val="ffffff"/>
                  </a:solidFill>
                </a:uFill>
                <a:latin typeface="Calibri"/>
              </a:rPr>
              <a:t>andl $~31, %eax  // mask to be 32-byte-aligned.</a:t>
            </a:r>
            <a:endParaRPr b="0" lang="en-CA" sz="1800" spc="-1" strike="noStrike">
              <a:solidFill>
                <a:srgbClr val="000000"/>
              </a:solidFill>
              <a:uFill>
                <a:solidFill>
                  <a:srgbClr val="ffffff"/>
                </a:solidFill>
              </a:uFill>
              <a:latin typeface="Arial"/>
            </a:endParaRPr>
          </a:p>
          <a:p>
            <a:pPr marL="119160">
              <a:lnSpc>
                <a:spcPct val="100000"/>
              </a:lnSpc>
            </a:pPr>
            <a:r>
              <a:rPr b="0" lang="en-CA" sz="1800" spc="-1" strike="noStrike">
                <a:solidFill>
                  <a:srgbClr val="ffffff"/>
                </a:solidFill>
                <a:uFill>
                  <a:solidFill>
                    <a:srgbClr val="ffffff"/>
                  </a:solidFill>
                </a:uFill>
                <a:latin typeface="Calibri"/>
              </a:rPr>
              <a:t>addq %r15, %rax  // sandbox base address.</a:t>
            </a:r>
            <a:endParaRPr b="0" lang="en-CA" sz="1800" spc="-1" strike="noStrike">
              <a:solidFill>
                <a:srgbClr val="000000"/>
              </a:solidFill>
              <a:uFill>
                <a:solidFill>
                  <a:srgbClr val="ffffff"/>
                </a:solidFill>
              </a:uFill>
              <a:latin typeface="Arial"/>
            </a:endParaRPr>
          </a:p>
          <a:p>
            <a:pPr marL="119160">
              <a:lnSpc>
                <a:spcPct val="100000"/>
              </a:lnSpc>
            </a:pPr>
            <a:r>
              <a:rPr b="0" lang="en-CA" sz="1800" spc="-1" strike="noStrike">
                <a:solidFill>
                  <a:srgbClr val="ffffff"/>
                </a:solidFill>
                <a:uFill>
                  <a:solidFill>
                    <a:srgbClr val="ffffff"/>
                  </a:solidFill>
                </a:uFill>
                <a:latin typeface="Calibri"/>
              </a:rPr>
              <a:t>jmp </a:t>
            </a:r>
            <a:r>
              <a:rPr b="0" lang="en-CA" sz="1800" spc="-1" strike="noStrike">
                <a:solidFill>
                  <a:srgbClr val="ff0000"/>
                </a:solidFill>
                <a:uFill>
                  <a:solidFill>
                    <a:srgbClr val="ffffff"/>
                  </a:solidFill>
                </a:uFill>
                <a:latin typeface="Calibri"/>
              </a:rPr>
              <a:t>*%rcx  </a:t>
            </a:r>
            <a:r>
              <a:rPr b="0" lang="en-CA" sz="1800" spc="-1" strike="noStrike">
                <a:solidFill>
                  <a:srgbClr val="ffffff"/>
                </a:solidFill>
                <a:uFill>
                  <a:solidFill>
                    <a:srgbClr val="ffffff"/>
                  </a:solidFill>
                </a:uFill>
                <a:latin typeface="Calibri"/>
              </a:rPr>
              <a:t>// Unconstrained Indirect jump.</a:t>
            </a:r>
            <a:endParaRPr b="0" lang="en-CA" sz="1800" spc="-1" strike="noStrike">
              <a:solidFill>
                <a:srgbClr val="000000"/>
              </a:solidFill>
              <a:uFill>
                <a:solidFill>
                  <a:srgbClr val="ffffff"/>
                </a:solidFill>
              </a:uFill>
              <a:latin typeface="Arial"/>
            </a:endParaRPr>
          </a:p>
        </p:txBody>
      </p:sp>
      <p:sp>
        <p:nvSpPr>
          <p:cNvPr id="290" name="CustomShape 4"/>
          <p:cNvSpPr/>
          <p:nvPr/>
        </p:nvSpPr>
        <p:spPr>
          <a:xfrm>
            <a:off x="6419520" y="3487320"/>
            <a:ext cx="2418840" cy="364680"/>
          </a:xfrm>
          <a:prstGeom prst="rect">
            <a:avLst/>
          </a:prstGeom>
          <a:noFill/>
          <a:ln>
            <a:noFill/>
          </a:ln>
        </p:spPr>
        <p:style>
          <a:lnRef idx="0"/>
          <a:fillRef idx="0"/>
          <a:effectRef idx="0"/>
          <a:fontRef idx="minor"/>
        </p:style>
        <p:txBody>
          <a:bodyPr lIns="90000" rIns="90000" tIns="45000" bIns="45000"/>
          <a:p>
            <a:pPr>
              <a:lnSpc>
                <a:spcPct val="100000"/>
              </a:lnSpc>
            </a:pPr>
            <a:r>
              <a:rPr b="0" lang="en-CA" sz="1800" spc="-1" strike="noStrike">
                <a:solidFill>
                  <a:srgbClr val="000000"/>
                </a:solidFill>
                <a:uFill>
                  <a:solidFill>
                    <a:srgbClr val="ffffff"/>
                  </a:solidFill>
                </a:uFill>
                <a:latin typeface="Calibri"/>
              </a:rPr>
              <a:t>Modified code</a:t>
            </a:r>
            <a:endParaRPr b="0" lang="en-CA" sz="1800" spc="-1" strike="noStrike">
              <a:solidFill>
                <a:srgbClr val="000000"/>
              </a:solidFill>
              <a:uFill>
                <a:solidFill>
                  <a:srgbClr val="ffffff"/>
                </a:solidFill>
              </a:uFill>
              <a:latin typeface="Arial"/>
            </a:endParaRPr>
          </a:p>
        </p:txBody>
      </p:sp>
      <p:sp>
        <p:nvSpPr>
          <p:cNvPr id="291" name="CustomShape 5"/>
          <p:cNvSpPr/>
          <p:nvPr/>
        </p:nvSpPr>
        <p:spPr>
          <a:xfrm>
            <a:off x="3834720" y="5916600"/>
            <a:ext cx="3928320" cy="638280"/>
          </a:xfrm>
          <a:prstGeom prst="rect">
            <a:avLst/>
          </a:prstGeom>
          <a:noFill/>
          <a:ln>
            <a:noFill/>
          </a:ln>
        </p:spPr>
        <p:style>
          <a:lnRef idx="0"/>
          <a:fillRef idx="0"/>
          <a:effectRef idx="0"/>
          <a:fontRef idx="minor"/>
        </p:style>
        <p:txBody>
          <a:bodyPr lIns="90000" rIns="90000" tIns="45000" bIns="45000"/>
          <a:p>
            <a:pPr>
              <a:lnSpc>
                <a:spcPct val="100000"/>
              </a:lnSpc>
            </a:pPr>
            <a:r>
              <a:rPr b="0" lang="en-CA" sz="1800" spc="-1" strike="noStrike">
                <a:solidFill>
                  <a:srgbClr val="000000"/>
                </a:solidFill>
                <a:uFill>
                  <a:solidFill>
                    <a:srgbClr val="ffffff"/>
                  </a:solidFill>
                </a:uFill>
                <a:latin typeface="Calibri"/>
              </a:rPr>
              <a:t>Bit flip at bit 0 of register number</a:t>
            </a:r>
            <a:endParaRPr b="0" lang="en-CA" sz="1800" spc="-1" strike="noStrike">
              <a:solidFill>
                <a:srgbClr val="000000"/>
              </a:solidFill>
              <a:uFill>
                <a:solidFill>
                  <a:srgbClr val="ffffff"/>
                </a:solidFill>
              </a:uFill>
              <a:latin typeface="Arial"/>
            </a:endParaRPr>
          </a:p>
        </p:txBody>
      </p:sp>
      <p:sp>
        <p:nvSpPr>
          <p:cNvPr id="292" name="TextShape 6"/>
          <p:cNvSpPr txBox="1"/>
          <p:nvPr/>
        </p:nvSpPr>
        <p:spPr>
          <a:xfrm>
            <a:off x="963360" y="1837800"/>
            <a:ext cx="6785640" cy="1046160"/>
          </a:xfrm>
          <a:prstGeom prst="rect">
            <a:avLst/>
          </a:prstGeom>
          <a:noFill/>
          <a:ln>
            <a:noFill/>
          </a:ln>
        </p:spPr>
        <p:txBody>
          <a:bodyPr/>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Escape from Google Native Client sandbox   </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x86 page table entries (PTEs) attack</a:t>
            </a:r>
            <a:endParaRPr b="0" lang="en-US" sz="2800" spc="-1" strike="noStrike">
              <a:solidFill>
                <a:srgbClr val="000000"/>
              </a:solidFill>
              <a:uFill>
                <a:solidFill>
                  <a:srgbClr val="ffffff"/>
                </a:solidFill>
              </a:uFill>
              <a:latin typeface="Calibri"/>
            </a:endParaRPr>
          </a:p>
          <a:p>
            <a:pPr>
              <a:lnSpc>
                <a:spcPct val="90000"/>
              </a:lnSpc>
            </a:pPr>
            <a:endParaRPr b="0" lang="en-US" sz="2800" spc="-1" strike="noStrike">
              <a:solidFill>
                <a:srgbClr val="000000"/>
              </a:solidFill>
              <a:uFill>
                <a:solidFill>
                  <a:srgbClr val="ffffff"/>
                </a:solidFill>
              </a:uFill>
              <a:latin typeface="Calibri"/>
            </a:endParaRPr>
          </a:p>
          <a:p>
            <a:pPr>
              <a:lnSpc>
                <a:spcPct val="90000"/>
              </a:lnSpc>
            </a:pPr>
            <a:endParaRPr b="0" lang="en-US" sz="2800" spc="-1" strike="noStrike">
              <a:solidFill>
                <a:srgbClr val="000000"/>
              </a:solidFill>
              <a:uFill>
                <a:solidFill>
                  <a:srgbClr val="ffffff"/>
                </a:solidFill>
              </a:uFill>
              <a:latin typeface="Calibri"/>
            </a:endParaRPr>
          </a:p>
        </p:txBody>
      </p:sp>
      <p:sp>
        <p:nvSpPr>
          <p:cNvPr id="293" name="Line 7"/>
          <p:cNvSpPr/>
          <p:nvPr/>
        </p:nvSpPr>
        <p:spPr>
          <a:xfrm>
            <a:off x="838080" y="1558800"/>
            <a:ext cx="10515600" cy="360"/>
          </a:xfrm>
          <a:prstGeom prst="line">
            <a:avLst/>
          </a:prstGeom>
          <a:ln w="38160"/>
        </p:spPr>
        <p:style>
          <a:lnRef idx="3">
            <a:schemeClr val="accent1"/>
          </a:lnRef>
          <a:fillRef idx="0">
            <a:schemeClr val="accent1"/>
          </a:fillRef>
          <a:effectRef idx="2">
            <a:schemeClr val="accent1"/>
          </a:effectRef>
          <a:fontRef idx="minor"/>
        </p:style>
      </p:sp>
      <p:sp>
        <p:nvSpPr>
          <p:cNvPr id="294" name="TextShape 8"/>
          <p:cNvSpPr txBox="1"/>
          <p:nvPr/>
        </p:nvSpPr>
        <p:spPr>
          <a:xfrm>
            <a:off x="8610480" y="6373080"/>
            <a:ext cx="2742840" cy="364680"/>
          </a:xfrm>
          <a:prstGeom prst="rect">
            <a:avLst/>
          </a:prstGeom>
          <a:noFill/>
          <a:ln>
            <a:noFill/>
          </a:ln>
        </p:spPr>
        <p:txBody>
          <a:bodyPr anchor="ctr"/>
          <a:p>
            <a:pPr algn="r">
              <a:lnSpc>
                <a:spcPct val="100000"/>
              </a:lnSpc>
            </a:pPr>
            <a:fld id="{EB222D69-15AE-43D8-878B-162F63EA7428}" type="slidenum">
              <a:rPr b="1" lang="en-CA" sz="2000" spc="-1" strike="noStrike">
                <a:solidFill>
                  <a:srgbClr val="000000"/>
                </a:solidFill>
                <a:uFill>
                  <a:solidFill>
                    <a:srgbClr val="ffffff"/>
                  </a:solidFill>
                </a:uFill>
                <a:latin typeface="Calibri"/>
              </a:rPr>
              <a:t>&lt;number&gt;</a:t>
            </a:fld>
            <a:endParaRPr b="0" lang="en-CA" sz="1400" spc="-1" strike="noStrike">
              <a:solidFill>
                <a:srgbClr val="000000"/>
              </a:solidFill>
              <a:uFill>
                <a:solidFill>
                  <a:srgbClr val="ffffff"/>
                </a:solidFill>
              </a:uFill>
              <a:latin typeface="Times New Roman"/>
            </a:endParaRPr>
          </a:p>
        </p:txBody>
      </p:sp>
      <p:sp>
        <p:nvSpPr>
          <p:cNvPr id="295" name="TextShape 9"/>
          <p:cNvSpPr txBox="1"/>
          <p:nvPr/>
        </p:nvSpPr>
        <p:spPr>
          <a:xfrm>
            <a:off x="838080" y="435960"/>
            <a:ext cx="10515240" cy="1325160"/>
          </a:xfrm>
          <a:prstGeom prst="rect">
            <a:avLst/>
          </a:prstGeom>
          <a:noFill/>
          <a:ln>
            <a:noFill/>
          </a:ln>
        </p:spPr>
        <p:txBody>
          <a:bodyPr anchor="ctr"/>
          <a:p>
            <a:pPr>
              <a:lnSpc>
                <a:spcPct val="90000"/>
              </a:lnSpc>
            </a:pPr>
            <a:r>
              <a:rPr b="0" lang="en-US" sz="4000" spc="-1" strike="noStrike">
                <a:solidFill>
                  <a:srgbClr val="000000"/>
                </a:solidFill>
                <a:uFill>
                  <a:solidFill>
                    <a:srgbClr val="ffffff"/>
                  </a:solidFill>
                </a:uFill>
                <a:latin typeface="Bookman Old Style"/>
                <a:ea typeface="바탕"/>
              </a:rPr>
              <a:t>Rowhammer Exploits </a:t>
            </a:r>
            <a:endParaRPr b="0" lang="en-US" sz="1800" spc="-1" strike="noStrike">
              <a:solidFill>
                <a:srgbClr val="000000"/>
              </a:solidFill>
              <a:uFill>
                <a:solidFill>
                  <a:srgbClr val="ffffff"/>
                </a:solidFill>
              </a:uFill>
              <a:latin typeface="Calibri"/>
            </a:endParaRPr>
          </a:p>
        </p:txBody>
      </p:sp>
      <p:sp>
        <p:nvSpPr>
          <p:cNvPr id="296" name="CustomShape 10"/>
          <p:cNvSpPr/>
          <p:nvPr/>
        </p:nvSpPr>
        <p:spPr>
          <a:xfrm>
            <a:off x="7302600" y="1001520"/>
            <a:ext cx="4175640" cy="73296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CA" sz="2400" spc="-1" strike="noStrike">
                <a:solidFill>
                  <a:srgbClr val="000000"/>
                </a:solidFill>
                <a:uFill>
                  <a:solidFill>
                    <a:srgbClr val="ffffff"/>
                  </a:solidFill>
                </a:uFill>
                <a:latin typeface="Calibri"/>
              </a:rPr>
              <a:t>[Seaborn et al.,  Black Hat 2015]</a:t>
            </a:r>
            <a:endParaRPr b="0" lang="en-CA" sz="1800" spc="-1" strike="noStrike">
              <a:solidFill>
                <a:srgbClr val="000000"/>
              </a:solidFill>
              <a:uFill>
                <a:solidFill>
                  <a:srgbClr val="ffffff"/>
                </a:solidFill>
              </a:uFill>
              <a:latin typeface="Arial"/>
            </a:endParaRPr>
          </a:p>
        </p:txBody>
      </p:sp>
      <p:sp>
        <p:nvSpPr>
          <p:cNvPr id="297" name="CustomShape 11"/>
          <p:cNvSpPr/>
          <p:nvPr/>
        </p:nvSpPr>
        <p:spPr>
          <a:xfrm>
            <a:off x="3103200" y="3528360"/>
            <a:ext cx="1568520" cy="2858400"/>
          </a:xfrm>
          <a:prstGeom prst="rect">
            <a:avLst/>
          </a:prstGeom>
          <a:ln/>
        </p:spPr>
        <p:style>
          <a:lnRef idx="2">
            <a:schemeClr val="accent1">
              <a:shade val="50000"/>
            </a:schemeClr>
          </a:lnRef>
          <a:fillRef idx="1">
            <a:schemeClr val="accent1"/>
          </a:fillRef>
          <a:effectRef idx="0">
            <a:schemeClr val="accent1"/>
          </a:effectRef>
          <a:fontRef idx="minor"/>
        </p:style>
      </p:sp>
      <p:sp>
        <p:nvSpPr>
          <p:cNvPr id="298" name="CustomShape 12"/>
          <p:cNvSpPr/>
          <p:nvPr/>
        </p:nvSpPr>
        <p:spPr>
          <a:xfrm>
            <a:off x="6691680" y="3798000"/>
            <a:ext cx="1568520" cy="2394360"/>
          </a:xfrm>
          <a:prstGeom prst="rect">
            <a:avLst/>
          </a:prstGeom>
          <a:ln/>
        </p:spPr>
        <p:style>
          <a:lnRef idx="2">
            <a:schemeClr val="accent1">
              <a:shade val="50000"/>
            </a:schemeClr>
          </a:lnRef>
          <a:fillRef idx="1">
            <a:schemeClr val="accent1"/>
          </a:fillRef>
          <a:effectRef idx="0">
            <a:schemeClr val="accent1"/>
          </a:effectRef>
          <a:fontRef idx="minor"/>
        </p:style>
      </p:sp>
      <p:sp>
        <p:nvSpPr>
          <p:cNvPr id="299" name="CustomShape 13"/>
          <p:cNvSpPr/>
          <p:nvPr/>
        </p:nvSpPr>
        <p:spPr>
          <a:xfrm>
            <a:off x="2342880" y="6444000"/>
            <a:ext cx="2896920" cy="44496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CA" sz="1800" spc="-1" strike="noStrike">
                <a:solidFill>
                  <a:srgbClr val="000000"/>
                </a:solidFill>
                <a:uFill>
                  <a:solidFill>
                    <a:srgbClr val="ffffff"/>
                  </a:solidFill>
                </a:uFill>
                <a:latin typeface="Calibri"/>
              </a:rPr>
              <a:t>Virtual Address space</a:t>
            </a:r>
            <a:endParaRPr b="0" lang="en-CA" sz="1800" spc="-1" strike="noStrike">
              <a:solidFill>
                <a:srgbClr val="000000"/>
              </a:solidFill>
              <a:uFill>
                <a:solidFill>
                  <a:srgbClr val="ffffff"/>
                </a:solidFill>
              </a:uFill>
              <a:latin typeface="Arial"/>
            </a:endParaRPr>
          </a:p>
        </p:txBody>
      </p:sp>
      <p:sp>
        <p:nvSpPr>
          <p:cNvPr id="300" name="CustomShape 14"/>
          <p:cNvSpPr/>
          <p:nvPr/>
        </p:nvSpPr>
        <p:spPr>
          <a:xfrm>
            <a:off x="6024600" y="6271920"/>
            <a:ext cx="2896920" cy="44496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CA" sz="1800" spc="-1" strike="noStrike">
                <a:solidFill>
                  <a:srgbClr val="000000"/>
                </a:solidFill>
                <a:uFill>
                  <a:solidFill>
                    <a:srgbClr val="ffffff"/>
                  </a:solidFill>
                </a:uFill>
                <a:latin typeface="Calibri"/>
              </a:rPr>
              <a:t>Physical Address space</a:t>
            </a:r>
            <a:endParaRPr b="0" lang="en-CA" sz="1800" spc="-1" strike="noStrike">
              <a:solidFill>
                <a:srgbClr val="000000"/>
              </a:solidFill>
              <a:uFill>
                <a:solidFill>
                  <a:srgbClr val="ffffff"/>
                </a:solidFill>
              </a:uFill>
              <a:latin typeface="Arial"/>
            </a:endParaRPr>
          </a:p>
        </p:txBody>
      </p:sp>
      <p:sp>
        <p:nvSpPr>
          <p:cNvPr id="301" name="CustomShape 15"/>
          <p:cNvSpPr/>
          <p:nvPr/>
        </p:nvSpPr>
        <p:spPr>
          <a:xfrm>
            <a:off x="3107880" y="2882520"/>
            <a:ext cx="1568520" cy="326880"/>
          </a:xfrm>
          <a:prstGeom prst="rect">
            <a:avLst/>
          </a:prstGeom>
          <a:ln/>
        </p:spPr>
        <p:style>
          <a:lnRef idx="2">
            <a:schemeClr val="accent1">
              <a:shade val="50000"/>
            </a:schemeClr>
          </a:lnRef>
          <a:fillRef idx="1">
            <a:schemeClr val="accent1"/>
          </a:fillRef>
          <a:effectRef idx="0">
            <a:schemeClr val="accent1"/>
          </a:effectRef>
          <a:fontRef idx="minor"/>
        </p:style>
      </p:sp>
      <p:sp>
        <p:nvSpPr>
          <p:cNvPr id="302" name="CustomShape 16"/>
          <p:cNvSpPr/>
          <p:nvPr/>
        </p:nvSpPr>
        <p:spPr>
          <a:xfrm>
            <a:off x="3103200" y="3201120"/>
            <a:ext cx="1568520" cy="326880"/>
          </a:xfrm>
          <a:prstGeom prst="rect">
            <a:avLst/>
          </a:prstGeom>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CA" sz="1800" spc="-1" strike="noStrike">
                <a:solidFill>
                  <a:srgbClr val="000000"/>
                </a:solidFill>
                <a:uFill>
                  <a:solidFill>
                    <a:srgbClr val="ffffff"/>
                  </a:solidFill>
                </a:uFill>
                <a:latin typeface="Calibri"/>
              </a:rPr>
              <a:t>…</a:t>
            </a:r>
            <a:endParaRPr b="0" lang="en-CA" sz="1800" spc="-1" strike="noStrike">
              <a:solidFill>
                <a:srgbClr val="000000"/>
              </a:solidFill>
              <a:uFill>
                <a:solidFill>
                  <a:srgbClr val="ffffff"/>
                </a:solidFill>
              </a:uFill>
              <a:latin typeface="Arial"/>
            </a:endParaRPr>
          </a:p>
        </p:txBody>
      </p:sp>
      <p:sp>
        <p:nvSpPr>
          <p:cNvPr id="303" name="CustomShape 17"/>
          <p:cNvSpPr/>
          <p:nvPr/>
        </p:nvSpPr>
        <p:spPr>
          <a:xfrm>
            <a:off x="3108960" y="5734440"/>
            <a:ext cx="1568520" cy="440640"/>
          </a:xfrm>
          <a:prstGeom prst="rect">
            <a:avLst/>
          </a:prstGeom>
          <a:solidFill>
            <a:schemeClr val="bg2">
              <a:lumMod val="75000"/>
            </a:schemeClr>
          </a:solidFill>
          <a:ln/>
        </p:spPr>
        <p:style>
          <a:lnRef idx="2">
            <a:schemeClr val="accent1">
              <a:shade val="50000"/>
            </a:schemeClr>
          </a:lnRef>
          <a:fillRef idx="1">
            <a:schemeClr val="accent1"/>
          </a:fillRef>
          <a:effectRef idx="0">
            <a:schemeClr val="accent1"/>
          </a:effectRef>
          <a:fontRef idx="minor"/>
        </p:style>
      </p:sp>
      <p:sp>
        <p:nvSpPr>
          <p:cNvPr id="304" name="CustomShape 18"/>
          <p:cNvSpPr/>
          <p:nvPr/>
        </p:nvSpPr>
        <p:spPr>
          <a:xfrm>
            <a:off x="6697440" y="5263920"/>
            <a:ext cx="1568520" cy="440640"/>
          </a:xfrm>
          <a:prstGeom prst="rect">
            <a:avLst/>
          </a:prstGeom>
          <a:solidFill>
            <a:schemeClr val="bg2">
              <a:lumMod val="75000"/>
            </a:schemeClr>
          </a:solidFill>
          <a:ln/>
        </p:spPr>
        <p:style>
          <a:lnRef idx="2">
            <a:schemeClr val="accent1">
              <a:shade val="50000"/>
            </a:schemeClr>
          </a:lnRef>
          <a:fillRef idx="1">
            <a:schemeClr val="accent1"/>
          </a:fillRef>
          <a:effectRef idx="0">
            <a:schemeClr val="accent1"/>
          </a:effectRef>
          <a:fontRef idx="minor"/>
        </p:style>
      </p:sp>
      <p:sp>
        <p:nvSpPr>
          <p:cNvPr id="305" name="CustomShape 19"/>
          <p:cNvSpPr/>
          <p:nvPr/>
        </p:nvSpPr>
        <p:spPr>
          <a:xfrm>
            <a:off x="6707160" y="4158000"/>
            <a:ext cx="1568520" cy="258840"/>
          </a:xfrm>
          <a:prstGeom prst="rect">
            <a:avLst/>
          </a:prstGeom>
          <a:solidFill>
            <a:schemeClr val="accent2">
              <a:lumMod val="75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CA" sz="1800" spc="-1" strike="noStrike">
                <a:solidFill>
                  <a:srgbClr val="000000"/>
                </a:solidFill>
                <a:uFill>
                  <a:solidFill>
                    <a:srgbClr val="ffffff"/>
                  </a:solidFill>
                </a:uFill>
                <a:latin typeface="Calibri"/>
              </a:rPr>
              <a:t>PTE</a:t>
            </a:r>
            <a:endParaRPr b="0" lang="en-CA" sz="1800" spc="-1" strike="noStrike">
              <a:solidFill>
                <a:srgbClr val="000000"/>
              </a:solidFill>
              <a:uFill>
                <a:solidFill>
                  <a:srgbClr val="ffffff"/>
                </a:solidFill>
              </a:uFill>
              <a:latin typeface="Arial"/>
            </a:endParaRPr>
          </a:p>
        </p:txBody>
      </p:sp>
      <p:sp>
        <p:nvSpPr>
          <p:cNvPr id="306" name="CustomShape 20"/>
          <p:cNvSpPr/>
          <p:nvPr/>
        </p:nvSpPr>
        <p:spPr>
          <a:xfrm>
            <a:off x="3108960" y="5335200"/>
            <a:ext cx="1568520" cy="440640"/>
          </a:xfrm>
          <a:prstGeom prst="rect">
            <a:avLst/>
          </a:prstGeom>
          <a:solidFill>
            <a:schemeClr val="bg2">
              <a:lumMod val="75000"/>
            </a:schemeClr>
          </a:solidFill>
          <a:ln/>
        </p:spPr>
        <p:style>
          <a:lnRef idx="2">
            <a:schemeClr val="accent1">
              <a:shade val="50000"/>
            </a:schemeClr>
          </a:lnRef>
          <a:fillRef idx="1">
            <a:schemeClr val="accent1"/>
          </a:fillRef>
          <a:effectRef idx="0">
            <a:schemeClr val="accent1"/>
          </a:effectRef>
          <a:fontRef idx="minor"/>
        </p:style>
      </p:sp>
      <p:sp>
        <p:nvSpPr>
          <p:cNvPr id="307" name="CustomShape 21"/>
          <p:cNvSpPr/>
          <p:nvPr/>
        </p:nvSpPr>
        <p:spPr>
          <a:xfrm flipH="1">
            <a:off x="8266320" y="4287240"/>
            <a:ext cx="9360" cy="1196640"/>
          </a:xfrm>
          <a:prstGeom prst="curvedConnector3">
            <a:avLst>
              <a:gd name="adj1" fmla="val -6275169"/>
            </a:avLst>
          </a:prstGeom>
          <a:noFill/>
          <a:ln w="19080">
            <a:solidFill>
              <a:schemeClr val="tx2"/>
            </a:solidFill>
            <a:tailEnd len="med" type="triangle" w="med"/>
          </a:ln>
        </p:spPr>
        <p:style>
          <a:lnRef idx="1">
            <a:schemeClr val="accent1"/>
          </a:lnRef>
          <a:fillRef idx="0">
            <a:schemeClr val="accent1"/>
          </a:fillRef>
          <a:effectRef idx="0">
            <a:schemeClr val="accent1"/>
          </a:effectRef>
          <a:fontRef idx="minor"/>
        </p:style>
      </p:sp>
      <p:sp>
        <p:nvSpPr>
          <p:cNvPr id="308" name="CustomShape 22"/>
          <p:cNvSpPr/>
          <p:nvPr/>
        </p:nvSpPr>
        <p:spPr>
          <a:xfrm flipV="1">
            <a:off x="4677840" y="4286520"/>
            <a:ext cx="2028960" cy="1667160"/>
          </a:xfrm>
          <a:custGeom>
            <a:avLst/>
            <a:gdLst/>
            <a:ahLst/>
            <a:rect l="l" t="t" r="r" b="b"/>
            <a:pathLst>
              <a:path w="21600" h="21600">
                <a:moveTo>
                  <a:pt x="0" y="0"/>
                </a:moveTo>
                <a:lnTo>
                  <a:pt x="21600" y="21600"/>
                </a:lnTo>
              </a:path>
            </a:pathLst>
          </a:custGeom>
          <a:noFill/>
          <a:ln w="15840">
            <a:solidFill>
              <a:schemeClr val="tx2"/>
            </a:solidFill>
            <a:tailEnd len="med" type="triangle" w="med"/>
          </a:ln>
        </p:spPr>
        <p:style>
          <a:lnRef idx="1">
            <a:schemeClr val="accent1"/>
          </a:lnRef>
          <a:fillRef idx="0">
            <a:schemeClr val="accent1"/>
          </a:fillRef>
          <a:effectRef idx="0">
            <a:schemeClr val="accent1"/>
          </a:effectRef>
          <a:fontRef idx="minor"/>
        </p:style>
      </p:sp>
      <p:sp>
        <p:nvSpPr>
          <p:cNvPr id="309" name="CustomShape 23"/>
          <p:cNvSpPr/>
          <p:nvPr/>
        </p:nvSpPr>
        <p:spPr>
          <a:xfrm>
            <a:off x="6710400" y="4416840"/>
            <a:ext cx="1568520" cy="258840"/>
          </a:xfrm>
          <a:prstGeom prst="rect">
            <a:avLst/>
          </a:prstGeom>
          <a:solidFill>
            <a:schemeClr val="accent2">
              <a:lumMod val="75000"/>
            </a:schemeClr>
          </a:solidFill>
          <a:ln/>
        </p:spPr>
        <p:style>
          <a:lnRef idx="2">
            <a:schemeClr val="accent1">
              <a:shade val="50000"/>
            </a:schemeClr>
          </a:lnRef>
          <a:fillRef idx="1">
            <a:schemeClr val="accent1"/>
          </a:fillRef>
          <a:effectRef idx="0">
            <a:schemeClr val="accent1"/>
          </a:effectRef>
          <a:fontRef idx="minor"/>
        </p:style>
      </p:sp>
      <p:sp>
        <p:nvSpPr>
          <p:cNvPr id="310" name="CustomShape 24"/>
          <p:cNvSpPr/>
          <p:nvPr/>
        </p:nvSpPr>
        <p:spPr>
          <a:xfrm>
            <a:off x="6710400" y="4647240"/>
            <a:ext cx="1568520" cy="258840"/>
          </a:xfrm>
          <a:prstGeom prst="rect">
            <a:avLst/>
          </a:prstGeom>
          <a:solidFill>
            <a:schemeClr val="accent2">
              <a:lumMod val="75000"/>
            </a:schemeClr>
          </a:solidFill>
          <a:ln/>
        </p:spPr>
        <p:style>
          <a:lnRef idx="2">
            <a:schemeClr val="accent1">
              <a:shade val="50000"/>
            </a:schemeClr>
          </a:lnRef>
          <a:fillRef idx="1">
            <a:schemeClr val="accent1"/>
          </a:fillRef>
          <a:effectRef idx="0">
            <a:schemeClr val="accent1"/>
          </a:effectRef>
          <a:fontRef idx="minor"/>
        </p:style>
      </p:sp>
      <p:sp>
        <p:nvSpPr>
          <p:cNvPr id="311" name="CustomShape 25"/>
          <p:cNvSpPr/>
          <p:nvPr/>
        </p:nvSpPr>
        <p:spPr>
          <a:xfrm>
            <a:off x="6710400" y="4906080"/>
            <a:ext cx="1568520" cy="258840"/>
          </a:xfrm>
          <a:prstGeom prst="rect">
            <a:avLst/>
          </a:prstGeom>
          <a:solidFill>
            <a:schemeClr val="accent2">
              <a:lumMod val="75000"/>
            </a:schemeClr>
          </a:solidFill>
          <a:ln/>
        </p:spPr>
        <p:style>
          <a:lnRef idx="2">
            <a:schemeClr val="accent1">
              <a:shade val="50000"/>
            </a:schemeClr>
          </a:lnRef>
          <a:fillRef idx="1">
            <a:schemeClr val="accent1"/>
          </a:fillRef>
          <a:effectRef idx="0">
            <a:schemeClr val="accent1"/>
          </a:effectRef>
          <a:fontRef idx="minor"/>
        </p:style>
      </p:sp>
      <p:sp>
        <p:nvSpPr>
          <p:cNvPr id="312" name="CustomShape 26"/>
          <p:cNvSpPr/>
          <p:nvPr/>
        </p:nvSpPr>
        <p:spPr>
          <a:xfrm>
            <a:off x="6694560" y="5695920"/>
            <a:ext cx="1568520" cy="258840"/>
          </a:xfrm>
          <a:prstGeom prst="rect">
            <a:avLst/>
          </a:prstGeom>
          <a:solidFill>
            <a:schemeClr val="accent2">
              <a:lumMod val="75000"/>
            </a:schemeClr>
          </a:solidFill>
          <a:ln/>
        </p:spPr>
        <p:style>
          <a:lnRef idx="2">
            <a:schemeClr val="accent1">
              <a:shade val="50000"/>
            </a:schemeClr>
          </a:lnRef>
          <a:fillRef idx="1">
            <a:schemeClr val="accent1"/>
          </a:fillRef>
          <a:effectRef idx="0">
            <a:schemeClr val="accent1"/>
          </a:effectRef>
          <a:fontRef idx="minor"/>
        </p:style>
      </p:sp>
      <p:sp>
        <p:nvSpPr>
          <p:cNvPr id="313" name="CustomShape 27"/>
          <p:cNvSpPr/>
          <p:nvPr/>
        </p:nvSpPr>
        <p:spPr>
          <a:xfrm>
            <a:off x="6710400" y="3912480"/>
            <a:ext cx="1568520" cy="258840"/>
          </a:xfrm>
          <a:prstGeom prst="rect">
            <a:avLst/>
          </a:prstGeom>
          <a:solidFill>
            <a:schemeClr val="accent2">
              <a:lumMod val="75000"/>
            </a:schemeClr>
          </a:solidFill>
          <a:ln/>
        </p:spPr>
        <p:style>
          <a:lnRef idx="2">
            <a:schemeClr val="accent1">
              <a:shade val="50000"/>
            </a:schemeClr>
          </a:lnRef>
          <a:fillRef idx="1">
            <a:schemeClr val="accent1"/>
          </a:fillRef>
          <a:effectRef idx="0">
            <a:schemeClr val="accent1"/>
          </a:effectRef>
          <a:fontRef idx="minor"/>
        </p:style>
      </p:sp>
      <p:sp>
        <p:nvSpPr>
          <p:cNvPr id="314" name="CustomShape 28"/>
          <p:cNvSpPr/>
          <p:nvPr/>
        </p:nvSpPr>
        <p:spPr>
          <a:xfrm>
            <a:off x="3108960" y="4935600"/>
            <a:ext cx="1568520" cy="440640"/>
          </a:xfrm>
          <a:prstGeom prst="rect">
            <a:avLst/>
          </a:prstGeom>
          <a:solidFill>
            <a:schemeClr val="bg2">
              <a:lumMod val="75000"/>
            </a:schemeClr>
          </a:solidFill>
          <a:ln/>
        </p:spPr>
        <p:style>
          <a:lnRef idx="2">
            <a:schemeClr val="accent1">
              <a:shade val="50000"/>
            </a:schemeClr>
          </a:lnRef>
          <a:fillRef idx="1">
            <a:schemeClr val="accent1"/>
          </a:fillRef>
          <a:effectRef idx="0">
            <a:schemeClr val="accent1"/>
          </a:effectRef>
          <a:fontRef idx="minor"/>
        </p:style>
      </p:sp>
      <p:sp>
        <p:nvSpPr>
          <p:cNvPr id="315" name="CustomShape 29"/>
          <p:cNvSpPr/>
          <p:nvPr/>
        </p:nvSpPr>
        <p:spPr>
          <a:xfrm>
            <a:off x="3108960" y="4536000"/>
            <a:ext cx="1568520" cy="440640"/>
          </a:xfrm>
          <a:prstGeom prst="rect">
            <a:avLst/>
          </a:prstGeom>
          <a:solidFill>
            <a:schemeClr val="bg2">
              <a:lumMod val="75000"/>
            </a:schemeClr>
          </a:solidFill>
          <a:ln/>
        </p:spPr>
        <p:style>
          <a:lnRef idx="2">
            <a:schemeClr val="accent1">
              <a:shade val="50000"/>
            </a:schemeClr>
          </a:lnRef>
          <a:fillRef idx="1">
            <a:schemeClr val="accent1"/>
          </a:fillRef>
          <a:effectRef idx="0">
            <a:schemeClr val="accent1"/>
          </a:effectRef>
          <a:fontRef idx="minor"/>
        </p:style>
      </p:sp>
      <p:sp>
        <p:nvSpPr>
          <p:cNvPr id="316" name="CustomShape 30"/>
          <p:cNvSpPr/>
          <p:nvPr/>
        </p:nvSpPr>
        <p:spPr>
          <a:xfrm>
            <a:off x="3108960" y="4098960"/>
            <a:ext cx="1568520" cy="440640"/>
          </a:xfrm>
          <a:prstGeom prst="rect">
            <a:avLst/>
          </a:prstGeom>
          <a:solidFill>
            <a:schemeClr val="bg2">
              <a:lumMod val="75000"/>
            </a:schemeClr>
          </a:solidFill>
          <a:ln/>
        </p:spPr>
        <p:style>
          <a:lnRef idx="2">
            <a:schemeClr val="accent1">
              <a:shade val="50000"/>
            </a:schemeClr>
          </a:lnRef>
          <a:fillRef idx="1">
            <a:schemeClr val="accent1"/>
          </a:fillRef>
          <a:effectRef idx="0">
            <a:schemeClr val="accent1"/>
          </a:effectRef>
          <a:fontRef idx="minor"/>
        </p:style>
      </p:sp>
      <p:sp>
        <p:nvSpPr>
          <p:cNvPr id="317" name="CustomShape 31"/>
          <p:cNvSpPr/>
          <p:nvPr/>
        </p:nvSpPr>
        <p:spPr>
          <a:xfrm>
            <a:off x="3108960" y="3667320"/>
            <a:ext cx="1568520" cy="440640"/>
          </a:xfrm>
          <a:prstGeom prst="rect">
            <a:avLst/>
          </a:prstGeom>
          <a:solidFill>
            <a:schemeClr val="bg2">
              <a:lumMod val="75000"/>
            </a:schemeClr>
          </a:solidFill>
          <a:ln/>
        </p:spPr>
        <p:style>
          <a:lnRef idx="2">
            <a:schemeClr val="accent1">
              <a:shade val="50000"/>
            </a:schemeClr>
          </a:lnRef>
          <a:fillRef idx="1">
            <a:schemeClr val="accent1"/>
          </a:fillRef>
          <a:effectRef idx="0">
            <a:schemeClr val="accent1"/>
          </a:effectRef>
          <a:fontRef idx="minor"/>
        </p:style>
      </p:sp>
      <p:sp>
        <p:nvSpPr>
          <p:cNvPr id="318" name="CustomShape 32"/>
          <p:cNvSpPr/>
          <p:nvPr/>
        </p:nvSpPr>
        <p:spPr>
          <a:xfrm flipV="1">
            <a:off x="4677840" y="4546440"/>
            <a:ext cx="2032200" cy="1008720"/>
          </a:xfrm>
          <a:custGeom>
            <a:avLst/>
            <a:gdLst/>
            <a:ahLst/>
            <a:rect l="l" t="t" r="r" b="b"/>
            <a:pathLst>
              <a:path w="21600" h="21600">
                <a:moveTo>
                  <a:pt x="0" y="0"/>
                </a:moveTo>
                <a:lnTo>
                  <a:pt x="21600" y="21600"/>
                </a:lnTo>
              </a:path>
            </a:pathLst>
          </a:custGeom>
          <a:noFill/>
          <a:ln w="15840">
            <a:solidFill>
              <a:schemeClr val="tx2"/>
            </a:solidFill>
            <a:tailEnd len="med" type="triangle" w="med"/>
          </a:ln>
        </p:spPr>
        <p:style>
          <a:lnRef idx="1">
            <a:schemeClr val="accent1"/>
          </a:lnRef>
          <a:fillRef idx="0">
            <a:schemeClr val="accent1"/>
          </a:fillRef>
          <a:effectRef idx="0">
            <a:schemeClr val="accent1"/>
          </a:effectRef>
          <a:fontRef idx="minor"/>
        </p:style>
      </p:sp>
      <p:sp>
        <p:nvSpPr>
          <p:cNvPr id="319" name="CustomShape 33"/>
          <p:cNvSpPr/>
          <p:nvPr/>
        </p:nvSpPr>
        <p:spPr>
          <a:xfrm flipV="1">
            <a:off x="4677840" y="4042080"/>
            <a:ext cx="2032200" cy="1113840"/>
          </a:xfrm>
          <a:custGeom>
            <a:avLst/>
            <a:gdLst/>
            <a:ahLst/>
            <a:rect l="l" t="t" r="r" b="b"/>
            <a:pathLst>
              <a:path w="21600" h="21600">
                <a:moveTo>
                  <a:pt x="0" y="0"/>
                </a:moveTo>
                <a:lnTo>
                  <a:pt x="21600" y="21600"/>
                </a:lnTo>
              </a:path>
            </a:pathLst>
          </a:custGeom>
          <a:noFill/>
          <a:ln w="15840">
            <a:solidFill>
              <a:schemeClr val="tx2"/>
            </a:solidFill>
            <a:tailEnd len="med" type="triangle" w="med"/>
          </a:ln>
        </p:spPr>
        <p:style>
          <a:lnRef idx="1">
            <a:schemeClr val="accent1"/>
          </a:lnRef>
          <a:fillRef idx="0">
            <a:schemeClr val="accent1"/>
          </a:fillRef>
          <a:effectRef idx="0">
            <a:schemeClr val="accent1"/>
          </a:effectRef>
          <a:fontRef idx="minor"/>
        </p:style>
      </p:sp>
      <p:sp>
        <p:nvSpPr>
          <p:cNvPr id="320" name="CustomShape 34"/>
          <p:cNvSpPr/>
          <p:nvPr/>
        </p:nvSpPr>
        <p:spPr>
          <a:xfrm>
            <a:off x="4677840" y="4756680"/>
            <a:ext cx="2032200" cy="19440"/>
          </a:xfrm>
          <a:custGeom>
            <a:avLst/>
            <a:gdLst/>
            <a:ahLst/>
            <a:rect l="l" t="t" r="r" b="b"/>
            <a:pathLst>
              <a:path w="21600" h="21600">
                <a:moveTo>
                  <a:pt x="0" y="0"/>
                </a:moveTo>
                <a:lnTo>
                  <a:pt x="21600" y="21600"/>
                </a:lnTo>
              </a:path>
            </a:pathLst>
          </a:custGeom>
          <a:noFill/>
          <a:ln w="15840">
            <a:solidFill>
              <a:schemeClr val="tx2"/>
            </a:solidFill>
            <a:tailEnd len="med" type="triangle" w="med"/>
          </a:ln>
        </p:spPr>
        <p:style>
          <a:lnRef idx="1">
            <a:schemeClr val="accent1"/>
          </a:lnRef>
          <a:fillRef idx="0">
            <a:schemeClr val="accent1"/>
          </a:fillRef>
          <a:effectRef idx="0">
            <a:schemeClr val="accent1"/>
          </a:effectRef>
          <a:fontRef idx="minor"/>
        </p:style>
      </p:sp>
      <p:sp>
        <p:nvSpPr>
          <p:cNvPr id="321" name="CustomShape 35"/>
          <p:cNvSpPr/>
          <p:nvPr/>
        </p:nvSpPr>
        <p:spPr>
          <a:xfrm>
            <a:off x="4677840" y="4319640"/>
            <a:ext cx="2032200" cy="715680"/>
          </a:xfrm>
          <a:custGeom>
            <a:avLst/>
            <a:gdLst/>
            <a:ahLst/>
            <a:rect l="l" t="t" r="r" b="b"/>
            <a:pathLst>
              <a:path w="21600" h="21600">
                <a:moveTo>
                  <a:pt x="0" y="0"/>
                </a:moveTo>
                <a:lnTo>
                  <a:pt x="21600" y="21600"/>
                </a:lnTo>
              </a:path>
            </a:pathLst>
          </a:custGeom>
          <a:noFill/>
          <a:ln w="15840">
            <a:solidFill>
              <a:schemeClr val="tx2"/>
            </a:solidFill>
            <a:tailEnd len="med" type="triangle" w="med"/>
          </a:ln>
        </p:spPr>
        <p:style>
          <a:lnRef idx="1">
            <a:schemeClr val="accent1"/>
          </a:lnRef>
          <a:fillRef idx="0">
            <a:schemeClr val="accent1"/>
          </a:fillRef>
          <a:effectRef idx="0">
            <a:schemeClr val="accent1"/>
          </a:effectRef>
          <a:fontRef idx="minor"/>
        </p:style>
      </p:sp>
      <p:sp>
        <p:nvSpPr>
          <p:cNvPr id="322" name="CustomShape 36"/>
          <p:cNvSpPr/>
          <p:nvPr/>
        </p:nvSpPr>
        <p:spPr>
          <a:xfrm>
            <a:off x="4687560" y="3815640"/>
            <a:ext cx="2006640" cy="2009880"/>
          </a:xfrm>
          <a:custGeom>
            <a:avLst/>
            <a:gdLst/>
            <a:ahLst/>
            <a:rect l="l" t="t" r="r" b="b"/>
            <a:pathLst>
              <a:path w="21600" h="21600">
                <a:moveTo>
                  <a:pt x="0" y="0"/>
                </a:moveTo>
                <a:lnTo>
                  <a:pt x="21600" y="21600"/>
                </a:lnTo>
              </a:path>
            </a:pathLst>
          </a:custGeom>
          <a:noFill/>
          <a:ln w="15840">
            <a:solidFill>
              <a:schemeClr val="tx2"/>
            </a:solidFill>
            <a:tailEnd len="med" type="triangle" w="med"/>
          </a:ln>
        </p:spPr>
        <p:style>
          <a:lnRef idx="1">
            <a:schemeClr val="accent1"/>
          </a:lnRef>
          <a:fillRef idx="0">
            <a:schemeClr val="accent1"/>
          </a:fillRef>
          <a:effectRef idx="0">
            <a:schemeClr val="accent1"/>
          </a:effectRef>
          <a:fontRef idx="minor"/>
        </p:style>
      </p:sp>
      <p:sp>
        <p:nvSpPr>
          <p:cNvPr id="323" name="CustomShape 37"/>
          <p:cNvSpPr/>
          <p:nvPr/>
        </p:nvSpPr>
        <p:spPr>
          <a:xfrm flipH="1">
            <a:off x="8266320" y="5035680"/>
            <a:ext cx="12240" cy="448560"/>
          </a:xfrm>
          <a:prstGeom prst="curvedConnector3">
            <a:avLst>
              <a:gd name="adj1" fmla="val -890528"/>
            </a:avLst>
          </a:prstGeom>
          <a:noFill/>
          <a:ln w="19080">
            <a:solidFill>
              <a:schemeClr val="tx2"/>
            </a:solidFill>
            <a:tailEnd len="med" type="triangle" w="med"/>
          </a:ln>
        </p:spPr>
        <p:style>
          <a:lnRef idx="1">
            <a:schemeClr val="accent1"/>
          </a:lnRef>
          <a:fillRef idx="0">
            <a:schemeClr val="accent1"/>
          </a:fillRef>
          <a:effectRef idx="0">
            <a:schemeClr val="accent1"/>
          </a:effectRef>
          <a:fontRef idx="minor"/>
        </p:style>
      </p:sp>
      <p:sp>
        <p:nvSpPr>
          <p:cNvPr id="324" name="CustomShape 38"/>
          <p:cNvSpPr/>
          <p:nvPr/>
        </p:nvSpPr>
        <p:spPr>
          <a:xfrm flipH="1">
            <a:off x="8266320" y="4546440"/>
            <a:ext cx="12240" cy="937800"/>
          </a:xfrm>
          <a:prstGeom prst="curvedConnector3">
            <a:avLst>
              <a:gd name="adj1" fmla="val -3550000"/>
            </a:avLst>
          </a:prstGeom>
          <a:noFill/>
          <a:ln w="19080">
            <a:solidFill>
              <a:schemeClr val="tx2"/>
            </a:solidFill>
            <a:tailEnd len="med" type="triangle" w="med"/>
          </a:ln>
        </p:spPr>
        <p:style>
          <a:lnRef idx="1">
            <a:schemeClr val="accent1"/>
          </a:lnRef>
          <a:fillRef idx="0">
            <a:schemeClr val="accent1"/>
          </a:fillRef>
          <a:effectRef idx="0">
            <a:schemeClr val="accent1"/>
          </a:effectRef>
          <a:fontRef idx="minor"/>
        </p:style>
      </p:sp>
      <p:sp>
        <p:nvSpPr>
          <p:cNvPr id="325" name="CustomShape 39"/>
          <p:cNvSpPr/>
          <p:nvPr/>
        </p:nvSpPr>
        <p:spPr>
          <a:xfrm flipH="1">
            <a:off x="8266320" y="4776840"/>
            <a:ext cx="12240" cy="707400"/>
          </a:xfrm>
          <a:prstGeom prst="curvedConnector3">
            <a:avLst>
              <a:gd name="adj1" fmla="val -1800000"/>
            </a:avLst>
          </a:prstGeom>
          <a:noFill/>
          <a:ln w="19080">
            <a:solidFill>
              <a:schemeClr val="tx2"/>
            </a:solidFill>
            <a:tailEnd len="med" type="triangle" w="med"/>
          </a:ln>
        </p:spPr>
        <p:style>
          <a:lnRef idx="1">
            <a:schemeClr val="accent1"/>
          </a:lnRef>
          <a:fillRef idx="0">
            <a:schemeClr val="accent1"/>
          </a:fillRef>
          <a:effectRef idx="0">
            <a:schemeClr val="accent1"/>
          </a:effectRef>
          <a:fontRef idx="minor"/>
        </p:style>
      </p:sp>
      <p:sp>
        <p:nvSpPr>
          <p:cNvPr id="326" name="CustomShape 40"/>
          <p:cNvSpPr/>
          <p:nvPr/>
        </p:nvSpPr>
        <p:spPr>
          <a:xfrm flipH="1">
            <a:off x="8266320" y="4042080"/>
            <a:ext cx="12240" cy="1442160"/>
          </a:xfrm>
          <a:prstGeom prst="curvedConnector3">
            <a:avLst>
              <a:gd name="adj1" fmla="val -6025000"/>
            </a:avLst>
          </a:prstGeom>
          <a:noFill/>
          <a:ln w="19080">
            <a:solidFill>
              <a:schemeClr val="tx2"/>
            </a:solidFill>
            <a:tailEnd len="med" type="triangle" w="med"/>
          </a:ln>
        </p:spPr>
        <p:style>
          <a:lnRef idx="1">
            <a:schemeClr val="accent1"/>
          </a:lnRef>
          <a:fillRef idx="0">
            <a:schemeClr val="accent1"/>
          </a:fillRef>
          <a:effectRef idx="0">
            <a:schemeClr val="accent1"/>
          </a:effectRef>
          <a:fontRef idx="minor"/>
        </p:style>
      </p:sp>
      <p:sp>
        <p:nvSpPr>
          <p:cNvPr id="327" name="CustomShape 41"/>
          <p:cNvSpPr/>
          <p:nvPr/>
        </p:nvSpPr>
        <p:spPr>
          <a:xfrm flipV="1">
            <a:off x="8263440" y="5484600"/>
            <a:ext cx="2880" cy="340560"/>
          </a:xfrm>
          <a:prstGeom prst="curvedConnector3">
            <a:avLst>
              <a:gd name="adj1" fmla="val 7534146"/>
            </a:avLst>
          </a:prstGeom>
          <a:noFill/>
          <a:ln w="19080">
            <a:solidFill>
              <a:schemeClr val="tx2"/>
            </a:solidFill>
            <a:tailEnd len="med" type="triangle" w="med"/>
          </a:ln>
        </p:spPr>
        <p:style>
          <a:lnRef idx="1">
            <a:schemeClr val="accent1"/>
          </a:lnRef>
          <a:fillRef idx="0">
            <a:schemeClr val="accent1"/>
          </a:fillRef>
          <a:effectRef idx="0">
            <a:schemeClr val="accent1"/>
          </a:effectRef>
          <a:fontRef idx="minor"/>
        </p:style>
      </p:sp>
      <p:sp>
        <p:nvSpPr>
          <p:cNvPr id="328" name="CustomShape 42"/>
          <p:cNvSpPr/>
          <p:nvPr/>
        </p:nvSpPr>
        <p:spPr>
          <a:xfrm flipV="1">
            <a:off x="8263440" y="4546440"/>
            <a:ext cx="15480" cy="1278720"/>
          </a:xfrm>
          <a:prstGeom prst="curvedConnector3">
            <a:avLst>
              <a:gd name="adj1" fmla="val 7467677"/>
            </a:avLst>
          </a:prstGeom>
          <a:noFill/>
          <a:ln w="28440">
            <a:solidFill>
              <a:srgbClr val="ff0000"/>
            </a:solidFill>
            <a:tailEnd len="med" type="triangle" w="med"/>
          </a:ln>
        </p:spPr>
        <p:style>
          <a:lnRef idx="1">
            <a:schemeClr val="accent1"/>
          </a:lnRef>
          <a:fillRef idx="0">
            <a:schemeClr val="accent1"/>
          </a:fillRef>
          <a:effectRef idx="0">
            <a:schemeClr val="accent1"/>
          </a:effectRef>
          <a:fontRef idx="minor"/>
        </p:style>
      </p:sp>
      <p:sp>
        <p:nvSpPr>
          <p:cNvPr id="329" name="CustomShape 43"/>
          <p:cNvSpPr/>
          <p:nvPr/>
        </p:nvSpPr>
        <p:spPr>
          <a:xfrm>
            <a:off x="9034920" y="5643720"/>
            <a:ext cx="1764360" cy="44496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CA" sz="1800" spc="-1" strike="noStrike">
                <a:solidFill>
                  <a:srgbClr val="000000"/>
                </a:solidFill>
                <a:uFill>
                  <a:solidFill>
                    <a:srgbClr val="ffffff"/>
                  </a:solidFill>
                </a:uFill>
                <a:latin typeface="Calibri"/>
              </a:rPr>
              <a:t>Rowhammer induced bit flip</a:t>
            </a:r>
            <a:endParaRPr b="0" lang="en-CA" sz="1800" spc="-1" strike="noStrike">
              <a:solidFill>
                <a:srgbClr val="000000"/>
              </a:solidFill>
              <a:uFill>
                <a:solidFill>
                  <a:srgbClr val="ffffff"/>
                </a:solidFill>
              </a:uFill>
              <a:latin typeface="Arial"/>
            </a:endParaRPr>
          </a:p>
        </p:txBody>
      </p:sp>
      <p:sp>
        <p:nvSpPr>
          <p:cNvPr id="330" name="CustomShape 44"/>
          <p:cNvSpPr/>
          <p:nvPr/>
        </p:nvSpPr>
        <p:spPr>
          <a:xfrm flipH="1" flipV="1">
            <a:off x="8262720" y="5856480"/>
            <a:ext cx="880200" cy="27720"/>
          </a:xfrm>
          <a:custGeom>
            <a:avLst/>
            <a:gdLst/>
            <a:ahLst/>
            <a:rect l="l" t="t" r="r" b="b"/>
            <a:pathLst>
              <a:path w="21600" h="21600">
                <a:moveTo>
                  <a:pt x="0" y="0"/>
                </a:moveTo>
                <a:lnTo>
                  <a:pt x="21600" y="21600"/>
                </a:lnTo>
              </a:path>
            </a:pathLst>
          </a:custGeom>
          <a:noFill/>
          <a:ln w="19080">
            <a:solidFill>
              <a:srgbClr val="ff0000"/>
            </a:solidFill>
            <a:tailEnd len="med" type="triangle" w="med"/>
          </a:ln>
        </p:spPr>
        <p:style>
          <a:lnRef idx="1">
            <a:schemeClr val="accent1"/>
          </a:lnRef>
          <a:fillRef idx="0">
            <a:schemeClr val="accent1"/>
          </a:fillRef>
          <a:effectRef idx="0">
            <a:schemeClr val="accent1"/>
          </a:effectRef>
          <a:fontRef idx="minor"/>
        </p:style>
      </p:sp>
      <p:sp>
        <p:nvSpPr>
          <p:cNvPr id="331" name="CustomShape 45"/>
          <p:cNvSpPr/>
          <p:nvPr/>
        </p:nvSpPr>
        <p:spPr>
          <a:xfrm>
            <a:off x="4676760" y="4997160"/>
            <a:ext cx="1837800" cy="17280"/>
          </a:xfrm>
          <a:custGeom>
            <a:avLst/>
            <a:gdLst/>
            <a:ahLst/>
            <a:rect l="l" t="t" r="r" b="b"/>
            <a:pathLst>
              <a:path w="21600" h="21600">
                <a:moveTo>
                  <a:pt x="0" y="0"/>
                </a:moveTo>
                <a:lnTo>
                  <a:pt x="21600" y="21600"/>
                </a:lnTo>
              </a:path>
            </a:pathLst>
          </a:custGeom>
          <a:noFill/>
          <a:ln w="28440">
            <a:solidFill>
              <a:srgbClr val="ff0000"/>
            </a:solidFill>
            <a:tailEnd len="med" type="triangle" w="med"/>
          </a:ln>
        </p:spPr>
        <p:style>
          <a:lnRef idx="1">
            <a:schemeClr val="accent1"/>
          </a:lnRef>
          <a:fillRef idx="0">
            <a:schemeClr val="accent1"/>
          </a:fillRef>
          <a:effectRef idx="0">
            <a:schemeClr val="accent1"/>
          </a:effectRef>
          <a:fontRef idx="minor"/>
        </p:style>
      </p:sp>
      <p:sp>
        <p:nvSpPr>
          <p:cNvPr id="332" name="CustomShape 46"/>
          <p:cNvSpPr/>
          <p:nvPr/>
        </p:nvSpPr>
        <p:spPr>
          <a:xfrm>
            <a:off x="785880" y="4854600"/>
            <a:ext cx="3845160" cy="306000"/>
          </a:xfrm>
          <a:prstGeom prst="rect">
            <a:avLst/>
          </a:prstGeom>
          <a:noFill/>
          <a:ln w="28440">
            <a:solidFill>
              <a:srgbClr val="ff0000"/>
            </a:solidFill>
          </a:ln>
        </p:spPr>
        <p:style>
          <a:lnRef idx="2">
            <a:schemeClr val="accent1">
              <a:shade val="50000"/>
            </a:schemeClr>
          </a:lnRef>
          <a:fillRef idx="1">
            <a:schemeClr val="accent1"/>
          </a:fillRef>
          <a:effectRef idx="0">
            <a:schemeClr val="accent1"/>
          </a:effectRef>
          <a:fontRef idx="minor"/>
        </p:style>
      </p:sp>
      <p:sp>
        <p:nvSpPr>
          <p:cNvPr id="333" name="CustomShape 47"/>
          <p:cNvSpPr/>
          <p:nvPr/>
        </p:nvSpPr>
        <p:spPr>
          <a:xfrm>
            <a:off x="6514920" y="4877640"/>
            <a:ext cx="4174200" cy="273600"/>
          </a:xfrm>
          <a:prstGeom prst="rect">
            <a:avLst/>
          </a:prstGeom>
          <a:noFill/>
          <a:ln w="28440">
            <a:solidFill>
              <a:srgbClr val="ff0000"/>
            </a:solidFill>
          </a:ln>
        </p:spPr>
        <p:style>
          <a:lnRef idx="2">
            <a:schemeClr val="accent1">
              <a:shade val="50000"/>
            </a:schemeClr>
          </a:lnRef>
          <a:fillRef idx="1">
            <a:schemeClr val="accent1"/>
          </a:fillRef>
          <a:effectRef idx="0">
            <a:schemeClr val="accent1"/>
          </a:effectRef>
          <a:fontRef idx="minor"/>
        </p:style>
      </p:sp>
    </p:spTree>
  </p:cSld>
  <p:timing>
    <p:tnLst>
      <p:par>
        <p:cTn id="65" dur="indefinite" restart="never" nodeType="tmRoot">
          <p:childTnLst>
            <p:seq>
              <p:cTn id="66" dur="indefinite" nodeType="mainSeq">
                <p:childTnLst>
                  <p:par>
                    <p:cTn id="67" fill="hold">
                      <p:stCondLst>
                        <p:cond delay="indefinite"/>
                      </p:stCondLst>
                      <p:childTnLst>
                        <p:par>
                          <p:cTn id="68" fill="hold">
                            <p:stCondLst>
                              <p:cond delay="0"/>
                            </p:stCondLst>
                            <p:childTnLst>
                              <p:par>
                                <p:cTn id="69" nodeType="clickEffect" fill="hold" presetClass="entr" presetID="1">
                                  <p:stCondLst>
                                    <p:cond delay="0"/>
                                  </p:stCondLst>
                                  <p:childTnLst>
                                    <p:set>
                                      <p:cBhvr>
                                        <p:cTn id="70" dur="1" fill="hold">
                                          <p:stCondLst>
                                            <p:cond delay="0"/>
                                          </p:stCondLst>
                                        </p:cTn>
                                        <p:tgtEl>
                                          <p:spTgt spid="-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nodeType="clickEffect" fill="hold" presetClass="entr" presetID="1">
                                  <p:stCondLst>
                                    <p:cond delay="0"/>
                                  </p:stCondLst>
                                  <p:childTnLst>
                                    <p:set>
                                      <p:cBhvr>
                                        <p:cTn id="74" dur="1" fill="hold">
                                          <p:stCondLst>
                                            <p:cond delay="0"/>
                                          </p:stCondLst>
                                        </p:cTn>
                                        <p:tgtEl>
                                          <p:spTgt spid="33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nodeType="clickEffect" fill="hold" presetClass="entr" presetID="1">
                                  <p:stCondLst>
                                    <p:cond delay="0"/>
                                  </p:stCondLst>
                                  <p:childTnLst>
                                    <p:set>
                                      <p:cBhvr>
                                        <p:cTn id="78" dur="1" fill="hold">
                                          <p:stCondLst>
                                            <p:cond delay="0"/>
                                          </p:stCondLst>
                                        </p:cTn>
                                        <p:tgtEl>
                                          <p:spTgt spid="331"/>
                                        </p:tgtEl>
                                        <p:attrNameLst>
                                          <p:attrName>style.visibility</p:attrName>
                                        </p:attrNameLst>
                                      </p:cBhvr>
                                      <p:to>
                                        <p:strVal val="visible"/>
                                      </p:to>
                                    </p:set>
                                  </p:childTnLst>
                                </p:cTn>
                              </p:par>
                              <p:par>
                                <p:cTn id="79" nodeType="withEffect" fill="hold" presetClass="entr" presetID="1">
                                  <p:stCondLst>
                                    <p:cond delay="0"/>
                                  </p:stCondLst>
                                  <p:childTnLst>
                                    <p:set>
                                      <p:cBhvr>
                                        <p:cTn id="80" dur="1" fill="hold">
                                          <p:stCondLst>
                                            <p:cond delay="0"/>
                                          </p:stCondLst>
                                        </p:cTn>
                                        <p:tgtEl>
                                          <p:spTgt spid="291"/>
                                        </p:tgtEl>
                                        <p:attrNameLst>
                                          <p:attrName>style.visibility</p:attrName>
                                        </p:attrNameLst>
                                      </p:cBhvr>
                                      <p:to>
                                        <p:strVal val="visible"/>
                                      </p:to>
                                    </p:set>
                                  </p:childTnLst>
                                </p:cTn>
                              </p:par>
                              <p:par>
                                <p:cTn id="81" nodeType="withEffect" fill="hold" presetClass="entr" presetID="1">
                                  <p:stCondLst>
                                    <p:cond delay="0"/>
                                  </p:stCondLst>
                                  <p:childTnLst>
                                    <p:set>
                                      <p:cBhvr>
                                        <p:cTn id="82" dur="1" fill="hold">
                                          <p:stCondLst>
                                            <p:cond delay="0"/>
                                          </p:stCondLst>
                                        </p:cTn>
                                        <p:tgtEl>
                                          <p:spTgt spid="333"/>
                                        </p:tgtEl>
                                        <p:attrNameLst>
                                          <p:attrName>style.visibility</p:attrName>
                                        </p:attrNameLst>
                                      </p:cBhvr>
                                      <p:to>
                                        <p:strVal val="visible"/>
                                      </p:to>
                                    </p:set>
                                  </p:childTnLst>
                                </p:cTn>
                              </p:par>
                              <p:par>
                                <p:cTn id="83" nodeType="withEffect" fill="hold" presetClass="entr" presetID="1">
                                  <p:stCondLst>
                                    <p:cond delay="0"/>
                                  </p:stCondLst>
                                  <p:childTnLst>
                                    <p:set>
                                      <p:cBhvr>
                                        <p:cTn id="84" dur="1" fill="hold">
                                          <p:stCondLst>
                                            <p:cond delay="0"/>
                                          </p:stCondLst>
                                        </p:cTn>
                                        <p:tgtEl>
                                          <p:spTgt spid="-1"/>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nodeType="clickEffect" fill="hold" presetClass="entr" presetID="1">
                                  <p:stCondLst>
                                    <p:cond delay="0"/>
                                  </p:stCondLst>
                                  <p:childTnLst>
                                    <p:set>
                                      <p:cBhvr>
                                        <p:cTn id="88" dur="1" fill="hold">
                                          <p:stCondLst>
                                            <p:cond delay="0"/>
                                          </p:stCondLst>
                                        </p:cTn>
                                        <p:tgtEl>
                                          <p:spTgt spid="292">
                                            <p:txEl>
                                              <p:pRg st="44" end="81"/>
                                            </p:txEl>
                                          </p:spTgt>
                                        </p:tgtEl>
                                        <p:attrNameLst>
                                          <p:attrName>style.visibility</p:attrName>
                                        </p:attrNameLst>
                                      </p:cBhvr>
                                      <p:to>
                                        <p:strVal val="visible"/>
                                      </p:to>
                                    </p:set>
                                  </p:childTnLst>
                                </p:cTn>
                              </p:par>
                              <p:par>
                                <p:cTn id="89" nodeType="withEffect" fill="hold" presetClass="entr" presetID="1">
                                  <p:stCondLst>
                                    <p:cond delay="0"/>
                                  </p:stCondLst>
                                  <p:childTnLst>
                                    <p:set>
                                      <p:cBhvr>
                                        <p:cTn id="90" dur="1" fill="hold">
                                          <p:stCondLst>
                                            <p:cond delay="0"/>
                                          </p:stCondLst>
                                        </p:cTn>
                                        <p:tgtEl>
                                          <p:spTgt spid="-1"/>
                                        </p:tgtEl>
                                        <p:attrNameLst>
                                          <p:attrName>style.visibility</p:attrName>
                                        </p:attrNameLst>
                                      </p:cBhvr>
                                      <p:to>
                                        <p:strVal val="visible"/>
                                      </p:to>
                                    </p:set>
                                  </p:childTnLst>
                                </p:cTn>
                              </p:par>
                              <p:par>
                                <p:cTn id="91" nodeType="withEffect" fill="hold" presetClass="exit" presetID="1">
                                  <p:stCondLst>
                                    <p:cond delay="0"/>
                                  </p:stCondLst>
                                  <p:childTnLst>
                                    <p:set>
                                      <p:cBhvr>
                                        <p:cTn id="92" dur="1" fill="hold">
                                          <p:stCondLst>
                                            <p:cond delay="0"/>
                                          </p:stCondLst>
                                        </p:cTn>
                                        <p:tgtEl>
                                          <p:spTgt spid="-1"/>
                                        </p:tgtEl>
                                        <p:attrNameLst>
                                          <p:attrName>style.visibility</p:attrName>
                                        </p:attrNameLst>
                                      </p:cBhvr>
                                      <p:to>
                                        <p:strVal val="hidden"/>
                                      </p:to>
                                    </p:set>
                                  </p:childTnLst>
                                </p:cTn>
                              </p:par>
                              <p:par>
                                <p:cTn id="93" nodeType="withEffect" fill="hold" presetClass="exit" presetID="1">
                                  <p:stCondLst>
                                    <p:cond delay="0"/>
                                  </p:stCondLst>
                                  <p:childTnLst>
                                    <p:set>
                                      <p:cBhvr>
                                        <p:cTn id="94" dur="1" fill="hold">
                                          <p:stCondLst>
                                            <p:cond delay="0"/>
                                          </p:stCondLst>
                                        </p:cTn>
                                        <p:tgtEl>
                                          <p:spTgt spid="291"/>
                                        </p:tgtEl>
                                        <p:attrNameLst>
                                          <p:attrName>style.visibility</p:attrName>
                                        </p:attrNameLst>
                                      </p:cBhvr>
                                      <p:to>
                                        <p:strVal val="hidden"/>
                                      </p:to>
                                    </p:set>
                                  </p:childTnLst>
                                </p:cTn>
                              </p:par>
                              <p:par>
                                <p:cTn id="95" nodeType="withEffect" fill="hold" presetClass="exit" presetID="1">
                                  <p:stCondLst>
                                    <p:cond delay="0"/>
                                  </p:stCondLst>
                                  <p:childTnLst>
                                    <p:set>
                                      <p:cBhvr>
                                        <p:cTn id="96" dur="1" fill="hold">
                                          <p:stCondLst>
                                            <p:cond delay="0"/>
                                          </p:stCondLst>
                                        </p:cTn>
                                        <p:tgtEl>
                                          <p:spTgt spid="-1"/>
                                        </p:tgtEl>
                                        <p:attrNameLst>
                                          <p:attrName>style.visibility</p:attrName>
                                        </p:attrNameLst>
                                      </p:cBhvr>
                                      <p:to>
                                        <p:strVal val="hidden"/>
                                      </p:to>
                                    </p:set>
                                  </p:childTnLst>
                                </p:cTn>
                              </p:par>
                              <p:par>
                                <p:cTn id="97" nodeType="withEffect" fill="hold" presetClass="exit" presetID="1">
                                  <p:stCondLst>
                                    <p:cond delay="0"/>
                                  </p:stCondLst>
                                  <p:childTnLst>
                                    <p:set>
                                      <p:cBhvr>
                                        <p:cTn id="98" dur="1" fill="hold">
                                          <p:stCondLst>
                                            <p:cond delay="0"/>
                                          </p:stCondLst>
                                        </p:cTn>
                                        <p:tgtEl>
                                          <p:spTgt spid="332"/>
                                        </p:tgtEl>
                                        <p:attrNameLst>
                                          <p:attrName>style.visibility</p:attrName>
                                        </p:attrNameLst>
                                      </p:cBhvr>
                                      <p:to>
                                        <p:strVal val="hidden"/>
                                      </p:to>
                                    </p:set>
                                  </p:childTnLst>
                                </p:cTn>
                              </p:par>
                              <p:par>
                                <p:cTn id="99" nodeType="withEffect" fill="hold" presetClass="exit" presetID="1">
                                  <p:stCondLst>
                                    <p:cond delay="0"/>
                                  </p:stCondLst>
                                  <p:childTnLst>
                                    <p:set>
                                      <p:cBhvr>
                                        <p:cTn id="100" dur="1" fill="hold">
                                          <p:stCondLst>
                                            <p:cond delay="0"/>
                                          </p:stCondLst>
                                        </p:cTn>
                                        <p:tgtEl>
                                          <p:spTgt spid="333"/>
                                        </p:tgtEl>
                                        <p:attrNameLst>
                                          <p:attrName>style.visibility</p:attrName>
                                        </p:attrNameLst>
                                      </p:cBhvr>
                                      <p:to>
                                        <p:strVal val="hidden"/>
                                      </p:to>
                                    </p:set>
                                  </p:childTnLst>
                                </p:cTn>
                              </p:par>
                              <p:par>
                                <p:cTn id="101" nodeType="withEffect" fill="hold" presetClass="exit" presetID="1">
                                  <p:stCondLst>
                                    <p:cond delay="0"/>
                                  </p:stCondLst>
                                  <p:childTnLst>
                                    <p:set>
                                      <p:cBhvr>
                                        <p:cTn id="102" dur="1" fill="hold">
                                          <p:stCondLst>
                                            <p:cond delay="0"/>
                                          </p:stCondLst>
                                        </p:cTn>
                                        <p:tgtEl>
                                          <p:spTgt spid="331"/>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nodeType="clickEffect" fill="hold" presetClass="entr" presetID="1">
                                  <p:stCondLst>
                                    <p:cond delay="0"/>
                                  </p:stCondLst>
                                  <p:childTnLst>
                                    <p:set>
                                      <p:cBhvr>
                                        <p:cTn id="106" dur="1" fill="hold">
                                          <p:stCondLst>
                                            <p:cond delay="0"/>
                                          </p:stCondLst>
                                        </p:cTn>
                                        <p:tgtEl>
                                          <p:spTgt spid="303"/>
                                        </p:tgtEl>
                                        <p:attrNameLst>
                                          <p:attrName>style.visibility</p:attrName>
                                        </p:attrNameLst>
                                      </p:cBhvr>
                                      <p:to>
                                        <p:strVal val="visible"/>
                                      </p:to>
                                    </p:set>
                                  </p:childTnLst>
                                </p:cTn>
                              </p:par>
                              <p:par>
                                <p:cTn id="107" nodeType="withEffect" fill="hold" presetClass="entr" presetID="1">
                                  <p:stCondLst>
                                    <p:cond delay="0"/>
                                  </p:stCondLst>
                                  <p:childTnLst>
                                    <p:set>
                                      <p:cBhvr>
                                        <p:cTn id="108" dur="1" fill="hold">
                                          <p:stCondLst>
                                            <p:cond delay="0"/>
                                          </p:stCondLst>
                                        </p:cTn>
                                        <p:tgtEl>
                                          <p:spTgt spid="308"/>
                                        </p:tgtEl>
                                        <p:attrNameLst>
                                          <p:attrName>style.visibility</p:attrName>
                                        </p:attrNameLst>
                                      </p:cBhvr>
                                      <p:to>
                                        <p:strVal val="visible"/>
                                      </p:to>
                                    </p:set>
                                  </p:childTnLst>
                                </p:cTn>
                              </p:par>
                              <p:par>
                                <p:cTn id="109" nodeType="withEffect" fill="hold" presetClass="entr" presetID="1">
                                  <p:stCondLst>
                                    <p:cond delay="0"/>
                                  </p:stCondLst>
                                  <p:childTnLst>
                                    <p:set>
                                      <p:cBhvr>
                                        <p:cTn id="110" dur="1" fill="hold">
                                          <p:stCondLst>
                                            <p:cond delay="0"/>
                                          </p:stCondLst>
                                        </p:cTn>
                                        <p:tgtEl>
                                          <p:spTgt spid="305"/>
                                        </p:tgtEl>
                                        <p:attrNameLst>
                                          <p:attrName>style.visibility</p:attrName>
                                        </p:attrNameLst>
                                      </p:cBhvr>
                                      <p:to>
                                        <p:strVal val="visible"/>
                                      </p:to>
                                    </p:set>
                                  </p:childTnLst>
                                </p:cTn>
                              </p:par>
                              <p:par>
                                <p:cTn id="111" nodeType="withEffect" fill="hold" presetClass="entr" presetID="1">
                                  <p:stCondLst>
                                    <p:cond delay="0"/>
                                  </p:stCondLst>
                                  <p:childTnLst>
                                    <p:set>
                                      <p:cBhvr>
                                        <p:cTn id="112" dur="1" fill="hold">
                                          <p:stCondLst>
                                            <p:cond delay="0"/>
                                          </p:stCondLst>
                                        </p:cTn>
                                        <p:tgtEl>
                                          <p:spTgt spid="307"/>
                                        </p:tgtEl>
                                        <p:attrNameLst>
                                          <p:attrName>style.visibility</p:attrName>
                                        </p:attrNameLst>
                                      </p:cBhvr>
                                      <p:to>
                                        <p:strVal val="visible"/>
                                      </p:to>
                                    </p:set>
                                  </p:childTnLst>
                                </p:cTn>
                              </p:par>
                              <p:par>
                                <p:cTn id="113" nodeType="withEffect" fill="hold" presetClass="entr" presetID="1">
                                  <p:stCondLst>
                                    <p:cond delay="0"/>
                                  </p:stCondLst>
                                  <p:childTnLst>
                                    <p:set>
                                      <p:cBhvr>
                                        <p:cTn id="114" dur="1" fill="hold">
                                          <p:stCondLst>
                                            <p:cond delay="0"/>
                                          </p:stCondLst>
                                        </p:cTn>
                                        <p:tgtEl>
                                          <p:spTgt spid="304"/>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nodeType="clickEffect" fill="hold" presetClass="entr" presetID="1">
                                  <p:stCondLst>
                                    <p:cond delay="0"/>
                                  </p:stCondLst>
                                  <p:childTnLst>
                                    <p:set>
                                      <p:cBhvr>
                                        <p:cTn id="118" dur="1" fill="hold">
                                          <p:stCondLst>
                                            <p:cond delay="0"/>
                                          </p:stCondLst>
                                        </p:cTn>
                                        <p:tgtEl>
                                          <p:spTgt spid="306"/>
                                        </p:tgtEl>
                                        <p:attrNameLst>
                                          <p:attrName>style.visibility</p:attrName>
                                        </p:attrNameLst>
                                      </p:cBhvr>
                                      <p:to>
                                        <p:strVal val="visible"/>
                                      </p:to>
                                    </p:set>
                                  </p:childTnLst>
                                </p:cTn>
                              </p:par>
                              <p:par>
                                <p:cTn id="119" nodeType="withEffect" fill="hold" presetClass="entr" presetID="1">
                                  <p:stCondLst>
                                    <p:cond delay="0"/>
                                  </p:stCondLst>
                                  <p:childTnLst>
                                    <p:set>
                                      <p:cBhvr>
                                        <p:cTn id="120" dur="1" fill="hold">
                                          <p:stCondLst>
                                            <p:cond delay="0"/>
                                          </p:stCondLst>
                                        </p:cTn>
                                        <p:tgtEl>
                                          <p:spTgt spid="318"/>
                                        </p:tgtEl>
                                        <p:attrNameLst>
                                          <p:attrName>style.visibility</p:attrName>
                                        </p:attrNameLst>
                                      </p:cBhvr>
                                      <p:to>
                                        <p:strVal val="visible"/>
                                      </p:to>
                                    </p:set>
                                  </p:childTnLst>
                                </p:cTn>
                              </p:par>
                              <p:par>
                                <p:cTn id="121" nodeType="withEffect" fill="hold" presetClass="entr" presetID="1">
                                  <p:stCondLst>
                                    <p:cond delay="0"/>
                                  </p:stCondLst>
                                  <p:childTnLst>
                                    <p:set>
                                      <p:cBhvr>
                                        <p:cTn id="122" dur="1" fill="hold">
                                          <p:stCondLst>
                                            <p:cond delay="0"/>
                                          </p:stCondLst>
                                        </p:cTn>
                                        <p:tgtEl>
                                          <p:spTgt spid="309"/>
                                        </p:tgtEl>
                                        <p:attrNameLst>
                                          <p:attrName>style.visibility</p:attrName>
                                        </p:attrNameLst>
                                      </p:cBhvr>
                                      <p:to>
                                        <p:strVal val="visible"/>
                                      </p:to>
                                    </p:set>
                                  </p:childTnLst>
                                </p:cTn>
                              </p:par>
                              <p:par>
                                <p:cTn id="123" nodeType="withEffect" fill="hold" presetClass="entr" presetID="1">
                                  <p:stCondLst>
                                    <p:cond delay="0"/>
                                  </p:stCondLst>
                                  <p:childTnLst>
                                    <p:set>
                                      <p:cBhvr>
                                        <p:cTn id="124" dur="1" fill="hold">
                                          <p:stCondLst>
                                            <p:cond delay="0"/>
                                          </p:stCondLst>
                                        </p:cTn>
                                        <p:tgtEl>
                                          <p:spTgt spid="324"/>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nodeType="clickEffect" fill="hold" presetClass="entr" presetID="1">
                                  <p:stCondLst>
                                    <p:cond delay="0"/>
                                  </p:stCondLst>
                                  <p:childTnLst>
                                    <p:set>
                                      <p:cBhvr>
                                        <p:cTn id="128" dur="1" fill="hold">
                                          <p:stCondLst>
                                            <p:cond delay="0"/>
                                          </p:stCondLst>
                                        </p:cTn>
                                        <p:tgtEl>
                                          <p:spTgt spid="314"/>
                                        </p:tgtEl>
                                        <p:attrNameLst>
                                          <p:attrName>style.visibility</p:attrName>
                                        </p:attrNameLst>
                                      </p:cBhvr>
                                      <p:to>
                                        <p:strVal val="visible"/>
                                      </p:to>
                                    </p:set>
                                  </p:childTnLst>
                                </p:cTn>
                              </p:par>
                              <p:par>
                                <p:cTn id="129" nodeType="withEffect" fill="hold" presetClass="entr" presetID="1">
                                  <p:stCondLst>
                                    <p:cond delay="0"/>
                                  </p:stCondLst>
                                  <p:childTnLst>
                                    <p:set>
                                      <p:cBhvr>
                                        <p:cTn id="130" dur="1" fill="hold">
                                          <p:stCondLst>
                                            <p:cond delay="0"/>
                                          </p:stCondLst>
                                        </p:cTn>
                                        <p:tgtEl>
                                          <p:spTgt spid="319"/>
                                        </p:tgtEl>
                                        <p:attrNameLst>
                                          <p:attrName>style.visibility</p:attrName>
                                        </p:attrNameLst>
                                      </p:cBhvr>
                                      <p:to>
                                        <p:strVal val="visible"/>
                                      </p:to>
                                    </p:set>
                                  </p:childTnLst>
                                </p:cTn>
                              </p:par>
                              <p:par>
                                <p:cTn id="131" nodeType="withEffect" fill="hold" presetClass="entr" presetID="1">
                                  <p:stCondLst>
                                    <p:cond delay="0"/>
                                  </p:stCondLst>
                                  <p:childTnLst>
                                    <p:set>
                                      <p:cBhvr>
                                        <p:cTn id="132" dur="1" fill="hold">
                                          <p:stCondLst>
                                            <p:cond delay="0"/>
                                          </p:stCondLst>
                                        </p:cTn>
                                        <p:tgtEl>
                                          <p:spTgt spid="313"/>
                                        </p:tgtEl>
                                        <p:attrNameLst>
                                          <p:attrName>style.visibility</p:attrName>
                                        </p:attrNameLst>
                                      </p:cBhvr>
                                      <p:to>
                                        <p:strVal val="visible"/>
                                      </p:to>
                                    </p:set>
                                  </p:childTnLst>
                                </p:cTn>
                              </p:par>
                              <p:par>
                                <p:cTn id="133" nodeType="withEffect" fill="hold" presetClass="entr" presetID="1">
                                  <p:stCondLst>
                                    <p:cond delay="0"/>
                                  </p:stCondLst>
                                  <p:childTnLst>
                                    <p:set>
                                      <p:cBhvr>
                                        <p:cTn id="134" dur="1" fill="hold">
                                          <p:stCondLst>
                                            <p:cond delay="0"/>
                                          </p:stCondLst>
                                        </p:cTn>
                                        <p:tgtEl>
                                          <p:spTgt spid="326"/>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nodeType="clickEffect" fill="hold" presetClass="entr" presetID="1">
                                  <p:stCondLst>
                                    <p:cond delay="0"/>
                                  </p:stCondLst>
                                  <p:childTnLst>
                                    <p:set>
                                      <p:cBhvr>
                                        <p:cTn id="138" dur="1" fill="hold">
                                          <p:stCondLst>
                                            <p:cond delay="0"/>
                                          </p:stCondLst>
                                        </p:cTn>
                                        <p:tgtEl>
                                          <p:spTgt spid="315"/>
                                        </p:tgtEl>
                                        <p:attrNameLst>
                                          <p:attrName>style.visibility</p:attrName>
                                        </p:attrNameLst>
                                      </p:cBhvr>
                                      <p:to>
                                        <p:strVal val="visible"/>
                                      </p:to>
                                    </p:set>
                                  </p:childTnLst>
                                </p:cTn>
                              </p:par>
                              <p:par>
                                <p:cTn id="139" nodeType="withEffect" fill="hold" presetClass="entr" presetID="1">
                                  <p:stCondLst>
                                    <p:cond delay="0"/>
                                  </p:stCondLst>
                                  <p:childTnLst>
                                    <p:set>
                                      <p:cBhvr>
                                        <p:cTn id="140" dur="1" fill="hold">
                                          <p:stCondLst>
                                            <p:cond delay="0"/>
                                          </p:stCondLst>
                                        </p:cTn>
                                        <p:tgtEl>
                                          <p:spTgt spid="320"/>
                                        </p:tgtEl>
                                        <p:attrNameLst>
                                          <p:attrName>style.visibility</p:attrName>
                                        </p:attrNameLst>
                                      </p:cBhvr>
                                      <p:to>
                                        <p:strVal val="visible"/>
                                      </p:to>
                                    </p:set>
                                  </p:childTnLst>
                                </p:cTn>
                              </p:par>
                              <p:par>
                                <p:cTn id="141" nodeType="withEffect" fill="hold" presetClass="entr" presetID="1">
                                  <p:stCondLst>
                                    <p:cond delay="0"/>
                                  </p:stCondLst>
                                  <p:childTnLst>
                                    <p:set>
                                      <p:cBhvr>
                                        <p:cTn id="142" dur="1" fill="hold">
                                          <p:stCondLst>
                                            <p:cond delay="0"/>
                                          </p:stCondLst>
                                        </p:cTn>
                                        <p:tgtEl>
                                          <p:spTgt spid="310"/>
                                        </p:tgtEl>
                                        <p:attrNameLst>
                                          <p:attrName>style.visibility</p:attrName>
                                        </p:attrNameLst>
                                      </p:cBhvr>
                                      <p:to>
                                        <p:strVal val="visible"/>
                                      </p:to>
                                    </p:set>
                                  </p:childTnLst>
                                </p:cTn>
                              </p:par>
                              <p:par>
                                <p:cTn id="143" nodeType="withEffect" fill="hold" presetClass="entr" presetID="1">
                                  <p:stCondLst>
                                    <p:cond delay="0"/>
                                  </p:stCondLst>
                                  <p:childTnLst>
                                    <p:set>
                                      <p:cBhvr>
                                        <p:cTn id="144" dur="1" fill="hold">
                                          <p:stCondLst>
                                            <p:cond delay="0"/>
                                          </p:stCondLst>
                                        </p:cTn>
                                        <p:tgtEl>
                                          <p:spTgt spid="325"/>
                                        </p:tgtEl>
                                        <p:attrNameLst>
                                          <p:attrName>style.visibility</p:attrName>
                                        </p:attrNameLst>
                                      </p:cBhvr>
                                      <p:to>
                                        <p:strVal val="visible"/>
                                      </p:to>
                                    </p:set>
                                  </p:childTnLst>
                                </p:cTn>
                              </p:par>
                            </p:childTnLst>
                          </p:cTn>
                        </p:par>
                      </p:childTnLst>
                    </p:cTn>
                  </p:par>
                  <p:par>
                    <p:cTn id="145" fill="hold">
                      <p:stCondLst>
                        <p:cond delay="indefinite"/>
                      </p:stCondLst>
                      <p:childTnLst>
                        <p:par>
                          <p:cTn id="146" fill="hold">
                            <p:stCondLst>
                              <p:cond delay="0"/>
                            </p:stCondLst>
                            <p:childTnLst>
                              <p:par>
                                <p:cTn id="147" nodeType="clickEffect" fill="hold" presetClass="entr" presetID="1">
                                  <p:stCondLst>
                                    <p:cond delay="0"/>
                                  </p:stCondLst>
                                  <p:childTnLst>
                                    <p:set>
                                      <p:cBhvr>
                                        <p:cTn id="148" dur="1" fill="hold">
                                          <p:stCondLst>
                                            <p:cond delay="0"/>
                                          </p:stCondLst>
                                        </p:cTn>
                                        <p:tgtEl>
                                          <p:spTgt spid="316"/>
                                        </p:tgtEl>
                                        <p:attrNameLst>
                                          <p:attrName>style.visibility</p:attrName>
                                        </p:attrNameLst>
                                      </p:cBhvr>
                                      <p:to>
                                        <p:strVal val="visible"/>
                                      </p:to>
                                    </p:set>
                                  </p:childTnLst>
                                </p:cTn>
                              </p:par>
                              <p:par>
                                <p:cTn id="149" nodeType="withEffect" fill="hold" presetClass="entr" presetID="1">
                                  <p:stCondLst>
                                    <p:cond delay="0"/>
                                  </p:stCondLst>
                                  <p:childTnLst>
                                    <p:set>
                                      <p:cBhvr>
                                        <p:cTn id="150" dur="1" fill="hold">
                                          <p:stCondLst>
                                            <p:cond delay="0"/>
                                          </p:stCondLst>
                                        </p:cTn>
                                        <p:tgtEl>
                                          <p:spTgt spid="321"/>
                                        </p:tgtEl>
                                        <p:attrNameLst>
                                          <p:attrName>style.visibility</p:attrName>
                                        </p:attrNameLst>
                                      </p:cBhvr>
                                      <p:to>
                                        <p:strVal val="visible"/>
                                      </p:to>
                                    </p:set>
                                  </p:childTnLst>
                                </p:cTn>
                              </p:par>
                              <p:par>
                                <p:cTn id="151" nodeType="withEffect" fill="hold" presetClass="entr" presetID="1">
                                  <p:stCondLst>
                                    <p:cond delay="0"/>
                                  </p:stCondLst>
                                  <p:childTnLst>
                                    <p:set>
                                      <p:cBhvr>
                                        <p:cTn id="152" dur="1" fill="hold">
                                          <p:stCondLst>
                                            <p:cond delay="0"/>
                                          </p:stCondLst>
                                        </p:cTn>
                                        <p:tgtEl>
                                          <p:spTgt spid="311"/>
                                        </p:tgtEl>
                                        <p:attrNameLst>
                                          <p:attrName>style.visibility</p:attrName>
                                        </p:attrNameLst>
                                      </p:cBhvr>
                                      <p:to>
                                        <p:strVal val="visible"/>
                                      </p:to>
                                    </p:set>
                                  </p:childTnLst>
                                </p:cTn>
                              </p:par>
                              <p:par>
                                <p:cTn id="153" nodeType="withEffect" fill="hold" presetClass="entr" presetID="1">
                                  <p:stCondLst>
                                    <p:cond delay="0"/>
                                  </p:stCondLst>
                                  <p:childTnLst>
                                    <p:set>
                                      <p:cBhvr>
                                        <p:cTn id="154" dur="1" fill="hold">
                                          <p:stCondLst>
                                            <p:cond delay="0"/>
                                          </p:stCondLst>
                                        </p:cTn>
                                        <p:tgtEl>
                                          <p:spTgt spid="323"/>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nodeType="clickEffect" fill="hold" presetClass="entr" presetID="1">
                                  <p:stCondLst>
                                    <p:cond delay="0"/>
                                  </p:stCondLst>
                                  <p:childTnLst>
                                    <p:set>
                                      <p:cBhvr>
                                        <p:cTn id="158" dur="1" fill="hold">
                                          <p:stCondLst>
                                            <p:cond delay="0"/>
                                          </p:stCondLst>
                                        </p:cTn>
                                        <p:tgtEl>
                                          <p:spTgt spid="317"/>
                                        </p:tgtEl>
                                        <p:attrNameLst>
                                          <p:attrName>style.visibility</p:attrName>
                                        </p:attrNameLst>
                                      </p:cBhvr>
                                      <p:to>
                                        <p:strVal val="visible"/>
                                      </p:to>
                                    </p:set>
                                  </p:childTnLst>
                                </p:cTn>
                              </p:par>
                              <p:par>
                                <p:cTn id="159" nodeType="withEffect" fill="hold" presetClass="entr" presetID="1">
                                  <p:stCondLst>
                                    <p:cond delay="0"/>
                                  </p:stCondLst>
                                  <p:childTnLst>
                                    <p:set>
                                      <p:cBhvr>
                                        <p:cTn id="160" dur="1" fill="hold">
                                          <p:stCondLst>
                                            <p:cond delay="0"/>
                                          </p:stCondLst>
                                        </p:cTn>
                                        <p:tgtEl>
                                          <p:spTgt spid="322"/>
                                        </p:tgtEl>
                                        <p:attrNameLst>
                                          <p:attrName>style.visibility</p:attrName>
                                        </p:attrNameLst>
                                      </p:cBhvr>
                                      <p:to>
                                        <p:strVal val="visible"/>
                                      </p:to>
                                    </p:set>
                                  </p:childTnLst>
                                </p:cTn>
                              </p:par>
                              <p:par>
                                <p:cTn id="161" nodeType="withEffect" fill="hold" presetClass="entr" presetID="1">
                                  <p:stCondLst>
                                    <p:cond delay="0"/>
                                  </p:stCondLst>
                                  <p:childTnLst>
                                    <p:set>
                                      <p:cBhvr>
                                        <p:cTn id="162" dur="1" fill="hold">
                                          <p:stCondLst>
                                            <p:cond delay="0"/>
                                          </p:stCondLst>
                                        </p:cTn>
                                        <p:tgtEl>
                                          <p:spTgt spid="312"/>
                                        </p:tgtEl>
                                        <p:attrNameLst>
                                          <p:attrName>style.visibility</p:attrName>
                                        </p:attrNameLst>
                                      </p:cBhvr>
                                      <p:to>
                                        <p:strVal val="visible"/>
                                      </p:to>
                                    </p:set>
                                  </p:childTnLst>
                                </p:cTn>
                              </p:par>
                              <p:par>
                                <p:cTn id="163" nodeType="withEffect" fill="hold" presetClass="entr" presetID="1">
                                  <p:stCondLst>
                                    <p:cond delay="0"/>
                                  </p:stCondLst>
                                  <p:childTnLst>
                                    <p:set>
                                      <p:cBhvr>
                                        <p:cTn id="164" dur="1" fill="hold">
                                          <p:stCondLst>
                                            <p:cond delay="0"/>
                                          </p:stCondLst>
                                        </p:cTn>
                                        <p:tgtEl>
                                          <p:spTgt spid="327"/>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nodeType="clickEffect" fill="hold" presetClass="entr" presetID="1">
                                  <p:stCondLst>
                                    <p:cond delay="0"/>
                                  </p:stCondLst>
                                  <p:childTnLst>
                                    <p:set>
                                      <p:cBhvr>
                                        <p:cTn id="168" dur="1" fill="hold">
                                          <p:stCondLst>
                                            <p:cond delay="0"/>
                                          </p:stCondLst>
                                        </p:cTn>
                                        <p:tgtEl>
                                          <p:spTgt spid="329"/>
                                        </p:tgtEl>
                                        <p:attrNameLst>
                                          <p:attrName>style.visibility</p:attrName>
                                        </p:attrNameLst>
                                      </p:cBhvr>
                                      <p:to>
                                        <p:strVal val="visible"/>
                                      </p:to>
                                    </p:set>
                                  </p:childTnLst>
                                </p:cTn>
                              </p:par>
                              <p:par>
                                <p:cTn id="169" nodeType="withEffect" fill="hold" presetClass="entr" presetID="1">
                                  <p:stCondLst>
                                    <p:cond delay="0"/>
                                  </p:stCondLst>
                                  <p:childTnLst>
                                    <p:set>
                                      <p:cBhvr>
                                        <p:cTn id="170" dur="1" fill="hold">
                                          <p:stCondLst>
                                            <p:cond delay="0"/>
                                          </p:stCondLst>
                                        </p:cTn>
                                        <p:tgtEl>
                                          <p:spTgt spid="330"/>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nodeType="clickEffect" fill="hold" presetClass="entr" presetID="1">
                                  <p:stCondLst>
                                    <p:cond delay="0"/>
                                  </p:stCondLst>
                                  <p:childTnLst>
                                    <p:set>
                                      <p:cBhvr>
                                        <p:cTn id="174" dur="1" fill="hold">
                                          <p:stCondLst>
                                            <p:cond delay="0"/>
                                          </p:stCondLst>
                                        </p:cTn>
                                        <p:tgtEl>
                                          <p:spTgt spid="328"/>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TextShape 1"/>
          <p:cNvSpPr txBox="1"/>
          <p:nvPr/>
        </p:nvSpPr>
        <p:spPr>
          <a:xfrm>
            <a:off x="833040" y="1983960"/>
            <a:ext cx="7881480" cy="4329000"/>
          </a:xfrm>
          <a:prstGeom prst="rect">
            <a:avLst/>
          </a:prstGeom>
          <a:noFill/>
          <a:ln>
            <a:noFill/>
          </a:ln>
        </p:spPr>
        <p:txBody>
          <a:bodyPr/>
          <a:p>
            <a:pPr marL="228600" indent="-228240">
              <a:lnSpc>
                <a:spcPct val="100000"/>
              </a:lnSpc>
              <a:buClr>
                <a:srgbClr val="000000"/>
              </a:buClr>
              <a:buFont typeface="Wingdings" charset="2"/>
              <a:buChar char=""/>
            </a:pPr>
            <a:r>
              <a:rPr b="1" lang="en-US" sz="3100" spc="-1" strike="noStrike">
                <a:solidFill>
                  <a:srgbClr val="000000"/>
                </a:solidFill>
                <a:uFill>
                  <a:solidFill>
                    <a:srgbClr val="ffffff"/>
                  </a:solidFill>
                </a:uFill>
                <a:latin typeface="Calibri"/>
              </a:rPr>
              <a:t>Double refresh rate (64ms → 32ms  )</a:t>
            </a:r>
            <a:endParaRPr b="0"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Various vendor BIOS updates do this </a:t>
            </a:r>
            <a:endParaRPr b="0"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De facto standard for newer generation servers</a:t>
            </a:r>
            <a:endParaRPr b="0" lang="en-US" sz="2000" spc="-1" strike="noStrike">
              <a:solidFill>
                <a:srgbClr val="000000"/>
              </a:solidFill>
              <a:uFill>
                <a:solidFill>
                  <a:srgbClr val="ffffff"/>
                </a:solidFill>
              </a:uFill>
              <a:latin typeface="Calibri"/>
            </a:endParaRPr>
          </a:p>
          <a:p>
            <a:pPr marL="228600" indent="-228240">
              <a:lnSpc>
                <a:spcPct val="100000"/>
              </a:lnSpc>
              <a:buClr>
                <a:srgbClr val="000000"/>
              </a:buClr>
              <a:buFont typeface="Wingdings" charset="2"/>
              <a:buChar char=""/>
            </a:pPr>
            <a:r>
              <a:rPr b="1" lang="en-US" sz="3200" spc="-1" strike="noStrike">
                <a:solidFill>
                  <a:srgbClr val="000000"/>
                </a:solidFill>
                <a:uFill>
                  <a:solidFill>
                    <a:srgbClr val="ffffff"/>
                  </a:solidFill>
                </a:uFill>
                <a:latin typeface="Calibri"/>
              </a:rPr>
              <a:t>Restricted access to </a:t>
            </a:r>
            <a:r>
              <a:rPr b="1" i="1" lang="en-US" sz="3200" spc="-1" strike="noStrike">
                <a:solidFill>
                  <a:srgbClr val="000000"/>
                </a:solidFill>
                <a:uFill>
                  <a:solidFill>
                    <a:srgbClr val="ffffff"/>
                  </a:solidFill>
                </a:uFill>
                <a:latin typeface="Calibri"/>
              </a:rPr>
              <a:t>pagemap </a:t>
            </a:r>
            <a:endParaRPr b="0"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Since Linux 4.0 admin privilege required</a:t>
            </a:r>
            <a:endParaRPr b="0" lang="en-US" sz="2000" spc="-1" strike="noStrike">
              <a:solidFill>
                <a:srgbClr val="000000"/>
              </a:solidFill>
              <a:uFill>
                <a:solidFill>
                  <a:srgbClr val="ffffff"/>
                </a:solidFill>
              </a:uFill>
              <a:latin typeface="Calibri"/>
            </a:endParaRPr>
          </a:p>
          <a:p>
            <a:pPr marL="228600" indent="-228240">
              <a:lnSpc>
                <a:spcPct val="100000"/>
              </a:lnSpc>
              <a:buClr>
                <a:srgbClr val="000000"/>
              </a:buClr>
              <a:buFont typeface="Wingdings" charset="2"/>
              <a:buChar char=""/>
            </a:pPr>
            <a:r>
              <a:rPr b="1" lang="en-US" sz="3200" spc="-1" strike="noStrike">
                <a:solidFill>
                  <a:srgbClr val="000000"/>
                </a:solidFill>
                <a:uFill>
                  <a:solidFill>
                    <a:srgbClr val="ffffff"/>
                  </a:solidFill>
                </a:uFill>
                <a:latin typeface="Calibri"/>
              </a:rPr>
              <a:t>Disallow CLFLUSH Instruction</a:t>
            </a:r>
            <a:endParaRPr b="0"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Google Native Client Sandbox(NaCl)</a:t>
            </a:r>
            <a:endParaRPr b="0"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The compiler never generates it implicitly </a:t>
            </a:r>
            <a:endParaRPr b="0"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400" spc="-1" strike="noStrike">
                <a:solidFill>
                  <a:srgbClr val="000000"/>
                </a:solidFill>
                <a:uFill>
                  <a:solidFill>
                    <a:srgbClr val="ffffff"/>
                  </a:solidFill>
                </a:uFill>
                <a:latin typeface="Calibri"/>
              </a:rPr>
              <a:t>Disallowed by the validator</a:t>
            </a:r>
            <a:endParaRPr b="0" lang="en-US" sz="2000" spc="-1" strike="noStrike">
              <a:solidFill>
                <a:srgbClr val="000000"/>
              </a:solidFill>
              <a:uFill>
                <a:solidFill>
                  <a:srgbClr val="ffffff"/>
                </a:solidFill>
              </a:uFill>
              <a:latin typeface="Calibri"/>
            </a:endParaRPr>
          </a:p>
          <a:p>
            <a:pPr>
              <a:lnSpc>
                <a:spcPct val="90000"/>
              </a:lnSpc>
            </a:pPr>
            <a:endParaRPr b="0" lang="en-US" sz="2800" spc="-1" strike="noStrike">
              <a:solidFill>
                <a:srgbClr val="000000"/>
              </a:solidFill>
              <a:uFill>
                <a:solidFill>
                  <a:srgbClr val="ffffff"/>
                </a:solidFill>
              </a:uFill>
              <a:latin typeface="Calibri"/>
            </a:endParaRPr>
          </a:p>
        </p:txBody>
      </p:sp>
      <p:sp>
        <p:nvSpPr>
          <p:cNvPr id="335" name="TextShape 2"/>
          <p:cNvSpPr txBox="1"/>
          <p:nvPr/>
        </p:nvSpPr>
        <p:spPr>
          <a:xfrm>
            <a:off x="833040" y="1983960"/>
            <a:ext cx="7881480" cy="4329000"/>
          </a:xfrm>
          <a:prstGeom prst="rect">
            <a:avLst/>
          </a:prstGeom>
          <a:blipFill>
            <a:blip r:embed="rId1"/>
            <a:stretch>
              <a:fillRect/>
            </a:stretch>
          </a:blipFill>
          <a:ln>
            <a:noFill/>
          </a:ln>
        </p:spPr>
        <p:txBody>
          <a:bodyPr/>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 </a:t>
            </a:r>
            <a:endParaRPr b="0" lang="en-US" sz="2800" spc="-1" strike="noStrike">
              <a:solidFill>
                <a:srgbClr val="000000"/>
              </a:solidFill>
              <a:uFill>
                <a:solidFill>
                  <a:srgbClr val="ffffff"/>
                </a:solidFill>
              </a:uFill>
              <a:latin typeface="Calibri"/>
            </a:endParaRPr>
          </a:p>
        </p:txBody>
      </p:sp>
      <p:sp>
        <p:nvSpPr>
          <p:cNvPr id="336" name="Line 3"/>
          <p:cNvSpPr/>
          <p:nvPr/>
        </p:nvSpPr>
        <p:spPr>
          <a:xfrm>
            <a:off x="838080" y="1558800"/>
            <a:ext cx="10515600" cy="360"/>
          </a:xfrm>
          <a:prstGeom prst="line">
            <a:avLst/>
          </a:prstGeom>
          <a:ln w="38160"/>
        </p:spPr>
        <p:style>
          <a:lnRef idx="3">
            <a:schemeClr val="accent1"/>
          </a:lnRef>
          <a:fillRef idx="0">
            <a:schemeClr val="accent1"/>
          </a:fillRef>
          <a:effectRef idx="2">
            <a:schemeClr val="accent1"/>
          </a:effectRef>
          <a:fontRef idx="minor"/>
        </p:style>
      </p:sp>
      <p:sp>
        <p:nvSpPr>
          <p:cNvPr id="337" name="TextShape 4"/>
          <p:cNvSpPr txBox="1"/>
          <p:nvPr/>
        </p:nvSpPr>
        <p:spPr>
          <a:xfrm>
            <a:off x="8610480" y="6372360"/>
            <a:ext cx="2742840" cy="364680"/>
          </a:xfrm>
          <a:prstGeom prst="rect">
            <a:avLst/>
          </a:prstGeom>
          <a:noFill/>
          <a:ln>
            <a:noFill/>
          </a:ln>
        </p:spPr>
        <p:txBody>
          <a:bodyPr anchor="ctr"/>
          <a:p>
            <a:pPr algn="r">
              <a:lnSpc>
                <a:spcPct val="100000"/>
              </a:lnSpc>
            </a:pPr>
            <a:fld id="{46A6205E-7793-4319-893C-21D270068B08}" type="slidenum">
              <a:rPr b="1" lang="en-CA" sz="2000" spc="-1" strike="noStrike">
                <a:solidFill>
                  <a:srgbClr val="000000"/>
                </a:solidFill>
                <a:uFill>
                  <a:solidFill>
                    <a:srgbClr val="ffffff"/>
                  </a:solidFill>
                </a:uFill>
                <a:latin typeface="Calibri"/>
              </a:rPr>
              <a:t>&lt;number&gt;</a:t>
            </a:fld>
            <a:endParaRPr b="0" lang="en-CA" sz="1400" spc="-1" strike="noStrike">
              <a:solidFill>
                <a:srgbClr val="000000"/>
              </a:solidFill>
              <a:uFill>
                <a:solidFill>
                  <a:srgbClr val="ffffff"/>
                </a:solidFill>
              </a:uFill>
              <a:latin typeface="Times New Roman"/>
            </a:endParaRPr>
          </a:p>
        </p:txBody>
      </p:sp>
      <p:sp>
        <p:nvSpPr>
          <p:cNvPr id="338" name="TextShape 5"/>
          <p:cNvSpPr txBox="1"/>
          <p:nvPr/>
        </p:nvSpPr>
        <p:spPr>
          <a:xfrm>
            <a:off x="838080" y="435960"/>
            <a:ext cx="10515240" cy="1325160"/>
          </a:xfrm>
          <a:prstGeom prst="rect">
            <a:avLst/>
          </a:prstGeom>
          <a:noFill/>
          <a:ln>
            <a:noFill/>
          </a:ln>
        </p:spPr>
        <p:txBody>
          <a:bodyPr anchor="ctr"/>
          <a:p>
            <a:pPr>
              <a:lnSpc>
                <a:spcPct val="90000"/>
              </a:lnSpc>
            </a:pPr>
            <a:r>
              <a:rPr b="0" lang="en-US" sz="4000" spc="-1" strike="noStrike">
                <a:solidFill>
                  <a:srgbClr val="000000"/>
                </a:solidFill>
                <a:uFill>
                  <a:solidFill>
                    <a:srgbClr val="ffffff"/>
                  </a:solidFill>
                </a:uFill>
                <a:latin typeface="Bookman Old Style"/>
                <a:ea typeface="바탕"/>
              </a:rPr>
              <a:t>Widely Deployed Mitigation Techniques</a:t>
            </a:r>
            <a:endParaRPr b="0" lang="en-US" sz="1800" spc="-1" strike="noStrike">
              <a:solidFill>
                <a:srgbClr val="000000"/>
              </a:solidFill>
              <a:uFill>
                <a:solidFill>
                  <a:srgbClr val="ffffff"/>
                </a:solidFill>
              </a:uFill>
              <a:latin typeface="Calibri"/>
            </a:endParaRPr>
          </a:p>
        </p:txBody>
      </p:sp>
      <p:sp>
        <p:nvSpPr>
          <p:cNvPr id="339" name="CustomShape 6"/>
          <p:cNvSpPr/>
          <p:nvPr/>
        </p:nvSpPr>
        <p:spPr>
          <a:xfrm>
            <a:off x="8600760" y="2024640"/>
            <a:ext cx="3580920" cy="1025640"/>
          </a:xfrm>
          <a:prstGeom prst="cloudCallout">
            <a:avLst>
              <a:gd name="adj1" fmla="val -83827"/>
              <a:gd name="adj2" fmla="val -3403"/>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CA" sz="1600" spc="-1" strike="noStrike">
                <a:solidFill>
                  <a:srgbClr val="000000"/>
                </a:solidFill>
                <a:uFill>
                  <a:solidFill>
                    <a:srgbClr val="ffffff"/>
                  </a:solidFill>
                </a:uFill>
                <a:latin typeface="Bookman Old Style"/>
              </a:rPr>
              <a:t>Reduces the time allowed to implement the attack</a:t>
            </a:r>
            <a:endParaRPr b="0" lang="en-CA" sz="1800" spc="-1" strike="noStrike">
              <a:solidFill>
                <a:srgbClr val="000000"/>
              </a:solidFill>
              <a:uFill>
                <a:solidFill>
                  <a:srgbClr val="ffffff"/>
                </a:solidFill>
              </a:uFill>
              <a:latin typeface="Arial"/>
            </a:endParaRPr>
          </a:p>
        </p:txBody>
      </p:sp>
      <p:sp>
        <p:nvSpPr>
          <p:cNvPr id="340" name="CustomShape 7"/>
          <p:cNvSpPr/>
          <p:nvPr/>
        </p:nvSpPr>
        <p:spPr>
          <a:xfrm>
            <a:off x="7896240" y="3330360"/>
            <a:ext cx="4171680" cy="1215720"/>
          </a:xfrm>
          <a:prstGeom prst="cloudCallout">
            <a:avLst>
              <a:gd name="adj1" fmla="val -80290"/>
              <a:gd name="adj2" fmla="val -29909"/>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p>
            <a:pPr marL="457200">
              <a:lnSpc>
                <a:spcPct val="100000"/>
              </a:lnSpc>
            </a:pPr>
            <a:r>
              <a:rPr b="0" lang="en-CA" sz="1600" spc="-1" strike="noStrike">
                <a:solidFill>
                  <a:srgbClr val="000000"/>
                </a:solidFill>
                <a:uFill>
                  <a:solidFill>
                    <a:srgbClr val="ffffff"/>
                  </a:solidFill>
                </a:uFill>
                <a:latin typeface="Bookman Old Style"/>
              </a:rPr>
              <a:t>More difficult to do advanced multi-address attacks (double-sided)</a:t>
            </a:r>
            <a:endParaRPr b="0" lang="en-CA" sz="1800" spc="-1" strike="noStrike">
              <a:solidFill>
                <a:srgbClr val="000000"/>
              </a:solidFill>
              <a:uFill>
                <a:solidFill>
                  <a:srgbClr val="ffffff"/>
                </a:solidFill>
              </a:uFill>
              <a:latin typeface="Arial"/>
            </a:endParaRPr>
          </a:p>
        </p:txBody>
      </p:sp>
      <p:sp>
        <p:nvSpPr>
          <p:cNvPr id="341" name="CustomShape 8"/>
          <p:cNvSpPr/>
          <p:nvPr/>
        </p:nvSpPr>
        <p:spPr>
          <a:xfrm>
            <a:off x="8406360" y="4826160"/>
            <a:ext cx="3535200" cy="1266840"/>
          </a:xfrm>
          <a:prstGeom prst="cloudCallout">
            <a:avLst>
              <a:gd name="adj1" fmla="val -102236"/>
              <a:gd name="adj2" fmla="val -74486"/>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CA" sz="1600" spc="-1" strike="noStrike">
                <a:solidFill>
                  <a:srgbClr val="000000"/>
                </a:solidFill>
                <a:uFill>
                  <a:solidFill>
                    <a:srgbClr val="ffffff"/>
                  </a:solidFill>
                </a:uFill>
                <a:latin typeface="Bookman Old Style"/>
              </a:rPr>
              <a:t>High locality accesses served by SRAM cache hierarchy</a:t>
            </a:r>
            <a:endParaRPr b="0" lang="en-CA" sz="1800" spc="-1" strike="noStrike">
              <a:solidFill>
                <a:srgbClr val="000000"/>
              </a:solidFill>
              <a:uFill>
                <a:solidFill>
                  <a:srgbClr val="ffffff"/>
                </a:solidFill>
              </a:uFill>
              <a:latin typeface="Arial"/>
            </a:endParaRPr>
          </a:p>
        </p:txBody>
      </p:sp>
    </p:spTree>
  </p:cSld>
  <p:timing>
    <p:tnLst>
      <p:par>
        <p:cTn id="175" dur="indefinite" restart="never" nodeType="tmRoot">
          <p:childTnLst>
            <p:seq>
              <p:cTn id="176" dur="indefinite" nodeType="mainSeq">
                <p:childTnLst>
                  <p:par>
                    <p:cTn id="177" fill="hold">
                      <p:stCondLst>
                        <p:cond delay="indefinite"/>
                      </p:stCondLst>
                      <p:childTnLst>
                        <p:par>
                          <p:cTn id="178" fill="hold">
                            <p:stCondLst>
                              <p:cond delay="0"/>
                            </p:stCondLst>
                            <p:childTnLst>
                              <p:par>
                                <p:cTn id="179" nodeType="clickEffect" fill="hold" presetClass="entr" presetID="1">
                                  <p:stCondLst>
                                    <p:cond delay="0"/>
                                  </p:stCondLst>
                                  <p:childTnLst>
                                    <p:set>
                                      <p:cBhvr>
                                        <p:cTn id="180" dur="1" fill="hold">
                                          <p:stCondLst>
                                            <p:cond delay="0"/>
                                          </p:stCondLst>
                                        </p:cTn>
                                        <p:tgtEl>
                                          <p:spTgt spid="339"/>
                                        </p:tgtEl>
                                        <p:attrNameLst>
                                          <p:attrName>style.visibility</p:attrName>
                                        </p:attrNameLst>
                                      </p:cBhvr>
                                      <p:to>
                                        <p:strVal val="visible"/>
                                      </p:to>
                                    </p:set>
                                  </p:childTnLst>
                                </p:cTn>
                              </p:par>
                            </p:childTnLst>
                          </p:cTn>
                        </p:par>
                      </p:childTnLst>
                    </p:cTn>
                  </p:par>
                  <p:par>
                    <p:cTn id="181" fill="hold">
                      <p:stCondLst>
                        <p:cond delay="indefinite"/>
                      </p:stCondLst>
                      <p:childTnLst>
                        <p:par>
                          <p:cTn id="182" fill="hold">
                            <p:stCondLst>
                              <p:cond delay="0"/>
                            </p:stCondLst>
                            <p:childTnLst>
                              <p:par>
                                <p:cTn id="183" nodeType="clickEffect" fill="hold" presetClass="entr" presetID="1">
                                  <p:stCondLst>
                                    <p:cond delay="0"/>
                                  </p:stCondLst>
                                  <p:childTnLst>
                                    <p:set>
                                      <p:cBhvr>
                                        <p:cTn id="184" dur="1" fill="hold">
                                          <p:stCondLst>
                                            <p:cond delay="0"/>
                                          </p:stCondLst>
                                        </p:cTn>
                                        <p:tgtEl>
                                          <p:spTgt spid="340"/>
                                        </p:tgtEl>
                                        <p:attrNameLst>
                                          <p:attrName>style.visibility</p:attrName>
                                        </p:attrNameLst>
                                      </p:cBhvr>
                                      <p:to>
                                        <p:strVal val="visible"/>
                                      </p:to>
                                    </p:set>
                                  </p:childTnLst>
                                </p:cTn>
                              </p:par>
                            </p:childTnLst>
                          </p:cTn>
                        </p:par>
                      </p:childTnLst>
                    </p:cTn>
                  </p:par>
                  <p:par>
                    <p:cTn id="185" fill="hold">
                      <p:stCondLst>
                        <p:cond delay="indefinite"/>
                      </p:stCondLst>
                      <p:childTnLst>
                        <p:par>
                          <p:cTn id="186" fill="hold">
                            <p:stCondLst>
                              <p:cond delay="0"/>
                            </p:stCondLst>
                            <p:childTnLst>
                              <p:par>
                                <p:cTn id="187" nodeType="clickEffect" fill="hold" presetClass="entr" presetID="1">
                                  <p:stCondLst>
                                    <p:cond delay="0"/>
                                  </p:stCondLst>
                                  <p:childTnLst>
                                    <p:set>
                                      <p:cBhvr>
                                        <p:cTn id="188" dur="1" fill="hold">
                                          <p:stCondLst>
                                            <p:cond delay="0"/>
                                          </p:stCondLst>
                                        </p:cTn>
                                        <p:tgtEl>
                                          <p:spTgt spid="341"/>
                                        </p:tgtEl>
                                        <p:attrNameLst>
                                          <p:attrName>style.visibility</p:attrName>
                                        </p:attrNameLst>
                                      </p:cBhvr>
                                      <p:to>
                                        <p:strVal val="visible"/>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342" name="Table 1"/>
          <p:cNvGraphicFramePr/>
          <p:nvPr/>
        </p:nvGraphicFramePr>
        <p:xfrm>
          <a:off x="315720" y="1726920"/>
          <a:ext cx="9572040" cy="1959480"/>
        </p:xfrm>
        <a:graphic>
          <a:graphicData uri="http://schemas.openxmlformats.org/drawingml/2006/table">
            <a:tbl>
              <a:tblPr/>
              <a:tblGrid>
                <a:gridCol w="2103120"/>
                <a:gridCol w="2103120"/>
                <a:gridCol w="2775240"/>
                <a:gridCol w="2590560"/>
              </a:tblGrid>
              <a:tr h="357120">
                <a:tc rowSpan="2">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gridSpan="2">
                  <a:txBody>
                    <a:bodyPr/>
                    <a:p>
                      <a:pPr algn="ctr">
                        <a:lnSpc>
                          <a:spcPct val="100000"/>
                        </a:lnSpc>
                      </a:pPr>
                      <a:r>
                        <a:rPr b="1" lang="en-CA" sz="1800" spc="-1" strike="noStrike">
                          <a:solidFill>
                            <a:srgbClr val="ffffff"/>
                          </a:solidFill>
                          <a:uFill>
                            <a:solidFill>
                              <a:srgbClr val="ffffff"/>
                            </a:solidFill>
                          </a:uFill>
                          <a:latin typeface="Calibri"/>
                        </a:rPr>
                        <a:t>CLFLUSH-based</a:t>
                      </a:r>
                      <a:endParaRPr b="0" lang="en-CA"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rowSpan="2">
                  <a:txBody>
                    <a:bodyPr/>
                    <a:p>
                      <a:pPr algn="ctr">
                        <a:lnSpc>
                          <a:spcPct val="100000"/>
                        </a:lnSpc>
                      </a:pPr>
                      <a:r>
                        <a:rPr b="1" lang="en-CA" sz="1800" spc="-1" strike="noStrike">
                          <a:solidFill>
                            <a:srgbClr val="ffffff"/>
                          </a:solidFill>
                          <a:uFill>
                            <a:solidFill>
                              <a:srgbClr val="ffffff"/>
                            </a:solidFill>
                          </a:uFill>
                          <a:latin typeface="Calibri"/>
                        </a:rPr>
                        <a:t>CLFLUSH-Free</a:t>
                      </a:r>
                      <a:endParaRPr b="0" lang="en-CA" sz="1800" spc="-1" strike="noStrike">
                        <a:solidFill>
                          <a:srgbClr val="000000"/>
                        </a:solidFill>
                        <a:uFill>
                          <a:solidFill>
                            <a:srgbClr val="ffffff"/>
                          </a:solidFill>
                        </a:uFill>
                        <a:latin typeface="Arial"/>
                      </a:endParaRPr>
                    </a:p>
                    <a:p>
                      <a:pPr algn="ctr">
                        <a:lnSpc>
                          <a:spcPct val="100000"/>
                        </a:lnSpc>
                      </a:pPr>
                      <a:r>
                        <a:rPr b="0" lang="en-CA" sz="1600" spc="-1" strike="noStrike">
                          <a:solidFill>
                            <a:srgbClr val="000000"/>
                          </a:solidFill>
                          <a:uFill>
                            <a:solidFill>
                              <a:srgbClr val="ffffff"/>
                            </a:solidFill>
                          </a:uFill>
                          <a:latin typeface="Calibri"/>
                        </a:rPr>
                        <a:t>(Aweke et al., ASPLOS 2016,</a:t>
                      </a:r>
                      <a:endParaRPr b="0" lang="en-CA" sz="1800" spc="-1" strike="noStrike">
                        <a:solidFill>
                          <a:srgbClr val="000000"/>
                        </a:solidFill>
                        <a:uFill>
                          <a:solidFill>
                            <a:srgbClr val="ffffff"/>
                          </a:solidFill>
                        </a:uFill>
                        <a:latin typeface="Arial"/>
                      </a:endParaRPr>
                    </a:p>
                    <a:p>
                      <a:pPr algn="ctr">
                        <a:lnSpc>
                          <a:spcPct val="100000"/>
                        </a:lnSpc>
                      </a:pPr>
                      <a:r>
                        <a:rPr b="0" lang="en-CA" sz="1600" spc="-1" strike="noStrike">
                          <a:solidFill>
                            <a:srgbClr val="000000"/>
                          </a:solidFill>
                          <a:uFill>
                            <a:solidFill>
                              <a:srgbClr val="ffffff"/>
                            </a:solidFill>
                          </a:uFill>
                          <a:latin typeface="Calibri"/>
                        </a:rPr>
                        <a:t>Gruss et al., DIMVA 2016)</a:t>
                      </a:r>
                      <a:endParaRPr b="0" lang="en-CA"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1296000">
                <a:tc vMerge="1">
                  <a:tcPr>
                    <a:solidFill>
                      <a:srgbClr val="729fcf"/>
                    </a:solidFill>
                  </a:tcPr>
                </a:tc>
                <a:tc>
                  <a:txBody>
                    <a:bodyPr/>
                    <a:p>
                      <a:pPr algn="ctr">
                        <a:lnSpc>
                          <a:spcPct val="100000"/>
                        </a:lnSpc>
                      </a:pPr>
                      <a:r>
                        <a:rPr b="1" lang="en-CA" sz="1800" spc="-1" strike="noStrike">
                          <a:solidFill>
                            <a:srgbClr val="000000"/>
                          </a:solidFill>
                          <a:uFill>
                            <a:solidFill>
                              <a:srgbClr val="ffffff"/>
                            </a:solidFill>
                          </a:uFill>
                          <a:latin typeface="Calibri"/>
                        </a:rPr>
                        <a:t>Single-sided</a:t>
                      </a:r>
                      <a:endParaRPr b="0" lang="en-CA" sz="1800" spc="-1" strike="noStrike">
                        <a:solidFill>
                          <a:srgbClr val="000000"/>
                        </a:solidFill>
                        <a:uFill>
                          <a:solidFill>
                            <a:srgbClr val="ffffff"/>
                          </a:solidFill>
                        </a:uFill>
                        <a:latin typeface="Arial"/>
                      </a:endParaRPr>
                    </a:p>
                    <a:p>
                      <a:pPr algn="ctr">
                        <a:lnSpc>
                          <a:spcPct val="100000"/>
                        </a:lnSpc>
                      </a:pPr>
                      <a:r>
                        <a:rPr b="0" lang="en-CA" sz="1600" spc="-1" strike="noStrike">
                          <a:solidFill>
                            <a:srgbClr val="000000"/>
                          </a:solidFill>
                          <a:uFill>
                            <a:solidFill>
                              <a:srgbClr val="ffffff"/>
                            </a:solidFill>
                          </a:uFill>
                          <a:latin typeface="Calibri"/>
                        </a:rPr>
                        <a:t>(Kim et al., ISCA 2014)</a:t>
                      </a:r>
                      <a:endParaRPr b="0" lang="en-CA"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5b9bd5"/>
                    </a:solidFill>
                  </a:tcPr>
                </a:tc>
                <a:tc>
                  <a:txBody>
                    <a:bodyPr/>
                    <a:p>
                      <a:pPr algn="ctr">
                        <a:lnSpc>
                          <a:spcPct val="100000"/>
                        </a:lnSpc>
                      </a:pPr>
                      <a:r>
                        <a:rPr b="1" lang="en-CA" sz="1800" spc="-1" strike="noStrike">
                          <a:solidFill>
                            <a:srgbClr val="000000"/>
                          </a:solidFill>
                          <a:uFill>
                            <a:solidFill>
                              <a:srgbClr val="ffffff"/>
                            </a:solidFill>
                          </a:uFill>
                          <a:latin typeface="Calibri"/>
                        </a:rPr>
                        <a:t>Double-sided</a:t>
                      </a:r>
                      <a:endParaRPr b="0" lang="en-CA" sz="1800" spc="-1" strike="noStrike">
                        <a:solidFill>
                          <a:srgbClr val="000000"/>
                        </a:solidFill>
                        <a:uFill>
                          <a:solidFill>
                            <a:srgbClr val="ffffff"/>
                          </a:solidFill>
                        </a:uFill>
                        <a:latin typeface="Arial"/>
                      </a:endParaRPr>
                    </a:p>
                    <a:p>
                      <a:pPr algn="ctr">
                        <a:lnSpc>
                          <a:spcPct val="100000"/>
                        </a:lnSpc>
                      </a:pPr>
                      <a:r>
                        <a:rPr b="0" lang="en-CA" sz="1600" spc="-1" strike="noStrike">
                          <a:solidFill>
                            <a:srgbClr val="000000"/>
                          </a:solidFill>
                          <a:uFill>
                            <a:solidFill>
                              <a:srgbClr val="ffffff"/>
                            </a:solidFill>
                          </a:uFill>
                          <a:latin typeface="Calibri"/>
                        </a:rPr>
                        <a:t>(Seaborn et al., Blackhat 2015)</a:t>
                      </a:r>
                      <a:endParaRPr b="0" lang="en-CA"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5b9bd5"/>
                    </a:solidFill>
                  </a:tcPr>
                </a:tc>
                <a:tc vMerge="1">
                  <a:tcPr>
                    <a:solidFill>
                      <a:srgbClr val="729fcf"/>
                    </a:solidFill>
                  </a:tcPr>
                </a:tc>
              </a:tr>
              <a:tr h="622440">
                <a:tc>
                  <a:txBody>
                    <a:bodyPr/>
                    <a:p>
                      <a:pPr>
                        <a:lnSpc>
                          <a:spcPct val="100000"/>
                        </a:lnSpc>
                      </a:pPr>
                      <a:r>
                        <a:rPr b="0" lang="en-CA" sz="1800" spc="-1" strike="noStrike">
                          <a:solidFill>
                            <a:srgbClr val="000000"/>
                          </a:solidFill>
                          <a:uFill>
                            <a:solidFill>
                              <a:srgbClr val="ffffff"/>
                            </a:solidFill>
                          </a:uFill>
                          <a:latin typeface="Calibri"/>
                        </a:rPr>
                        <a:t>Double Refresh Rate</a:t>
                      </a:r>
                      <a:endParaRPr b="0" lang="en-CA"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gn="ctr">
                        <a:lnSpc>
                          <a:spcPct val="100000"/>
                        </a:lnSpc>
                      </a:pPr>
                      <a:r>
                        <a:rPr b="0" lang="en-CA" sz="1800" spc="-1" strike="noStrike">
                          <a:solidFill>
                            <a:srgbClr val="000000"/>
                          </a:solidFill>
                          <a:uFill>
                            <a:solidFill>
                              <a:srgbClr val="ffffff"/>
                            </a:solidFill>
                          </a:uFill>
                          <a:latin typeface="Wingdings"/>
                        </a:rPr>
                        <a:t></a:t>
                      </a:r>
                      <a:endParaRPr b="0" lang="en-CA"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gn="ctr">
                        <a:lnSpc>
                          <a:spcPct val="100000"/>
                        </a:lnSpc>
                      </a:pPr>
                      <a:r>
                        <a:rPr b="0" lang="en-CA" sz="1800" spc="-1" strike="noStrike">
                          <a:solidFill>
                            <a:srgbClr val="000000"/>
                          </a:solidFill>
                          <a:uFill>
                            <a:solidFill>
                              <a:srgbClr val="ffffff"/>
                            </a:solidFill>
                          </a:uFill>
                          <a:latin typeface="Wingdings"/>
                        </a:rPr>
                        <a:t></a:t>
                      </a:r>
                      <a:endParaRPr b="0" lang="en-CA"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gn="ctr">
                        <a:lnSpc>
                          <a:spcPct val="100000"/>
                        </a:lnSpc>
                      </a:pPr>
                      <a:r>
                        <a:rPr b="0" lang="en-CA" sz="1800" spc="-1" strike="noStrike">
                          <a:solidFill>
                            <a:srgbClr val="000000"/>
                          </a:solidFill>
                          <a:uFill>
                            <a:solidFill>
                              <a:srgbClr val="ffffff"/>
                            </a:solidFill>
                          </a:uFill>
                          <a:latin typeface="Wingdings"/>
                        </a:rPr>
                        <a:t></a:t>
                      </a:r>
                      <a:endParaRPr b="0" lang="en-CA"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622440">
                <a:tc>
                  <a:txBody>
                    <a:bodyPr/>
                    <a:p>
                      <a:pPr>
                        <a:lnSpc>
                          <a:spcPct val="100000"/>
                        </a:lnSpc>
                      </a:pPr>
                      <a:r>
                        <a:rPr b="0" lang="en-CA" sz="1800" spc="-1" strike="noStrike">
                          <a:solidFill>
                            <a:srgbClr val="000000"/>
                          </a:solidFill>
                          <a:uFill>
                            <a:solidFill>
                              <a:srgbClr val="ffffff"/>
                            </a:solidFill>
                          </a:uFill>
                          <a:latin typeface="Calibri"/>
                        </a:rPr>
                        <a:t>Restricted Pagemap</a:t>
                      </a:r>
                      <a:endParaRPr b="0" lang="en-CA"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gn="ctr">
                        <a:lnSpc>
                          <a:spcPct val="100000"/>
                        </a:lnSpc>
                      </a:pPr>
                      <a:r>
                        <a:rPr b="0" lang="en-CA" sz="1800" spc="-1" strike="noStrike">
                          <a:solidFill>
                            <a:srgbClr val="000000"/>
                          </a:solidFill>
                          <a:uFill>
                            <a:solidFill>
                              <a:srgbClr val="ffffff"/>
                            </a:solidFill>
                          </a:uFill>
                          <a:latin typeface="Wingdings"/>
                        </a:rPr>
                        <a:t></a:t>
                      </a:r>
                      <a:endParaRPr b="0" lang="en-CA"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gn="ctr">
                        <a:lnSpc>
                          <a:spcPct val="100000"/>
                        </a:lnSpc>
                      </a:pPr>
                      <a:r>
                        <a:rPr b="0" lang="en-CA" sz="1800" spc="-1" strike="noStrike">
                          <a:solidFill>
                            <a:srgbClr val="000000"/>
                          </a:solidFill>
                          <a:uFill>
                            <a:solidFill>
                              <a:srgbClr val="ffffff"/>
                            </a:solidFill>
                          </a:uFill>
                          <a:latin typeface="Wingdings"/>
                        </a:rPr>
                        <a:t></a:t>
                      </a:r>
                      <a:endParaRPr b="0" lang="en-CA"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gn="ctr">
                        <a:lnSpc>
                          <a:spcPct val="100000"/>
                        </a:lnSpc>
                      </a:pPr>
                      <a:r>
                        <a:rPr b="0" lang="en-CA" sz="1800" spc="-1" strike="noStrike">
                          <a:solidFill>
                            <a:srgbClr val="000000"/>
                          </a:solidFill>
                          <a:uFill>
                            <a:solidFill>
                              <a:srgbClr val="ffffff"/>
                            </a:solidFill>
                          </a:uFill>
                          <a:latin typeface="Wingdings"/>
                        </a:rPr>
                        <a:t></a:t>
                      </a:r>
                      <a:endParaRPr b="0" lang="en-CA"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622440">
                <a:tc>
                  <a:txBody>
                    <a:bodyPr/>
                    <a:p>
                      <a:pPr>
                        <a:lnSpc>
                          <a:spcPct val="100000"/>
                        </a:lnSpc>
                      </a:pPr>
                      <a:r>
                        <a:rPr b="0" lang="en-CA" sz="1800" spc="-1" strike="noStrike">
                          <a:solidFill>
                            <a:srgbClr val="000000"/>
                          </a:solidFill>
                          <a:uFill>
                            <a:solidFill>
                              <a:srgbClr val="ffffff"/>
                            </a:solidFill>
                          </a:uFill>
                          <a:latin typeface="Calibri"/>
                        </a:rPr>
                        <a:t>Disabled CLFLUSH</a:t>
                      </a:r>
                      <a:endParaRPr b="0" lang="en-CA"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gn="ctr">
                        <a:lnSpc>
                          <a:spcPct val="100000"/>
                        </a:lnSpc>
                      </a:pPr>
                      <a:r>
                        <a:rPr b="0" lang="en-CA" sz="1800" spc="-1" strike="noStrike">
                          <a:solidFill>
                            <a:srgbClr val="000000"/>
                          </a:solidFill>
                          <a:uFill>
                            <a:solidFill>
                              <a:srgbClr val="ffffff"/>
                            </a:solidFill>
                          </a:uFill>
                          <a:latin typeface="Wingdings"/>
                        </a:rPr>
                        <a:t></a:t>
                      </a:r>
                      <a:endParaRPr b="0" lang="en-CA"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gn="ctr">
                        <a:lnSpc>
                          <a:spcPct val="100000"/>
                        </a:lnSpc>
                      </a:pPr>
                      <a:r>
                        <a:rPr b="0" lang="en-CA" sz="1800" spc="-1" strike="noStrike">
                          <a:solidFill>
                            <a:srgbClr val="000000"/>
                          </a:solidFill>
                          <a:uFill>
                            <a:solidFill>
                              <a:srgbClr val="ffffff"/>
                            </a:solidFill>
                          </a:uFill>
                          <a:latin typeface="Wingdings"/>
                        </a:rPr>
                        <a:t></a:t>
                      </a:r>
                      <a:endParaRPr b="0" lang="en-CA"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gn="ctr">
                        <a:lnSpc>
                          <a:spcPct val="100000"/>
                        </a:lnSpc>
                      </a:pPr>
                      <a:r>
                        <a:rPr b="0" lang="en-CA" sz="1800" spc="-1" strike="noStrike">
                          <a:solidFill>
                            <a:srgbClr val="000000"/>
                          </a:solidFill>
                          <a:uFill>
                            <a:solidFill>
                              <a:srgbClr val="ffffff"/>
                            </a:solidFill>
                          </a:uFill>
                          <a:latin typeface="Wingdings"/>
                        </a:rPr>
                        <a:t></a:t>
                      </a:r>
                      <a:endParaRPr b="0" lang="en-CA"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bl>
          </a:graphicData>
        </a:graphic>
      </p:graphicFrame>
      <p:sp>
        <p:nvSpPr>
          <p:cNvPr id="343" name="Line 2"/>
          <p:cNvSpPr/>
          <p:nvPr/>
        </p:nvSpPr>
        <p:spPr>
          <a:xfrm>
            <a:off x="838080" y="1558800"/>
            <a:ext cx="10515600" cy="360"/>
          </a:xfrm>
          <a:prstGeom prst="line">
            <a:avLst/>
          </a:prstGeom>
          <a:ln w="38160"/>
        </p:spPr>
        <p:style>
          <a:lnRef idx="3">
            <a:schemeClr val="accent1"/>
          </a:lnRef>
          <a:fillRef idx="0">
            <a:schemeClr val="accent1"/>
          </a:fillRef>
          <a:effectRef idx="2">
            <a:schemeClr val="accent1"/>
          </a:effectRef>
          <a:fontRef idx="minor"/>
        </p:style>
      </p:sp>
      <p:sp>
        <p:nvSpPr>
          <p:cNvPr id="344" name="TextShape 3"/>
          <p:cNvSpPr txBox="1"/>
          <p:nvPr/>
        </p:nvSpPr>
        <p:spPr>
          <a:xfrm>
            <a:off x="8610480" y="6373080"/>
            <a:ext cx="2742840" cy="364680"/>
          </a:xfrm>
          <a:prstGeom prst="rect">
            <a:avLst/>
          </a:prstGeom>
          <a:noFill/>
          <a:ln>
            <a:noFill/>
          </a:ln>
        </p:spPr>
        <p:txBody>
          <a:bodyPr anchor="ctr"/>
          <a:p>
            <a:pPr algn="r">
              <a:lnSpc>
                <a:spcPct val="100000"/>
              </a:lnSpc>
            </a:pPr>
            <a:fld id="{7F7F43C0-7FAD-4224-BE47-328E162EDB03}" type="slidenum">
              <a:rPr b="1" lang="en-CA" sz="2000" spc="-1" strike="noStrike">
                <a:solidFill>
                  <a:srgbClr val="000000"/>
                </a:solidFill>
                <a:uFill>
                  <a:solidFill>
                    <a:srgbClr val="ffffff"/>
                  </a:solidFill>
                </a:uFill>
                <a:latin typeface="Calibri"/>
              </a:rPr>
              <a:t>&lt;number&gt;</a:t>
            </a:fld>
            <a:endParaRPr b="0" lang="en-CA" sz="1400" spc="-1" strike="noStrike">
              <a:solidFill>
                <a:srgbClr val="000000"/>
              </a:solidFill>
              <a:uFill>
                <a:solidFill>
                  <a:srgbClr val="ffffff"/>
                </a:solidFill>
              </a:uFill>
              <a:latin typeface="Times New Roman"/>
            </a:endParaRPr>
          </a:p>
        </p:txBody>
      </p:sp>
      <p:sp>
        <p:nvSpPr>
          <p:cNvPr id="345" name="Line 4"/>
          <p:cNvSpPr/>
          <p:nvPr/>
        </p:nvSpPr>
        <p:spPr>
          <a:xfrm>
            <a:off x="279720" y="1661400"/>
            <a:ext cx="2101680" cy="1022400"/>
          </a:xfrm>
          <a:prstGeom prst="line">
            <a:avLst/>
          </a:prstGeom>
          <a:ln>
            <a:solidFill>
              <a:schemeClr val="bg1"/>
            </a:solidFill>
          </a:ln>
        </p:spPr>
        <p:style>
          <a:lnRef idx="2">
            <a:schemeClr val="accent2"/>
          </a:lnRef>
          <a:fillRef idx="0">
            <a:schemeClr val="accent2"/>
          </a:fillRef>
          <a:effectRef idx="1">
            <a:schemeClr val="accent2"/>
          </a:effectRef>
          <a:fontRef idx="minor"/>
        </p:style>
      </p:sp>
      <p:sp>
        <p:nvSpPr>
          <p:cNvPr id="346" name="CustomShape 5"/>
          <p:cNvSpPr/>
          <p:nvPr/>
        </p:nvSpPr>
        <p:spPr>
          <a:xfrm>
            <a:off x="278280" y="2183400"/>
            <a:ext cx="1472760" cy="41436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CA" sz="1800" spc="-1" strike="noStrike">
                <a:solidFill>
                  <a:srgbClr val="000000"/>
                </a:solidFill>
                <a:uFill>
                  <a:solidFill>
                    <a:srgbClr val="ffffff"/>
                  </a:solidFill>
                </a:uFill>
                <a:latin typeface="Calibri"/>
              </a:rPr>
              <a:t>Protections</a:t>
            </a:r>
            <a:endParaRPr b="0" lang="en-CA" sz="1800" spc="-1" strike="noStrike">
              <a:solidFill>
                <a:srgbClr val="000000"/>
              </a:solidFill>
              <a:uFill>
                <a:solidFill>
                  <a:srgbClr val="ffffff"/>
                </a:solidFill>
              </a:uFill>
              <a:latin typeface="Arial"/>
            </a:endParaRPr>
          </a:p>
        </p:txBody>
      </p:sp>
      <p:sp>
        <p:nvSpPr>
          <p:cNvPr id="347" name="CustomShape 6"/>
          <p:cNvSpPr/>
          <p:nvPr/>
        </p:nvSpPr>
        <p:spPr>
          <a:xfrm>
            <a:off x="1091160" y="1852200"/>
            <a:ext cx="1472760" cy="41436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CA" sz="1800" spc="-1" strike="noStrike">
                <a:solidFill>
                  <a:srgbClr val="000000"/>
                </a:solidFill>
                <a:uFill>
                  <a:solidFill>
                    <a:srgbClr val="ffffff"/>
                  </a:solidFill>
                </a:uFill>
                <a:latin typeface="Calibri"/>
              </a:rPr>
              <a:t>Attacks</a:t>
            </a:r>
            <a:endParaRPr b="0" lang="en-CA" sz="1800" spc="-1" strike="noStrike">
              <a:solidFill>
                <a:srgbClr val="000000"/>
              </a:solidFill>
              <a:uFill>
                <a:solidFill>
                  <a:srgbClr val="ffffff"/>
                </a:solidFill>
              </a:uFill>
              <a:latin typeface="Arial"/>
            </a:endParaRPr>
          </a:p>
        </p:txBody>
      </p:sp>
      <p:sp>
        <p:nvSpPr>
          <p:cNvPr id="348" name="CustomShape 7"/>
          <p:cNvSpPr/>
          <p:nvPr/>
        </p:nvSpPr>
        <p:spPr>
          <a:xfrm>
            <a:off x="118080" y="4297680"/>
            <a:ext cx="9073800" cy="2460600"/>
          </a:xfrm>
          <a:prstGeom prst="rect">
            <a:avLst/>
          </a:prstGeom>
          <a:noFill/>
          <a:ln>
            <a:noFill/>
          </a:ln>
        </p:spPr>
        <p:style>
          <a:lnRef idx="0"/>
          <a:fillRef idx="0"/>
          <a:effectRef idx="0"/>
          <a:fontRef idx="minor"/>
        </p:style>
        <p:txBody>
          <a:bodyPr anchor="ctr"/>
          <a:p>
            <a:pPr>
              <a:lnSpc>
                <a:spcPct val="150000"/>
              </a:lnSpc>
            </a:pPr>
            <a:r>
              <a:rPr b="1" lang="en-CA" sz="2400" spc="-1" strike="noStrike">
                <a:solidFill>
                  <a:srgbClr val="000000"/>
                </a:solidFill>
                <a:uFill>
                  <a:solidFill>
                    <a:srgbClr val="ffffff"/>
                  </a:solidFill>
                </a:uFill>
                <a:latin typeface="Calibri"/>
                <a:ea typeface="Arial Unicode MS"/>
              </a:rPr>
              <a:t>CAT-assisted Rowhammer:</a:t>
            </a:r>
            <a:endParaRPr b="0" lang="en-CA" sz="4400" spc="-1" strike="noStrike">
              <a:solidFill>
                <a:srgbClr val="000000"/>
              </a:solidFill>
              <a:uFill>
                <a:solidFill>
                  <a:srgbClr val="ffffff"/>
                </a:solidFill>
              </a:uFill>
              <a:latin typeface="Arial"/>
            </a:endParaRPr>
          </a:p>
          <a:p>
            <a:pPr marL="343080" indent="-169560">
              <a:lnSpc>
                <a:spcPct val="150000"/>
              </a:lnSpc>
              <a:buClr>
                <a:srgbClr val="000000"/>
              </a:buClr>
              <a:buFont typeface="Arial"/>
              <a:buChar char="•"/>
            </a:pPr>
            <a:r>
              <a:rPr b="0" lang="en-CA" sz="2200" spc="-1" strike="noStrike">
                <a:solidFill>
                  <a:srgbClr val="000000"/>
                </a:solidFill>
                <a:uFill>
                  <a:solidFill>
                    <a:srgbClr val="ffffff"/>
                  </a:solidFill>
                </a:uFill>
                <a:latin typeface="Calibri"/>
                <a:ea typeface="Arial Unicode MS"/>
              </a:rPr>
              <a:t>Cache Allocation Technology (CAT)</a:t>
            </a:r>
            <a:endParaRPr b="0" lang="en-CA" sz="4400" spc="-1" strike="noStrike">
              <a:solidFill>
                <a:srgbClr val="000000"/>
              </a:solidFill>
              <a:uFill>
                <a:solidFill>
                  <a:srgbClr val="ffffff"/>
                </a:solidFill>
              </a:uFill>
              <a:latin typeface="Arial"/>
            </a:endParaRPr>
          </a:p>
          <a:p>
            <a:pPr marL="1141560" indent="-163080">
              <a:lnSpc>
                <a:spcPct val="150000"/>
              </a:lnSpc>
              <a:buClr>
                <a:srgbClr val="000000"/>
              </a:buClr>
              <a:buFont typeface="Arial Unicode MS"/>
              <a:buChar char="⁻"/>
            </a:pPr>
            <a:r>
              <a:rPr b="0" lang="en-CA" sz="2200" spc="-1" strike="noStrike">
                <a:solidFill>
                  <a:srgbClr val="000000"/>
                </a:solidFill>
                <a:uFill>
                  <a:solidFill>
                    <a:srgbClr val="ffffff"/>
                  </a:solidFill>
                </a:uFill>
                <a:latin typeface="Calibri"/>
                <a:ea typeface="Arial Unicode MS"/>
              </a:rPr>
              <a:t>Enables partitioning LLC</a:t>
            </a:r>
            <a:endParaRPr b="0" lang="en-CA" sz="4400" spc="-1" strike="noStrike">
              <a:solidFill>
                <a:srgbClr val="000000"/>
              </a:solidFill>
              <a:uFill>
                <a:solidFill>
                  <a:srgbClr val="ffffff"/>
                </a:solidFill>
              </a:uFill>
              <a:latin typeface="Arial"/>
            </a:endParaRPr>
          </a:p>
          <a:p>
            <a:pPr marL="1141560" indent="-163080">
              <a:lnSpc>
                <a:spcPct val="150000"/>
              </a:lnSpc>
              <a:buClr>
                <a:srgbClr val="000000"/>
              </a:buClr>
              <a:buFont typeface="Arial Unicode MS"/>
              <a:buChar char="⁻"/>
            </a:pPr>
            <a:r>
              <a:rPr b="0" lang="en-CA" sz="2200" spc="-1" strike="noStrike">
                <a:solidFill>
                  <a:srgbClr val="000000"/>
                </a:solidFill>
                <a:uFill>
                  <a:solidFill>
                    <a:srgbClr val="ffffff"/>
                  </a:solidFill>
                </a:uFill>
                <a:latin typeface="Calibri"/>
                <a:ea typeface="Arial Unicode MS"/>
              </a:rPr>
              <a:t>Use CAT to reduce the associativity of LLC</a:t>
            </a:r>
            <a:endParaRPr b="0" lang="en-CA" sz="4400" spc="-1" strike="noStrike">
              <a:solidFill>
                <a:srgbClr val="000000"/>
              </a:solidFill>
              <a:uFill>
                <a:solidFill>
                  <a:srgbClr val="ffffff"/>
                </a:solidFill>
              </a:uFill>
              <a:latin typeface="Arial"/>
            </a:endParaRPr>
          </a:p>
          <a:p>
            <a:pPr marL="1141560" indent="-163080">
              <a:lnSpc>
                <a:spcPct val="150000"/>
              </a:lnSpc>
              <a:buClr>
                <a:srgbClr val="000000"/>
              </a:buClr>
              <a:buFont typeface="Arial Unicode MS"/>
              <a:buChar char="⁻"/>
            </a:pPr>
            <a:r>
              <a:rPr b="0" lang="en-CA" sz="2200" spc="-1" strike="noStrike">
                <a:solidFill>
                  <a:srgbClr val="000000"/>
                </a:solidFill>
                <a:uFill>
                  <a:solidFill>
                    <a:srgbClr val="ffffff"/>
                  </a:solidFill>
                </a:uFill>
                <a:latin typeface="Calibri"/>
                <a:ea typeface="Arial Unicode MS"/>
              </a:rPr>
              <a:t>↓</a:t>
            </a:r>
            <a:r>
              <a:rPr b="0" lang="en-CA" sz="2200" spc="-1" strike="noStrike">
                <a:solidFill>
                  <a:srgbClr val="000000"/>
                </a:solidFill>
                <a:uFill>
                  <a:solidFill>
                    <a:srgbClr val="ffffff"/>
                  </a:solidFill>
                </a:uFill>
                <a:latin typeface="Calibri"/>
                <a:ea typeface="Arial Unicode MS"/>
              </a:rPr>
              <a:t>Associativity </a:t>
            </a:r>
            <a:r>
              <a:rPr b="0" lang="en-CA" sz="2200" spc="-1" strike="noStrike">
                <a:solidFill>
                  <a:srgbClr val="000000"/>
                </a:solidFill>
                <a:uFill>
                  <a:solidFill>
                    <a:srgbClr val="ffffff"/>
                  </a:solidFill>
                </a:uFill>
                <a:latin typeface="Wingdings"/>
                <a:ea typeface="Arial Unicode MS"/>
              </a:rPr>
              <a:t></a:t>
            </a:r>
            <a:r>
              <a:rPr b="0" lang="en-CA" sz="2200" spc="-1" strike="noStrike">
                <a:solidFill>
                  <a:srgbClr val="000000"/>
                </a:solidFill>
                <a:uFill>
                  <a:solidFill>
                    <a:srgbClr val="ffffff"/>
                  </a:solidFill>
                </a:uFill>
                <a:latin typeface="Calibri"/>
                <a:ea typeface="Arial Unicode MS"/>
              </a:rPr>
              <a:t> ↓Cache Eviction Latency</a:t>
            </a:r>
            <a:endParaRPr b="0" lang="en-CA" sz="4400" spc="-1" strike="noStrike">
              <a:solidFill>
                <a:srgbClr val="000000"/>
              </a:solidFill>
              <a:uFill>
                <a:solidFill>
                  <a:srgbClr val="ffffff"/>
                </a:solidFill>
              </a:uFill>
              <a:latin typeface="Arial"/>
            </a:endParaRPr>
          </a:p>
          <a:p>
            <a:pPr marL="343080" indent="-169560">
              <a:lnSpc>
                <a:spcPct val="150000"/>
              </a:lnSpc>
              <a:buClr>
                <a:srgbClr val="000000"/>
              </a:buClr>
              <a:buFont typeface="Arial"/>
              <a:buChar char="•"/>
            </a:pPr>
            <a:r>
              <a:rPr b="0" lang="en-CA" sz="2200" spc="-1" strike="noStrike">
                <a:solidFill>
                  <a:srgbClr val="000000"/>
                </a:solidFill>
                <a:uFill>
                  <a:solidFill>
                    <a:srgbClr val="ffffff"/>
                  </a:solidFill>
                </a:uFill>
                <a:latin typeface="Calibri"/>
                <a:ea typeface="Arial Unicode MS"/>
              </a:rPr>
              <a:t>Abuse CAT (</a:t>
            </a:r>
            <a:r>
              <a:rPr b="1" i="1" lang="en-CA" sz="2200" spc="-1" strike="noStrike">
                <a:solidFill>
                  <a:srgbClr val="000000"/>
                </a:solidFill>
                <a:uFill>
                  <a:solidFill>
                    <a:srgbClr val="ffffff"/>
                  </a:solidFill>
                </a:uFill>
                <a:latin typeface="Calibri"/>
                <a:ea typeface="Arial Unicode MS"/>
              </a:rPr>
              <a:t>DoS protection measure</a:t>
            </a:r>
            <a:r>
              <a:rPr b="0" lang="en-CA" sz="2200" spc="-1" strike="noStrike">
                <a:solidFill>
                  <a:srgbClr val="000000"/>
                </a:solidFill>
                <a:uFill>
                  <a:solidFill>
                    <a:srgbClr val="ffffff"/>
                  </a:solidFill>
                </a:uFill>
                <a:latin typeface="Calibri"/>
                <a:ea typeface="Arial Unicode MS"/>
              </a:rPr>
              <a:t>) to accelerate rowhammer attack</a:t>
            </a:r>
            <a:endParaRPr b="0" lang="en-CA" sz="4400" spc="-1" strike="noStrike">
              <a:solidFill>
                <a:srgbClr val="000000"/>
              </a:solidFill>
              <a:uFill>
                <a:solidFill>
                  <a:srgbClr val="ffffff"/>
                </a:solidFill>
              </a:uFill>
              <a:latin typeface="Arial"/>
            </a:endParaRPr>
          </a:p>
          <a:p>
            <a:pPr>
              <a:lnSpc>
                <a:spcPct val="100000"/>
              </a:lnSpc>
            </a:pPr>
            <a:endParaRPr b="0" lang="en-CA" sz="4400" spc="-1" strike="noStrike">
              <a:solidFill>
                <a:srgbClr val="000000"/>
              </a:solidFill>
              <a:uFill>
                <a:solidFill>
                  <a:srgbClr val="ffffff"/>
                </a:solidFill>
              </a:uFill>
              <a:latin typeface="Arial"/>
            </a:endParaRPr>
          </a:p>
        </p:txBody>
      </p:sp>
      <p:graphicFrame>
        <p:nvGraphicFramePr>
          <p:cNvPr id="349" name="Table 8"/>
          <p:cNvGraphicFramePr/>
          <p:nvPr/>
        </p:nvGraphicFramePr>
        <p:xfrm>
          <a:off x="9869760" y="1733400"/>
          <a:ext cx="1786320" cy="2090160"/>
        </p:xfrm>
        <a:graphic>
          <a:graphicData uri="http://schemas.openxmlformats.org/drawingml/2006/table">
            <a:tbl>
              <a:tblPr/>
              <a:tblGrid>
                <a:gridCol w="1786320"/>
              </a:tblGrid>
              <a:tr h="1418400">
                <a:tc>
                  <a:txBody>
                    <a:bodyPr/>
                    <a:p>
                      <a:pPr algn="ctr">
                        <a:lnSpc>
                          <a:spcPct val="100000"/>
                        </a:lnSpc>
                      </a:pPr>
                      <a:r>
                        <a:rPr b="1" lang="en-CA" sz="1800" spc="-1" strike="noStrike">
                          <a:solidFill>
                            <a:srgbClr val="ffffff"/>
                          </a:solidFill>
                          <a:uFill>
                            <a:solidFill>
                              <a:srgbClr val="ffffff"/>
                            </a:solidFill>
                          </a:uFill>
                          <a:latin typeface="Calibri"/>
                        </a:rPr>
                        <a:t>CAT-assisted</a:t>
                      </a:r>
                      <a:endParaRPr b="0" lang="en-CA" sz="1800" spc="-1" strike="noStrike">
                        <a:solidFill>
                          <a:srgbClr val="000000"/>
                        </a:solidFill>
                        <a:uFill>
                          <a:solidFill>
                            <a:srgbClr val="ffffff"/>
                          </a:solidFill>
                        </a:uFill>
                        <a:latin typeface="Arial"/>
                      </a:endParaRPr>
                    </a:p>
                    <a:p>
                      <a:pPr algn="ctr">
                        <a:lnSpc>
                          <a:spcPct val="100000"/>
                        </a:lnSpc>
                      </a:pPr>
                      <a:r>
                        <a:rPr b="1" lang="en-CA" sz="1800" spc="-1" strike="noStrike">
                          <a:solidFill>
                            <a:srgbClr val="ffffff"/>
                          </a:solidFill>
                          <a:uFill>
                            <a:solidFill>
                              <a:srgbClr val="ffffff"/>
                            </a:solidFill>
                          </a:uFill>
                          <a:latin typeface="Calibri"/>
                        </a:rPr>
                        <a:t>Rowhammer </a:t>
                      </a:r>
                      <a:endParaRPr b="0" lang="en-CA" sz="1800" spc="-1" strike="noStrike">
                        <a:solidFill>
                          <a:srgbClr val="000000"/>
                        </a:solidFill>
                        <a:uFill>
                          <a:solidFill>
                            <a:srgbClr val="ffffff"/>
                          </a:solidFill>
                        </a:uFill>
                        <a:latin typeface="Arial"/>
                      </a:endParaRPr>
                    </a:p>
                    <a:p>
                      <a:pPr algn="ctr">
                        <a:lnSpc>
                          <a:spcPct val="100000"/>
                        </a:lnSpc>
                      </a:pPr>
                      <a:endParaRPr b="0" lang="en-CA"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aeff7"/>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2deef"/>
                    </a:solidFill>
                  </a:tcPr>
                </a:tc>
              </a:tr>
              <a:tr h="42876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aeff7"/>
                    </a:solidFill>
                  </a:tcPr>
                </a:tc>
              </a:tr>
            </a:tbl>
          </a:graphicData>
        </a:graphic>
      </p:graphicFrame>
      <p:sp>
        <p:nvSpPr>
          <p:cNvPr id="350" name="TextShape 9"/>
          <p:cNvSpPr txBox="1"/>
          <p:nvPr/>
        </p:nvSpPr>
        <p:spPr>
          <a:xfrm>
            <a:off x="899280" y="467280"/>
            <a:ext cx="10515240" cy="1325160"/>
          </a:xfrm>
          <a:prstGeom prst="rect">
            <a:avLst/>
          </a:prstGeom>
          <a:noFill/>
          <a:ln>
            <a:noFill/>
          </a:ln>
        </p:spPr>
        <p:txBody>
          <a:bodyPr anchor="ctr"/>
          <a:p>
            <a:pPr>
              <a:lnSpc>
                <a:spcPct val="90000"/>
              </a:lnSpc>
            </a:pPr>
            <a:r>
              <a:rPr b="0" lang="en-US" sz="4000" spc="-1" strike="noStrike">
                <a:solidFill>
                  <a:srgbClr val="000000"/>
                </a:solidFill>
                <a:uFill>
                  <a:solidFill>
                    <a:srgbClr val="ffffff"/>
                  </a:solidFill>
                </a:uFill>
                <a:latin typeface="Calibri"/>
                <a:ea typeface="바탕"/>
              </a:rPr>
              <a:t>2</a:t>
            </a:r>
            <a:r>
              <a:rPr b="0" lang="en-US" sz="4000" spc="-1" strike="noStrike" baseline="30000">
                <a:solidFill>
                  <a:srgbClr val="000000"/>
                </a:solidFill>
                <a:uFill>
                  <a:solidFill>
                    <a:srgbClr val="ffffff"/>
                  </a:solidFill>
                </a:uFill>
                <a:latin typeface="Calibri"/>
                <a:ea typeface="바탕"/>
              </a:rPr>
              <a:t>nd</a:t>
            </a:r>
            <a:r>
              <a:rPr b="0" lang="en-US" sz="4000" spc="-1" strike="noStrike">
                <a:solidFill>
                  <a:srgbClr val="000000"/>
                </a:solidFill>
                <a:uFill>
                  <a:solidFill>
                    <a:srgbClr val="ffffff"/>
                  </a:solidFill>
                </a:uFill>
                <a:latin typeface="Calibri"/>
                <a:ea typeface="바탕"/>
              </a:rPr>
              <a:t> Generation Rowhammer Attacks</a:t>
            </a:r>
            <a:endParaRPr b="0" lang="en-US" sz="1800" spc="-1" strike="noStrike">
              <a:solidFill>
                <a:srgbClr val="000000"/>
              </a:solidFill>
              <a:uFill>
                <a:solidFill>
                  <a:srgbClr val="ffffff"/>
                </a:solidFill>
              </a:uFill>
              <a:latin typeface="Calibri"/>
            </a:endParaRPr>
          </a:p>
        </p:txBody>
      </p:sp>
      <p:sp>
        <p:nvSpPr>
          <p:cNvPr id="351" name="CustomShape 10"/>
          <p:cNvSpPr/>
          <p:nvPr/>
        </p:nvSpPr>
        <p:spPr>
          <a:xfrm>
            <a:off x="6924960" y="3765960"/>
            <a:ext cx="3737880" cy="516600"/>
          </a:xfrm>
          <a:prstGeom prst="rect">
            <a:avLst/>
          </a:prstGeom>
          <a:noFill/>
          <a:ln>
            <a:noFill/>
          </a:ln>
        </p:spPr>
        <p:style>
          <a:lnRef idx="0"/>
          <a:fillRef idx="0"/>
          <a:effectRef idx="0"/>
          <a:fontRef idx="minor"/>
        </p:style>
        <p:txBody>
          <a:bodyPr lIns="90000" rIns="90000" tIns="45000" bIns="45000"/>
          <a:p>
            <a:pPr marL="285840" indent="-285480">
              <a:lnSpc>
                <a:spcPct val="100000"/>
              </a:lnSpc>
              <a:buClr>
                <a:srgbClr val="000000"/>
              </a:buClr>
              <a:buFont typeface="Wingdings" charset="2"/>
              <a:buChar char=""/>
            </a:pPr>
            <a:r>
              <a:rPr b="0" lang="en-CA" sz="1400" spc="-1" strike="noStrike">
                <a:solidFill>
                  <a:srgbClr val="000000"/>
                </a:solidFill>
                <a:uFill>
                  <a:solidFill>
                    <a:srgbClr val="ffffff"/>
                  </a:solidFill>
                </a:uFill>
                <a:latin typeface="Calibri"/>
              </a:rPr>
              <a:t>Can bypass this mitigation</a:t>
            </a:r>
            <a:endParaRPr b="0" lang="en-CA" sz="1800" spc="-1" strike="noStrike">
              <a:solidFill>
                <a:srgbClr val="000000"/>
              </a:solidFill>
              <a:uFill>
                <a:solidFill>
                  <a:srgbClr val="ffffff"/>
                </a:solidFill>
              </a:uFill>
              <a:latin typeface="Arial"/>
            </a:endParaRPr>
          </a:p>
          <a:p>
            <a:pPr>
              <a:lnSpc>
                <a:spcPct val="100000"/>
              </a:lnSpc>
            </a:pPr>
            <a:r>
              <a:rPr b="0" lang="en-CA" sz="1400" spc="-1" strike="noStrike">
                <a:solidFill>
                  <a:srgbClr val="000000"/>
                </a:solidFill>
                <a:uFill>
                  <a:solidFill>
                    <a:srgbClr val="ffffff"/>
                  </a:solidFill>
                </a:uFill>
                <a:latin typeface="Wingdings"/>
              </a:rPr>
              <a:t></a:t>
            </a:r>
            <a:r>
              <a:rPr b="0" lang="en-CA" sz="1400" spc="-1" strike="noStrike">
                <a:solidFill>
                  <a:srgbClr val="000000"/>
                </a:solidFill>
                <a:uFill>
                  <a:solidFill>
                    <a:srgbClr val="ffffff"/>
                  </a:solidFill>
                </a:uFill>
                <a:latin typeface="Calibri"/>
              </a:rPr>
              <a:t>    </a:t>
            </a:r>
            <a:r>
              <a:rPr b="0" lang="en-CA" sz="1400" spc="-1" strike="noStrike">
                <a:solidFill>
                  <a:srgbClr val="000000"/>
                </a:solidFill>
                <a:uFill>
                  <a:solidFill>
                    <a:srgbClr val="ffffff"/>
                  </a:solidFill>
                </a:uFill>
                <a:latin typeface="Calibri"/>
              </a:rPr>
              <a:t>Can’t bypass this mitigation</a:t>
            </a:r>
            <a:endParaRPr b="0" lang="en-CA" sz="1800" spc="-1" strike="noStrike">
              <a:solidFill>
                <a:srgbClr val="000000"/>
              </a:solidFill>
              <a:uFill>
                <a:solidFill>
                  <a:srgbClr val="ffffff"/>
                </a:solidFill>
              </a:uFill>
              <a:latin typeface="Arial"/>
            </a:endParaRPr>
          </a:p>
        </p:txBody>
      </p:sp>
      <p:sp>
        <p:nvSpPr>
          <p:cNvPr id="352" name="CustomShape 11"/>
          <p:cNvSpPr/>
          <p:nvPr/>
        </p:nvSpPr>
        <p:spPr>
          <a:xfrm>
            <a:off x="126720" y="4319640"/>
            <a:ext cx="9311400" cy="2154600"/>
          </a:xfrm>
          <a:prstGeom prst="rect">
            <a:avLst/>
          </a:prstGeom>
          <a:noFill/>
          <a:ln>
            <a:noFill/>
          </a:ln>
        </p:spPr>
        <p:style>
          <a:lnRef idx="0"/>
          <a:fillRef idx="0"/>
          <a:effectRef idx="0"/>
          <a:fontRef idx="minor"/>
        </p:style>
        <p:txBody>
          <a:bodyPr/>
          <a:p>
            <a:pPr marL="228600" indent="-228240">
              <a:lnSpc>
                <a:spcPct val="90000"/>
              </a:lnSpc>
              <a:buClr>
                <a:srgbClr val="000000"/>
              </a:buClr>
              <a:buFont typeface="Arial"/>
              <a:buChar char="•"/>
            </a:pPr>
            <a:r>
              <a:rPr b="0" lang="en-CA" sz="2000" spc="-1" strike="noStrike">
                <a:solidFill>
                  <a:srgbClr val="000000"/>
                </a:solidFill>
                <a:uFill>
                  <a:solidFill>
                    <a:srgbClr val="ffffff"/>
                  </a:solidFill>
                </a:uFill>
                <a:latin typeface="Calibri"/>
              </a:rPr>
              <a:t>Manipulate cache to force high locality misses</a:t>
            </a:r>
            <a:endParaRPr b="0" lang="en-CA" sz="2800" spc="-1" strike="noStrike">
              <a:solidFill>
                <a:srgbClr val="000000"/>
              </a:solidFill>
              <a:uFill>
                <a:solidFill>
                  <a:srgbClr val="ffffff"/>
                </a:solidFill>
              </a:uFill>
              <a:latin typeface="Arial"/>
            </a:endParaRPr>
          </a:p>
          <a:p>
            <a:pPr marL="228600" indent="-228240">
              <a:lnSpc>
                <a:spcPct val="90000"/>
              </a:lnSpc>
              <a:buClr>
                <a:srgbClr val="05ff0b"/>
              </a:buClr>
              <a:buFont typeface="Arial"/>
              <a:buChar char="•"/>
            </a:pPr>
            <a:r>
              <a:rPr b="0" lang="en-CA" sz="2000" spc="-1" strike="noStrike">
                <a:solidFill>
                  <a:srgbClr val="05ff0b"/>
                </a:solidFill>
                <a:uFill>
                  <a:solidFill>
                    <a:srgbClr val="ffffff"/>
                  </a:solidFill>
                </a:uFill>
                <a:latin typeface="Calibri"/>
              </a:rPr>
              <a:t>Doesn’t require CLFLUSH instruction</a:t>
            </a:r>
            <a:endParaRPr b="0" lang="en-CA" sz="2800" spc="-1" strike="noStrike">
              <a:solidFill>
                <a:srgbClr val="000000"/>
              </a:solidFill>
              <a:uFill>
                <a:solidFill>
                  <a:srgbClr val="ffffff"/>
                </a:solidFill>
              </a:uFill>
              <a:latin typeface="Arial"/>
            </a:endParaRPr>
          </a:p>
          <a:p>
            <a:pPr marL="228600" indent="-228240">
              <a:lnSpc>
                <a:spcPct val="90000"/>
              </a:lnSpc>
              <a:buClr>
                <a:srgbClr val="ff0000"/>
              </a:buClr>
              <a:buFont typeface="Arial"/>
              <a:buChar char="•"/>
            </a:pPr>
            <a:r>
              <a:rPr b="0" lang="en-CA" sz="2000" spc="-1" strike="noStrike">
                <a:solidFill>
                  <a:srgbClr val="ff0000"/>
                </a:solidFill>
                <a:uFill>
                  <a:solidFill>
                    <a:srgbClr val="ffffff"/>
                  </a:solidFill>
                </a:uFill>
                <a:latin typeface="Calibri"/>
              </a:rPr>
              <a:t>Slow due to high LLC associativity of modern processors</a:t>
            </a:r>
            <a:endParaRPr b="0" lang="en-CA" sz="2800" spc="-1" strike="noStrike">
              <a:solidFill>
                <a:srgbClr val="000000"/>
              </a:solidFill>
              <a:uFill>
                <a:solidFill>
                  <a:srgbClr val="ffffff"/>
                </a:solidFill>
              </a:uFill>
              <a:latin typeface="Arial"/>
            </a:endParaRPr>
          </a:p>
        </p:txBody>
      </p:sp>
      <p:sp>
        <p:nvSpPr>
          <p:cNvPr id="353" name="CustomShape 12"/>
          <p:cNvSpPr/>
          <p:nvPr/>
        </p:nvSpPr>
        <p:spPr>
          <a:xfrm>
            <a:off x="116280" y="4285440"/>
            <a:ext cx="6903000" cy="2333520"/>
          </a:xfrm>
          <a:prstGeom prst="rect">
            <a:avLst/>
          </a:prstGeom>
          <a:noFill/>
          <a:ln>
            <a:noFill/>
          </a:ln>
        </p:spPr>
        <p:style>
          <a:lnRef idx="0"/>
          <a:fillRef idx="0"/>
          <a:effectRef idx="0"/>
          <a:fontRef idx="minor"/>
        </p:style>
        <p:txBody>
          <a:bodyPr/>
          <a:p>
            <a:pPr marL="228600" indent="-228240">
              <a:lnSpc>
                <a:spcPct val="90000"/>
              </a:lnSpc>
              <a:buClr>
                <a:srgbClr val="000000"/>
              </a:buClr>
              <a:buFont typeface="Arial"/>
              <a:buChar char="•"/>
            </a:pPr>
            <a:r>
              <a:rPr b="0" lang="en-CA" sz="2200" spc="-1" strike="noStrike">
                <a:solidFill>
                  <a:srgbClr val="000000"/>
                </a:solidFill>
                <a:uFill>
                  <a:solidFill>
                    <a:srgbClr val="ffffff"/>
                  </a:solidFill>
                </a:uFill>
                <a:latin typeface="Calibri"/>
              </a:rPr>
              <a:t>Access both adjacent rows of a victim row</a:t>
            </a:r>
            <a:endParaRPr b="0" lang="en-CA" sz="2800" spc="-1" strike="noStrike">
              <a:solidFill>
                <a:srgbClr val="000000"/>
              </a:solidFill>
              <a:uFill>
                <a:solidFill>
                  <a:srgbClr val="ffffff"/>
                </a:solidFill>
              </a:uFill>
              <a:latin typeface="Arial"/>
            </a:endParaRPr>
          </a:p>
          <a:p>
            <a:pPr marL="228600" indent="-228240">
              <a:lnSpc>
                <a:spcPct val="90000"/>
              </a:lnSpc>
              <a:buClr>
                <a:srgbClr val="000000"/>
              </a:buClr>
              <a:buFont typeface="Arial"/>
              <a:buChar char="•"/>
            </a:pPr>
            <a:r>
              <a:rPr b="0" lang="en-CA" sz="2200" spc="-1" strike="noStrike">
                <a:solidFill>
                  <a:srgbClr val="000000"/>
                </a:solidFill>
                <a:uFill>
                  <a:solidFill>
                    <a:srgbClr val="ffffff"/>
                  </a:solidFill>
                </a:uFill>
                <a:latin typeface="Calibri"/>
              </a:rPr>
              <a:t>High computational complexity without knowledge of physical addresses</a:t>
            </a:r>
            <a:endParaRPr b="0" lang="en-CA" sz="2800" spc="-1" strike="noStrike">
              <a:solidFill>
                <a:srgbClr val="000000"/>
              </a:solidFill>
              <a:uFill>
                <a:solidFill>
                  <a:srgbClr val="ffffff"/>
                </a:solidFill>
              </a:uFill>
              <a:latin typeface="Arial"/>
            </a:endParaRPr>
          </a:p>
          <a:p>
            <a:pPr marL="228600" indent="-228240">
              <a:lnSpc>
                <a:spcPct val="90000"/>
              </a:lnSpc>
              <a:buClr>
                <a:srgbClr val="05ff0b"/>
              </a:buClr>
              <a:buFont typeface="Arial"/>
              <a:buChar char="•"/>
            </a:pPr>
            <a:r>
              <a:rPr b="0" lang="en-CA" sz="2200" spc="-1" strike="noStrike">
                <a:solidFill>
                  <a:srgbClr val="05ff0b"/>
                </a:solidFill>
                <a:uFill>
                  <a:solidFill>
                    <a:srgbClr val="ffffff"/>
                  </a:solidFill>
                </a:uFill>
                <a:latin typeface="Calibri"/>
              </a:rPr>
              <a:t>Able to induce bit flips under reduced refresh rate</a:t>
            </a:r>
            <a:endParaRPr b="0" lang="en-CA" sz="2800" spc="-1" strike="noStrike">
              <a:solidFill>
                <a:srgbClr val="000000"/>
              </a:solidFill>
              <a:uFill>
                <a:solidFill>
                  <a:srgbClr val="ffffff"/>
                </a:solidFill>
              </a:uFill>
              <a:latin typeface="Arial"/>
            </a:endParaRPr>
          </a:p>
          <a:p>
            <a:pPr marL="228600" indent="-228240">
              <a:lnSpc>
                <a:spcPct val="90000"/>
              </a:lnSpc>
              <a:buClr>
                <a:srgbClr val="ff0000"/>
              </a:buClr>
              <a:buFont typeface="Arial"/>
              <a:buChar char="•"/>
            </a:pPr>
            <a:r>
              <a:rPr b="0" lang="en-CA" sz="2200" spc="-1" strike="noStrike">
                <a:solidFill>
                  <a:srgbClr val="ff0000"/>
                </a:solidFill>
                <a:uFill>
                  <a:solidFill>
                    <a:srgbClr val="ffffff"/>
                  </a:solidFill>
                </a:uFill>
                <a:latin typeface="Calibri"/>
              </a:rPr>
              <a:t>Requires access to pagemap interface</a:t>
            </a:r>
            <a:endParaRPr b="0" lang="en-CA" sz="2800" spc="-1" strike="noStrike">
              <a:solidFill>
                <a:srgbClr val="000000"/>
              </a:solidFill>
              <a:uFill>
                <a:solidFill>
                  <a:srgbClr val="ffffff"/>
                </a:solidFill>
              </a:uFill>
              <a:latin typeface="Arial"/>
            </a:endParaRPr>
          </a:p>
        </p:txBody>
      </p:sp>
      <p:sp>
        <p:nvSpPr>
          <p:cNvPr id="354" name="CustomShape 13"/>
          <p:cNvSpPr/>
          <p:nvPr/>
        </p:nvSpPr>
        <p:spPr>
          <a:xfrm>
            <a:off x="8358480" y="4816440"/>
            <a:ext cx="308880" cy="48528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1" lang="en-CA" sz="1200" spc="-1" strike="noStrike">
                <a:solidFill>
                  <a:srgbClr val="ff0000"/>
                </a:solidFill>
                <a:uFill>
                  <a:solidFill>
                    <a:srgbClr val="ffffff"/>
                  </a:solidFill>
                </a:uFill>
                <a:latin typeface="Calibri"/>
              </a:rPr>
              <a:t>X</a:t>
            </a:r>
            <a:endParaRPr b="0" lang="en-CA" sz="1800" spc="-1" strike="noStrike">
              <a:solidFill>
                <a:srgbClr val="000000"/>
              </a:solidFill>
              <a:uFill>
                <a:solidFill>
                  <a:srgbClr val="ffffff"/>
                </a:solidFill>
              </a:uFill>
              <a:latin typeface="Arial"/>
            </a:endParaRPr>
          </a:p>
        </p:txBody>
      </p:sp>
      <p:sp>
        <p:nvSpPr>
          <p:cNvPr id="355" name="CustomShape 14"/>
          <p:cNvSpPr/>
          <p:nvPr/>
        </p:nvSpPr>
        <p:spPr>
          <a:xfrm>
            <a:off x="8269560" y="5236920"/>
            <a:ext cx="680400" cy="48528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nSpc>
                <a:spcPct val="100000"/>
              </a:lnSpc>
            </a:pPr>
            <a:r>
              <a:rPr b="1" lang="en-CA" sz="1200" spc="-1" strike="noStrike">
                <a:solidFill>
                  <a:srgbClr val="548235"/>
                </a:solidFill>
                <a:uFill>
                  <a:solidFill>
                    <a:srgbClr val="ffffff"/>
                  </a:solidFill>
                </a:uFill>
                <a:latin typeface="Calibri"/>
              </a:rPr>
              <a:t>X+2</a:t>
            </a:r>
            <a:endParaRPr b="0" lang="en-CA" sz="1800" spc="-1" strike="noStrike">
              <a:solidFill>
                <a:srgbClr val="000000"/>
              </a:solidFill>
              <a:uFill>
                <a:solidFill>
                  <a:srgbClr val="ffffff"/>
                </a:solidFill>
              </a:uFill>
              <a:latin typeface="Arial"/>
            </a:endParaRPr>
          </a:p>
        </p:txBody>
      </p:sp>
      <p:sp>
        <p:nvSpPr>
          <p:cNvPr id="356" name="CustomShape 15"/>
          <p:cNvSpPr/>
          <p:nvPr/>
        </p:nvSpPr>
        <p:spPr>
          <a:xfrm>
            <a:off x="8681400" y="4527000"/>
            <a:ext cx="2378520" cy="200880"/>
          </a:xfrm>
          <a:prstGeom prst="rect">
            <a:avLst/>
          </a:prstGeom>
          <a:ln/>
        </p:spPr>
        <p:style>
          <a:lnRef idx="2">
            <a:schemeClr val="accent1">
              <a:shade val="50000"/>
            </a:schemeClr>
          </a:lnRef>
          <a:fillRef idx="1">
            <a:schemeClr val="accent1"/>
          </a:fillRef>
          <a:effectRef idx="0">
            <a:schemeClr val="accent1"/>
          </a:effectRef>
          <a:fontRef idx="minor"/>
        </p:style>
      </p:sp>
      <p:sp>
        <p:nvSpPr>
          <p:cNvPr id="357" name="Line 16"/>
          <p:cNvSpPr/>
          <p:nvPr/>
        </p:nvSpPr>
        <p:spPr>
          <a:xfrm>
            <a:off x="8950320" y="6108120"/>
            <a:ext cx="360" cy="338760"/>
          </a:xfrm>
          <a:prstGeom prst="line">
            <a:avLst/>
          </a:prstGeom>
          <a:ln w="19080"/>
        </p:spPr>
        <p:style>
          <a:lnRef idx="1">
            <a:schemeClr val="accent1"/>
          </a:lnRef>
          <a:fillRef idx="0">
            <a:schemeClr val="accent1"/>
          </a:fillRef>
          <a:effectRef idx="0">
            <a:schemeClr val="accent1"/>
          </a:effectRef>
          <a:fontRef idx="minor"/>
        </p:style>
      </p:sp>
      <p:sp>
        <p:nvSpPr>
          <p:cNvPr id="358" name="Line 17"/>
          <p:cNvSpPr/>
          <p:nvPr/>
        </p:nvSpPr>
        <p:spPr>
          <a:xfrm>
            <a:off x="9212760" y="6108120"/>
            <a:ext cx="360" cy="338760"/>
          </a:xfrm>
          <a:prstGeom prst="line">
            <a:avLst/>
          </a:prstGeom>
          <a:ln w="19080"/>
        </p:spPr>
        <p:style>
          <a:lnRef idx="1">
            <a:schemeClr val="accent1"/>
          </a:lnRef>
          <a:fillRef idx="0">
            <a:schemeClr val="accent1"/>
          </a:fillRef>
          <a:effectRef idx="0">
            <a:schemeClr val="accent1"/>
          </a:effectRef>
          <a:fontRef idx="minor"/>
        </p:style>
      </p:sp>
      <p:sp>
        <p:nvSpPr>
          <p:cNvPr id="359" name="Line 18"/>
          <p:cNvSpPr/>
          <p:nvPr/>
        </p:nvSpPr>
        <p:spPr>
          <a:xfrm>
            <a:off x="9466920" y="6108120"/>
            <a:ext cx="360" cy="338760"/>
          </a:xfrm>
          <a:prstGeom prst="line">
            <a:avLst/>
          </a:prstGeom>
          <a:ln w="19080"/>
        </p:spPr>
        <p:style>
          <a:lnRef idx="1">
            <a:schemeClr val="accent1"/>
          </a:lnRef>
          <a:fillRef idx="0">
            <a:schemeClr val="accent1"/>
          </a:fillRef>
          <a:effectRef idx="0">
            <a:schemeClr val="accent1"/>
          </a:effectRef>
          <a:fontRef idx="minor"/>
        </p:style>
      </p:sp>
      <p:sp>
        <p:nvSpPr>
          <p:cNvPr id="360" name="Line 19"/>
          <p:cNvSpPr/>
          <p:nvPr/>
        </p:nvSpPr>
        <p:spPr>
          <a:xfrm>
            <a:off x="9729360" y="6108120"/>
            <a:ext cx="360" cy="338760"/>
          </a:xfrm>
          <a:prstGeom prst="line">
            <a:avLst/>
          </a:prstGeom>
          <a:ln w="19080"/>
        </p:spPr>
        <p:style>
          <a:lnRef idx="1">
            <a:schemeClr val="accent1"/>
          </a:lnRef>
          <a:fillRef idx="0">
            <a:schemeClr val="accent1"/>
          </a:fillRef>
          <a:effectRef idx="0">
            <a:schemeClr val="accent1"/>
          </a:effectRef>
          <a:fontRef idx="minor"/>
        </p:style>
      </p:sp>
      <p:sp>
        <p:nvSpPr>
          <p:cNvPr id="361" name="Line 20"/>
          <p:cNvSpPr/>
          <p:nvPr/>
        </p:nvSpPr>
        <p:spPr>
          <a:xfrm>
            <a:off x="10017000" y="6108120"/>
            <a:ext cx="360" cy="338760"/>
          </a:xfrm>
          <a:prstGeom prst="line">
            <a:avLst/>
          </a:prstGeom>
          <a:ln w="19080"/>
        </p:spPr>
        <p:style>
          <a:lnRef idx="1">
            <a:schemeClr val="accent1"/>
          </a:lnRef>
          <a:fillRef idx="0">
            <a:schemeClr val="accent1"/>
          </a:fillRef>
          <a:effectRef idx="0">
            <a:schemeClr val="accent1"/>
          </a:effectRef>
          <a:fontRef idx="minor"/>
        </p:style>
      </p:sp>
      <p:sp>
        <p:nvSpPr>
          <p:cNvPr id="362" name="Line 21"/>
          <p:cNvSpPr/>
          <p:nvPr/>
        </p:nvSpPr>
        <p:spPr>
          <a:xfrm>
            <a:off x="10279800" y="6108120"/>
            <a:ext cx="360" cy="338760"/>
          </a:xfrm>
          <a:prstGeom prst="line">
            <a:avLst/>
          </a:prstGeom>
          <a:ln w="19080"/>
        </p:spPr>
        <p:style>
          <a:lnRef idx="1">
            <a:schemeClr val="accent1"/>
          </a:lnRef>
          <a:fillRef idx="0">
            <a:schemeClr val="accent1"/>
          </a:fillRef>
          <a:effectRef idx="0">
            <a:schemeClr val="accent1"/>
          </a:effectRef>
          <a:fontRef idx="minor"/>
        </p:style>
      </p:sp>
      <p:sp>
        <p:nvSpPr>
          <p:cNvPr id="363" name="Line 22"/>
          <p:cNvSpPr/>
          <p:nvPr/>
        </p:nvSpPr>
        <p:spPr>
          <a:xfrm>
            <a:off x="10533600" y="6108120"/>
            <a:ext cx="360" cy="338760"/>
          </a:xfrm>
          <a:prstGeom prst="line">
            <a:avLst/>
          </a:prstGeom>
          <a:ln w="19080"/>
        </p:spPr>
        <p:style>
          <a:lnRef idx="1">
            <a:schemeClr val="accent1"/>
          </a:lnRef>
          <a:fillRef idx="0">
            <a:schemeClr val="accent1"/>
          </a:fillRef>
          <a:effectRef idx="0">
            <a:schemeClr val="accent1"/>
          </a:effectRef>
          <a:fontRef idx="minor"/>
        </p:style>
      </p:sp>
      <p:sp>
        <p:nvSpPr>
          <p:cNvPr id="364" name="Line 23"/>
          <p:cNvSpPr/>
          <p:nvPr/>
        </p:nvSpPr>
        <p:spPr>
          <a:xfrm>
            <a:off x="10796040" y="6108120"/>
            <a:ext cx="360" cy="338760"/>
          </a:xfrm>
          <a:prstGeom prst="line">
            <a:avLst/>
          </a:prstGeom>
          <a:ln w="19080"/>
        </p:spPr>
        <p:style>
          <a:lnRef idx="1">
            <a:schemeClr val="accent1"/>
          </a:lnRef>
          <a:fillRef idx="0">
            <a:schemeClr val="accent1"/>
          </a:fillRef>
          <a:effectRef idx="0">
            <a:schemeClr val="accent1"/>
          </a:effectRef>
          <a:fontRef idx="minor"/>
        </p:style>
      </p:sp>
      <p:sp>
        <p:nvSpPr>
          <p:cNvPr id="365" name="CustomShape 24"/>
          <p:cNvSpPr/>
          <p:nvPr/>
        </p:nvSpPr>
        <p:spPr>
          <a:xfrm>
            <a:off x="5563080" y="4483800"/>
            <a:ext cx="3079080" cy="2966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CA" sz="1200" spc="-1" strike="noStrike">
                <a:solidFill>
                  <a:srgbClr val="000000"/>
                </a:solidFill>
                <a:uFill>
                  <a:solidFill>
                    <a:srgbClr val="ffffff"/>
                  </a:solidFill>
                </a:uFill>
                <a:latin typeface="Calibri"/>
              </a:rPr>
              <a:t>Repeatedly activate both neighbors of a row</a:t>
            </a:r>
            <a:endParaRPr b="0" lang="en-CA" sz="1800" spc="-1" strike="noStrike">
              <a:solidFill>
                <a:srgbClr val="000000"/>
              </a:solidFill>
              <a:uFill>
                <a:solidFill>
                  <a:srgbClr val="ffffff"/>
                </a:solidFill>
              </a:uFill>
              <a:latin typeface="Arial"/>
            </a:endParaRPr>
          </a:p>
        </p:txBody>
      </p:sp>
      <p:sp>
        <p:nvSpPr>
          <p:cNvPr id="366" name="CustomShape 25"/>
          <p:cNvSpPr/>
          <p:nvPr/>
        </p:nvSpPr>
        <p:spPr>
          <a:xfrm>
            <a:off x="8681400" y="4735080"/>
            <a:ext cx="2378520" cy="200880"/>
          </a:xfrm>
          <a:prstGeom prst="rect">
            <a:avLst/>
          </a:prstGeom>
          <a:ln/>
        </p:spPr>
        <p:style>
          <a:lnRef idx="2">
            <a:schemeClr val="accent1">
              <a:shade val="50000"/>
            </a:schemeClr>
          </a:lnRef>
          <a:fillRef idx="1">
            <a:schemeClr val="accent1"/>
          </a:fillRef>
          <a:effectRef idx="0">
            <a:schemeClr val="accent1"/>
          </a:effectRef>
          <a:fontRef idx="minor"/>
        </p:style>
      </p:sp>
      <p:sp>
        <p:nvSpPr>
          <p:cNvPr id="367" name="CustomShape 26"/>
          <p:cNvSpPr/>
          <p:nvPr/>
        </p:nvSpPr>
        <p:spPr>
          <a:xfrm>
            <a:off x="8681400" y="4943520"/>
            <a:ext cx="2378520" cy="200880"/>
          </a:xfrm>
          <a:prstGeom prst="rect">
            <a:avLst/>
          </a:prstGeom>
          <a:solidFill>
            <a:srgbClr val="c00000"/>
          </a:solidFill>
          <a:ln/>
        </p:spPr>
        <p:style>
          <a:lnRef idx="2">
            <a:schemeClr val="accent1">
              <a:shade val="50000"/>
            </a:schemeClr>
          </a:lnRef>
          <a:fillRef idx="1">
            <a:schemeClr val="accent1"/>
          </a:fillRef>
          <a:effectRef idx="0">
            <a:schemeClr val="accent1"/>
          </a:effectRef>
          <a:fontRef idx="minor"/>
        </p:style>
      </p:sp>
      <p:sp>
        <p:nvSpPr>
          <p:cNvPr id="368" name="CustomShape 27"/>
          <p:cNvSpPr/>
          <p:nvPr/>
        </p:nvSpPr>
        <p:spPr>
          <a:xfrm>
            <a:off x="8681400" y="5151960"/>
            <a:ext cx="2378520" cy="200880"/>
          </a:xfrm>
          <a:prstGeom prst="rect">
            <a:avLst/>
          </a:prstGeom>
          <a:ln/>
        </p:spPr>
        <p:style>
          <a:lnRef idx="2">
            <a:schemeClr val="accent1">
              <a:shade val="50000"/>
            </a:schemeClr>
          </a:lnRef>
          <a:fillRef idx="1">
            <a:schemeClr val="accent1"/>
          </a:fillRef>
          <a:effectRef idx="0">
            <a:schemeClr val="accent1"/>
          </a:effectRef>
          <a:fontRef idx="minor"/>
        </p:style>
      </p:sp>
      <p:sp>
        <p:nvSpPr>
          <p:cNvPr id="369" name="CustomShape 28"/>
          <p:cNvSpPr/>
          <p:nvPr/>
        </p:nvSpPr>
        <p:spPr>
          <a:xfrm>
            <a:off x="8679960" y="5360040"/>
            <a:ext cx="2378520" cy="200880"/>
          </a:xfrm>
          <a:prstGeom prst="rect">
            <a:avLst/>
          </a:prstGeom>
          <a:solidFill>
            <a:schemeClr val="accent6">
              <a:lumMod val="50000"/>
            </a:schemeClr>
          </a:solidFill>
          <a:ln/>
        </p:spPr>
        <p:style>
          <a:lnRef idx="2">
            <a:schemeClr val="accent1">
              <a:shade val="50000"/>
            </a:schemeClr>
          </a:lnRef>
          <a:fillRef idx="1">
            <a:schemeClr val="accent1"/>
          </a:fillRef>
          <a:effectRef idx="0">
            <a:schemeClr val="accent1"/>
          </a:effectRef>
          <a:fontRef idx="minor"/>
        </p:style>
      </p:sp>
      <p:sp>
        <p:nvSpPr>
          <p:cNvPr id="370" name="CustomShape 29"/>
          <p:cNvSpPr/>
          <p:nvPr/>
        </p:nvSpPr>
        <p:spPr>
          <a:xfrm>
            <a:off x="8681400" y="5573520"/>
            <a:ext cx="2378520" cy="200880"/>
          </a:xfrm>
          <a:prstGeom prst="rect">
            <a:avLst/>
          </a:prstGeom>
          <a:ln/>
        </p:spPr>
        <p:style>
          <a:lnRef idx="2">
            <a:schemeClr val="accent1">
              <a:shade val="50000"/>
            </a:schemeClr>
          </a:lnRef>
          <a:fillRef idx="1">
            <a:schemeClr val="accent1"/>
          </a:fillRef>
          <a:effectRef idx="0">
            <a:schemeClr val="accent1"/>
          </a:effectRef>
          <a:fontRef idx="minor"/>
        </p:style>
      </p:sp>
      <p:sp>
        <p:nvSpPr>
          <p:cNvPr id="371" name="CustomShape 30"/>
          <p:cNvSpPr/>
          <p:nvPr/>
        </p:nvSpPr>
        <p:spPr>
          <a:xfrm>
            <a:off x="8681400" y="5781600"/>
            <a:ext cx="2378520" cy="200880"/>
          </a:xfrm>
          <a:prstGeom prst="rect">
            <a:avLst/>
          </a:prstGeom>
          <a:ln/>
        </p:spPr>
        <p:style>
          <a:lnRef idx="2">
            <a:schemeClr val="accent1">
              <a:shade val="50000"/>
            </a:schemeClr>
          </a:lnRef>
          <a:fillRef idx="1">
            <a:schemeClr val="accent1"/>
          </a:fillRef>
          <a:effectRef idx="0">
            <a:schemeClr val="accent1"/>
          </a:effectRef>
          <a:fontRef idx="minor"/>
        </p:style>
      </p:sp>
      <p:sp>
        <p:nvSpPr>
          <p:cNvPr id="372" name="CustomShape 31"/>
          <p:cNvSpPr/>
          <p:nvPr/>
        </p:nvSpPr>
        <p:spPr>
          <a:xfrm>
            <a:off x="8681400" y="5990040"/>
            <a:ext cx="2378520" cy="200880"/>
          </a:xfrm>
          <a:prstGeom prst="rect">
            <a:avLst/>
          </a:prstGeom>
          <a:ln/>
        </p:spPr>
        <p:style>
          <a:lnRef idx="2">
            <a:schemeClr val="accent1">
              <a:shade val="50000"/>
            </a:schemeClr>
          </a:lnRef>
          <a:fillRef idx="1">
            <a:schemeClr val="accent1"/>
          </a:fillRef>
          <a:effectRef idx="0">
            <a:schemeClr val="accent1"/>
          </a:effectRef>
          <a:fontRef idx="minor"/>
        </p:style>
      </p:sp>
      <p:sp>
        <p:nvSpPr>
          <p:cNvPr id="373" name="CustomShape 32"/>
          <p:cNvSpPr/>
          <p:nvPr/>
        </p:nvSpPr>
        <p:spPr>
          <a:xfrm>
            <a:off x="8681400" y="6407280"/>
            <a:ext cx="2378520" cy="200880"/>
          </a:xfrm>
          <a:prstGeom prst="rect">
            <a:avLst/>
          </a:prstGeom>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CA" sz="1400" spc="-1" strike="noStrike">
                <a:solidFill>
                  <a:srgbClr val="000000"/>
                </a:solidFill>
                <a:uFill>
                  <a:solidFill>
                    <a:srgbClr val="ffffff"/>
                  </a:solidFill>
                </a:uFill>
                <a:latin typeface="Calibri"/>
              </a:rPr>
              <a:t>Row buffer</a:t>
            </a:r>
            <a:endParaRPr b="0" lang="en-CA" sz="1800" spc="-1" strike="noStrike">
              <a:solidFill>
                <a:srgbClr val="000000"/>
              </a:solidFill>
              <a:uFill>
                <a:solidFill>
                  <a:srgbClr val="ffffff"/>
                </a:solidFill>
              </a:uFill>
              <a:latin typeface="Arial"/>
            </a:endParaRPr>
          </a:p>
        </p:txBody>
      </p:sp>
      <p:pic>
        <p:nvPicPr>
          <p:cNvPr id="374" name="Picture 36" descr=""/>
          <p:cNvPicPr/>
          <p:nvPr/>
        </p:nvPicPr>
        <p:blipFill>
          <a:blip r:embed="rId1"/>
          <a:stretch/>
        </p:blipFill>
        <p:spPr>
          <a:xfrm>
            <a:off x="8679960" y="5155560"/>
            <a:ext cx="2387160" cy="200520"/>
          </a:xfrm>
          <a:prstGeom prst="rect">
            <a:avLst/>
          </a:prstGeom>
          <a:ln>
            <a:noFill/>
          </a:ln>
        </p:spPr>
      </p:pic>
      <p:sp>
        <p:nvSpPr>
          <p:cNvPr id="375" name="CustomShape 33"/>
          <p:cNvSpPr/>
          <p:nvPr/>
        </p:nvSpPr>
        <p:spPr>
          <a:xfrm flipH="1" rot="16200000">
            <a:off x="7336080" y="4547160"/>
            <a:ext cx="698760" cy="1166760"/>
          </a:xfrm>
          <a:prstGeom prst="curvedConnector2">
            <a:avLst/>
          </a:prstGeom>
          <a:noFill/>
          <a:ln>
            <a:tailEnd len="med" type="triangle" w="med"/>
          </a:ln>
        </p:spPr>
        <p:style>
          <a:lnRef idx="1">
            <a:schemeClr val="accent1"/>
          </a:lnRef>
          <a:fillRef idx="0">
            <a:schemeClr val="accent1"/>
          </a:fillRef>
          <a:effectRef idx="0">
            <a:schemeClr val="accent1"/>
          </a:effectRef>
          <a:fontRef idx="minor"/>
        </p:style>
      </p:sp>
      <p:sp>
        <p:nvSpPr>
          <p:cNvPr id="376" name="CustomShape 34"/>
          <p:cNvSpPr/>
          <p:nvPr/>
        </p:nvSpPr>
        <p:spPr>
          <a:xfrm flipH="1" rot="16200000">
            <a:off x="7590600" y="4292640"/>
            <a:ext cx="278280" cy="1255320"/>
          </a:xfrm>
          <a:prstGeom prst="curvedConnector2">
            <a:avLst/>
          </a:prstGeom>
          <a:noFill/>
          <a:ln>
            <a:tailEnd len="med" type="triangle" w="med"/>
          </a:ln>
        </p:spPr>
        <p:style>
          <a:lnRef idx="1">
            <a:schemeClr val="accent1"/>
          </a:lnRef>
          <a:fillRef idx="0">
            <a:schemeClr val="accent1"/>
          </a:fillRef>
          <a:effectRef idx="0">
            <a:schemeClr val="accent1"/>
          </a:effectRef>
          <a:fontRef idx="minor"/>
        </p:style>
      </p:sp>
      <p:sp>
        <p:nvSpPr>
          <p:cNvPr id="377" name="CustomShape 35"/>
          <p:cNvSpPr/>
          <p:nvPr/>
        </p:nvSpPr>
        <p:spPr>
          <a:xfrm rot="5400000">
            <a:off x="11160000" y="4688640"/>
            <a:ext cx="474840" cy="658800"/>
          </a:xfrm>
          <a:prstGeom prst="curvedConnector2">
            <a:avLst/>
          </a:prstGeom>
          <a:noFill/>
          <a:ln>
            <a:tailEnd len="med" type="triangle" w="med"/>
          </a:ln>
        </p:spPr>
        <p:style>
          <a:lnRef idx="1">
            <a:schemeClr val="accent1"/>
          </a:lnRef>
          <a:fillRef idx="0">
            <a:schemeClr val="accent1"/>
          </a:fillRef>
          <a:effectRef idx="0">
            <a:schemeClr val="accent1"/>
          </a:effectRef>
          <a:fontRef idx="minor"/>
        </p:style>
      </p:sp>
      <p:sp>
        <p:nvSpPr>
          <p:cNvPr id="378" name="CustomShape 36"/>
          <p:cNvSpPr/>
          <p:nvPr/>
        </p:nvSpPr>
        <p:spPr>
          <a:xfrm>
            <a:off x="11261880" y="4576680"/>
            <a:ext cx="929880" cy="2037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CA" sz="1200" spc="-1" strike="noStrike">
                <a:solidFill>
                  <a:srgbClr val="000000"/>
                </a:solidFill>
                <a:uFill>
                  <a:solidFill>
                    <a:srgbClr val="ffffff"/>
                  </a:solidFill>
                </a:uFill>
                <a:latin typeface="Calibri"/>
              </a:rPr>
              <a:t>Victim row</a:t>
            </a:r>
            <a:endParaRPr b="0" lang="en-CA" sz="1800" spc="-1" strike="noStrike">
              <a:solidFill>
                <a:srgbClr val="000000"/>
              </a:solidFill>
              <a:uFill>
                <a:solidFill>
                  <a:srgbClr val="ffffff"/>
                </a:solidFill>
              </a:uFill>
              <a:latin typeface="Arial"/>
            </a:endParaRPr>
          </a:p>
        </p:txBody>
      </p:sp>
      <p:sp>
        <p:nvSpPr>
          <p:cNvPr id="379" name="CustomShape 37"/>
          <p:cNvSpPr/>
          <p:nvPr/>
        </p:nvSpPr>
        <p:spPr>
          <a:xfrm>
            <a:off x="9878040" y="2711160"/>
            <a:ext cx="1774080" cy="361800"/>
          </a:xfrm>
          <a:prstGeom prst="rect">
            <a:avLst/>
          </a:prstGeom>
          <a:solidFill>
            <a:srgbClr val="eaeff7"/>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1" lang="en-CA" sz="2400" spc="-1" strike="noStrike">
                <a:solidFill>
                  <a:srgbClr val="05ff0b"/>
                </a:solidFill>
                <a:uFill>
                  <a:solidFill>
                    <a:srgbClr val="ffffff"/>
                  </a:solidFill>
                </a:uFill>
                <a:latin typeface="Wingdings"/>
              </a:rPr>
              <a:t></a:t>
            </a:r>
            <a:endParaRPr b="0" lang="en-CA" sz="1800" spc="-1" strike="noStrike">
              <a:solidFill>
                <a:srgbClr val="000000"/>
              </a:solidFill>
              <a:uFill>
                <a:solidFill>
                  <a:srgbClr val="ffffff"/>
                </a:solidFill>
              </a:uFill>
              <a:latin typeface="Arial"/>
            </a:endParaRPr>
          </a:p>
        </p:txBody>
      </p:sp>
      <p:sp>
        <p:nvSpPr>
          <p:cNvPr id="380" name="CustomShape 38"/>
          <p:cNvSpPr/>
          <p:nvPr/>
        </p:nvSpPr>
        <p:spPr>
          <a:xfrm>
            <a:off x="9871560" y="3079080"/>
            <a:ext cx="1774080" cy="370800"/>
          </a:xfrm>
          <a:prstGeom prst="rect">
            <a:avLst/>
          </a:prstGeom>
          <a:solidFill>
            <a:srgbClr val="d2deef"/>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CA" sz="2400" spc="-1" strike="noStrike">
                <a:solidFill>
                  <a:srgbClr val="05ff0b"/>
                </a:solidFill>
                <a:uFill>
                  <a:solidFill>
                    <a:srgbClr val="ffffff"/>
                  </a:solidFill>
                </a:uFill>
                <a:latin typeface="Wingdings"/>
              </a:rPr>
              <a:t></a:t>
            </a:r>
            <a:endParaRPr b="0" lang="en-CA" sz="1800" spc="-1" strike="noStrike">
              <a:solidFill>
                <a:srgbClr val="000000"/>
              </a:solidFill>
              <a:uFill>
                <a:solidFill>
                  <a:srgbClr val="ffffff"/>
                </a:solidFill>
              </a:uFill>
              <a:latin typeface="Arial"/>
            </a:endParaRPr>
          </a:p>
        </p:txBody>
      </p:sp>
      <p:sp>
        <p:nvSpPr>
          <p:cNvPr id="381" name="CustomShape 39"/>
          <p:cNvSpPr/>
          <p:nvPr/>
        </p:nvSpPr>
        <p:spPr>
          <a:xfrm>
            <a:off x="9878040" y="3453840"/>
            <a:ext cx="1774080" cy="368640"/>
          </a:xfrm>
          <a:prstGeom prst="rect">
            <a:avLst/>
          </a:prstGeom>
          <a:solidFill>
            <a:srgbClr val="eaeff7"/>
          </a:solidFill>
          <a:ln>
            <a:solidFill>
              <a:schemeClr val="bg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CA" sz="2400" spc="-1" strike="noStrike">
                <a:solidFill>
                  <a:srgbClr val="05ff0b"/>
                </a:solidFill>
                <a:uFill>
                  <a:solidFill>
                    <a:srgbClr val="ffffff"/>
                  </a:solidFill>
                </a:uFill>
                <a:latin typeface="Wingdings"/>
              </a:rPr>
              <a:t></a:t>
            </a:r>
            <a:endParaRPr b="0" lang="en-CA" sz="1800" spc="-1" strike="noStrike">
              <a:solidFill>
                <a:srgbClr val="000000"/>
              </a:solidFill>
              <a:uFill>
                <a:solidFill>
                  <a:srgbClr val="ffffff"/>
                </a:solidFill>
              </a:uFill>
              <a:latin typeface="Arial"/>
            </a:endParaRPr>
          </a:p>
        </p:txBody>
      </p:sp>
      <p:sp>
        <p:nvSpPr>
          <p:cNvPr id="382" name="CustomShape 40"/>
          <p:cNvSpPr/>
          <p:nvPr/>
        </p:nvSpPr>
        <p:spPr>
          <a:xfrm>
            <a:off x="2426040" y="2100600"/>
            <a:ext cx="2100960" cy="1677240"/>
          </a:xfrm>
          <a:prstGeom prst="rect">
            <a:avLst/>
          </a:prstGeom>
          <a:noFill/>
          <a:ln w="22320">
            <a:solidFill>
              <a:srgbClr val="ff0000"/>
            </a:solidFill>
          </a:ln>
        </p:spPr>
        <p:style>
          <a:lnRef idx="2">
            <a:schemeClr val="accent1">
              <a:shade val="50000"/>
            </a:schemeClr>
          </a:lnRef>
          <a:fillRef idx="1">
            <a:schemeClr val="accent1"/>
          </a:fillRef>
          <a:effectRef idx="0">
            <a:schemeClr val="accent1"/>
          </a:effectRef>
          <a:fontRef idx="minor"/>
        </p:style>
      </p:sp>
      <p:sp>
        <p:nvSpPr>
          <p:cNvPr id="383" name="CustomShape 41"/>
          <p:cNvSpPr/>
          <p:nvPr/>
        </p:nvSpPr>
        <p:spPr>
          <a:xfrm>
            <a:off x="4522680" y="2100600"/>
            <a:ext cx="2766600" cy="1677240"/>
          </a:xfrm>
          <a:prstGeom prst="rect">
            <a:avLst/>
          </a:prstGeom>
          <a:noFill/>
          <a:ln w="22320">
            <a:solidFill>
              <a:srgbClr val="ff0000"/>
            </a:solidFill>
          </a:ln>
        </p:spPr>
        <p:style>
          <a:lnRef idx="2">
            <a:schemeClr val="accent1">
              <a:shade val="50000"/>
            </a:schemeClr>
          </a:lnRef>
          <a:fillRef idx="1">
            <a:schemeClr val="accent1"/>
          </a:fillRef>
          <a:effectRef idx="0">
            <a:schemeClr val="accent1"/>
          </a:effectRef>
          <a:fontRef idx="minor"/>
        </p:style>
      </p:sp>
      <p:sp>
        <p:nvSpPr>
          <p:cNvPr id="384" name="CustomShape 42"/>
          <p:cNvSpPr/>
          <p:nvPr/>
        </p:nvSpPr>
        <p:spPr>
          <a:xfrm>
            <a:off x="7296120" y="1720800"/>
            <a:ext cx="2575080" cy="2057040"/>
          </a:xfrm>
          <a:prstGeom prst="rect">
            <a:avLst/>
          </a:prstGeom>
          <a:noFill/>
          <a:ln w="22320">
            <a:solidFill>
              <a:srgbClr val="ff0000"/>
            </a:solidFill>
          </a:ln>
        </p:spPr>
        <p:style>
          <a:lnRef idx="2">
            <a:schemeClr val="accent1">
              <a:shade val="50000"/>
            </a:schemeClr>
          </a:lnRef>
          <a:fillRef idx="1">
            <a:schemeClr val="accent1"/>
          </a:fillRef>
          <a:effectRef idx="0">
            <a:schemeClr val="accent1"/>
          </a:effectRef>
          <a:fontRef idx="minor"/>
        </p:style>
      </p:sp>
      <p:sp>
        <p:nvSpPr>
          <p:cNvPr id="385" name="CustomShape 43"/>
          <p:cNvSpPr/>
          <p:nvPr/>
        </p:nvSpPr>
        <p:spPr>
          <a:xfrm>
            <a:off x="109800" y="4239360"/>
            <a:ext cx="9659160" cy="2333520"/>
          </a:xfrm>
          <a:prstGeom prst="rect">
            <a:avLst/>
          </a:prstGeom>
          <a:noFill/>
          <a:ln>
            <a:noFill/>
          </a:ln>
        </p:spPr>
        <p:style>
          <a:lnRef idx="0"/>
          <a:fillRef idx="0"/>
          <a:effectRef idx="0"/>
          <a:fontRef idx="minor"/>
        </p:style>
        <p:txBody>
          <a:bodyPr/>
          <a:p>
            <a:pPr marL="228600" indent="-228240">
              <a:lnSpc>
                <a:spcPct val="90000"/>
              </a:lnSpc>
              <a:buClr>
                <a:srgbClr val="000000"/>
              </a:buClr>
              <a:buFont typeface="Arial"/>
              <a:buChar char="•"/>
            </a:pPr>
            <a:r>
              <a:rPr b="0" lang="en-CA" sz="2200" spc="-1" strike="noStrike">
                <a:solidFill>
                  <a:srgbClr val="000000"/>
                </a:solidFill>
                <a:uFill>
                  <a:solidFill>
                    <a:srgbClr val="ffffff"/>
                  </a:solidFill>
                </a:uFill>
                <a:latin typeface="Calibri"/>
              </a:rPr>
              <a:t>Two random picked addresses have  probability of being “rowhammer-able” (same bank different row) addresses</a:t>
            </a:r>
            <a:endParaRPr b="0" lang="en-CA" sz="2800" spc="-1" strike="noStrike">
              <a:solidFill>
                <a:srgbClr val="000000"/>
              </a:solidFill>
              <a:uFill>
                <a:solidFill>
                  <a:srgbClr val="ffffff"/>
                </a:solidFill>
              </a:uFill>
              <a:latin typeface="Arial"/>
            </a:endParaRPr>
          </a:p>
          <a:p>
            <a:pPr marL="228600" indent="-228240">
              <a:lnSpc>
                <a:spcPct val="90000"/>
              </a:lnSpc>
              <a:buClr>
                <a:srgbClr val="000000"/>
              </a:buClr>
              <a:buFont typeface="Arial"/>
              <a:buChar char="•"/>
            </a:pPr>
            <a:r>
              <a:rPr b="0" lang="en-CA" sz="2200" spc="-1" strike="noStrike">
                <a:solidFill>
                  <a:srgbClr val="000000"/>
                </a:solidFill>
                <a:uFill>
                  <a:solidFill>
                    <a:srgbClr val="ffffff"/>
                  </a:solidFill>
                </a:uFill>
                <a:latin typeface="Calibri"/>
              </a:rPr>
              <a:t>Can be found quickly with repeated trials</a:t>
            </a:r>
            <a:endParaRPr b="0" lang="en-CA" sz="2800" spc="-1" strike="noStrike">
              <a:solidFill>
                <a:srgbClr val="000000"/>
              </a:solidFill>
              <a:uFill>
                <a:solidFill>
                  <a:srgbClr val="ffffff"/>
                </a:solidFill>
              </a:uFill>
              <a:latin typeface="Arial"/>
            </a:endParaRPr>
          </a:p>
          <a:p>
            <a:pPr marL="228600" indent="-228240">
              <a:lnSpc>
                <a:spcPct val="90000"/>
              </a:lnSpc>
              <a:buClr>
                <a:srgbClr val="05ff0b"/>
              </a:buClr>
              <a:buFont typeface="Arial"/>
              <a:buChar char="•"/>
            </a:pPr>
            <a:r>
              <a:rPr b="0" lang="en-CA" sz="2200" spc="-1" strike="noStrike">
                <a:solidFill>
                  <a:srgbClr val="05ff0b"/>
                </a:solidFill>
                <a:uFill>
                  <a:solidFill>
                    <a:srgbClr val="ffffff"/>
                  </a:solidFill>
                </a:uFill>
                <a:latin typeface="Calibri"/>
              </a:rPr>
              <a:t>Doesn’t require access to pagemap interface</a:t>
            </a:r>
            <a:endParaRPr b="0" lang="en-CA" sz="2800" spc="-1" strike="noStrike">
              <a:solidFill>
                <a:srgbClr val="000000"/>
              </a:solidFill>
              <a:uFill>
                <a:solidFill>
                  <a:srgbClr val="ffffff"/>
                </a:solidFill>
              </a:uFill>
              <a:latin typeface="Arial"/>
            </a:endParaRPr>
          </a:p>
          <a:p>
            <a:pPr marL="228600" indent="-228240">
              <a:lnSpc>
                <a:spcPct val="90000"/>
              </a:lnSpc>
              <a:buClr>
                <a:srgbClr val="ff0000"/>
              </a:buClr>
              <a:buFont typeface="Arial"/>
              <a:buChar char="•"/>
            </a:pPr>
            <a:r>
              <a:rPr b="0" lang="en-CA" sz="2200" spc="-1" strike="noStrike">
                <a:solidFill>
                  <a:srgbClr val="ff0000"/>
                </a:solidFill>
                <a:uFill>
                  <a:solidFill>
                    <a:srgbClr val="ffffff"/>
                  </a:solidFill>
                </a:uFill>
                <a:latin typeface="Calibri"/>
              </a:rPr>
              <a:t>Unable to induce bit flips under doubled refresh rate</a:t>
            </a:r>
            <a:endParaRPr b="0" lang="en-CA" sz="2800" spc="-1" strike="noStrike">
              <a:solidFill>
                <a:srgbClr val="000000"/>
              </a:solidFill>
              <a:uFill>
                <a:solidFill>
                  <a:srgbClr val="ffffff"/>
                </a:solidFill>
              </a:uFill>
              <a:latin typeface="Arial"/>
            </a:endParaRPr>
          </a:p>
        </p:txBody>
      </p:sp>
      <p:sp>
        <p:nvSpPr>
          <p:cNvPr id="386" name="CustomShape 44"/>
          <p:cNvSpPr/>
          <p:nvPr/>
        </p:nvSpPr>
        <p:spPr>
          <a:xfrm>
            <a:off x="109800" y="4239360"/>
            <a:ext cx="9659160" cy="2333520"/>
          </a:xfrm>
          <a:prstGeom prst="rect">
            <a:avLst/>
          </a:prstGeom>
          <a:blipFill>
            <a:blip r:embed="rId2"/>
            <a:stretch>
              <a:fillRect l="-754" t="0" r="0" b="0"/>
            </a:stretch>
          </a:blipFill>
          <a:ln>
            <a:noFill/>
          </a:ln>
        </p:spPr>
        <p:style>
          <a:lnRef idx="0"/>
          <a:fillRef idx="0"/>
          <a:effectRef idx="0"/>
          <a:fontRef idx="minor"/>
        </p:style>
        <p:txBody>
          <a:bodyPr lIns="90000" rIns="90000" tIns="45000" bIns="45000"/>
          <a:p>
            <a:pPr>
              <a:lnSpc>
                <a:spcPct val="100000"/>
              </a:lnSpc>
            </a:pPr>
            <a:r>
              <a:rPr b="0" lang="en-CA" sz="1800" spc="-1" strike="noStrike">
                <a:solidFill>
                  <a:srgbClr val="000000"/>
                </a:solidFill>
                <a:uFill>
                  <a:solidFill>
                    <a:srgbClr val="ffffff"/>
                  </a:solidFill>
                </a:uFill>
                <a:latin typeface="Calibri"/>
              </a:rPr>
              <a:t> </a:t>
            </a:r>
            <a:endParaRPr b="0" lang="en-CA" sz="1800" spc="-1" strike="noStrike">
              <a:solidFill>
                <a:srgbClr val="000000"/>
              </a:solidFill>
              <a:uFill>
                <a:solidFill>
                  <a:srgbClr val="ffffff"/>
                </a:solidFill>
              </a:uFill>
              <a:latin typeface="Arial"/>
            </a:endParaRPr>
          </a:p>
        </p:txBody>
      </p:sp>
      <p:sp>
        <p:nvSpPr>
          <p:cNvPr id="387" name="CustomShape 45"/>
          <p:cNvSpPr/>
          <p:nvPr/>
        </p:nvSpPr>
        <p:spPr>
          <a:xfrm>
            <a:off x="9878040" y="1717200"/>
            <a:ext cx="1774080" cy="2073600"/>
          </a:xfrm>
          <a:prstGeom prst="rect">
            <a:avLst/>
          </a:prstGeom>
          <a:noFill/>
          <a:ln w="47520">
            <a:solidFill>
              <a:srgbClr val="05ff0b"/>
            </a:solidFill>
          </a:ln>
        </p:spPr>
        <p:style>
          <a:lnRef idx="2">
            <a:schemeClr val="accent1">
              <a:shade val="50000"/>
            </a:schemeClr>
          </a:lnRef>
          <a:fillRef idx="1">
            <a:schemeClr val="accent1"/>
          </a:fillRef>
          <a:effectRef idx="0">
            <a:schemeClr val="accent1"/>
          </a:effectRef>
          <a:fontRef idx="minor"/>
        </p:style>
      </p:sp>
    </p:spTree>
  </p:cSld>
  <p:timing>
    <p:tnLst>
      <p:par>
        <p:cTn id="189" dur="indefinite" restart="never" nodeType="tmRoot">
          <p:childTnLst>
            <p:seq>
              <p:cTn id="190" dur="indefinite" nodeType="mainSeq">
                <p:childTnLst>
                  <p:par>
                    <p:cTn id="191" fill="hold">
                      <p:stCondLst>
                        <p:cond delay="indefinite"/>
                      </p:stCondLst>
                      <p:childTnLst>
                        <p:par>
                          <p:cTn id="192" fill="hold">
                            <p:stCondLst>
                              <p:cond delay="0"/>
                            </p:stCondLst>
                            <p:childTnLst>
                              <p:par>
                                <p:cTn id="193" nodeType="clickEffect" fill="hold" presetClass="entr" presetID="1">
                                  <p:stCondLst>
                                    <p:cond delay="0"/>
                                  </p:stCondLst>
                                  <p:childTnLst>
                                    <p:set>
                                      <p:cBhvr>
                                        <p:cTn id="194" dur="1" fill="hold">
                                          <p:stCondLst>
                                            <p:cond delay="0"/>
                                          </p:stCondLst>
                                        </p:cTn>
                                        <p:tgtEl>
                                          <p:spTgt spid="382"/>
                                        </p:tgtEl>
                                        <p:attrNameLst>
                                          <p:attrName>style.visibility</p:attrName>
                                        </p:attrNameLst>
                                      </p:cBhvr>
                                      <p:to>
                                        <p:strVal val="visible"/>
                                      </p:to>
                                    </p:set>
                                  </p:childTnLst>
                                </p:cTn>
                              </p:par>
                              <p:par>
                                <p:cTn id="195" nodeType="withEffect" fill="hold" presetClass="entr" presetID="1">
                                  <p:stCondLst>
                                    <p:cond delay="0"/>
                                  </p:stCondLst>
                                  <p:childTnLst>
                                    <p:set>
                                      <p:cBhvr>
                                        <p:cTn id="196" dur="1" fill="hold">
                                          <p:stCondLst>
                                            <p:cond delay="0"/>
                                          </p:stCondLst>
                                        </p:cTn>
                                        <p:tgtEl>
                                          <p:spTgt spid="386"/>
                                        </p:tgtEl>
                                        <p:attrNameLst>
                                          <p:attrName>style.visibility</p:attrName>
                                        </p:attrNameLst>
                                      </p:cBhvr>
                                      <p:to>
                                        <p:strVal val="visible"/>
                                      </p:to>
                                    </p:set>
                                  </p:childTnLst>
                                </p:cTn>
                              </p:par>
                            </p:childTnLst>
                          </p:cTn>
                        </p:par>
                      </p:childTnLst>
                    </p:cTn>
                  </p:par>
                  <p:par>
                    <p:cTn id="197" fill="hold">
                      <p:stCondLst>
                        <p:cond delay="indefinite"/>
                      </p:stCondLst>
                      <p:childTnLst>
                        <p:par>
                          <p:cTn id="198" fill="hold">
                            <p:stCondLst>
                              <p:cond delay="0"/>
                            </p:stCondLst>
                            <p:childTnLst>
                              <p:par>
                                <p:cTn id="199" nodeType="clickEffect" fill="hold" presetClass="entr" presetID="1">
                                  <p:stCondLst>
                                    <p:cond delay="0"/>
                                  </p:stCondLst>
                                  <p:childTnLst>
                                    <p:set>
                                      <p:cBhvr>
                                        <p:cTn id="200" dur="1" fill="hold">
                                          <p:stCondLst>
                                            <p:cond delay="0"/>
                                          </p:stCondLst>
                                        </p:cTn>
                                        <p:tgtEl>
                                          <p:spTgt spid="353"/>
                                        </p:tgtEl>
                                        <p:attrNameLst>
                                          <p:attrName>style.visibility</p:attrName>
                                        </p:attrNameLst>
                                      </p:cBhvr>
                                      <p:to>
                                        <p:strVal val="visible"/>
                                      </p:to>
                                    </p:set>
                                  </p:childTnLst>
                                </p:cTn>
                              </p:par>
                              <p:par>
                                <p:cTn id="201" nodeType="withEffect" fill="hold" presetClass="entr" presetID="1">
                                  <p:stCondLst>
                                    <p:cond delay="0"/>
                                  </p:stCondLst>
                                  <p:childTnLst>
                                    <p:set>
                                      <p:cBhvr>
                                        <p:cTn id="202" dur="1" fill="hold">
                                          <p:stCondLst>
                                            <p:cond delay="0"/>
                                          </p:stCondLst>
                                        </p:cTn>
                                        <p:tgtEl>
                                          <p:spTgt spid="-1"/>
                                        </p:tgtEl>
                                        <p:attrNameLst>
                                          <p:attrName>style.visibility</p:attrName>
                                        </p:attrNameLst>
                                      </p:cBhvr>
                                      <p:to>
                                        <p:strVal val="visible"/>
                                      </p:to>
                                    </p:set>
                                  </p:childTnLst>
                                </p:cTn>
                              </p:par>
                              <p:par>
                                <p:cTn id="203" nodeType="withEffect" fill="hold" presetClass="exit" presetID="1">
                                  <p:stCondLst>
                                    <p:cond delay="0"/>
                                  </p:stCondLst>
                                  <p:childTnLst>
                                    <p:set>
                                      <p:cBhvr>
                                        <p:cTn id="204" dur="1" fill="hold">
                                          <p:stCondLst>
                                            <p:cond delay="0"/>
                                          </p:stCondLst>
                                        </p:cTn>
                                        <p:tgtEl>
                                          <p:spTgt spid="386"/>
                                        </p:tgtEl>
                                        <p:attrNameLst>
                                          <p:attrName>style.visibility</p:attrName>
                                        </p:attrNameLst>
                                      </p:cBhvr>
                                      <p:to>
                                        <p:strVal val="hidden"/>
                                      </p:to>
                                    </p:set>
                                  </p:childTnLst>
                                </p:cTn>
                              </p:par>
                              <p:par>
                                <p:cTn id="205" nodeType="withEffect" fill="hold" presetClass="exit" presetID="1">
                                  <p:stCondLst>
                                    <p:cond delay="0"/>
                                  </p:stCondLst>
                                  <p:childTnLst>
                                    <p:set>
                                      <p:cBhvr>
                                        <p:cTn id="206" dur="1" fill="hold">
                                          <p:stCondLst>
                                            <p:cond delay="0"/>
                                          </p:stCondLst>
                                        </p:cTn>
                                        <p:tgtEl>
                                          <p:spTgt spid="382"/>
                                        </p:tgtEl>
                                        <p:attrNameLst>
                                          <p:attrName>style.visibility</p:attrName>
                                        </p:attrNameLst>
                                      </p:cBhvr>
                                      <p:to>
                                        <p:strVal val="hidden"/>
                                      </p:to>
                                    </p:set>
                                  </p:childTnLst>
                                </p:cTn>
                              </p:par>
                              <p:par>
                                <p:cTn id="207" nodeType="withEffect" fill="hold" presetClass="entr" presetID="1">
                                  <p:stCondLst>
                                    <p:cond delay="0"/>
                                  </p:stCondLst>
                                  <p:childTnLst>
                                    <p:set>
                                      <p:cBhvr>
                                        <p:cTn id="208" dur="1" fill="hold">
                                          <p:stCondLst>
                                            <p:cond delay="0"/>
                                          </p:stCondLst>
                                        </p:cTn>
                                        <p:tgtEl>
                                          <p:spTgt spid="383"/>
                                        </p:tgtEl>
                                        <p:attrNameLst>
                                          <p:attrName>style.visibility</p:attrName>
                                        </p:attrNameLst>
                                      </p:cBhvr>
                                      <p:to>
                                        <p:strVal val="visible"/>
                                      </p:to>
                                    </p:set>
                                  </p:childTnLst>
                                </p:cTn>
                              </p:par>
                            </p:childTnLst>
                          </p:cTn>
                        </p:par>
                      </p:childTnLst>
                    </p:cTn>
                  </p:par>
                  <p:par>
                    <p:cTn id="209" fill="hold">
                      <p:stCondLst>
                        <p:cond delay="indefinite"/>
                      </p:stCondLst>
                      <p:childTnLst>
                        <p:par>
                          <p:cTn id="210" fill="hold">
                            <p:stCondLst>
                              <p:cond delay="0"/>
                            </p:stCondLst>
                            <p:childTnLst>
                              <p:par>
                                <p:cTn id="211" nodeType="clickEffect" fill="hold" presetClass="entr" presetID="1">
                                  <p:stCondLst>
                                    <p:cond delay="0"/>
                                  </p:stCondLst>
                                  <p:childTnLst>
                                    <p:set>
                                      <p:cBhvr>
                                        <p:cTn id="212" dur="1" fill="hold">
                                          <p:stCondLst>
                                            <p:cond delay="0"/>
                                          </p:stCondLst>
                                        </p:cTn>
                                        <p:tgtEl>
                                          <p:spTgt spid="352"/>
                                        </p:tgtEl>
                                        <p:attrNameLst>
                                          <p:attrName>style.visibility</p:attrName>
                                        </p:attrNameLst>
                                      </p:cBhvr>
                                      <p:to>
                                        <p:strVal val="visible"/>
                                      </p:to>
                                    </p:set>
                                  </p:childTnLst>
                                </p:cTn>
                              </p:par>
                              <p:par>
                                <p:cTn id="213" nodeType="withEffect" fill="hold" presetClass="entr" presetID="1">
                                  <p:stCondLst>
                                    <p:cond delay="0"/>
                                  </p:stCondLst>
                                  <p:childTnLst>
                                    <p:set>
                                      <p:cBhvr>
                                        <p:cTn id="214" dur="1" fill="hold">
                                          <p:stCondLst>
                                            <p:cond delay="0"/>
                                          </p:stCondLst>
                                        </p:cTn>
                                        <p:tgtEl>
                                          <p:spTgt spid="384"/>
                                        </p:tgtEl>
                                        <p:attrNameLst>
                                          <p:attrName>style.visibility</p:attrName>
                                        </p:attrNameLst>
                                      </p:cBhvr>
                                      <p:to>
                                        <p:strVal val="visible"/>
                                      </p:to>
                                    </p:set>
                                  </p:childTnLst>
                                </p:cTn>
                              </p:par>
                              <p:par>
                                <p:cTn id="215" nodeType="withEffect" fill="hold" presetClass="exit" presetID="1">
                                  <p:stCondLst>
                                    <p:cond delay="0"/>
                                  </p:stCondLst>
                                  <p:childTnLst>
                                    <p:set>
                                      <p:cBhvr>
                                        <p:cTn id="216" dur="1" fill="hold">
                                          <p:stCondLst>
                                            <p:cond delay="0"/>
                                          </p:stCondLst>
                                        </p:cTn>
                                        <p:tgtEl>
                                          <p:spTgt spid="353"/>
                                        </p:tgtEl>
                                        <p:attrNameLst>
                                          <p:attrName>style.visibility</p:attrName>
                                        </p:attrNameLst>
                                      </p:cBhvr>
                                      <p:to>
                                        <p:strVal val="hidden"/>
                                      </p:to>
                                    </p:set>
                                  </p:childTnLst>
                                </p:cTn>
                              </p:par>
                              <p:par>
                                <p:cTn id="217" nodeType="withEffect" fill="hold" presetClass="exit" presetID="1">
                                  <p:stCondLst>
                                    <p:cond delay="0"/>
                                  </p:stCondLst>
                                  <p:childTnLst>
                                    <p:set>
                                      <p:cBhvr>
                                        <p:cTn id="218" dur="1" fill="hold">
                                          <p:stCondLst>
                                            <p:cond delay="0"/>
                                          </p:stCondLst>
                                        </p:cTn>
                                        <p:tgtEl>
                                          <p:spTgt spid="-1"/>
                                        </p:tgtEl>
                                        <p:attrNameLst>
                                          <p:attrName>style.visibility</p:attrName>
                                        </p:attrNameLst>
                                      </p:cBhvr>
                                      <p:to>
                                        <p:strVal val="hidden"/>
                                      </p:to>
                                    </p:set>
                                  </p:childTnLst>
                                </p:cTn>
                              </p:par>
                              <p:par>
                                <p:cTn id="219" nodeType="withEffect" fill="hold" presetClass="exit" presetID="1">
                                  <p:stCondLst>
                                    <p:cond delay="0"/>
                                  </p:stCondLst>
                                  <p:childTnLst>
                                    <p:set>
                                      <p:cBhvr>
                                        <p:cTn id="220" dur="1" fill="hold">
                                          <p:stCondLst>
                                            <p:cond delay="0"/>
                                          </p:stCondLst>
                                        </p:cTn>
                                        <p:tgtEl>
                                          <p:spTgt spid="383"/>
                                        </p:tgtEl>
                                        <p:attrNameLst>
                                          <p:attrName>style.visibility</p:attrName>
                                        </p:attrNameLst>
                                      </p:cBhvr>
                                      <p:to>
                                        <p:strVal val="hidden"/>
                                      </p:to>
                                    </p:set>
                                  </p:childTnLst>
                                </p:cTn>
                              </p:par>
                            </p:childTnLst>
                          </p:cTn>
                        </p:par>
                      </p:childTnLst>
                    </p:cTn>
                  </p:par>
                  <p:par>
                    <p:cTn id="221" fill="hold">
                      <p:stCondLst>
                        <p:cond delay="indefinite"/>
                      </p:stCondLst>
                      <p:childTnLst>
                        <p:par>
                          <p:cTn id="222" fill="hold">
                            <p:stCondLst>
                              <p:cond delay="0"/>
                            </p:stCondLst>
                            <p:childTnLst>
                              <p:par>
                                <p:cTn id="223" nodeType="clickEffect" fill="hold" presetClass="entr" presetID="1">
                                  <p:stCondLst>
                                    <p:cond delay="0"/>
                                  </p:stCondLst>
                                  <p:childTnLst>
                                    <p:set>
                                      <p:cBhvr>
                                        <p:cTn id="224" dur="1" fill="hold">
                                          <p:stCondLst>
                                            <p:cond delay="0"/>
                                          </p:stCondLst>
                                        </p:cTn>
                                        <p:tgtEl>
                                          <p:spTgt spid="348"/>
                                        </p:tgtEl>
                                        <p:attrNameLst>
                                          <p:attrName>style.visibility</p:attrName>
                                        </p:attrNameLst>
                                      </p:cBhvr>
                                      <p:to>
                                        <p:strVal val="visible"/>
                                      </p:to>
                                    </p:set>
                                  </p:childTnLst>
                                </p:cTn>
                              </p:par>
                              <p:par>
                                <p:cTn id="225" nodeType="withEffect" fill="hold" presetClass="entr" presetID="1">
                                  <p:stCondLst>
                                    <p:cond delay="0"/>
                                  </p:stCondLst>
                                  <p:childTnLst>
                                    <p:set>
                                      <p:cBhvr>
                                        <p:cTn id="226" dur="1" fill="hold">
                                          <p:stCondLst>
                                            <p:cond delay="0"/>
                                          </p:stCondLst>
                                        </p:cTn>
                                        <p:tgtEl>
                                          <p:spTgt spid="349"/>
                                        </p:tgtEl>
                                        <p:attrNameLst>
                                          <p:attrName>style.visibility</p:attrName>
                                        </p:attrNameLst>
                                      </p:cBhvr>
                                      <p:to>
                                        <p:strVal val="visible"/>
                                      </p:to>
                                    </p:set>
                                  </p:childTnLst>
                                </p:cTn>
                              </p:par>
                              <p:par>
                                <p:cTn id="227" nodeType="withEffect" fill="hold" presetClass="exit" presetID="1">
                                  <p:stCondLst>
                                    <p:cond delay="0"/>
                                  </p:stCondLst>
                                  <p:childTnLst>
                                    <p:set>
                                      <p:cBhvr>
                                        <p:cTn id="228" dur="1" fill="hold">
                                          <p:stCondLst>
                                            <p:cond delay="0"/>
                                          </p:stCondLst>
                                        </p:cTn>
                                        <p:tgtEl>
                                          <p:spTgt spid="352"/>
                                        </p:tgtEl>
                                        <p:attrNameLst>
                                          <p:attrName>style.visibility</p:attrName>
                                        </p:attrNameLst>
                                      </p:cBhvr>
                                      <p:to>
                                        <p:strVal val="hidden"/>
                                      </p:to>
                                    </p:set>
                                  </p:childTnLst>
                                </p:cTn>
                              </p:par>
                              <p:par>
                                <p:cTn id="229" nodeType="withEffect" fill="hold" presetClass="exit" presetID="1">
                                  <p:stCondLst>
                                    <p:cond delay="0"/>
                                  </p:stCondLst>
                                  <p:childTnLst>
                                    <p:set>
                                      <p:cBhvr>
                                        <p:cTn id="230" dur="1" fill="hold">
                                          <p:stCondLst>
                                            <p:cond delay="0"/>
                                          </p:stCondLst>
                                        </p:cTn>
                                        <p:tgtEl>
                                          <p:spTgt spid="384"/>
                                        </p:tgtEl>
                                        <p:attrNameLst>
                                          <p:attrName>style.visibility</p:attrName>
                                        </p:attrNameLst>
                                      </p:cBhvr>
                                      <p:to>
                                        <p:strVal val="hidden"/>
                                      </p:to>
                                    </p:set>
                                  </p:childTnLst>
                                </p:cTn>
                              </p:par>
                              <p:par>
                                <p:cTn id="231" nodeType="withEffect" fill="hold" presetClass="entr" presetID="1">
                                  <p:stCondLst>
                                    <p:cond delay="0"/>
                                  </p:stCondLst>
                                  <p:childTnLst>
                                    <p:set>
                                      <p:cBhvr>
                                        <p:cTn id="232" dur="1" fill="hold">
                                          <p:stCondLst>
                                            <p:cond delay="0"/>
                                          </p:stCondLst>
                                        </p:cTn>
                                        <p:tgtEl>
                                          <p:spTgt spid="387"/>
                                        </p:tgtEl>
                                        <p:attrNameLst>
                                          <p:attrName>style.visibility</p:attrName>
                                        </p:attrNameLst>
                                      </p:cBhvr>
                                      <p:to>
                                        <p:strVal val="visible"/>
                                      </p:to>
                                    </p:set>
                                  </p:childTnLst>
                                </p:cTn>
                              </p:par>
                            </p:childTnLst>
                          </p:cTn>
                        </p:par>
                      </p:childTnLst>
                    </p:cTn>
                  </p:par>
                  <p:par>
                    <p:cTn id="233" fill="hold">
                      <p:stCondLst>
                        <p:cond delay="indefinite"/>
                      </p:stCondLst>
                      <p:childTnLst>
                        <p:par>
                          <p:cTn id="234" fill="hold">
                            <p:stCondLst>
                              <p:cond delay="0"/>
                            </p:stCondLst>
                            <p:childTnLst>
                              <p:par>
                                <p:cTn id="235" nodeType="clickEffect" fill="hold" presetClass="entr" presetID="1">
                                  <p:stCondLst>
                                    <p:cond delay="0"/>
                                  </p:stCondLst>
                                  <p:childTnLst>
                                    <p:set>
                                      <p:cBhvr>
                                        <p:cTn id="236" dur="1" fill="hold">
                                          <p:stCondLst>
                                            <p:cond delay="0"/>
                                          </p:stCondLst>
                                        </p:cTn>
                                        <p:tgtEl>
                                          <p:spTgt spid="379"/>
                                        </p:tgtEl>
                                        <p:attrNameLst>
                                          <p:attrName>style.visibility</p:attrName>
                                        </p:attrNameLst>
                                      </p:cBhvr>
                                      <p:to>
                                        <p:strVal val="visible"/>
                                      </p:to>
                                    </p:set>
                                  </p:childTnLst>
                                </p:cTn>
                              </p:par>
                              <p:par>
                                <p:cTn id="237" nodeType="withEffect" fill="hold" presetClass="emph" presetID="10">
                                  <p:stCondLst>
                                    <p:cond delay="0"/>
                                  </p:stCondLst>
                                  <p:childTnLst>
                                    <p:anim calcmode="discrete" valueType="str">
                                      <p:cBhvr additive="repl">
                                        <p:cTn id="238" dur="500" fill="hold"/>
                                        <p:tgtEl>
                                          <p:spTgt spid="379"/>
                                        </p:tgtEl>
                                        <p:attrNameLst>
                                          <p:attrName/>
                                        </p:attrNameLst>
                                      </p:cBhvr>
                                      <p:tavLst>
                                        <p:tav tm="0">
                                          <p:val>
                                            <p:strVal val="normal"/>
                                          </p:val>
                                        </p:tav>
                                        <p:tav tm="50000">
                                          <p:val>
                                            <p:strVal val="bold"/>
                                          </p:val>
                                        </p:tav>
                                        <p:tav tm="60000">
                                          <p:val>
                                            <p:strVal val="normal"/>
                                          </p:val>
                                        </p:tav>
                                        <p:tav tm="100000">
                                          <p:val>
                                            <p:strVal val="normal"/>
                                          </p:val>
                                        </p:tav>
                                      </p:tavLst>
                                    </p:anim>
                                  </p:childTnLst>
                                </p:cTn>
                              </p:par>
                            </p:childTnLst>
                          </p:cTn>
                        </p:par>
                      </p:childTnLst>
                    </p:cTn>
                  </p:par>
                  <p:par>
                    <p:cTn id="239" fill="hold">
                      <p:stCondLst>
                        <p:cond delay="indefinite"/>
                      </p:stCondLst>
                      <p:childTnLst>
                        <p:par>
                          <p:cTn id="240" fill="hold">
                            <p:stCondLst>
                              <p:cond delay="0"/>
                            </p:stCondLst>
                            <p:childTnLst>
                              <p:par>
                                <p:cTn id="241" nodeType="clickEffect" fill="hold" presetClass="entr" presetID="1">
                                  <p:stCondLst>
                                    <p:cond delay="0"/>
                                  </p:stCondLst>
                                  <p:childTnLst>
                                    <p:set>
                                      <p:cBhvr>
                                        <p:cTn id="242" dur="1" fill="hold">
                                          <p:stCondLst>
                                            <p:cond delay="0"/>
                                          </p:stCondLst>
                                        </p:cTn>
                                        <p:tgtEl>
                                          <p:spTgt spid="380"/>
                                        </p:tgtEl>
                                        <p:attrNameLst>
                                          <p:attrName>style.visibility</p:attrName>
                                        </p:attrNameLst>
                                      </p:cBhvr>
                                      <p:to>
                                        <p:strVal val="visible"/>
                                      </p:to>
                                    </p:set>
                                  </p:childTnLst>
                                </p:cTn>
                              </p:par>
                              <p:par>
                                <p:cTn id="243" nodeType="withEffect" fill="hold" presetClass="emph" presetID="10">
                                  <p:stCondLst>
                                    <p:cond delay="0"/>
                                  </p:stCondLst>
                                  <p:childTnLst>
                                    <p:anim calcmode="discrete" valueType="str">
                                      <p:cBhvr additive="repl">
                                        <p:cTn id="244" dur="500" fill="hold"/>
                                        <p:tgtEl>
                                          <p:spTgt spid="380"/>
                                        </p:tgtEl>
                                        <p:attrNameLst>
                                          <p:attrName/>
                                        </p:attrNameLst>
                                      </p:cBhvr>
                                      <p:tavLst>
                                        <p:tav tm="0">
                                          <p:val>
                                            <p:strVal val="normal"/>
                                          </p:val>
                                        </p:tav>
                                        <p:tav tm="50000">
                                          <p:val>
                                            <p:strVal val="bold"/>
                                          </p:val>
                                        </p:tav>
                                        <p:tav tm="60000">
                                          <p:val>
                                            <p:strVal val="normal"/>
                                          </p:val>
                                        </p:tav>
                                        <p:tav tm="100000">
                                          <p:val>
                                            <p:strVal val="normal"/>
                                          </p:val>
                                        </p:tav>
                                      </p:tavLst>
                                    </p:anim>
                                  </p:childTnLst>
                                </p:cTn>
                              </p:par>
                            </p:childTnLst>
                          </p:cTn>
                        </p:par>
                      </p:childTnLst>
                    </p:cTn>
                  </p:par>
                  <p:par>
                    <p:cTn id="245" fill="hold">
                      <p:stCondLst>
                        <p:cond delay="indefinite"/>
                      </p:stCondLst>
                      <p:childTnLst>
                        <p:par>
                          <p:cTn id="246" fill="hold">
                            <p:stCondLst>
                              <p:cond delay="0"/>
                            </p:stCondLst>
                            <p:childTnLst>
                              <p:par>
                                <p:cTn id="247" nodeType="clickEffect" fill="hold" presetClass="entr" presetID="1">
                                  <p:stCondLst>
                                    <p:cond delay="0"/>
                                  </p:stCondLst>
                                  <p:childTnLst>
                                    <p:set>
                                      <p:cBhvr>
                                        <p:cTn id="248" dur="1" fill="hold">
                                          <p:stCondLst>
                                            <p:cond delay="0"/>
                                          </p:stCondLst>
                                        </p:cTn>
                                        <p:tgtEl>
                                          <p:spTgt spid="381"/>
                                        </p:tgtEl>
                                        <p:attrNameLst>
                                          <p:attrName>style.visibility</p:attrName>
                                        </p:attrNameLst>
                                      </p:cBhvr>
                                      <p:to>
                                        <p:strVal val="visible"/>
                                      </p:to>
                                    </p:set>
                                  </p:childTnLst>
                                </p:cTn>
                              </p:par>
                              <p:par>
                                <p:cTn id="249" nodeType="withEffect" fill="hold" presetClass="emph" presetID="10">
                                  <p:stCondLst>
                                    <p:cond delay="0"/>
                                  </p:stCondLst>
                                  <p:childTnLst>
                                    <p:anim calcmode="discrete" valueType="str">
                                      <p:cBhvr additive="repl">
                                        <p:cTn id="250" dur="500" fill="hold"/>
                                        <p:tgtEl>
                                          <p:spTgt spid="381"/>
                                        </p:tgtEl>
                                        <p:attrNameLst>
                                          <p:attrName/>
                                        </p:attrNameLst>
                                      </p:cBhvr>
                                      <p:tavLst>
                                        <p:tav tm="0">
                                          <p:val>
                                            <p:strVal val="normal"/>
                                          </p:val>
                                        </p:tav>
                                        <p:tav tm="50000">
                                          <p:val>
                                            <p:strVal val="bold"/>
                                          </p:val>
                                        </p:tav>
                                        <p:tav tm="60000">
                                          <p:val>
                                            <p:strVal val="normal"/>
                                          </p:val>
                                        </p:tav>
                                        <p:tav tm="100000">
                                          <p:val>
                                            <p:strVal val="normal"/>
                                          </p:val>
                                        </p:tav>
                                      </p:tavLst>
                                    </p:anim>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8" name="TextShape 1"/>
          <p:cNvSpPr txBox="1"/>
          <p:nvPr/>
        </p:nvSpPr>
        <p:spPr>
          <a:xfrm>
            <a:off x="685800" y="1777320"/>
            <a:ext cx="6504480" cy="4851720"/>
          </a:xfrm>
          <a:prstGeom prst="rect">
            <a:avLst/>
          </a:prstGeom>
          <a:noFill/>
          <a:ln>
            <a:noFill/>
          </a:ln>
        </p:spPr>
        <p:txBody>
          <a:bodyPr/>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Introduced in late-model Xeon Processors</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To solve shared resource concerns and protect against DoS attacks </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Permits CPU to be restricted to subset of LLC ways</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Contains malicious collocated VMs</a:t>
            </a:r>
            <a:endParaRPr b="0" lang="en-US" sz="28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Used in tandem with Cache Monitoring Technologies to detect “Noisy-Neighbor” and contain it LLC usage according to policy</a:t>
            </a:r>
            <a:endParaRPr b="0" lang="en-US" sz="2800" spc="-1" strike="noStrike">
              <a:solidFill>
                <a:srgbClr val="000000"/>
              </a:solidFill>
              <a:uFill>
                <a:solidFill>
                  <a:srgbClr val="ffffff"/>
                </a:solidFill>
              </a:uFill>
              <a:latin typeface="Calibri"/>
            </a:endParaRPr>
          </a:p>
          <a:p>
            <a:pPr>
              <a:lnSpc>
                <a:spcPct val="90000"/>
              </a:lnSpc>
            </a:pPr>
            <a:endParaRPr b="0" lang="en-US" sz="2800" spc="-1" strike="noStrike">
              <a:solidFill>
                <a:srgbClr val="000000"/>
              </a:solidFill>
              <a:uFill>
                <a:solidFill>
                  <a:srgbClr val="ffffff"/>
                </a:solidFill>
              </a:uFill>
              <a:latin typeface="Calibri"/>
            </a:endParaRPr>
          </a:p>
        </p:txBody>
      </p:sp>
      <p:sp>
        <p:nvSpPr>
          <p:cNvPr id="389" name="TextShape 2"/>
          <p:cNvSpPr txBox="1"/>
          <p:nvPr/>
        </p:nvSpPr>
        <p:spPr>
          <a:xfrm>
            <a:off x="8610480" y="6373080"/>
            <a:ext cx="2742840" cy="364680"/>
          </a:xfrm>
          <a:prstGeom prst="rect">
            <a:avLst/>
          </a:prstGeom>
          <a:noFill/>
          <a:ln>
            <a:noFill/>
          </a:ln>
        </p:spPr>
        <p:txBody>
          <a:bodyPr anchor="ctr"/>
          <a:p>
            <a:pPr algn="r">
              <a:lnSpc>
                <a:spcPct val="100000"/>
              </a:lnSpc>
            </a:pPr>
            <a:fld id="{3CA8CA84-2AF7-44A0-9323-AB6A92EC20CE}" type="slidenum">
              <a:rPr b="1" lang="en-CA" sz="2000" spc="-1" strike="noStrike">
                <a:solidFill>
                  <a:srgbClr val="000000"/>
                </a:solidFill>
                <a:uFill>
                  <a:solidFill>
                    <a:srgbClr val="ffffff"/>
                  </a:solidFill>
                </a:uFill>
                <a:latin typeface="Calibri"/>
              </a:rPr>
              <a:t>&lt;number&gt;</a:t>
            </a:fld>
            <a:endParaRPr b="0" lang="en-CA" sz="1400" spc="-1" strike="noStrike">
              <a:solidFill>
                <a:srgbClr val="000000"/>
              </a:solidFill>
              <a:uFill>
                <a:solidFill>
                  <a:srgbClr val="ffffff"/>
                </a:solidFill>
              </a:uFill>
              <a:latin typeface="Times New Roman"/>
            </a:endParaRPr>
          </a:p>
        </p:txBody>
      </p:sp>
      <p:sp>
        <p:nvSpPr>
          <p:cNvPr id="390" name="Line 3"/>
          <p:cNvSpPr/>
          <p:nvPr/>
        </p:nvSpPr>
        <p:spPr>
          <a:xfrm>
            <a:off x="838080" y="1558800"/>
            <a:ext cx="10515600" cy="360"/>
          </a:xfrm>
          <a:prstGeom prst="line">
            <a:avLst/>
          </a:prstGeom>
          <a:ln w="38160"/>
        </p:spPr>
        <p:style>
          <a:lnRef idx="3">
            <a:schemeClr val="accent1"/>
          </a:lnRef>
          <a:fillRef idx="0">
            <a:schemeClr val="accent1"/>
          </a:fillRef>
          <a:effectRef idx="2">
            <a:schemeClr val="accent1"/>
          </a:effectRef>
          <a:fontRef idx="minor"/>
        </p:style>
      </p:sp>
      <p:sp>
        <p:nvSpPr>
          <p:cNvPr id="391" name="TextShape 4"/>
          <p:cNvSpPr txBox="1"/>
          <p:nvPr/>
        </p:nvSpPr>
        <p:spPr>
          <a:xfrm>
            <a:off x="838080" y="435960"/>
            <a:ext cx="10515240" cy="1325160"/>
          </a:xfrm>
          <a:prstGeom prst="rect">
            <a:avLst/>
          </a:prstGeom>
          <a:noFill/>
          <a:ln>
            <a:noFill/>
          </a:ln>
        </p:spPr>
        <p:txBody>
          <a:bodyPr anchor="ctr"/>
          <a:p>
            <a:pPr>
              <a:lnSpc>
                <a:spcPct val="90000"/>
              </a:lnSpc>
            </a:pPr>
            <a:r>
              <a:rPr b="0" lang="en-US" sz="4000" spc="-1" strike="noStrike">
                <a:solidFill>
                  <a:srgbClr val="000000"/>
                </a:solidFill>
                <a:uFill>
                  <a:solidFill>
                    <a:srgbClr val="ffffff"/>
                  </a:solidFill>
                </a:uFill>
                <a:latin typeface="Bookman Old Style"/>
                <a:ea typeface="바탕"/>
              </a:rPr>
              <a:t>Cache Allocation Technology (CAT)</a:t>
            </a:r>
            <a:endParaRPr b="0" lang="en-US" sz="1800" spc="-1" strike="noStrike">
              <a:solidFill>
                <a:srgbClr val="000000"/>
              </a:solidFill>
              <a:uFill>
                <a:solidFill>
                  <a:srgbClr val="ffffff"/>
                </a:solidFill>
              </a:uFill>
              <a:latin typeface="Calibri"/>
            </a:endParaRPr>
          </a:p>
        </p:txBody>
      </p:sp>
      <p:pic>
        <p:nvPicPr>
          <p:cNvPr id="392" name="Picture 5" descr=""/>
          <p:cNvPicPr/>
          <p:nvPr/>
        </p:nvPicPr>
        <p:blipFill>
          <a:blip r:embed="rId1"/>
          <a:stretch/>
        </p:blipFill>
        <p:spPr>
          <a:xfrm>
            <a:off x="7368840" y="1761480"/>
            <a:ext cx="3504960" cy="3956040"/>
          </a:xfrm>
          <a:prstGeom prst="rect">
            <a:avLst/>
          </a:prstGeom>
          <a:ln>
            <a:noFill/>
          </a:ln>
        </p:spPr>
      </p:pic>
      <p:pic>
        <p:nvPicPr>
          <p:cNvPr id="393" name="Picture 3" descr=""/>
          <p:cNvPicPr/>
          <p:nvPr/>
        </p:nvPicPr>
        <p:blipFill>
          <a:blip r:embed="rId2"/>
          <a:stretch/>
        </p:blipFill>
        <p:spPr>
          <a:xfrm>
            <a:off x="7361280" y="1755000"/>
            <a:ext cx="3657240" cy="3924000"/>
          </a:xfrm>
          <a:prstGeom prst="rect">
            <a:avLst/>
          </a:prstGeom>
          <a:ln>
            <a:noFill/>
          </a:ln>
        </p:spPr>
      </p:pic>
    </p:spTree>
  </p:cSld>
  <p:timing>
    <p:tnLst>
      <p:par>
        <p:cTn id="251" dur="indefinite" restart="never" nodeType="tmRoot">
          <p:childTnLst>
            <p:seq>
              <p:cTn id="252" dur="indefinite" nodeType="mainSeq">
                <p:childTnLst>
                  <p:par>
                    <p:cTn id="253" fill="hold">
                      <p:stCondLst>
                        <p:cond delay="indefinite"/>
                      </p:stCondLst>
                      <p:childTnLst>
                        <p:par>
                          <p:cTn id="254" fill="hold">
                            <p:stCondLst>
                              <p:cond delay="0"/>
                            </p:stCondLst>
                            <p:childTnLst>
                              <p:par>
                                <p:cTn id="255" nodeType="clickEffect" fill="hold" presetClass="entr" presetID="1">
                                  <p:stCondLst>
                                    <p:cond delay="0"/>
                                  </p:stCondLst>
                                  <p:childTnLst>
                                    <p:set>
                                      <p:cBhvr>
                                        <p:cTn id="256" dur="1" fill="hold">
                                          <p:stCondLst>
                                            <p:cond delay="0"/>
                                          </p:stCondLst>
                                        </p:cTn>
                                        <p:tgtEl>
                                          <p:spTgt spid="392"/>
                                        </p:tgtEl>
                                        <p:attrNameLst>
                                          <p:attrName>style.visibility</p:attrName>
                                        </p:attrNameLst>
                                      </p:cBhvr>
                                      <p:to>
                                        <p:strVal val="visible"/>
                                      </p:to>
                                    </p:set>
                                  </p:childTnLst>
                                </p:cTn>
                              </p:par>
                            </p:childTnLst>
                          </p:cTn>
                        </p:par>
                      </p:childTnLst>
                    </p:cTn>
                  </p:par>
                  <p:par>
                    <p:cTn id="257" fill="hold">
                      <p:stCondLst>
                        <p:cond delay="indefinite"/>
                      </p:stCondLst>
                      <p:childTnLst>
                        <p:par>
                          <p:cTn id="258" fill="hold">
                            <p:stCondLst>
                              <p:cond delay="0"/>
                            </p:stCondLst>
                            <p:childTnLst>
                              <p:par>
                                <p:cTn id="259" nodeType="clickEffect" fill="hold" presetClass="entr" presetID="1">
                                  <p:stCondLst>
                                    <p:cond delay="0"/>
                                  </p:stCondLst>
                                  <p:childTnLst>
                                    <p:set>
                                      <p:cBhvr>
                                        <p:cTn id="260" dur="1" fill="hold">
                                          <p:stCondLst>
                                            <p:cond delay="0"/>
                                          </p:stCondLst>
                                        </p:cTn>
                                        <p:tgtEl>
                                          <p:spTgt spid="393"/>
                                        </p:tgtEl>
                                        <p:attrNameLst>
                                          <p:attrName>style.visibility</p:attrName>
                                        </p:attrNameLst>
                                      </p:cBhvr>
                                      <p:to>
                                        <p:strVal val="visible"/>
                                      </p:to>
                                    </p:set>
                                  </p:childTnLst>
                                </p:cTn>
                              </p:par>
                              <p:par>
                                <p:cTn id="261" nodeType="withEffect" fill="hold" presetClass="exit" presetID="1">
                                  <p:stCondLst>
                                    <p:cond delay="0"/>
                                  </p:stCondLst>
                                  <p:childTnLst>
                                    <p:set>
                                      <p:cBhvr>
                                        <p:cTn id="262" dur="1" fill="hold">
                                          <p:stCondLst>
                                            <p:cond delay="0"/>
                                          </p:stCondLst>
                                        </p:cTn>
                                        <p:tgtEl>
                                          <p:spTgt spid="392"/>
                                        </p:tgtEl>
                                        <p:attrNameLst>
                                          <p:attrName>style.visibility</p:attrName>
                                        </p:attrNameLst>
                                      </p:cBhvr>
                                      <p:to>
                                        <p:strVal val="hidden"/>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4" name="TextShape 1"/>
          <p:cNvSpPr txBox="1"/>
          <p:nvPr/>
        </p:nvSpPr>
        <p:spPr>
          <a:xfrm>
            <a:off x="8610480" y="6373080"/>
            <a:ext cx="2742840" cy="364680"/>
          </a:xfrm>
          <a:prstGeom prst="rect">
            <a:avLst/>
          </a:prstGeom>
          <a:noFill/>
          <a:ln>
            <a:noFill/>
          </a:ln>
        </p:spPr>
        <p:txBody>
          <a:bodyPr anchor="ctr"/>
          <a:p>
            <a:pPr algn="r">
              <a:lnSpc>
                <a:spcPct val="100000"/>
              </a:lnSpc>
            </a:pPr>
            <a:fld id="{DEB8B2E8-4882-4F90-AC21-9AC0C4106966}" type="slidenum">
              <a:rPr b="1" lang="en-CA" sz="2000" spc="-1" strike="noStrike">
                <a:solidFill>
                  <a:srgbClr val="000000"/>
                </a:solidFill>
                <a:uFill>
                  <a:solidFill>
                    <a:srgbClr val="ffffff"/>
                  </a:solidFill>
                </a:uFill>
                <a:latin typeface="Calibri"/>
              </a:rPr>
              <a:t>&lt;number&gt;</a:t>
            </a:fld>
            <a:endParaRPr b="0" lang="en-CA" sz="1400" spc="-1" strike="noStrike">
              <a:solidFill>
                <a:srgbClr val="000000"/>
              </a:solidFill>
              <a:uFill>
                <a:solidFill>
                  <a:srgbClr val="ffffff"/>
                </a:solidFill>
              </a:uFill>
              <a:latin typeface="Times New Roman"/>
            </a:endParaRPr>
          </a:p>
        </p:txBody>
      </p:sp>
      <p:sp>
        <p:nvSpPr>
          <p:cNvPr id="395" name="Line 2"/>
          <p:cNvSpPr/>
          <p:nvPr/>
        </p:nvSpPr>
        <p:spPr>
          <a:xfrm>
            <a:off x="838080" y="1558800"/>
            <a:ext cx="10515600" cy="360"/>
          </a:xfrm>
          <a:prstGeom prst="line">
            <a:avLst/>
          </a:prstGeom>
          <a:ln w="38160"/>
        </p:spPr>
        <p:style>
          <a:lnRef idx="3">
            <a:schemeClr val="accent1"/>
          </a:lnRef>
          <a:fillRef idx="0">
            <a:schemeClr val="accent1"/>
          </a:fillRef>
          <a:effectRef idx="2">
            <a:schemeClr val="accent1"/>
          </a:effectRef>
          <a:fontRef idx="minor"/>
        </p:style>
      </p:sp>
      <p:sp>
        <p:nvSpPr>
          <p:cNvPr id="396" name="TextShape 3"/>
          <p:cNvSpPr txBox="1"/>
          <p:nvPr/>
        </p:nvSpPr>
        <p:spPr>
          <a:xfrm>
            <a:off x="775440" y="1657080"/>
            <a:ext cx="4880160" cy="4350960"/>
          </a:xfrm>
          <a:prstGeom prst="rect">
            <a:avLst/>
          </a:prstGeom>
          <a:noFill/>
          <a:ln>
            <a:noFill/>
          </a:ln>
        </p:spPr>
        <p:txBody>
          <a:bodyPr/>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Run the experiment on:</a:t>
            </a:r>
            <a:endParaRPr b="0"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200" spc="-1" strike="noStrike">
                <a:solidFill>
                  <a:srgbClr val="000000"/>
                </a:solidFill>
                <a:uFill>
                  <a:solidFill>
                    <a:srgbClr val="ffffff"/>
                  </a:solidFill>
                </a:uFill>
                <a:latin typeface="Calibri"/>
              </a:rPr>
              <a:t>Xeon D-1541 processor</a:t>
            </a:r>
            <a:endParaRPr b="0"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200" spc="-1" strike="noStrike">
                <a:solidFill>
                  <a:srgbClr val="000000"/>
                </a:solidFill>
                <a:uFill>
                  <a:solidFill>
                    <a:srgbClr val="ffffff"/>
                  </a:solidFill>
                </a:uFill>
                <a:latin typeface="Calibri"/>
              </a:rPr>
              <a:t>Dual-channel DDR4 memory</a:t>
            </a:r>
            <a:endParaRPr b="0" lang="en-US" sz="2000" spc="-1" strike="noStrike">
              <a:solidFill>
                <a:srgbClr val="000000"/>
              </a:solidFill>
              <a:uFill>
                <a:solidFill>
                  <a:srgbClr val="ffffff"/>
                </a:solidFill>
              </a:uFill>
              <a:latin typeface="Calibri"/>
            </a:endParaRPr>
          </a:p>
          <a:p>
            <a:pPr marL="228600" indent="-228240">
              <a:lnSpc>
                <a:spcPct val="90000"/>
              </a:lnSpc>
              <a:buClr>
                <a:srgbClr val="000000"/>
              </a:buClr>
              <a:buFont typeface="Arial"/>
              <a:buChar char="•"/>
            </a:pPr>
            <a:r>
              <a:rPr b="0" lang="en-US" sz="2800" spc="-1" strike="noStrike">
                <a:solidFill>
                  <a:srgbClr val="000000"/>
                </a:solidFill>
                <a:uFill>
                  <a:solidFill>
                    <a:srgbClr val="ffffff"/>
                  </a:solidFill>
                </a:uFill>
                <a:latin typeface="Calibri"/>
              </a:rPr>
              <a:t>Eviction latency:</a:t>
            </a:r>
            <a:endParaRPr b="0" lang="en-US" sz="28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200" spc="-1" strike="noStrike">
                <a:solidFill>
                  <a:srgbClr val="000000"/>
                </a:solidFill>
                <a:uFill>
                  <a:solidFill>
                    <a:srgbClr val="ffffff"/>
                  </a:solidFill>
                </a:uFill>
                <a:latin typeface="Calibri"/>
              </a:rPr>
              <a:t>Depends on number of active ways</a:t>
            </a:r>
            <a:endParaRPr b="0" lang="en-US" sz="2000" spc="-1" strike="noStrike">
              <a:solidFill>
                <a:srgbClr val="000000"/>
              </a:solidFill>
              <a:uFill>
                <a:solidFill>
                  <a:srgbClr val="ffffff"/>
                </a:solidFill>
              </a:uFill>
              <a:latin typeface="Calibri"/>
            </a:endParaRPr>
          </a:p>
          <a:p>
            <a:pPr lvl="1" marL="685800" indent="-228240">
              <a:lnSpc>
                <a:spcPct val="100000"/>
              </a:lnSpc>
              <a:buClr>
                <a:srgbClr val="000000"/>
              </a:buClr>
              <a:buFont typeface="Arial"/>
              <a:buChar char="•"/>
            </a:pPr>
            <a:r>
              <a:rPr b="0" lang="en-US" sz="2200" spc="-1" strike="noStrike">
                <a:solidFill>
                  <a:srgbClr val="000000"/>
                </a:solidFill>
                <a:uFill>
                  <a:solidFill>
                    <a:srgbClr val="ffffff"/>
                  </a:solidFill>
                </a:uFill>
                <a:latin typeface="Calibri"/>
              </a:rPr>
              <a:t>Distribution for 1000 conflicting access latencies</a:t>
            </a:r>
            <a:endParaRPr b="0" lang="en-US" sz="2000" spc="-1" strike="noStrike">
              <a:solidFill>
                <a:srgbClr val="000000"/>
              </a:solidFill>
              <a:uFill>
                <a:solidFill>
                  <a:srgbClr val="ffffff"/>
                </a:solidFill>
              </a:uFill>
              <a:latin typeface="Calibri"/>
            </a:endParaRPr>
          </a:p>
          <a:p>
            <a:endParaRPr b="0" lang="en-US" sz="2800" spc="-1" strike="noStrike">
              <a:solidFill>
                <a:srgbClr val="000000"/>
              </a:solidFill>
              <a:uFill>
                <a:solidFill>
                  <a:srgbClr val="ffffff"/>
                </a:solidFill>
              </a:uFill>
              <a:latin typeface="Calibri"/>
            </a:endParaRPr>
          </a:p>
        </p:txBody>
      </p:sp>
      <p:graphicFrame>
        <p:nvGraphicFramePr>
          <p:cNvPr id="397" name="Table 4"/>
          <p:cNvGraphicFramePr/>
          <p:nvPr/>
        </p:nvGraphicFramePr>
        <p:xfrm>
          <a:off x="540720" y="4872600"/>
          <a:ext cx="4647960" cy="1640880"/>
        </p:xfrm>
        <a:graphic>
          <a:graphicData uri="http://schemas.openxmlformats.org/drawingml/2006/table">
            <a:tbl>
              <a:tblPr/>
              <a:tblGrid>
                <a:gridCol w="2592720"/>
                <a:gridCol w="2055240"/>
              </a:tblGrid>
              <a:tr h="528840">
                <a:tc>
                  <a:txBody>
                    <a:bodyPr/>
                    <a:p>
                      <a:pPr algn="ctr">
                        <a:lnSpc>
                          <a:spcPct val="100000"/>
                        </a:lnSpc>
                      </a:pPr>
                      <a:r>
                        <a:rPr b="1" lang="en-CA" sz="1800" spc="-1" strike="noStrike">
                          <a:solidFill>
                            <a:srgbClr val="ffffff"/>
                          </a:solidFill>
                          <a:uFill>
                            <a:solidFill>
                              <a:srgbClr val="ffffff"/>
                            </a:solidFill>
                          </a:uFill>
                          <a:latin typeface="Calibri"/>
                        </a:rPr>
                        <a:t>Eviction Technique</a:t>
                      </a:r>
                      <a:endParaRPr b="0" lang="en-CA"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c>
                  <a:txBody>
                    <a:bodyPr/>
                    <a:p>
                      <a:pPr algn="ctr">
                        <a:lnSpc>
                          <a:spcPct val="100000"/>
                        </a:lnSpc>
                      </a:pPr>
                      <a:r>
                        <a:rPr b="1" lang="en-CA" sz="1800" spc="-1" strike="noStrike">
                          <a:solidFill>
                            <a:srgbClr val="ffffff"/>
                          </a:solidFill>
                          <a:uFill>
                            <a:solidFill>
                              <a:srgbClr val="ffffff"/>
                            </a:solidFill>
                          </a:uFill>
                          <a:latin typeface="Calibri"/>
                        </a:rPr>
                        <a:t>Average Latency</a:t>
                      </a:r>
                      <a:endParaRPr b="0" lang="en-CA" sz="1800" spc="-1" strike="noStrike">
                        <a:solidFill>
                          <a:srgbClr val="000000"/>
                        </a:solidFill>
                        <a:uFill>
                          <a:solidFill>
                            <a:srgbClr val="ffffff"/>
                          </a:solidFill>
                        </a:uFill>
                        <a:latin typeface="Arial"/>
                      </a:endParaRPr>
                    </a:p>
                    <a:p>
                      <a:pPr algn="ctr">
                        <a:lnSpc>
                          <a:spcPct val="100000"/>
                        </a:lnSpc>
                      </a:pPr>
                      <a:r>
                        <a:rPr b="1" lang="en-CA" sz="1800" spc="-1" strike="noStrike">
                          <a:solidFill>
                            <a:srgbClr val="ffffff"/>
                          </a:solidFill>
                          <a:uFill>
                            <a:solidFill>
                              <a:srgbClr val="ffffff"/>
                            </a:solidFill>
                          </a:uFill>
                          <a:latin typeface="Calibri"/>
                        </a:rPr>
                        <a:t>(clock cycles)</a:t>
                      </a:r>
                      <a:endParaRPr b="0" lang="en-CA"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5b9bd5"/>
                    </a:solidFill>
                  </a:tcPr>
                </a:tc>
              </a:tr>
              <a:tr h="370800">
                <a:tc>
                  <a:txBody>
                    <a:bodyPr/>
                    <a:p>
                      <a:pPr algn="ctr">
                        <a:lnSpc>
                          <a:spcPct val="100000"/>
                        </a:lnSpc>
                      </a:pPr>
                      <a:r>
                        <a:rPr b="0" lang="en-CA" sz="1800" spc="-1" strike="noStrike">
                          <a:solidFill>
                            <a:srgbClr val="000000"/>
                          </a:solidFill>
                          <a:uFill>
                            <a:solidFill>
                              <a:srgbClr val="ffffff"/>
                            </a:solidFill>
                          </a:uFill>
                          <a:latin typeface="Calibri"/>
                        </a:rPr>
                        <a:t>12-way conflicting access</a:t>
                      </a:r>
                      <a:endParaRPr b="0" lang="en-CA"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gn="ctr">
                        <a:lnSpc>
                          <a:spcPct val="100000"/>
                        </a:lnSpc>
                      </a:pPr>
                      <a:r>
                        <a:rPr b="0" lang="en-CA" sz="1800" spc="-1" strike="noStrike">
                          <a:solidFill>
                            <a:srgbClr val="000000"/>
                          </a:solidFill>
                          <a:uFill>
                            <a:solidFill>
                              <a:srgbClr val="ffffff"/>
                            </a:solidFill>
                          </a:uFill>
                          <a:latin typeface="Calibri"/>
                        </a:rPr>
                        <a:t>195</a:t>
                      </a:r>
                      <a:endParaRPr b="0" lang="en-CA"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r h="370800">
                <a:tc>
                  <a:txBody>
                    <a:bodyPr/>
                    <a:p>
                      <a:pPr algn="ctr">
                        <a:lnSpc>
                          <a:spcPct val="100000"/>
                        </a:lnSpc>
                      </a:pPr>
                      <a:r>
                        <a:rPr b="0" lang="en-CA" sz="1800" spc="-1" strike="noStrike">
                          <a:solidFill>
                            <a:srgbClr val="000000"/>
                          </a:solidFill>
                          <a:uFill>
                            <a:solidFill>
                              <a:srgbClr val="ffffff"/>
                            </a:solidFill>
                          </a:uFill>
                          <a:latin typeface="Calibri"/>
                        </a:rPr>
                        <a:t>CLFLUSH</a:t>
                      </a:r>
                      <a:endParaRPr b="0" lang="en-CA"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c>
                  <a:txBody>
                    <a:bodyPr/>
                    <a:p>
                      <a:pPr algn="ctr">
                        <a:lnSpc>
                          <a:spcPct val="100000"/>
                        </a:lnSpc>
                      </a:pPr>
                      <a:r>
                        <a:rPr b="0" lang="en-CA" sz="1800" spc="-1" strike="noStrike">
                          <a:solidFill>
                            <a:srgbClr val="000000"/>
                          </a:solidFill>
                          <a:uFill>
                            <a:solidFill>
                              <a:srgbClr val="ffffff"/>
                            </a:solidFill>
                          </a:uFill>
                          <a:latin typeface="Calibri"/>
                        </a:rPr>
                        <a:t>168</a:t>
                      </a:r>
                      <a:endParaRPr b="0" lang="en-CA"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9eff7"/>
                    </a:solidFill>
                  </a:tcPr>
                </a:tc>
              </a:tr>
              <a:tr h="370800">
                <a:tc>
                  <a:txBody>
                    <a:bodyPr/>
                    <a:p>
                      <a:pPr algn="ctr">
                        <a:lnSpc>
                          <a:spcPct val="100000"/>
                        </a:lnSpc>
                      </a:pPr>
                      <a:r>
                        <a:rPr b="0" lang="en-CA" sz="1800" spc="-1" strike="noStrike">
                          <a:solidFill>
                            <a:srgbClr val="000000"/>
                          </a:solidFill>
                          <a:uFill>
                            <a:solidFill>
                              <a:srgbClr val="ffffff"/>
                            </a:solidFill>
                          </a:uFill>
                          <a:latin typeface="Calibri"/>
                        </a:rPr>
                        <a:t>1-way conflicting access</a:t>
                      </a:r>
                      <a:endParaRPr b="0" lang="en-CA"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c>
                  <a:txBody>
                    <a:bodyPr/>
                    <a:p>
                      <a:pPr algn="ctr">
                        <a:lnSpc>
                          <a:spcPct val="100000"/>
                        </a:lnSpc>
                      </a:pPr>
                      <a:r>
                        <a:rPr b="0" lang="en-CA" sz="1800" spc="-1" strike="noStrike">
                          <a:solidFill>
                            <a:srgbClr val="000000"/>
                          </a:solidFill>
                          <a:uFill>
                            <a:solidFill>
                              <a:srgbClr val="ffffff"/>
                            </a:solidFill>
                          </a:uFill>
                          <a:latin typeface="Calibri"/>
                        </a:rPr>
                        <a:t>110</a:t>
                      </a:r>
                      <a:endParaRPr b="0" lang="en-CA" sz="1800" spc="-1" strike="noStrike">
                        <a:solidFill>
                          <a:srgbClr val="000000"/>
                        </a:solidFill>
                        <a:uFill>
                          <a:solidFill>
                            <a:srgbClr val="ffffff"/>
                          </a:solidFill>
                        </a:uFill>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d1deef"/>
                    </a:solidFill>
                  </a:tcPr>
                </a:tc>
              </a:tr>
            </a:tbl>
          </a:graphicData>
        </a:graphic>
      </p:graphicFrame>
      <p:sp>
        <p:nvSpPr>
          <p:cNvPr id="398" name="TextShape 5"/>
          <p:cNvSpPr txBox="1"/>
          <p:nvPr/>
        </p:nvSpPr>
        <p:spPr>
          <a:xfrm>
            <a:off x="838080" y="435960"/>
            <a:ext cx="10515240" cy="1325160"/>
          </a:xfrm>
          <a:prstGeom prst="rect">
            <a:avLst/>
          </a:prstGeom>
          <a:noFill/>
          <a:ln>
            <a:noFill/>
          </a:ln>
        </p:spPr>
        <p:txBody>
          <a:bodyPr anchor="ctr"/>
          <a:p>
            <a:pPr>
              <a:lnSpc>
                <a:spcPct val="90000"/>
              </a:lnSpc>
            </a:pPr>
            <a:r>
              <a:rPr b="0" lang="en-US" sz="4000" spc="-1" strike="noStrike">
                <a:solidFill>
                  <a:srgbClr val="000000"/>
                </a:solidFill>
                <a:uFill>
                  <a:solidFill>
                    <a:srgbClr val="ffffff"/>
                  </a:solidFill>
                </a:uFill>
                <a:latin typeface="Bookman Old Style"/>
                <a:ea typeface="바탕"/>
              </a:rPr>
              <a:t>CAT Enables Efficient DRAM Access</a:t>
            </a:r>
            <a:endParaRPr b="0" lang="en-US" sz="1800" spc="-1" strike="noStrike">
              <a:solidFill>
                <a:srgbClr val="000000"/>
              </a:solidFill>
              <a:uFill>
                <a:solidFill>
                  <a:srgbClr val="ffffff"/>
                </a:solidFill>
              </a:uFill>
              <a:latin typeface="Calibri"/>
            </a:endParaRPr>
          </a:p>
        </p:txBody>
      </p:sp>
      <p:pic>
        <p:nvPicPr>
          <p:cNvPr id="399" name="Picture 1" descr=""/>
          <p:cNvPicPr/>
          <p:nvPr/>
        </p:nvPicPr>
        <p:blipFill>
          <a:blip r:embed="rId1"/>
          <a:stretch/>
        </p:blipFill>
        <p:spPr>
          <a:xfrm>
            <a:off x="5708520" y="1587600"/>
            <a:ext cx="6164280" cy="4304160"/>
          </a:xfrm>
          <a:prstGeom prst="rect">
            <a:avLst/>
          </a:prstGeom>
          <a:ln>
            <a:noFill/>
          </a:ln>
        </p:spPr>
      </p:pic>
      <p:sp>
        <p:nvSpPr>
          <p:cNvPr id="400" name="CustomShape 6"/>
          <p:cNvSpPr/>
          <p:nvPr/>
        </p:nvSpPr>
        <p:spPr>
          <a:xfrm>
            <a:off x="3155400" y="5907240"/>
            <a:ext cx="1996200" cy="334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p:style>
      </p:sp>
      <p:sp>
        <p:nvSpPr>
          <p:cNvPr id="401" name="CustomShape 7"/>
          <p:cNvSpPr/>
          <p:nvPr/>
        </p:nvSpPr>
        <p:spPr>
          <a:xfrm>
            <a:off x="3161520" y="6286680"/>
            <a:ext cx="1996200" cy="334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p:style>
      </p:sp>
      <p:sp>
        <p:nvSpPr>
          <p:cNvPr id="402" name="CustomShape 8"/>
          <p:cNvSpPr/>
          <p:nvPr/>
        </p:nvSpPr>
        <p:spPr>
          <a:xfrm flipH="1" flipV="1">
            <a:off x="5163120" y="6063480"/>
            <a:ext cx="1150560" cy="321120"/>
          </a:xfrm>
          <a:custGeom>
            <a:avLst/>
            <a:gdLst/>
            <a:ahLst/>
            <a:rect l="l" t="t" r="r" b="b"/>
            <a:pathLst>
              <a:path w="21600" h="21600">
                <a:moveTo>
                  <a:pt x="0" y="0"/>
                </a:moveTo>
                <a:lnTo>
                  <a:pt x="21600" y="21600"/>
                </a:lnTo>
              </a:path>
            </a:pathLst>
          </a:custGeom>
          <a:noFill/>
          <a:ln w="15840">
            <a:tailEnd len="med" type="triangle" w="med"/>
          </a:ln>
        </p:spPr>
        <p:style>
          <a:lnRef idx="1">
            <a:schemeClr val="accent1"/>
          </a:lnRef>
          <a:fillRef idx="0">
            <a:schemeClr val="accent1"/>
          </a:fillRef>
          <a:effectRef idx="0">
            <a:schemeClr val="accent1"/>
          </a:effectRef>
          <a:fontRef idx="minor"/>
        </p:style>
      </p:sp>
      <p:sp>
        <p:nvSpPr>
          <p:cNvPr id="403" name="CustomShape 9"/>
          <p:cNvSpPr/>
          <p:nvPr/>
        </p:nvSpPr>
        <p:spPr>
          <a:xfrm flipH="1">
            <a:off x="5185800" y="6400800"/>
            <a:ext cx="1128240" cy="83880"/>
          </a:xfrm>
          <a:custGeom>
            <a:avLst/>
            <a:gdLst/>
            <a:ahLst/>
            <a:rect l="l" t="t" r="r" b="b"/>
            <a:pathLst>
              <a:path w="21600" h="21600">
                <a:moveTo>
                  <a:pt x="0" y="0"/>
                </a:moveTo>
                <a:lnTo>
                  <a:pt x="21600" y="21600"/>
                </a:lnTo>
              </a:path>
            </a:pathLst>
          </a:custGeom>
          <a:noFill/>
          <a:ln w="15840">
            <a:tailEnd len="med" type="triangle" w="med"/>
          </a:ln>
        </p:spPr>
        <p:style>
          <a:lnRef idx="1">
            <a:schemeClr val="accent1"/>
          </a:lnRef>
          <a:fillRef idx="0">
            <a:schemeClr val="accent1"/>
          </a:fillRef>
          <a:effectRef idx="0">
            <a:schemeClr val="accent1"/>
          </a:effectRef>
          <a:fontRef idx="minor"/>
        </p:style>
      </p:sp>
      <p:sp>
        <p:nvSpPr>
          <p:cNvPr id="404" name="CustomShape 10"/>
          <p:cNvSpPr/>
          <p:nvPr/>
        </p:nvSpPr>
        <p:spPr>
          <a:xfrm>
            <a:off x="6095880" y="6312600"/>
            <a:ext cx="1777680" cy="36468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CA" sz="1200" spc="-1" strike="noStrike">
                <a:solidFill>
                  <a:srgbClr val="000000"/>
                </a:solidFill>
                <a:uFill>
                  <a:solidFill>
                    <a:srgbClr val="ffffff"/>
                  </a:solidFill>
                </a:uFill>
                <a:latin typeface="Calibri"/>
              </a:rPr>
              <a:t>&gt; 1/3 reduction in eviction latency</a:t>
            </a:r>
            <a:endParaRPr b="0" lang="en-CA" sz="1800" spc="-1" strike="noStrike">
              <a:solidFill>
                <a:srgbClr val="000000"/>
              </a:solidFill>
              <a:uFill>
                <a:solidFill>
                  <a:srgbClr val="ffffff"/>
                </a:solidFill>
              </a:uFill>
              <a:latin typeface="Arial"/>
            </a:endParaRPr>
          </a:p>
        </p:txBody>
      </p:sp>
      <p:sp>
        <p:nvSpPr>
          <p:cNvPr id="405" name="CustomShape 11"/>
          <p:cNvSpPr/>
          <p:nvPr/>
        </p:nvSpPr>
        <p:spPr>
          <a:xfrm flipH="1">
            <a:off x="5118480" y="6399360"/>
            <a:ext cx="799200" cy="70200"/>
          </a:xfrm>
          <a:custGeom>
            <a:avLst/>
            <a:gdLst/>
            <a:ahLst/>
            <a:rect l="l" t="t" r="r" b="b"/>
            <a:pathLst>
              <a:path w="21600" h="21600">
                <a:moveTo>
                  <a:pt x="0" y="0"/>
                </a:moveTo>
                <a:lnTo>
                  <a:pt x="21600" y="21600"/>
                </a:lnTo>
              </a:path>
            </a:pathLst>
          </a:custGeom>
          <a:noFill/>
          <a:ln w="12600">
            <a:tailEnd len="med" type="triangle" w="med"/>
          </a:ln>
        </p:spPr>
        <p:style>
          <a:lnRef idx="1">
            <a:schemeClr val="accent1"/>
          </a:lnRef>
          <a:fillRef idx="0">
            <a:schemeClr val="accent1"/>
          </a:fillRef>
          <a:effectRef idx="0">
            <a:schemeClr val="accent1"/>
          </a:effectRef>
          <a:fontRef idx="minor"/>
        </p:style>
      </p:sp>
      <p:sp>
        <p:nvSpPr>
          <p:cNvPr id="406" name="CustomShape 12"/>
          <p:cNvSpPr/>
          <p:nvPr/>
        </p:nvSpPr>
        <p:spPr>
          <a:xfrm>
            <a:off x="5826600" y="5811840"/>
            <a:ext cx="1518480" cy="987840"/>
          </a:xfrm>
          <a:prstGeom prst="cloud">
            <a:avLst/>
          </a:prstGeom>
          <a:solidFill>
            <a:srgbClr val="ff7c80"/>
          </a:solidFill>
          <a:ln>
            <a:solidFill>
              <a:srgbClr val="e49694"/>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CA" sz="1100" spc="-1" strike="noStrike">
                <a:solidFill>
                  <a:srgbClr val="000000"/>
                </a:solidFill>
                <a:uFill>
                  <a:solidFill>
                    <a:srgbClr val="ffffff"/>
                  </a:solidFill>
                </a:uFill>
                <a:latin typeface="Calibri"/>
              </a:rPr>
              <a:t>2 addresses mapping to same cache set</a:t>
            </a:r>
            <a:endParaRPr b="0" lang="en-CA" sz="1800" spc="-1" strike="noStrike">
              <a:solidFill>
                <a:srgbClr val="000000"/>
              </a:solidFill>
              <a:uFill>
                <a:solidFill>
                  <a:srgbClr val="ffffff"/>
                </a:solidFill>
              </a:uFill>
              <a:latin typeface="Arial"/>
            </a:endParaRPr>
          </a:p>
        </p:txBody>
      </p:sp>
      <p:sp>
        <p:nvSpPr>
          <p:cNvPr id="407" name="CustomShape 13"/>
          <p:cNvSpPr/>
          <p:nvPr/>
        </p:nvSpPr>
        <p:spPr>
          <a:xfrm flipV="1">
            <a:off x="7255080" y="5492160"/>
            <a:ext cx="671040" cy="516240"/>
          </a:xfrm>
          <a:custGeom>
            <a:avLst/>
            <a:gdLst/>
            <a:ahLst/>
            <a:rect l="l" t="t" r="r" b="b"/>
            <a:pathLst>
              <a:path w="21600" h="21600">
                <a:moveTo>
                  <a:pt x="0" y="0"/>
                </a:moveTo>
                <a:lnTo>
                  <a:pt x="21600" y="21600"/>
                </a:lnTo>
              </a:path>
            </a:pathLst>
          </a:custGeom>
          <a:noFill/>
          <a:ln w="15840">
            <a:tailEnd len="med" type="triangle" w="med"/>
          </a:ln>
        </p:spPr>
        <p:style>
          <a:lnRef idx="1">
            <a:schemeClr val="accent1"/>
          </a:lnRef>
          <a:fillRef idx="0">
            <a:schemeClr val="accent1"/>
          </a:fillRef>
          <a:effectRef idx="0">
            <a:schemeClr val="accent1"/>
          </a:effectRef>
          <a:fontRef idx="minor"/>
        </p:style>
      </p:sp>
      <p:sp>
        <p:nvSpPr>
          <p:cNvPr id="408" name="CustomShape 14"/>
          <p:cNvSpPr/>
          <p:nvPr/>
        </p:nvSpPr>
        <p:spPr>
          <a:xfrm>
            <a:off x="6960240" y="5805000"/>
            <a:ext cx="1708920" cy="982800"/>
          </a:xfrm>
          <a:prstGeom prst="cloud">
            <a:avLst/>
          </a:prstGeom>
          <a:solidFill>
            <a:schemeClr val="accent6">
              <a:lumMod val="60000"/>
              <a:lumOff val="4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CA" sz="1200" spc="-1" strike="noStrike">
                <a:solidFill>
                  <a:srgbClr val="000000"/>
                </a:solidFill>
                <a:uFill>
                  <a:solidFill>
                    <a:srgbClr val="ffffff"/>
                  </a:solidFill>
                </a:uFill>
                <a:latin typeface="Times New Roman"/>
              </a:rPr>
              <a:t>CLFLUSH and </a:t>
            </a:r>
            <a:endParaRPr b="0" lang="en-CA" sz="1800" spc="-1" strike="noStrike">
              <a:solidFill>
                <a:srgbClr val="000000"/>
              </a:solidFill>
              <a:uFill>
                <a:solidFill>
                  <a:srgbClr val="ffffff"/>
                </a:solidFill>
              </a:uFill>
              <a:latin typeface="Arial"/>
            </a:endParaRPr>
          </a:p>
          <a:p>
            <a:pPr algn="ctr">
              <a:lnSpc>
                <a:spcPct val="100000"/>
              </a:lnSpc>
            </a:pPr>
            <a:r>
              <a:rPr b="0" lang="en-CA" sz="1200" spc="-1" strike="noStrike">
                <a:solidFill>
                  <a:srgbClr val="000000"/>
                </a:solidFill>
                <a:uFill>
                  <a:solidFill>
                    <a:srgbClr val="ffffff"/>
                  </a:solidFill>
                </a:uFill>
                <a:latin typeface="Times New Roman"/>
              </a:rPr>
              <a:t>reload </a:t>
            </a:r>
            <a:endParaRPr b="0" lang="en-CA" sz="1800" spc="-1" strike="noStrike">
              <a:solidFill>
                <a:srgbClr val="000000"/>
              </a:solidFill>
              <a:uFill>
                <a:solidFill>
                  <a:srgbClr val="ffffff"/>
                </a:solidFill>
              </a:uFill>
              <a:latin typeface="Arial"/>
            </a:endParaRPr>
          </a:p>
          <a:p>
            <a:pPr algn="ctr">
              <a:lnSpc>
                <a:spcPct val="100000"/>
              </a:lnSpc>
            </a:pPr>
            <a:r>
              <a:rPr b="0" lang="en-CA" sz="1200" spc="-1" strike="noStrike">
                <a:solidFill>
                  <a:srgbClr val="000000"/>
                </a:solidFill>
                <a:uFill>
                  <a:solidFill>
                    <a:srgbClr val="ffffff"/>
                  </a:solidFill>
                </a:uFill>
                <a:latin typeface="Times New Roman"/>
              </a:rPr>
              <a:t>an address</a:t>
            </a:r>
            <a:endParaRPr b="0" lang="en-CA" sz="1800" spc="-1" strike="noStrike">
              <a:solidFill>
                <a:srgbClr val="000000"/>
              </a:solidFill>
              <a:uFill>
                <a:solidFill>
                  <a:srgbClr val="ffffff"/>
                </a:solidFill>
              </a:uFill>
              <a:latin typeface="Arial"/>
            </a:endParaRPr>
          </a:p>
        </p:txBody>
      </p:sp>
      <p:sp>
        <p:nvSpPr>
          <p:cNvPr id="409" name="CustomShape 15"/>
          <p:cNvSpPr/>
          <p:nvPr/>
        </p:nvSpPr>
        <p:spPr>
          <a:xfrm flipH="1" flipV="1">
            <a:off x="5151240" y="6073920"/>
            <a:ext cx="1821960" cy="129960"/>
          </a:xfrm>
          <a:custGeom>
            <a:avLst/>
            <a:gdLst/>
            <a:ahLst/>
            <a:rect l="l" t="t" r="r" b="b"/>
            <a:pathLst>
              <a:path w="21600" h="21600">
                <a:moveTo>
                  <a:pt x="0" y="0"/>
                </a:moveTo>
                <a:lnTo>
                  <a:pt x="21600" y="21600"/>
                </a:lnTo>
              </a:path>
            </a:pathLst>
          </a:custGeom>
          <a:noFill/>
          <a:ln w="12600">
            <a:tailEnd len="med" type="triangle" w="med"/>
          </a:ln>
        </p:spPr>
        <p:style>
          <a:lnRef idx="1">
            <a:schemeClr val="accent1"/>
          </a:lnRef>
          <a:fillRef idx="0">
            <a:schemeClr val="accent1"/>
          </a:fillRef>
          <a:effectRef idx="0">
            <a:schemeClr val="accent1"/>
          </a:effectRef>
          <a:fontRef idx="minor"/>
        </p:style>
      </p:sp>
      <p:sp>
        <p:nvSpPr>
          <p:cNvPr id="410" name="CustomShape 16"/>
          <p:cNvSpPr/>
          <p:nvPr/>
        </p:nvSpPr>
        <p:spPr>
          <a:xfrm flipV="1">
            <a:off x="8479080" y="5248440"/>
            <a:ext cx="639360" cy="688320"/>
          </a:xfrm>
          <a:custGeom>
            <a:avLst/>
            <a:gdLst/>
            <a:ahLst/>
            <a:rect l="l" t="t" r="r" b="b"/>
            <a:pathLst>
              <a:path w="21600" h="21600">
                <a:moveTo>
                  <a:pt x="0" y="0"/>
                </a:moveTo>
                <a:lnTo>
                  <a:pt x="21600" y="21600"/>
                </a:lnTo>
              </a:path>
            </a:pathLst>
          </a:custGeom>
          <a:noFill/>
          <a:ln w="12600">
            <a:tailEnd len="med" type="triangle" w="med"/>
          </a:ln>
        </p:spPr>
        <p:style>
          <a:lnRef idx="1">
            <a:schemeClr val="accent1"/>
          </a:lnRef>
          <a:fillRef idx="0">
            <a:schemeClr val="accent1"/>
          </a:fillRef>
          <a:effectRef idx="0">
            <a:schemeClr val="accent1"/>
          </a:effectRef>
          <a:fontRef idx="minor"/>
        </p:style>
      </p:sp>
      <p:sp>
        <p:nvSpPr>
          <p:cNvPr id="411" name="CustomShape 17"/>
          <p:cNvSpPr/>
          <p:nvPr/>
        </p:nvSpPr>
        <p:spPr>
          <a:xfrm>
            <a:off x="8446680" y="5793480"/>
            <a:ext cx="1795320" cy="1042920"/>
          </a:xfrm>
          <a:prstGeom prst="cloud">
            <a:avLst/>
          </a:prstGeom>
          <a:solidFill>
            <a:srgbClr val="6666ff"/>
          </a:solidFill>
          <a:ln>
            <a:solidFill>
              <a:srgbClr val="6666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p>
            <a:pPr algn="ctr">
              <a:lnSpc>
                <a:spcPct val="100000"/>
              </a:lnSpc>
            </a:pPr>
            <a:r>
              <a:rPr b="0" lang="en-CA" sz="1100" spc="-1" strike="noStrike">
                <a:solidFill>
                  <a:srgbClr val="ffffff"/>
                </a:solidFill>
                <a:uFill>
                  <a:solidFill>
                    <a:srgbClr val="ffffff"/>
                  </a:solidFill>
                </a:uFill>
                <a:latin typeface="Calibri"/>
              </a:rPr>
              <a:t>N+1 addresses mapping to same N-way cache set</a:t>
            </a:r>
            <a:endParaRPr b="0" lang="en-CA" sz="1800" spc="-1" strike="noStrike">
              <a:solidFill>
                <a:srgbClr val="000000"/>
              </a:solidFill>
              <a:uFill>
                <a:solidFill>
                  <a:srgbClr val="ffffff"/>
                </a:solidFill>
              </a:uFill>
              <a:latin typeface="Arial"/>
            </a:endParaRPr>
          </a:p>
        </p:txBody>
      </p:sp>
      <p:sp>
        <p:nvSpPr>
          <p:cNvPr id="412" name="CustomShape 18"/>
          <p:cNvSpPr/>
          <p:nvPr/>
        </p:nvSpPr>
        <p:spPr>
          <a:xfrm flipH="1" flipV="1">
            <a:off x="5226840" y="5674680"/>
            <a:ext cx="3235680" cy="588960"/>
          </a:xfrm>
          <a:custGeom>
            <a:avLst/>
            <a:gdLst/>
            <a:ahLst/>
            <a:rect l="l" t="t" r="r" b="b"/>
            <a:pathLst>
              <a:path w="21600" h="21600">
                <a:moveTo>
                  <a:pt x="0" y="0"/>
                </a:moveTo>
                <a:lnTo>
                  <a:pt x="21600" y="21600"/>
                </a:lnTo>
              </a:path>
            </a:pathLst>
          </a:custGeom>
          <a:noFill/>
          <a:ln w="12600">
            <a:tailEnd len="med" type="triangle" w="med"/>
          </a:ln>
        </p:spPr>
        <p:style>
          <a:lnRef idx="1">
            <a:schemeClr val="accent1"/>
          </a:lnRef>
          <a:fillRef idx="0">
            <a:schemeClr val="accent1"/>
          </a:fillRef>
          <a:effectRef idx="0">
            <a:schemeClr val="accent1"/>
          </a:effectRef>
          <a:fontRef idx="minor"/>
        </p:style>
      </p:sp>
      <p:sp>
        <p:nvSpPr>
          <p:cNvPr id="413" name="CustomShape 19"/>
          <p:cNvSpPr/>
          <p:nvPr/>
        </p:nvSpPr>
        <p:spPr>
          <a:xfrm flipV="1">
            <a:off x="9982080" y="5460120"/>
            <a:ext cx="146880" cy="393480"/>
          </a:xfrm>
          <a:custGeom>
            <a:avLst/>
            <a:gdLst/>
            <a:ahLst/>
            <a:rect l="l" t="t" r="r" b="b"/>
            <a:pathLst>
              <a:path w="21600" h="21600">
                <a:moveTo>
                  <a:pt x="0" y="0"/>
                </a:moveTo>
                <a:lnTo>
                  <a:pt x="21600" y="21600"/>
                </a:lnTo>
              </a:path>
            </a:pathLst>
          </a:custGeom>
          <a:noFill/>
          <a:ln w="12600">
            <a:tailEnd len="med" type="triangle" w="med"/>
          </a:ln>
        </p:spPr>
        <p:style>
          <a:lnRef idx="1">
            <a:schemeClr val="accent1"/>
          </a:lnRef>
          <a:fillRef idx="0">
            <a:schemeClr val="accent1"/>
          </a:fillRef>
          <a:effectRef idx="0">
            <a:schemeClr val="accent1"/>
          </a:effectRef>
          <a:fontRef idx="minor"/>
        </p:style>
      </p:sp>
    </p:spTree>
  </p:cSld>
  <p:timing>
    <p:tnLst>
      <p:par>
        <p:cTn id="263" dur="indefinite" restart="never" nodeType="tmRoot">
          <p:childTnLst>
            <p:seq>
              <p:cTn id="264" dur="indefinite" nodeType="mainSeq">
                <p:childTnLst>
                  <p:par>
                    <p:cTn id="265" fill="hold">
                      <p:stCondLst>
                        <p:cond delay="indefinite"/>
                      </p:stCondLst>
                      <p:childTnLst>
                        <p:par>
                          <p:cTn id="266" fill="hold">
                            <p:stCondLst>
                              <p:cond delay="0"/>
                            </p:stCondLst>
                            <p:childTnLst>
                              <p:par>
                                <p:cTn id="267" nodeType="clickEffect" fill="hold" presetClass="entr" presetID="1">
                                  <p:stCondLst>
                                    <p:cond delay="0"/>
                                  </p:stCondLst>
                                  <p:childTnLst>
                                    <p:set>
                                      <p:cBhvr>
                                        <p:cTn id="268" dur="1" fill="hold">
                                          <p:stCondLst>
                                            <p:cond delay="0"/>
                                          </p:stCondLst>
                                        </p:cTn>
                                        <p:tgtEl>
                                          <p:spTgt spid="413"/>
                                        </p:tgtEl>
                                        <p:attrNameLst>
                                          <p:attrName>style.visibility</p:attrName>
                                        </p:attrNameLst>
                                      </p:cBhvr>
                                      <p:to>
                                        <p:strVal val="visible"/>
                                      </p:to>
                                    </p:set>
                                  </p:childTnLst>
                                </p:cTn>
                              </p:par>
                              <p:par>
                                <p:cTn id="269" nodeType="withEffect" fill="hold" presetClass="entr" presetID="1">
                                  <p:stCondLst>
                                    <p:cond delay="0"/>
                                  </p:stCondLst>
                                  <p:childTnLst>
                                    <p:set>
                                      <p:cBhvr>
                                        <p:cTn id="270" dur="1" fill="hold">
                                          <p:stCondLst>
                                            <p:cond delay="0"/>
                                          </p:stCondLst>
                                        </p:cTn>
                                        <p:tgtEl>
                                          <p:spTgt spid="411"/>
                                        </p:tgtEl>
                                        <p:attrNameLst>
                                          <p:attrName>style.visibility</p:attrName>
                                        </p:attrNameLst>
                                      </p:cBhvr>
                                      <p:to>
                                        <p:strVal val="visible"/>
                                      </p:to>
                                    </p:set>
                                  </p:childTnLst>
                                </p:cTn>
                              </p:par>
                              <p:par>
                                <p:cTn id="271" nodeType="withEffect" fill="hold" presetClass="entr" presetID="1">
                                  <p:stCondLst>
                                    <p:cond delay="0"/>
                                  </p:stCondLst>
                                  <p:childTnLst>
                                    <p:set>
                                      <p:cBhvr>
                                        <p:cTn id="272" dur="1" fill="hold">
                                          <p:stCondLst>
                                            <p:cond delay="0"/>
                                          </p:stCondLst>
                                        </p:cTn>
                                        <p:tgtEl>
                                          <p:spTgt spid="412"/>
                                        </p:tgtEl>
                                        <p:attrNameLst>
                                          <p:attrName>style.visibility</p:attrName>
                                        </p:attrNameLst>
                                      </p:cBhvr>
                                      <p:to>
                                        <p:strVal val="visible"/>
                                      </p:to>
                                    </p:set>
                                  </p:childTnLst>
                                </p:cTn>
                              </p:par>
                            </p:childTnLst>
                          </p:cTn>
                        </p:par>
                      </p:childTnLst>
                    </p:cTn>
                  </p:par>
                  <p:par>
                    <p:cTn id="273" fill="hold">
                      <p:stCondLst>
                        <p:cond delay="indefinite"/>
                      </p:stCondLst>
                      <p:childTnLst>
                        <p:par>
                          <p:cTn id="274" fill="hold">
                            <p:stCondLst>
                              <p:cond delay="0"/>
                            </p:stCondLst>
                            <p:childTnLst>
                              <p:par>
                                <p:cTn id="275" nodeType="clickEffect" fill="hold" presetClass="entr" presetID="1">
                                  <p:stCondLst>
                                    <p:cond delay="0"/>
                                  </p:stCondLst>
                                  <p:childTnLst>
                                    <p:set>
                                      <p:cBhvr>
                                        <p:cTn id="276" dur="1" fill="hold">
                                          <p:stCondLst>
                                            <p:cond delay="0"/>
                                          </p:stCondLst>
                                        </p:cTn>
                                        <p:tgtEl>
                                          <p:spTgt spid="410"/>
                                        </p:tgtEl>
                                        <p:attrNameLst>
                                          <p:attrName>style.visibility</p:attrName>
                                        </p:attrNameLst>
                                      </p:cBhvr>
                                      <p:to>
                                        <p:strVal val="visible"/>
                                      </p:to>
                                    </p:set>
                                  </p:childTnLst>
                                </p:cTn>
                              </p:par>
                              <p:par>
                                <p:cTn id="277" nodeType="withEffect" fill="hold" presetClass="entr" presetID="1">
                                  <p:stCondLst>
                                    <p:cond delay="0"/>
                                  </p:stCondLst>
                                  <p:childTnLst>
                                    <p:set>
                                      <p:cBhvr>
                                        <p:cTn id="278" dur="1" fill="hold">
                                          <p:stCondLst>
                                            <p:cond delay="0"/>
                                          </p:stCondLst>
                                        </p:cTn>
                                        <p:tgtEl>
                                          <p:spTgt spid="409"/>
                                        </p:tgtEl>
                                        <p:attrNameLst>
                                          <p:attrName>style.visibility</p:attrName>
                                        </p:attrNameLst>
                                      </p:cBhvr>
                                      <p:to>
                                        <p:strVal val="visible"/>
                                      </p:to>
                                    </p:set>
                                  </p:childTnLst>
                                </p:cTn>
                              </p:par>
                              <p:par>
                                <p:cTn id="279" nodeType="withEffect" fill="hold" presetClass="entr" presetID="1">
                                  <p:stCondLst>
                                    <p:cond delay="0"/>
                                  </p:stCondLst>
                                  <p:childTnLst>
                                    <p:set>
                                      <p:cBhvr>
                                        <p:cTn id="280" dur="1" fill="hold">
                                          <p:stCondLst>
                                            <p:cond delay="0"/>
                                          </p:stCondLst>
                                        </p:cTn>
                                        <p:tgtEl>
                                          <p:spTgt spid="408"/>
                                        </p:tgtEl>
                                        <p:attrNameLst>
                                          <p:attrName>style.visibility</p:attrName>
                                        </p:attrNameLst>
                                      </p:cBhvr>
                                      <p:to>
                                        <p:strVal val="visible"/>
                                      </p:to>
                                    </p:set>
                                  </p:childTnLst>
                                </p:cTn>
                              </p:par>
                              <p:par>
                                <p:cTn id="281" nodeType="withEffect" fill="hold" presetClass="exit" presetID="1">
                                  <p:stCondLst>
                                    <p:cond delay="0"/>
                                  </p:stCondLst>
                                  <p:childTnLst>
                                    <p:set>
                                      <p:cBhvr>
                                        <p:cTn id="282" dur="1" fill="hold">
                                          <p:stCondLst>
                                            <p:cond delay="0"/>
                                          </p:stCondLst>
                                        </p:cTn>
                                        <p:tgtEl>
                                          <p:spTgt spid="413"/>
                                        </p:tgtEl>
                                        <p:attrNameLst>
                                          <p:attrName>style.visibility</p:attrName>
                                        </p:attrNameLst>
                                      </p:cBhvr>
                                      <p:to>
                                        <p:strVal val="hidden"/>
                                      </p:to>
                                    </p:set>
                                  </p:childTnLst>
                                </p:cTn>
                              </p:par>
                              <p:par>
                                <p:cTn id="283" nodeType="withEffect" fill="hold" presetClass="exit" presetID="1">
                                  <p:stCondLst>
                                    <p:cond delay="0"/>
                                  </p:stCondLst>
                                  <p:childTnLst>
                                    <p:set>
                                      <p:cBhvr>
                                        <p:cTn id="284" dur="1" fill="hold">
                                          <p:stCondLst>
                                            <p:cond delay="0"/>
                                          </p:stCondLst>
                                        </p:cTn>
                                        <p:tgtEl>
                                          <p:spTgt spid="411"/>
                                        </p:tgtEl>
                                        <p:attrNameLst>
                                          <p:attrName>style.visibility</p:attrName>
                                        </p:attrNameLst>
                                      </p:cBhvr>
                                      <p:to>
                                        <p:strVal val="hidden"/>
                                      </p:to>
                                    </p:set>
                                  </p:childTnLst>
                                </p:cTn>
                              </p:par>
                              <p:par>
                                <p:cTn id="285" nodeType="withEffect" fill="hold" presetClass="exit" presetID="1">
                                  <p:stCondLst>
                                    <p:cond delay="0"/>
                                  </p:stCondLst>
                                  <p:childTnLst>
                                    <p:set>
                                      <p:cBhvr>
                                        <p:cTn id="286" dur="1" fill="hold">
                                          <p:stCondLst>
                                            <p:cond delay="0"/>
                                          </p:stCondLst>
                                        </p:cTn>
                                        <p:tgtEl>
                                          <p:spTgt spid="412"/>
                                        </p:tgtEl>
                                        <p:attrNameLst>
                                          <p:attrName>style.visibility</p:attrName>
                                        </p:attrNameLst>
                                      </p:cBhvr>
                                      <p:to>
                                        <p:strVal val="hidden"/>
                                      </p:to>
                                    </p:set>
                                  </p:childTnLst>
                                </p:cTn>
                              </p:par>
                            </p:childTnLst>
                          </p:cTn>
                        </p:par>
                      </p:childTnLst>
                    </p:cTn>
                  </p:par>
                  <p:par>
                    <p:cTn id="287" fill="hold">
                      <p:stCondLst>
                        <p:cond delay="indefinite"/>
                      </p:stCondLst>
                      <p:childTnLst>
                        <p:par>
                          <p:cTn id="288" fill="hold">
                            <p:stCondLst>
                              <p:cond delay="0"/>
                            </p:stCondLst>
                            <p:childTnLst>
                              <p:par>
                                <p:cTn id="289" nodeType="clickEffect" fill="hold" presetClass="entr" presetID="1">
                                  <p:stCondLst>
                                    <p:cond delay="0"/>
                                  </p:stCondLst>
                                  <p:childTnLst>
                                    <p:set>
                                      <p:cBhvr>
                                        <p:cTn id="290" dur="1" fill="hold">
                                          <p:stCondLst>
                                            <p:cond delay="0"/>
                                          </p:stCondLst>
                                        </p:cTn>
                                        <p:tgtEl>
                                          <p:spTgt spid="405"/>
                                        </p:tgtEl>
                                        <p:attrNameLst>
                                          <p:attrName>style.visibility</p:attrName>
                                        </p:attrNameLst>
                                      </p:cBhvr>
                                      <p:to>
                                        <p:strVal val="visible"/>
                                      </p:to>
                                    </p:set>
                                  </p:childTnLst>
                                </p:cTn>
                              </p:par>
                              <p:par>
                                <p:cTn id="291" nodeType="withEffect" fill="hold" presetClass="entr" presetID="1">
                                  <p:stCondLst>
                                    <p:cond delay="0"/>
                                  </p:stCondLst>
                                  <p:childTnLst>
                                    <p:set>
                                      <p:cBhvr>
                                        <p:cTn id="292" dur="1" fill="hold">
                                          <p:stCondLst>
                                            <p:cond delay="0"/>
                                          </p:stCondLst>
                                        </p:cTn>
                                        <p:tgtEl>
                                          <p:spTgt spid="407"/>
                                        </p:tgtEl>
                                        <p:attrNameLst>
                                          <p:attrName>style.visibility</p:attrName>
                                        </p:attrNameLst>
                                      </p:cBhvr>
                                      <p:to>
                                        <p:strVal val="visible"/>
                                      </p:to>
                                    </p:set>
                                  </p:childTnLst>
                                </p:cTn>
                              </p:par>
                              <p:par>
                                <p:cTn id="293" nodeType="withEffect" fill="hold" presetClass="entr" presetID="1">
                                  <p:stCondLst>
                                    <p:cond delay="0"/>
                                  </p:stCondLst>
                                  <p:childTnLst>
                                    <p:set>
                                      <p:cBhvr>
                                        <p:cTn id="294" dur="1" fill="hold">
                                          <p:stCondLst>
                                            <p:cond delay="0"/>
                                          </p:stCondLst>
                                        </p:cTn>
                                        <p:tgtEl>
                                          <p:spTgt spid="406"/>
                                        </p:tgtEl>
                                        <p:attrNameLst>
                                          <p:attrName>style.visibility</p:attrName>
                                        </p:attrNameLst>
                                      </p:cBhvr>
                                      <p:to>
                                        <p:strVal val="visible"/>
                                      </p:to>
                                    </p:set>
                                  </p:childTnLst>
                                </p:cTn>
                              </p:par>
                              <p:par>
                                <p:cTn id="295" nodeType="withEffect" fill="hold" presetClass="exit" presetID="1">
                                  <p:stCondLst>
                                    <p:cond delay="0"/>
                                  </p:stCondLst>
                                  <p:childTnLst>
                                    <p:set>
                                      <p:cBhvr>
                                        <p:cTn id="296" dur="1" fill="hold">
                                          <p:stCondLst>
                                            <p:cond delay="0"/>
                                          </p:stCondLst>
                                        </p:cTn>
                                        <p:tgtEl>
                                          <p:spTgt spid="410"/>
                                        </p:tgtEl>
                                        <p:attrNameLst>
                                          <p:attrName>style.visibility</p:attrName>
                                        </p:attrNameLst>
                                      </p:cBhvr>
                                      <p:to>
                                        <p:strVal val="hidden"/>
                                      </p:to>
                                    </p:set>
                                  </p:childTnLst>
                                </p:cTn>
                              </p:par>
                              <p:par>
                                <p:cTn id="297" nodeType="withEffect" fill="hold" presetClass="exit" presetID="1">
                                  <p:stCondLst>
                                    <p:cond delay="0"/>
                                  </p:stCondLst>
                                  <p:childTnLst>
                                    <p:set>
                                      <p:cBhvr>
                                        <p:cTn id="298" dur="1" fill="hold">
                                          <p:stCondLst>
                                            <p:cond delay="0"/>
                                          </p:stCondLst>
                                        </p:cTn>
                                        <p:tgtEl>
                                          <p:spTgt spid="409"/>
                                        </p:tgtEl>
                                        <p:attrNameLst>
                                          <p:attrName>style.visibility</p:attrName>
                                        </p:attrNameLst>
                                      </p:cBhvr>
                                      <p:to>
                                        <p:strVal val="hidden"/>
                                      </p:to>
                                    </p:set>
                                  </p:childTnLst>
                                </p:cTn>
                              </p:par>
                              <p:par>
                                <p:cTn id="299" nodeType="withEffect" fill="hold" presetClass="exit" presetID="1">
                                  <p:stCondLst>
                                    <p:cond delay="0"/>
                                  </p:stCondLst>
                                  <p:childTnLst>
                                    <p:set>
                                      <p:cBhvr>
                                        <p:cTn id="300" dur="1" fill="hold">
                                          <p:stCondLst>
                                            <p:cond delay="0"/>
                                          </p:stCondLst>
                                        </p:cTn>
                                        <p:tgtEl>
                                          <p:spTgt spid="408"/>
                                        </p:tgtEl>
                                        <p:attrNameLst>
                                          <p:attrName>style.visibility</p:attrName>
                                        </p:attrNameLst>
                                      </p:cBhvr>
                                      <p:to>
                                        <p:strVal val="hidden"/>
                                      </p:to>
                                    </p:set>
                                  </p:childTnLst>
                                </p:cTn>
                              </p:par>
                            </p:childTnLst>
                          </p:cTn>
                        </p:par>
                      </p:childTnLst>
                    </p:cTn>
                  </p:par>
                  <p:par>
                    <p:cTn id="301" fill="hold">
                      <p:stCondLst>
                        <p:cond delay="indefinite"/>
                      </p:stCondLst>
                      <p:childTnLst>
                        <p:par>
                          <p:cTn id="302" fill="hold">
                            <p:stCondLst>
                              <p:cond delay="0"/>
                            </p:stCondLst>
                            <p:childTnLst>
                              <p:par>
                                <p:cTn id="303" nodeType="clickEffect" fill="hold" presetClass="entr" presetID="1">
                                  <p:stCondLst>
                                    <p:cond delay="0"/>
                                  </p:stCondLst>
                                  <p:childTnLst>
                                    <p:set>
                                      <p:cBhvr>
                                        <p:cTn id="304" dur="1" fill="hold">
                                          <p:stCondLst>
                                            <p:cond delay="0"/>
                                          </p:stCondLst>
                                        </p:cTn>
                                        <p:tgtEl>
                                          <p:spTgt spid="401"/>
                                        </p:tgtEl>
                                        <p:attrNameLst>
                                          <p:attrName>style.visibility</p:attrName>
                                        </p:attrNameLst>
                                      </p:cBhvr>
                                      <p:to>
                                        <p:strVal val="visible"/>
                                      </p:to>
                                    </p:set>
                                  </p:childTnLst>
                                </p:cTn>
                              </p:par>
                              <p:par>
                                <p:cTn id="305" nodeType="withEffect" fill="hold" presetClass="entr" presetID="1">
                                  <p:stCondLst>
                                    <p:cond delay="0"/>
                                  </p:stCondLst>
                                  <p:childTnLst>
                                    <p:set>
                                      <p:cBhvr>
                                        <p:cTn id="306" dur="1" fill="hold">
                                          <p:stCondLst>
                                            <p:cond delay="0"/>
                                          </p:stCondLst>
                                        </p:cTn>
                                        <p:tgtEl>
                                          <p:spTgt spid="400"/>
                                        </p:tgtEl>
                                        <p:attrNameLst>
                                          <p:attrName>style.visibility</p:attrName>
                                        </p:attrNameLst>
                                      </p:cBhvr>
                                      <p:to>
                                        <p:strVal val="visible"/>
                                      </p:to>
                                    </p:set>
                                  </p:childTnLst>
                                </p:cTn>
                              </p:par>
                              <p:par>
                                <p:cTn id="307" nodeType="withEffect" fill="hold" presetClass="entr" presetID="1">
                                  <p:stCondLst>
                                    <p:cond delay="0"/>
                                  </p:stCondLst>
                                  <p:childTnLst>
                                    <p:set>
                                      <p:cBhvr>
                                        <p:cTn id="308" dur="1" fill="hold">
                                          <p:stCondLst>
                                            <p:cond delay="0"/>
                                          </p:stCondLst>
                                        </p:cTn>
                                        <p:tgtEl>
                                          <p:spTgt spid="404"/>
                                        </p:tgtEl>
                                        <p:attrNameLst>
                                          <p:attrName>style.visibility</p:attrName>
                                        </p:attrNameLst>
                                      </p:cBhvr>
                                      <p:to>
                                        <p:strVal val="visible"/>
                                      </p:to>
                                    </p:set>
                                  </p:childTnLst>
                                </p:cTn>
                              </p:par>
                              <p:par>
                                <p:cTn id="309" nodeType="withEffect" fill="hold" presetClass="entr" presetID="1">
                                  <p:stCondLst>
                                    <p:cond delay="0"/>
                                  </p:stCondLst>
                                  <p:childTnLst>
                                    <p:set>
                                      <p:cBhvr>
                                        <p:cTn id="310" dur="1" fill="hold">
                                          <p:stCondLst>
                                            <p:cond delay="0"/>
                                          </p:stCondLst>
                                        </p:cTn>
                                        <p:tgtEl>
                                          <p:spTgt spid="-1"/>
                                        </p:tgtEl>
                                        <p:attrNameLst>
                                          <p:attrName>style.visibility</p:attrName>
                                        </p:attrNameLst>
                                      </p:cBhvr>
                                      <p:to>
                                        <p:strVal val="visible"/>
                                      </p:to>
                                    </p:set>
                                  </p:childTnLst>
                                </p:cTn>
                              </p:par>
                              <p:par>
                                <p:cTn id="311" nodeType="withEffect" fill="hold" presetClass="exit" presetID="1">
                                  <p:stCondLst>
                                    <p:cond delay="0"/>
                                  </p:stCondLst>
                                  <p:childTnLst>
                                    <p:set>
                                      <p:cBhvr>
                                        <p:cTn id="312" dur="1" fill="hold">
                                          <p:stCondLst>
                                            <p:cond delay="0"/>
                                          </p:stCondLst>
                                        </p:cTn>
                                        <p:tgtEl>
                                          <p:spTgt spid="405"/>
                                        </p:tgtEl>
                                        <p:attrNameLst>
                                          <p:attrName>style.visibility</p:attrName>
                                        </p:attrNameLst>
                                      </p:cBhvr>
                                      <p:to>
                                        <p:strVal val="hidden"/>
                                      </p:to>
                                    </p:set>
                                  </p:childTnLst>
                                </p:cTn>
                              </p:par>
                              <p:par>
                                <p:cTn id="313" nodeType="withEffect" fill="hold" presetClass="exit" presetID="1">
                                  <p:stCondLst>
                                    <p:cond delay="0"/>
                                  </p:stCondLst>
                                  <p:childTnLst>
                                    <p:set>
                                      <p:cBhvr>
                                        <p:cTn id="314" dur="1" fill="hold">
                                          <p:stCondLst>
                                            <p:cond delay="0"/>
                                          </p:stCondLst>
                                        </p:cTn>
                                        <p:tgtEl>
                                          <p:spTgt spid="407"/>
                                        </p:tgtEl>
                                        <p:attrNameLst>
                                          <p:attrName>style.visibility</p:attrName>
                                        </p:attrNameLst>
                                      </p:cBhvr>
                                      <p:to>
                                        <p:strVal val="hidden"/>
                                      </p:to>
                                    </p:set>
                                  </p:childTnLst>
                                </p:cTn>
                              </p:par>
                              <p:par>
                                <p:cTn id="315" nodeType="withEffect" fill="hold" presetClass="exit" presetID="1">
                                  <p:stCondLst>
                                    <p:cond delay="0"/>
                                  </p:stCondLst>
                                  <p:childTnLst>
                                    <p:set>
                                      <p:cBhvr>
                                        <p:cTn id="316" dur="1" fill="hold">
                                          <p:stCondLst>
                                            <p:cond delay="0"/>
                                          </p:stCondLst>
                                        </p:cTn>
                                        <p:tgtEl>
                                          <p:spTgt spid="406"/>
                                        </p:tgtEl>
                                        <p:attrNameLst>
                                          <p:attrName>style.visibility</p:attrName>
                                        </p:attrNameLst>
                                      </p:cBhvr>
                                      <p:to>
                                        <p:strVal val="hidden"/>
                                      </p:to>
                                    </p:se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35873</TotalTime>
  <Application>LibreOffice/5.1.6.2$Linux_X86_64 LibreOffice_project/10m0$Build-2</Application>
  <Words>3591</Words>
  <Paragraphs>819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2017-01-10T19:57:06Z</dcterms:created>
  <dc:creator>Misiker Aga</dc:creator>
  <dc:description/>
  <dc:language>en-CA</dc:language>
  <cp:lastModifiedBy/>
  <dcterms:modified xsi:type="dcterms:W3CDTF">2017-12-13T13:52:10Z</dcterms:modified>
  <cp:revision>536</cp:revision>
  <dc:subject/>
  <dc:title>When Good Protections Go Bad: Exploiting Anti-DoS Measures to Accelerate Rowhammer Attacks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42</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44</vt:i4>
  </property>
</Properties>
</file>