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tags/tag9.xml" ContentType="application/vnd.openxmlformats-officedocument.presentationml.tags+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tags/tag5.xml" ContentType="application/vnd.openxmlformats-officedocument.presentationml.tags+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tags/tag1.xml" ContentType="application/vnd.openxmlformats-officedocument.presentationml.tags+xml"/>
  <Override PartName="/ppt/slides/slide1.xml" ContentType="application/vnd.openxmlformats-officedocument.presentationml.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theme/theme2.xml" ContentType="application/vnd.openxmlformats-officedocument.theme+xml"/>
  <Override PartName="/ppt/slideLayouts/slideLayout1.xml" ContentType="application/vnd.openxmlformats-officedocument.presentationml.slideLayout+xml"/>
  <Default Extension="jpeg" ContentType="image/jpeg"/>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tags/tag6.xml" ContentType="application/vnd.openxmlformats-officedocument.presentationml.tags+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tags/tag2.xml" ContentType="application/vnd.openxmlformats-officedocument.presentationml.tags+xml"/>
  <Override PartName="/ppt/slides/slide2.xml" ContentType="application/vnd.openxmlformats-officedocument.presentationml.slide+xml"/>
  <Override PartName="/ppt/notesSlides/notesSlide13.xml" ContentType="application/vnd.openxmlformats-officedocument.presentationml.notesSlide+xml"/>
  <Default Extension="png" ContentType="image/png"/>
  <Override PartName="/ppt/slideLayouts/slideLayout2.xml" ContentType="application/vnd.openxmlformats-officedocument.presentationml.slideLayout+xml"/>
  <Override PartName="/ppt/theme/theme3.xml" ContentType="application/vnd.openxmlformats-officedocument.theme+xml"/>
  <Default Extension="pdf" ContentType="application/pdf"/>
  <Override PartName="/ppt/notesSlides/notesSlide6.xml" ContentType="application/vnd.openxmlformats-officedocument.presentationml.notesSlide+xml"/>
  <Default Extension="gif" ContentType="image/gif"/>
  <Override PartName="/ppt/slides/slide16.xml" ContentType="application/vnd.openxmlformats-officedocument.presentationml.slide+xml"/>
  <Override PartName="/ppt/notesSlides/notesSlide2.xml" ContentType="application/vnd.openxmlformats-officedocument.presentationml.notesSlide+xml"/>
  <Override PartName="/ppt/tags/tag7.xml" ContentType="application/vnd.openxmlformats-officedocument.presentationml.tags+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tags/tag3.xml" ContentType="application/vnd.openxmlformats-officedocument.presentationml.tags+xml"/>
  <Override PartName="/ppt/slides/slide3.xml" ContentType="application/vnd.openxmlformats-officedocument.presentationml.slide+xml"/>
  <Override PartName="/ppt/notesSlides/notesSlide14.xml" ContentType="application/vnd.openxmlformats-officedocument.presentationml.notes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tags/tag8.xml" ContentType="application/vnd.openxmlformats-officedocument.presentationml.tags+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60" r:id="rId1"/>
  </p:sldMasterIdLst>
  <p:notesMasterIdLst>
    <p:notesMasterId r:id="rId21"/>
  </p:notesMasterIdLst>
  <p:handoutMasterIdLst>
    <p:handoutMasterId r:id="rId22"/>
  </p:handoutMasterIdLst>
  <p:sldIdLst>
    <p:sldId id="256" r:id="rId2"/>
    <p:sldId id="265" r:id="rId3"/>
    <p:sldId id="264" r:id="rId4"/>
    <p:sldId id="268" r:id="rId5"/>
    <p:sldId id="269" r:id="rId6"/>
    <p:sldId id="285" r:id="rId7"/>
    <p:sldId id="282" r:id="rId8"/>
    <p:sldId id="283" r:id="rId9"/>
    <p:sldId id="284" r:id="rId10"/>
    <p:sldId id="274" r:id="rId11"/>
    <p:sldId id="279" r:id="rId12"/>
    <p:sldId id="270" r:id="rId13"/>
    <p:sldId id="267" r:id="rId14"/>
    <p:sldId id="287" r:id="rId15"/>
    <p:sldId id="286" r:id="rId16"/>
    <p:sldId id="278" r:id="rId17"/>
    <p:sldId id="277" r:id="rId18"/>
    <p:sldId id="280" r:id="rId19"/>
    <p:sldId id="25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schemeClr val="tx1"/>
    </p:penClr>
  </p:showPr>
  <p:clrMru>
    <a:srgbClr val="B6FF00"/>
    <a:srgbClr val="840C2E"/>
    <a:srgbClr val="FF3955"/>
    <a:srgbClr val="7F0C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7895" autoAdjust="0"/>
    <p:restoredTop sz="85261" autoAdjust="0"/>
  </p:normalViewPr>
  <p:slideViewPr>
    <p:cSldViewPr snapToGrid="0" snapToObjects="1">
      <p:cViewPr>
        <p:scale>
          <a:sx n="120" d="100"/>
          <a:sy n="120" d="100"/>
        </p:scale>
        <p:origin x="-120" y="208"/>
      </p:cViewPr>
      <p:guideLst>
        <p:guide orient="horz" pos="19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1E750C-C10D-1D47-9312-8CD56D342CC8}" type="datetimeFigureOut">
              <a:rPr lang="en-US" smtClean="0"/>
              <a:pPr/>
              <a:t>11/10/10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49E1CF0-E6A5-7C4C-A63F-30DFD5403F84}"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0EC887-DB42-B14A-82E3-BF0CFFAB627A}" type="datetimeFigureOut">
              <a:rPr lang="en-US" smtClean="0"/>
              <a:pPr/>
              <a:t>11/10/10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43E1AF-A4CD-8E44-A60A-5AF67A7D9A6D}"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Infectious diseases</a:t>
            </a:r>
            <a:r>
              <a:rPr lang="en-US" baseline="0" dirty="0" smtClean="0"/>
              <a:t> remain a significant health concern, especially in developing countries</a:t>
            </a:r>
          </a:p>
          <a:p>
            <a:r>
              <a:rPr lang="en-US" baseline="0" dirty="0" smtClean="0"/>
              <a:t>Public health programs would benefit from tools to analyze the affect of their implementation</a:t>
            </a:r>
          </a:p>
          <a:p>
            <a:r>
              <a:rPr lang="en-US" baseline="0" dirty="0" smtClean="0"/>
              <a:t>Childhood diseases are useful since they are typically easily identified giving us case counts that can be used in estimations</a:t>
            </a:r>
          </a:p>
          <a:p>
            <a:r>
              <a:rPr lang="en-US" baseline="0" dirty="0" smtClean="0"/>
              <a:t>These diseases also exhibit interesting dynamics</a:t>
            </a:r>
          </a:p>
        </p:txBody>
      </p:sp>
      <p:sp>
        <p:nvSpPr>
          <p:cNvPr id="4" name="Slide Number Placeholder 3"/>
          <p:cNvSpPr>
            <a:spLocks noGrp="1"/>
          </p:cNvSpPr>
          <p:nvPr>
            <p:ph type="sldNum" sz="quarter" idx="10"/>
          </p:nvPr>
        </p:nvSpPr>
        <p:spPr/>
        <p:txBody>
          <a:bodyPr/>
          <a:lstStyle/>
          <a:p>
            <a:fld id="{F243E1AF-A4CD-8E44-A60A-5AF67A7D9A6D}"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NLP formulation</a:t>
            </a:r>
            <a:r>
              <a:rPr lang="en-US" baseline="0" dirty="0" smtClean="0"/>
              <a:t> will simply use the binary solutions from the MIP in the big M constraints for beta. Now lets take a look at the algorithm we used to solve this problem…</a:t>
            </a:r>
            <a:endParaRPr lang="en-US" dirty="0"/>
          </a:p>
        </p:txBody>
      </p:sp>
      <p:sp>
        <p:nvSpPr>
          <p:cNvPr id="4" name="Slide Number Placeholder 3"/>
          <p:cNvSpPr>
            <a:spLocks noGrp="1"/>
          </p:cNvSpPr>
          <p:nvPr>
            <p:ph type="sldNum" sz="quarter" idx="10"/>
          </p:nvPr>
        </p:nvSpPr>
        <p:spPr/>
        <p:txBody>
          <a:bodyPr/>
          <a:lstStyle/>
          <a:p>
            <a:fld id="{F243E1AF-A4CD-8E44-A60A-5AF67A7D9A6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 can see a </a:t>
            </a:r>
            <a:r>
              <a:rPr lang="en-US" dirty="0" err="1" smtClean="0"/>
              <a:t>flowsheet</a:t>
            </a:r>
            <a:r>
              <a:rPr lang="en-US" dirty="0" smtClean="0"/>
              <a:t> which </a:t>
            </a:r>
            <a:r>
              <a:rPr lang="en-US" dirty="0" err="1" smtClean="0"/>
              <a:t>emcompasses</a:t>
            </a:r>
            <a:r>
              <a:rPr lang="en-US" baseline="0" dirty="0" smtClean="0"/>
              <a:t> the more or less the generic procedure when finding global solutions, we’ll solve a MIP which provides a lower bound and binary solutions, using these results we’ll solve the NLP to find an upper bound, and refine our MIP until we approach an acceptable Gap</a:t>
            </a:r>
            <a:endParaRPr lang="en-US" dirty="0" smtClean="0"/>
          </a:p>
          <a:p>
            <a:r>
              <a:rPr lang="en-US" dirty="0" smtClean="0"/>
              <a:t>, </a:t>
            </a:r>
          </a:p>
          <a:p>
            <a:r>
              <a:rPr lang="en-US" dirty="0" smtClean="0"/>
              <a:t>Why </a:t>
            </a:r>
            <a:r>
              <a:rPr lang="en-US" dirty="0" err="1" smtClean="0"/>
              <a:t>pyomo</a:t>
            </a:r>
            <a:endParaRPr lang="en-US" baseline="0" dirty="0" smtClean="0"/>
          </a:p>
          <a:p>
            <a:r>
              <a:rPr lang="en-US" baseline="0" dirty="0" smtClean="0"/>
              <a:t>	2) integrated modeling algorithm development (MIP/NLP)</a:t>
            </a:r>
          </a:p>
          <a:p>
            <a:r>
              <a:rPr lang="en-US" baseline="0" dirty="0" smtClean="0"/>
              <a:t>	3) Based on Python, High-level object oriented programming</a:t>
            </a:r>
          </a:p>
          <a:p>
            <a:r>
              <a:rPr lang="en-US" baseline="0" dirty="0" smtClean="0"/>
              <a:t>		- existing numerical packages</a:t>
            </a:r>
          </a:p>
          <a:p>
            <a:r>
              <a:rPr lang="en-US" baseline="0" dirty="0" smtClean="0"/>
              <a:t>		- data structures (lists, dictionaries, classes)</a:t>
            </a:r>
          </a:p>
          <a:p>
            <a:r>
              <a:rPr lang="en-US" baseline="0" dirty="0" smtClean="0"/>
              <a:t>		- functions to construct </a:t>
            </a:r>
            <a:r>
              <a:rPr lang="en-US" baseline="0" dirty="0" err="1" smtClean="0"/>
              <a:t>linearizations</a:t>
            </a:r>
            <a:endParaRPr lang="en-US" baseline="0" dirty="0" smtClean="0"/>
          </a:p>
          <a:p>
            <a:r>
              <a:rPr lang="en-US" baseline="0" dirty="0" smtClean="0"/>
              <a:t>		- interactive</a:t>
            </a:r>
          </a:p>
          <a:p>
            <a:r>
              <a:rPr lang="en-US" baseline="0" dirty="0" smtClean="0"/>
              <a:t>		- visualization</a:t>
            </a:r>
          </a:p>
          <a:p>
            <a:endParaRPr lang="en-US" dirty="0"/>
          </a:p>
        </p:txBody>
      </p:sp>
      <p:sp>
        <p:nvSpPr>
          <p:cNvPr id="4" name="Slide Number Placeholder 3"/>
          <p:cNvSpPr>
            <a:spLocks noGrp="1"/>
          </p:cNvSpPr>
          <p:nvPr>
            <p:ph type="sldNum" sz="quarter" idx="10"/>
          </p:nvPr>
        </p:nvSpPr>
        <p:spPr/>
        <p:txBody>
          <a:bodyPr/>
          <a:lstStyle/>
          <a:p>
            <a:fld id="{F243E1AF-A4CD-8E44-A60A-5AF67A7D9A6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a plot I generated using the </a:t>
            </a:r>
            <a:r>
              <a:rPr lang="en-US" baseline="0" dirty="0" err="1" smtClean="0"/>
              <a:t>matplotlib</a:t>
            </a:r>
            <a:r>
              <a:rPr lang="en-US" baseline="0" dirty="0" smtClean="0"/>
              <a:t> package in python, these plots are actually output from one of the solves we performed and its showing the region around the exp() being refined after each solve</a:t>
            </a:r>
            <a:endParaRPr lang="en-US" dirty="0"/>
          </a:p>
        </p:txBody>
      </p:sp>
      <p:sp>
        <p:nvSpPr>
          <p:cNvPr id="4" name="Slide Number Placeholder 3"/>
          <p:cNvSpPr>
            <a:spLocks noGrp="1"/>
          </p:cNvSpPr>
          <p:nvPr>
            <p:ph type="sldNum" sz="quarter" idx="10"/>
          </p:nvPr>
        </p:nvSpPr>
        <p:spPr/>
        <p:txBody>
          <a:bodyPr/>
          <a:lstStyle/>
          <a:p>
            <a:fld id="{F243E1AF-A4CD-8E44-A60A-5AF67A7D9A6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 can see a</a:t>
            </a:r>
            <a:r>
              <a:rPr lang="en-US" baseline="0" dirty="0" smtClean="0"/>
              <a:t> simple version of the</a:t>
            </a:r>
            <a:r>
              <a:rPr lang="en-US" dirty="0" smtClean="0"/>
              <a:t> “run</a:t>
            </a:r>
            <a:r>
              <a:rPr lang="en-US" baseline="0" dirty="0" smtClean="0"/>
              <a:t> file” we used to solve this problem</a:t>
            </a:r>
            <a:endParaRPr lang="en-US" dirty="0"/>
          </a:p>
        </p:txBody>
      </p:sp>
      <p:sp>
        <p:nvSpPr>
          <p:cNvPr id="4" name="Slide Number Placeholder 3"/>
          <p:cNvSpPr>
            <a:spLocks noGrp="1"/>
          </p:cNvSpPr>
          <p:nvPr>
            <p:ph type="sldNum" sz="quarter" idx="10"/>
          </p:nvPr>
        </p:nvSpPr>
        <p:spPr/>
        <p:txBody>
          <a:bodyPr/>
          <a:lstStyle/>
          <a:p>
            <a:fld id="{F243E1AF-A4CD-8E44-A60A-5AF67A7D9A6D}"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43E1AF-A4CD-8E44-A60A-5AF67A7D9A6D}"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43E1AF-A4CD-8E44-A60A-5AF67A7D9A6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Compartment models are</a:t>
            </a:r>
            <a:r>
              <a:rPr lang="en-US" baseline="0" dirty="0" smtClean="0"/>
              <a:t> the base upon which we build our mathematical models</a:t>
            </a:r>
          </a:p>
          <a:p>
            <a:r>
              <a:rPr lang="en-US" baseline="0" dirty="0" smtClean="0"/>
              <a:t>Many compartments can be used to describe different diseases, for example…</a:t>
            </a:r>
          </a:p>
          <a:p>
            <a:r>
              <a:rPr lang="en-US" baseline="0" dirty="0" smtClean="0"/>
              <a:t>SIR is suitable, though perhaps not ideal, for many childhood diseases</a:t>
            </a:r>
            <a:endParaRPr lang="en-US" dirty="0"/>
          </a:p>
        </p:txBody>
      </p:sp>
      <p:sp>
        <p:nvSpPr>
          <p:cNvPr id="4" name="Slide Number Placeholder 3"/>
          <p:cNvSpPr>
            <a:spLocks noGrp="1"/>
          </p:cNvSpPr>
          <p:nvPr>
            <p:ph type="sldNum" sz="quarter" idx="10"/>
          </p:nvPr>
        </p:nvSpPr>
        <p:spPr/>
        <p:txBody>
          <a:bodyPr/>
          <a:lstStyle/>
          <a:p>
            <a:fld id="{F243E1AF-A4CD-8E44-A60A-5AF67A7D9A6D}"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43E1AF-A4CD-8E44-A60A-5AF67A7D9A6D}"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I’ll begin by introducing the problem formulation and show some of simple transformations we used to arrive at the current formulation</a:t>
            </a:r>
          </a:p>
          <a:p>
            <a:r>
              <a:rPr lang="en-US" baseline="0" dirty="0" smtClean="0"/>
              <a:t>Then we’ll go over our solution strategy where we’ll see why </a:t>
            </a:r>
            <a:r>
              <a:rPr lang="en-US" baseline="0" dirty="0" err="1" smtClean="0"/>
              <a:t>pyomo</a:t>
            </a:r>
            <a:r>
              <a:rPr lang="en-US" baseline="0" dirty="0" smtClean="0"/>
              <a:t> was such a great tool for this type of problem</a:t>
            </a:r>
          </a:p>
          <a:p>
            <a:r>
              <a:rPr lang="en-US" baseline="0" dirty="0" smtClean="0"/>
              <a:t>We’ll look at some of the code used to define the model and the solver algorithm, and if you know python you may notice how seemingly integrated the modeling language is in python. I’ll then show some of the results our problem and end by talking a little about my experiences with </a:t>
            </a:r>
            <a:r>
              <a:rPr lang="en-US" baseline="0" dirty="0" err="1" smtClean="0"/>
              <a:t>pyomo</a:t>
            </a:r>
            <a:endParaRPr lang="en-US" baseline="0" dirty="0" smtClean="0"/>
          </a:p>
        </p:txBody>
      </p:sp>
      <p:sp>
        <p:nvSpPr>
          <p:cNvPr id="4" name="Slide Number Placeholder 3"/>
          <p:cNvSpPr>
            <a:spLocks noGrp="1"/>
          </p:cNvSpPr>
          <p:nvPr>
            <p:ph type="sldNum" sz="quarter" idx="10"/>
          </p:nvPr>
        </p:nvSpPr>
        <p:spPr/>
        <p:txBody>
          <a:bodyPr/>
          <a:lstStyle/>
          <a:p>
            <a:fld id="{F243E1AF-A4CD-8E44-A60A-5AF67A7D9A6D}"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We’re</a:t>
            </a:r>
            <a:r>
              <a:rPr lang="en-US" baseline="0" dirty="0" smtClean="0"/>
              <a:t> using t</a:t>
            </a:r>
            <a:r>
              <a:rPr lang="en-US" dirty="0" smtClean="0"/>
              <a:t>ime Series SIR Model</a:t>
            </a:r>
            <a:r>
              <a:rPr lang="en-US" baseline="0" dirty="0" smtClean="0"/>
              <a:t> to study measles infections, for instance we have around 40 years of case data for New York which includes information on birth rate and population, we’ll use this </a:t>
            </a:r>
            <a:r>
              <a:rPr lang="en-US" baseline="0" dirty="0" err="1" smtClean="0"/>
              <a:t>modle</a:t>
            </a:r>
            <a:r>
              <a:rPr lang="en-US" baseline="0" dirty="0" smtClean="0"/>
              <a:t> to study the effect of forcing seasonality on the transmission parameter beta</a:t>
            </a:r>
            <a:endParaRPr lang="en-US" dirty="0"/>
          </a:p>
        </p:txBody>
      </p:sp>
      <p:sp>
        <p:nvSpPr>
          <p:cNvPr id="4" name="Slide Number Placeholder 3"/>
          <p:cNvSpPr>
            <a:spLocks noGrp="1"/>
          </p:cNvSpPr>
          <p:nvPr>
            <p:ph type="sldNum" sz="quarter" idx="10"/>
          </p:nvPr>
        </p:nvSpPr>
        <p:spPr/>
        <p:txBody>
          <a:bodyPr/>
          <a:lstStyle/>
          <a:p>
            <a:fld id="{F243E1AF-A4CD-8E44-A60A-5AF67A7D9A6D}"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a:t>
            </a:r>
            <a:r>
              <a:rPr lang="en-US" baseline="0" dirty="0" smtClean="0"/>
              <a:t> we perform a log transform on the I equation which leaves us two exponential equality constraints for I and S, this problem formulation showed better convergence behavior for the NLP cases. Also Notice the change in the objective function, we are minimizing the log space variables which effectively places more weight on the lower cases data</a:t>
            </a:r>
            <a:endParaRPr lang="en-US" dirty="0"/>
          </a:p>
        </p:txBody>
      </p:sp>
      <p:sp>
        <p:nvSpPr>
          <p:cNvPr id="4" name="Slide Number Placeholder 3"/>
          <p:cNvSpPr>
            <a:spLocks noGrp="1"/>
          </p:cNvSpPr>
          <p:nvPr>
            <p:ph type="sldNum" sz="quarter" idx="10"/>
          </p:nvPr>
        </p:nvSpPr>
        <p:spPr/>
        <p:txBody>
          <a:bodyPr/>
          <a:lstStyle/>
          <a:p>
            <a:fld id="{F243E1AF-A4CD-8E44-A60A-5AF67A7D9A6D}"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a:t>
            </a:r>
            <a:r>
              <a:rPr lang="en-US" baseline="0" dirty="0" smtClean="0"/>
              <a:t> we assume multiplicative noise in the measured data, so we write I in terms of the data times an error term, then we log transform this equation and substitute this into our problem formulation. Assuming this measurement error is small enough this will allow us to eliminate on of the exponential constraints. So making this assumption…</a:t>
            </a:r>
          </a:p>
        </p:txBody>
      </p:sp>
      <p:sp>
        <p:nvSpPr>
          <p:cNvPr id="4" name="Slide Number Placeholder 3"/>
          <p:cNvSpPr>
            <a:spLocks noGrp="1"/>
          </p:cNvSpPr>
          <p:nvPr>
            <p:ph type="sldNum" sz="quarter" idx="10"/>
          </p:nvPr>
        </p:nvSpPr>
        <p:spPr/>
        <p:txBody>
          <a:bodyPr/>
          <a:lstStyle/>
          <a:p>
            <a:fld id="{F243E1AF-A4CD-8E44-A60A-5AF67A7D9A6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approximate the exp with its first order </a:t>
            </a:r>
            <a:r>
              <a:rPr lang="en-US" baseline="0" dirty="0" err="1" smtClean="0"/>
              <a:t>taylor</a:t>
            </a:r>
            <a:r>
              <a:rPr lang="en-US" baseline="0" dirty="0" smtClean="0"/>
              <a:t> series, and </a:t>
            </a:r>
            <a:r>
              <a:rPr lang="en-US" baseline="0" dirty="0" err="1" smtClean="0"/>
              <a:t>subtitute</a:t>
            </a:r>
            <a:r>
              <a:rPr lang="en-US" baseline="0" dirty="0" smtClean="0"/>
              <a:t> this back into the S equation. So looking at our MIP formulation</a:t>
            </a:r>
            <a:endParaRPr lang="en-US" dirty="0"/>
          </a:p>
        </p:txBody>
      </p:sp>
      <p:sp>
        <p:nvSpPr>
          <p:cNvPr id="4" name="Slide Number Placeholder 3"/>
          <p:cNvSpPr>
            <a:spLocks noGrp="1"/>
          </p:cNvSpPr>
          <p:nvPr>
            <p:ph type="sldNum" sz="quarter" idx="10"/>
          </p:nvPr>
        </p:nvSpPr>
        <p:spPr/>
        <p:txBody>
          <a:bodyPr/>
          <a:lstStyle/>
          <a:p>
            <a:fld id="{F243E1AF-A4CD-8E44-A60A-5AF67A7D9A6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use the</a:t>
            </a:r>
            <a:r>
              <a:rPr lang="en-US" baseline="0" dirty="0" smtClean="0"/>
              <a:t> standard </a:t>
            </a:r>
            <a:r>
              <a:rPr lang="en-US" baseline="0" dirty="0" err="1" smtClean="0"/>
              <a:t>p</a:t>
            </a:r>
            <a:r>
              <a:rPr lang="en-US" baseline="0" dirty="0" smtClean="0"/>
              <a:t> </a:t>
            </a:r>
            <a:r>
              <a:rPr lang="en-US" baseline="0" dirty="0" err="1" smtClean="0"/>
              <a:t>n</a:t>
            </a:r>
            <a:r>
              <a:rPr lang="en-US" baseline="0" dirty="0" smtClean="0"/>
              <a:t> </a:t>
            </a:r>
            <a:r>
              <a:rPr lang="en-US" baseline="0" dirty="0" err="1" smtClean="0"/>
              <a:t>tranformation</a:t>
            </a:r>
            <a:r>
              <a:rPr lang="en-US" baseline="0" dirty="0" smtClean="0"/>
              <a:t> to represent the one norm in the objective function, here see our model equation, we relax the exp constraint using the standard method of linear </a:t>
            </a:r>
            <a:r>
              <a:rPr lang="en-US" baseline="0" dirty="0" err="1" smtClean="0"/>
              <a:t>underestimators</a:t>
            </a:r>
            <a:r>
              <a:rPr lang="en-US" baseline="0" dirty="0" smtClean="0"/>
              <a:t> and and </a:t>
            </a:r>
            <a:r>
              <a:rPr lang="en-US" baseline="0" dirty="0" err="1" smtClean="0"/>
              <a:t>piecwise</a:t>
            </a:r>
            <a:r>
              <a:rPr lang="en-US" baseline="0" dirty="0" smtClean="0"/>
              <a:t> linear </a:t>
            </a:r>
            <a:r>
              <a:rPr lang="en-US" baseline="0" dirty="0" err="1" smtClean="0"/>
              <a:t>overestimators</a:t>
            </a:r>
            <a:r>
              <a:rPr lang="en-US" baseline="0" dirty="0" smtClean="0"/>
              <a:t>, and we represent the beta disjunction using a big M constraint where the high and low beta values are left as variables. The NLP formulation will then be…</a:t>
            </a:r>
            <a:endParaRPr lang="en-US" dirty="0"/>
          </a:p>
        </p:txBody>
      </p:sp>
      <p:sp>
        <p:nvSpPr>
          <p:cNvPr id="4" name="Slide Number Placeholder 3"/>
          <p:cNvSpPr>
            <a:spLocks noGrp="1"/>
          </p:cNvSpPr>
          <p:nvPr>
            <p:ph type="sldNum" sz="quarter" idx="10"/>
          </p:nvPr>
        </p:nvSpPr>
        <p:spPr/>
        <p:txBody>
          <a:bodyPr/>
          <a:lstStyle/>
          <a:p>
            <a:fld id="{F243E1AF-A4CD-8E44-A60A-5AF67A7D9A6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9705"/>
            <a:ext cx="7772400" cy="1280160"/>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5572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702EF3-70C7-8341-85D6-2B65B3CC72B3}" type="datetime1">
              <a:rPr lang="en-US" smtClean="0"/>
              <a:pPr/>
              <a:t>11/10/10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C1A81-ADD4-6A46-8354-E130A1A5C806}" type="slidenum">
              <a:rPr lang="en-US" smtClean="0"/>
              <a:pPr/>
              <a:t>‹#›</a:t>
            </a:fld>
            <a:endParaRPr lang="en-US"/>
          </a:p>
        </p:txBody>
      </p:sp>
      <p:sp>
        <p:nvSpPr>
          <p:cNvPr id="7" name="Rectangle 6"/>
          <p:cNvSpPr/>
          <p:nvPr/>
        </p:nvSpPr>
        <p:spPr>
          <a:xfrm>
            <a:off x="0" y="0"/>
            <a:ext cx="9144000" cy="16459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amp;m_logo.gif"/>
          <p:cNvPicPr>
            <a:picLocks noChangeAspect="1"/>
          </p:cNvPicPr>
          <p:nvPr/>
        </p:nvPicPr>
        <p:blipFill>
          <a:blip r:embed="rId2"/>
          <a:stretch>
            <a:fillRect/>
          </a:stretch>
        </p:blipFill>
        <p:spPr>
          <a:xfrm>
            <a:off x="2026" y="6208850"/>
            <a:ext cx="640080" cy="640080"/>
          </a:xfrm>
          <a:prstGeom prst="rect">
            <a:avLst/>
          </a:prstGeom>
        </p:spPr>
      </p:pic>
      <p:sp>
        <p:nvSpPr>
          <p:cNvPr id="9" name="TextBox 8"/>
          <p:cNvSpPr txBox="1"/>
          <p:nvPr/>
        </p:nvSpPr>
        <p:spPr>
          <a:xfrm>
            <a:off x="635020" y="6173499"/>
            <a:ext cx="3643546" cy="723275"/>
          </a:xfrm>
          <a:prstGeom prst="rect">
            <a:avLst/>
          </a:prstGeom>
          <a:noFill/>
        </p:spPr>
        <p:txBody>
          <a:bodyPr wrap="square" rtlCol="0">
            <a:spAutoFit/>
          </a:bodyPr>
          <a:lstStyle/>
          <a:p>
            <a:r>
              <a:rPr lang="en-US" sz="1000" dirty="0" smtClean="0">
                <a:latin typeface="Times New Roman"/>
                <a:cs typeface="Times New Roman"/>
              </a:rPr>
              <a:t>Artie McFerrin Department of </a:t>
            </a:r>
          </a:p>
          <a:p>
            <a:r>
              <a:rPr lang="en-US" sz="2100" b="1" dirty="0" smtClean="0">
                <a:solidFill>
                  <a:srgbClr val="5C070D"/>
                </a:solidFill>
                <a:latin typeface="Times New Roman"/>
                <a:cs typeface="Times New Roman"/>
              </a:rPr>
              <a:t>Chemical Engineering </a:t>
            </a:r>
          </a:p>
          <a:p>
            <a:r>
              <a:rPr lang="en-US" sz="1000" dirty="0" smtClean="0">
                <a:latin typeface="Times New Roman"/>
                <a:cs typeface="Times New Roman"/>
              </a:rPr>
              <a:t>Texas A&amp;M University</a:t>
            </a:r>
            <a:endParaRPr lang="en-US" sz="1000" dirty="0">
              <a:latin typeface="Times New Roman"/>
              <a:cs typeface="Times New Roman"/>
            </a:endParaRPr>
          </a:p>
        </p:txBody>
      </p:sp>
      <p:sp>
        <p:nvSpPr>
          <p:cNvPr id="10" name="Rectangle 9"/>
          <p:cNvSpPr/>
          <p:nvPr/>
        </p:nvSpPr>
        <p:spPr>
          <a:xfrm>
            <a:off x="0" y="1660233"/>
            <a:ext cx="9144000" cy="255320"/>
          </a:xfrm>
          <a:prstGeom prst="rect">
            <a:avLst/>
          </a:prstGeom>
          <a:solidFill>
            <a:srgbClr val="631627"/>
          </a:solidFill>
          <a:ln>
            <a:solidFill>
              <a:schemeClr val="tx1">
                <a:lumMod val="50000"/>
                <a:lumOff val="50000"/>
              </a:schemeClr>
            </a:solidFill>
          </a:ln>
          <a:effectLst>
            <a:outerShdw blurRad="40000" dist="23000" dir="5400000" rotWithShape="0">
              <a:srgbClr val="000000">
                <a:alpha val="35000"/>
              </a:srgbClr>
            </a:outerShdw>
            <a:reflection stA="50000" endPos="25000" dist="12700" dir="5400000" sy="-100000" algn="bl" rotWithShape="0"/>
          </a:effectLst>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495700-EC18-A649-81A0-74FBFD249020}" type="datetime1">
              <a:rPr lang="en-US" smtClean="0"/>
              <a:pPr/>
              <a:t>11/10/10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C1A81-ADD4-6A46-8354-E130A1A5C8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BC3300-D461-B346-AD4F-61C52FDB72AA}" type="datetime1">
              <a:rPr lang="en-US" smtClean="0"/>
              <a:pPr/>
              <a:t>11/10/10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C1A81-ADD4-6A46-8354-E130A1A5C8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p:spTree>
      <p:nvGrpSpPr>
        <p:cNvPr id="1" name=""/>
        <p:cNvGrpSpPr/>
        <p:nvPr/>
      </p:nvGrpSpPr>
      <p:grpSpPr>
        <a:xfrm>
          <a:off x="0" y="0"/>
          <a:ext cx="0" cy="0"/>
          <a:chOff x="0" y="0"/>
          <a:chExt cx="0" cy="0"/>
        </a:xfrm>
      </p:grpSpPr>
      <p:sp>
        <p:nvSpPr>
          <p:cNvPr id="10" name="Rectangle 9"/>
          <p:cNvSpPr/>
          <p:nvPr/>
        </p:nvSpPr>
        <p:spPr>
          <a:xfrm>
            <a:off x="0" y="850183"/>
            <a:ext cx="9144000" cy="255320"/>
          </a:xfrm>
          <a:prstGeom prst="rect">
            <a:avLst/>
          </a:prstGeom>
          <a:solidFill>
            <a:srgbClr val="631627"/>
          </a:solidFill>
          <a:ln>
            <a:solidFill>
              <a:schemeClr val="tx1">
                <a:lumMod val="50000"/>
                <a:lumOff val="50000"/>
              </a:schemeClr>
            </a:solidFill>
          </a:ln>
          <a:effectLst>
            <a:outerShdw blurRad="40000" dist="23000" dir="5400000" rotWithShape="0">
              <a:srgbClr val="000000">
                <a:alpha val="35000"/>
              </a:srgbClr>
            </a:outerShdw>
            <a:reflection stA="50000" endPos="25000" dist="12700" dir="5400000" sy="-100000" algn="bl" rotWithShape="0"/>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0" y="-1"/>
            <a:ext cx="9144000" cy="82296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81598"/>
            <a:ext cx="8229600" cy="685800"/>
          </a:xfrm>
        </p:spPr>
        <p:txBody>
          <a:bodyPr/>
          <a:lstStyle>
            <a:lvl1pPr>
              <a:defRPr>
                <a:solidFill>
                  <a:srgbClr val="840C2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08760"/>
            <a:ext cx="8229600" cy="4525963"/>
          </a:xfrm>
        </p:spPr>
        <p:txBody>
          <a:bodyPr/>
          <a:lstStyle>
            <a:lvl1pPr>
              <a:buClr>
                <a:schemeClr val="accent2">
                  <a:lumMod val="75000"/>
                </a:schemeClr>
              </a:buClr>
              <a:defRPr/>
            </a:lvl1pPr>
            <a:lvl2pPr>
              <a:buClr>
                <a:schemeClr val="accent2">
                  <a:lumMod val="75000"/>
                </a:schemeClr>
              </a:buClr>
              <a:defRPr/>
            </a:lvl2pPr>
            <a:lvl3pPr>
              <a:buClr>
                <a:schemeClr val="accent2">
                  <a:lumMod val="75000"/>
                </a:schemeClr>
              </a:buClr>
              <a:defRPr/>
            </a:lvl3pPr>
            <a:lvl4pPr>
              <a:buClr>
                <a:schemeClr val="accent2">
                  <a:lumMod val="75000"/>
                </a:schemeClr>
              </a:buClr>
              <a:defRPr/>
            </a:lvl4pPr>
            <a:lvl5pPr>
              <a:buClr>
                <a:schemeClr val="accent2">
                  <a:lumMod val="7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7365AAE-73BF-274A-A555-9008FB6F4743}" type="datetime1">
              <a:rPr lang="en-US" smtClean="0"/>
              <a:pPr/>
              <a:t>11/10/10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C1A81-ADD4-6A46-8354-E130A1A5C806}" type="slidenum">
              <a:rPr lang="en-US" smtClean="0"/>
              <a:pPr/>
              <a:t>‹#›</a:t>
            </a:fld>
            <a:endParaRPr lang="en-US"/>
          </a:p>
        </p:txBody>
      </p:sp>
      <p:pic>
        <p:nvPicPr>
          <p:cNvPr id="8" name="Picture 7" descr="a&amp;m_logo.gif"/>
          <p:cNvPicPr>
            <a:picLocks noChangeAspect="1"/>
          </p:cNvPicPr>
          <p:nvPr/>
        </p:nvPicPr>
        <p:blipFill>
          <a:blip r:embed="rId2"/>
          <a:stretch>
            <a:fillRect/>
          </a:stretch>
        </p:blipFill>
        <p:spPr>
          <a:xfrm>
            <a:off x="2026" y="6208850"/>
            <a:ext cx="640080" cy="640080"/>
          </a:xfrm>
          <a:prstGeom prst="rect">
            <a:avLst/>
          </a:prstGeom>
        </p:spPr>
      </p:pic>
      <p:sp>
        <p:nvSpPr>
          <p:cNvPr id="9" name="TextBox 8"/>
          <p:cNvSpPr txBox="1"/>
          <p:nvPr/>
        </p:nvSpPr>
        <p:spPr>
          <a:xfrm>
            <a:off x="635020" y="6173499"/>
            <a:ext cx="3643546" cy="723275"/>
          </a:xfrm>
          <a:prstGeom prst="rect">
            <a:avLst/>
          </a:prstGeom>
          <a:noFill/>
        </p:spPr>
        <p:txBody>
          <a:bodyPr wrap="square" rtlCol="0">
            <a:spAutoFit/>
          </a:bodyPr>
          <a:lstStyle/>
          <a:p>
            <a:r>
              <a:rPr lang="en-US" sz="1000" dirty="0" smtClean="0">
                <a:latin typeface="Times New Roman"/>
                <a:cs typeface="Times New Roman"/>
              </a:rPr>
              <a:t>Artie McFerrin Department of </a:t>
            </a:r>
          </a:p>
          <a:p>
            <a:r>
              <a:rPr lang="en-US" sz="2100" b="1" dirty="0" smtClean="0">
                <a:solidFill>
                  <a:srgbClr val="5C070D"/>
                </a:solidFill>
                <a:latin typeface="Times New Roman"/>
                <a:cs typeface="Times New Roman"/>
              </a:rPr>
              <a:t>Chemical Engineering </a:t>
            </a:r>
          </a:p>
          <a:p>
            <a:r>
              <a:rPr lang="en-US" sz="1000" dirty="0" smtClean="0">
                <a:latin typeface="Times New Roman"/>
                <a:cs typeface="Times New Roman"/>
              </a:rPr>
              <a:t>Texas A&amp;M University</a:t>
            </a:r>
            <a:endParaRPr lang="en-US" sz="1000" dirty="0">
              <a:latin typeface="Times New Roman"/>
              <a:cs typeface="Times New Roman"/>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15253E-1E03-5F43-900B-47A8AC01B28C}" type="datetime1">
              <a:rPr lang="en-US" smtClean="0"/>
              <a:pPr/>
              <a:t>11/10/10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C1A81-ADD4-6A46-8354-E130A1A5C80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443335-F6EA-FB46-8DF2-3FA096A19698}" type="datetime1">
              <a:rPr lang="en-US" smtClean="0"/>
              <a:pPr/>
              <a:t>11/10/10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C1A81-ADD4-6A46-8354-E130A1A5C8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8360F0-816B-D746-A1CB-011D625676AF}" type="datetime1">
              <a:rPr lang="en-US" smtClean="0"/>
              <a:pPr/>
              <a:t>11/10/10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5C1A81-ADD4-6A46-8354-E130A1A5C8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ED6E2B-556C-2244-A4D6-624F4DFB4F48}" type="datetime1">
              <a:rPr lang="en-US" smtClean="0"/>
              <a:pPr/>
              <a:t>11/10/10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5C1A81-ADD4-6A46-8354-E130A1A5C8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AE677F-EBA2-C944-A15B-47D103B84CED}" type="datetime1">
              <a:rPr lang="en-US" smtClean="0"/>
              <a:pPr/>
              <a:t>11/10/10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5C1A81-ADD4-6A46-8354-E130A1A5C8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5112EC-5E08-C64F-8D7A-CF50F0CB49E8}" type="datetime1">
              <a:rPr lang="en-US" smtClean="0"/>
              <a:pPr/>
              <a:t>11/10/10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C1A81-ADD4-6A46-8354-E130A1A5C8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B7E03C-FB50-0A41-8BA0-F76C6932B6C4}" type="datetime1">
              <a:rPr lang="en-US" smtClean="0"/>
              <a:pPr/>
              <a:t>11/10/10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C1A81-ADD4-6A46-8354-E130A1A5C8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260B11-227F-E549-AF5E-A48858B56D3B}" type="datetime1">
              <a:rPr lang="en-US" smtClean="0"/>
              <a:pPr/>
              <a:t>11/10/10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765C1A81-ADD4-6A46-8354-E130A1A5C80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audio" Target="NUL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9.xml"/><Relationship Id="rId5" Type="http://schemas.openxmlformats.org/officeDocument/2006/relationships/image" Target="../media/image32.pdf"/><Relationship Id="rId6" Type="http://schemas.openxmlformats.org/officeDocument/2006/relationships/image" Target="../media/image33.png"/><Relationship Id="rId7" Type="http://schemas.openxmlformats.org/officeDocument/2006/relationships/image" Target="../media/image4.png"/><Relationship Id="rId1" Type="http://schemas.openxmlformats.org/officeDocument/2006/relationships/tags" Target="../tags/tag6.xml"/><Relationship Id="rId2" Type="http://schemas.openxmlformats.org/officeDocument/2006/relationships/audio" Target="NUL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34.pdf"/><Relationship Id="rId5" Type="http://schemas.openxmlformats.org/officeDocument/2006/relationships/image" Target="../media/image35.png"/><Relationship Id="rId6" Type="http://schemas.openxmlformats.org/officeDocument/2006/relationships/image" Target="../media/image4.png"/><Relationship Id="rId1" Type="http://schemas.openxmlformats.org/officeDocument/2006/relationships/audio" Target="NUL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1.xml"/><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8.png"/><Relationship Id="rId8" Type="http://schemas.openxmlformats.org/officeDocument/2006/relationships/image" Target="../media/image39.png"/><Relationship Id="rId9" Type="http://schemas.openxmlformats.org/officeDocument/2006/relationships/image" Target="../media/image4.png"/><Relationship Id="rId1" Type="http://schemas.openxmlformats.org/officeDocument/2006/relationships/tags" Target="../tags/tag7.xml"/><Relationship Id="rId2" Type="http://schemas.openxmlformats.org/officeDocument/2006/relationships/audio" Target="NUL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2.xml"/><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3.png"/><Relationship Id="rId9" Type="http://schemas.openxmlformats.org/officeDocument/2006/relationships/image" Target="../media/image44.png"/><Relationship Id="rId10" Type="http://schemas.openxmlformats.org/officeDocument/2006/relationships/image" Target="../media/image4.png"/><Relationship Id="rId1" Type="http://schemas.openxmlformats.org/officeDocument/2006/relationships/tags" Target="../tags/tag8.xml"/><Relationship Id="rId2" Type="http://schemas.openxmlformats.org/officeDocument/2006/relationships/audio" Target="NUL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png"/><Relationship Id="rId1" Type="http://schemas.openxmlformats.org/officeDocument/2006/relationships/audio" Target="NUL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46.png"/><Relationship Id="rId5" Type="http://schemas.openxmlformats.org/officeDocument/2006/relationships/image" Target="../media/image4.png"/><Relationship Id="rId1" Type="http://schemas.openxmlformats.org/officeDocument/2006/relationships/audio" Target="NUL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png"/><Relationship Id="rId1" Type="http://schemas.openxmlformats.org/officeDocument/2006/relationships/audio" Target="NUL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48.png"/><Relationship Id="rId5" Type="http://schemas.openxmlformats.org/officeDocument/2006/relationships/image" Target="../media/image4.png"/><Relationship Id="rId1" Type="http://schemas.openxmlformats.org/officeDocument/2006/relationships/tags" Target="../tags/tag9.xml"/><Relationship Id="rId2" Type="http://schemas.openxmlformats.org/officeDocument/2006/relationships/audio" Target="NUL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4.png"/><Relationship Id="rId1" Type="http://schemas.openxmlformats.org/officeDocument/2006/relationships/audio" Target="NUL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49.png"/><Relationship Id="rId5" Type="http://schemas.openxmlformats.org/officeDocument/2006/relationships/image" Target="../media/image4.png"/><Relationship Id="rId1" Type="http://schemas.openxmlformats.org/officeDocument/2006/relationships/audio" Target="NUL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5.pdf"/><Relationship Id="rId5" Type="http://schemas.openxmlformats.org/officeDocument/2006/relationships/image" Target="../media/image6.png"/><Relationship Id="rId6" Type="http://schemas.openxmlformats.org/officeDocument/2006/relationships/image" Target="../media/image7.pdf"/><Relationship Id="rId7" Type="http://schemas.openxmlformats.org/officeDocument/2006/relationships/image" Target="../media/image8.png"/><Relationship Id="rId8" Type="http://schemas.openxmlformats.org/officeDocument/2006/relationships/image" Target="../media/image4.png"/><Relationship Id="rId1" Type="http://schemas.openxmlformats.org/officeDocument/2006/relationships/audio" Target="NUL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df"/><Relationship Id="rId7" Type="http://schemas.openxmlformats.org/officeDocument/2006/relationships/image" Target="../media/image12.png"/><Relationship Id="rId8" Type="http://schemas.openxmlformats.org/officeDocument/2006/relationships/image" Target="../media/image4.png"/><Relationship Id="rId1" Type="http://schemas.openxmlformats.org/officeDocument/2006/relationships/audio" Target="NUL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xml"/><Relationship Id="rId5" Type="http://schemas.openxmlformats.org/officeDocument/2006/relationships/image" Target="../media/image13.pdf"/><Relationship Id="rId6" Type="http://schemas.openxmlformats.org/officeDocument/2006/relationships/image" Target="../media/image14.png"/><Relationship Id="rId7" Type="http://schemas.openxmlformats.org/officeDocument/2006/relationships/image" Target="../media/image15.pdf"/><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1" Type="http://schemas.openxmlformats.org/officeDocument/2006/relationships/image" Target="../media/image4.png"/><Relationship Id="rId1" Type="http://schemas.openxmlformats.org/officeDocument/2006/relationships/tags" Target="../tags/tag1.xml"/><Relationship Id="rId2" Type="http://schemas.openxmlformats.org/officeDocument/2006/relationships/audio" Target="NUL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4.png"/><Relationship Id="rId1" Type="http://schemas.openxmlformats.org/officeDocument/2006/relationships/audio" Target="NUL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5.xml"/><Relationship Id="rId5" Type="http://schemas.openxmlformats.org/officeDocument/2006/relationships/image" Target="../media/image19.pdf"/><Relationship Id="rId6" Type="http://schemas.openxmlformats.org/officeDocument/2006/relationships/image" Target="../media/image20.png"/><Relationship Id="rId7" Type="http://schemas.openxmlformats.org/officeDocument/2006/relationships/image" Target="../media/image15.pdf"/><Relationship Id="rId8" Type="http://schemas.openxmlformats.org/officeDocument/2006/relationships/image" Target="../media/image16.png"/><Relationship Id="rId9" Type="http://schemas.openxmlformats.org/officeDocument/2006/relationships/image" Target="../media/image21.png"/><Relationship Id="rId10" Type="http://schemas.openxmlformats.org/officeDocument/2006/relationships/image" Target="../media/image4.png"/><Relationship Id="rId1" Type="http://schemas.openxmlformats.org/officeDocument/2006/relationships/tags" Target="../tags/tag2.xml"/><Relationship Id="rId2" Type="http://schemas.openxmlformats.org/officeDocument/2006/relationships/audio" Target="NUL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6.xml"/><Relationship Id="rId5" Type="http://schemas.openxmlformats.org/officeDocument/2006/relationships/image" Target="../media/image22.pdf"/><Relationship Id="rId6" Type="http://schemas.openxmlformats.org/officeDocument/2006/relationships/image" Target="../media/image23.png"/><Relationship Id="rId7" Type="http://schemas.openxmlformats.org/officeDocument/2006/relationships/image" Target="../media/image17.png"/><Relationship Id="rId8" Type="http://schemas.openxmlformats.org/officeDocument/2006/relationships/image" Target="../media/image4.png"/><Relationship Id="rId1" Type="http://schemas.openxmlformats.org/officeDocument/2006/relationships/tags" Target="../tags/tag3.xml"/><Relationship Id="rId2" Type="http://schemas.openxmlformats.org/officeDocument/2006/relationships/audio" Target="NUL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7.xml"/><Relationship Id="rId5" Type="http://schemas.openxmlformats.org/officeDocument/2006/relationships/image" Target="../media/image24.pdf"/><Relationship Id="rId6" Type="http://schemas.openxmlformats.org/officeDocument/2006/relationships/image" Target="../media/image25.png"/><Relationship Id="rId7" Type="http://schemas.openxmlformats.org/officeDocument/2006/relationships/image" Target="../media/image26.pdf"/><Relationship Id="rId8" Type="http://schemas.openxmlformats.org/officeDocument/2006/relationships/image" Target="../media/image27.png"/><Relationship Id="rId9" Type="http://schemas.openxmlformats.org/officeDocument/2006/relationships/image" Target="../media/image4.png"/><Relationship Id="rId1" Type="http://schemas.openxmlformats.org/officeDocument/2006/relationships/tags" Target="../tags/tag4.xml"/><Relationship Id="rId2" Type="http://schemas.openxmlformats.org/officeDocument/2006/relationships/audio" Target="NUL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8.xml"/><Relationship Id="rId5" Type="http://schemas.openxmlformats.org/officeDocument/2006/relationships/image" Target="../media/image28.pdf"/><Relationship Id="rId6" Type="http://schemas.openxmlformats.org/officeDocument/2006/relationships/image" Target="../media/image29.png"/><Relationship Id="rId7" Type="http://schemas.openxmlformats.org/officeDocument/2006/relationships/image" Target="../media/image30.pdf"/><Relationship Id="rId8" Type="http://schemas.openxmlformats.org/officeDocument/2006/relationships/image" Target="../media/image31.png"/><Relationship Id="rId9" Type="http://schemas.openxmlformats.org/officeDocument/2006/relationships/image" Target="../media/image4.png"/><Relationship Id="rId1" Type="http://schemas.openxmlformats.org/officeDocument/2006/relationships/tags" Target="../tags/tag5.xml"/><Relationship Id="rId2" Type="http://schemas.openxmlformats.org/officeDocument/2006/relationships/audio" Target="NUL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200" dirty="0" smtClean="0"/>
              <a:t>Global Optimization for Estimation of On/Off Seasonality in Infectious Disease Spread Using Pyomo</a:t>
            </a:r>
            <a:endParaRPr lang="en-US" sz="3400" dirty="0">
              <a:solidFill>
                <a:srgbClr val="840C2E"/>
              </a:solidFill>
            </a:endParaRPr>
          </a:p>
        </p:txBody>
      </p:sp>
      <p:sp>
        <p:nvSpPr>
          <p:cNvPr id="3" name="Subtitle 2"/>
          <p:cNvSpPr>
            <a:spLocks noGrp="1"/>
          </p:cNvSpPr>
          <p:nvPr>
            <p:ph type="subTitle" idx="1"/>
          </p:nvPr>
        </p:nvSpPr>
        <p:spPr>
          <a:xfrm>
            <a:off x="5961530" y="2739332"/>
            <a:ext cx="3078432" cy="923330"/>
          </a:xfrm>
        </p:spPr>
        <p:txBody>
          <a:bodyPr wrap="square">
            <a:spAutoFit/>
          </a:bodyPr>
          <a:lstStyle/>
          <a:p>
            <a:pPr algn="l"/>
            <a:r>
              <a:rPr lang="en-US" sz="1800" dirty="0" smtClean="0">
                <a:solidFill>
                  <a:schemeClr val="tx1"/>
                </a:solidFill>
              </a:rPr>
              <a:t>Carl Laird</a:t>
            </a:r>
            <a:br>
              <a:rPr lang="en-US" sz="1800" dirty="0" smtClean="0">
                <a:solidFill>
                  <a:schemeClr val="tx1"/>
                </a:solidFill>
              </a:rPr>
            </a:br>
            <a:r>
              <a:rPr lang="en-US" sz="1800" dirty="0" smtClean="0">
                <a:solidFill>
                  <a:schemeClr val="tx1"/>
                </a:solidFill>
              </a:rPr>
              <a:t>Chemical Engineering Dept.</a:t>
            </a:r>
            <a:br>
              <a:rPr lang="en-US" sz="1800" dirty="0" smtClean="0">
                <a:solidFill>
                  <a:schemeClr val="tx1"/>
                </a:solidFill>
              </a:rPr>
            </a:br>
            <a:r>
              <a:rPr lang="en-US" sz="1800" dirty="0" smtClean="0">
                <a:solidFill>
                  <a:schemeClr val="tx1"/>
                </a:solidFill>
              </a:rPr>
              <a:t>Texas A&amp;M University</a:t>
            </a:r>
          </a:p>
        </p:txBody>
      </p:sp>
      <p:sp>
        <p:nvSpPr>
          <p:cNvPr id="11" name="TextBox 10"/>
          <p:cNvSpPr txBox="1"/>
          <p:nvPr/>
        </p:nvSpPr>
        <p:spPr>
          <a:xfrm>
            <a:off x="376282" y="2739332"/>
            <a:ext cx="3180526" cy="923330"/>
          </a:xfrm>
          <a:prstGeom prst="rect">
            <a:avLst/>
          </a:prstGeom>
          <a:noFill/>
        </p:spPr>
        <p:txBody>
          <a:bodyPr wrap="square" rtlCol="0">
            <a:spAutoFit/>
          </a:bodyPr>
          <a:lstStyle/>
          <a:p>
            <a:r>
              <a:rPr lang="en-US" dirty="0" smtClean="0">
                <a:solidFill>
                  <a:schemeClr val="tx1"/>
                </a:solidFill>
              </a:rPr>
              <a:t>Gabriel </a:t>
            </a:r>
            <a:r>
              <a:rPr lang="en-US" dirty="0" smtClean="0"/>
              <a:t>Hackebeil</a:t>
            </a:r>
            <a:endParaRPr lang="en-US" dirty="0" smtClean="0">
              <a:solidFill>
                <a:schemeClr val="tx1"/>
              </a:solidFill>
            </a:endParaRPr>
          </a:p>
          <a:p>
            <a:r>
              <a:rPr lang="en-US" dirty="0" smtClean="0">
                <a:solidFill>
                  <a:schemeClr val="tx1"/>
                </a:solidFill>
              </a:rPr>
              <a:t>Chemical Engineering Dept.</a:t>
            </a:r>
          </a:p>
          <a:p>
            <a:r>
              <a:rPr lang="en-US" dirty="0" smtClean="0">
                <a:solidFill>
                  <a:schemeClr val="tx1"/>
                </a:solidFill>
              </a:rPr>
              <a:t>Texas A&amp;M University</a:t>
            </a:r>
          </a:p>
        </p:txBody>
      </p:sp>
      <p:pic>
        <p:nvPicPr>
          <p:cNvPr id="8" name="Picture 7"/>
          <p:cNvPicPr>
            <a:picLocks noChangeAspect="1"/>
          </p:cNvPicPr>
          <p:nvPr/>
        </p:nvPicPr>
        <p:blipFill>
          <a:blip r:embed="rId3"/>
          <a:stretch>
            <a:fillRect/>
          </a:stretch>
        </p:blipFill>
        <p:spPr>
          <a:xfrm>
            <a:off x="3314700" y="3662662"/>
            <a:ext cx="2260600" cy="635000"/>
          </a:xfrm>
          <a:prstGeom prst="rect">
            <a:avLst/>
          </a:prstGeom>
        </p:spPr>
      </p:pic>
      <p:pic>
        <p:nvPicPr>
          <p:cNvPr id="9" name="Picture 8"/>
          <p:cNvPicPr>
            <a:picLocks noChangeAspect="1"/>
          </p:cNvPicPr>
          <p:nvPr/>
        </p:nvPicPr>
        <p:blipFill>
          <a:blip r:embed="rId4"/>
          <a:stretch>
            <a:fillRect/>
          </a:stretch>
        </p:blipFill>
        <p:spPr>
          <a:xfrm>
            <a:off x="3225800" y="2739332"/>
            <a:ext cx="2349500" cy="698500"/>
          </a:xfrm>
          <a:prstGeom prst="rect">
            <a:avLst/>
          </a:prstGeom>
        </p:spPr>
      </p:pic>
      <p:pic>
        <p:nvPicPr>
          <p:cNvPr id="10" name="PowerPoint Temp">
            <a:hlinkClick r:id="" action="ppaction://media"/>
          </p:cNvPr>
          <p:cNvPicPr>
            <a:picLocks noRot="1" noChangeAspect="1"/>
          </p:cNvPicPr>
          <p:nvPr>
            <a:wavAudioFile r:embed="rId1" name="PowerPoint Temp"/>
          </p:nvPr>
        </p:nvPicPr>
        <p:blipFill>
          <a:blip r:embed="rId5"/>
          <a:stretch>
            <a:fillRect/>
          </a:stretch>
        </p:blipFill>
        <p:spPr>
          <a:xfrm>
            <a:off x="8716963" y="6430963"/>
            <a:ext cx="274637" cy="2746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10"/>
                </p:tgtEl>
              </p:cMediaNode>
            </p:audio>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MIP Formulation</a:t>
            </a:r>
            <a:endParaRPr lang="en-US" dirty="0"/>
          </a:p>
        </p:txBody>
      </p:sp>
      <p:sp>
        <p:nvSpPr>
          <p:cNvPr id="4" name="Slide Number Placeholder 3"/>
          <p:cNvSpPr>
            <a:spLocks noGrp="1"/>
          </p:cNvSpPr>
          <p:nvPr>
            <p:ph type="sldNum" sz="quarter" idx="12"/>
          </p:nvPr>
        </p:nvSpPr>
        <p:spPr/>
        <p:txBody>
          <a:bodyPr/>
          <a:lstStyle/>
          <a:p>
            <a:fld id="{765C1A81-ADD4-6A46-8354-E130A1A5C806}" type="slidenum">
              <a:rPr lang="en-US" smtClean="0"/>
              <a:pPr/>
              <a:t>10</a:t>
            </a:fld>
            <a:endParaRPr lang="en-US"/>
          </a:p>
        </p:txBody>
      </p:sp>
      <p:sp>
        <p:nvSpPr>
          <p:cNvPr id="7" name="Double Brace 6"/>
          <p:cNvSpPr/>
          <p:nvPr/>
        </p:nvSpPr>
        <p:spPr>
          <a:xfrm>
            <a:off x="1610808" y="1323861"/>
            <a:ext cx="4495776" cy="1089140"/>
          </a:xfrm>
          <a:prstGeom prst="bracePair">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Double Brace 7"/>
          <p:cNvSpPr/>
          <p:nvPr/>
        </p:nvSpPr>
        <p:spPr>
          <a:xfrm>
            <a:off x="2010834" y="2878667"/>
            <a:ext cx="4542366" cy="1703916"/>
          </a:xfrm>
          <a:prstGeom prst="bracePair">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Double Brace 8"/>
          <p:cNvSpPr/>
          <p:nvPr/>
        </p:nvSpPr>
        <p:spPr>
          <a:xfrm>
            <a:off x="1873250" y="2444751"/>
            <a:ext cx="4021667" cy="433916"/>
          </a:xfrm>
          <a:prstGeom prst="bracePair">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Double Brace 9"/>
          <p:cNvSpPr/>
          <p:nvPr/>
        </p:nvSpPr>
        <p:spPr>
          <a:xfrm>
            <a:off x="2243666" y="4631795"/>
            <a:ext cx="4309534" cy="1439332"/>
          </a:xfrm>
          <a:prstGeom prst="bracePair">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3" name="Picture 12" descr="latex-image-1.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2148419" y="1355610"/>
            <a:ext cx="4091970" cy="4691430"/>
          </a:xfrm>
          <a:prstGeom prst="rect">
            <a:avLst/>
          </a:prstGeom>
        </p:spPr>
      </p:pic>
      <p:pic>
        <p:nvPicPr>
          <p:cNvPr id="11" name="PowerPoint Temp">
            <a:hlinkClick r:id="" action="ppaction://media"/>
          </p:cNvPr>
          <p:cNvPicPr>
            <a:picLocks noRot="1" noChangeAspect="1"/>
          </p:cNvPicPr>
          <p:nvPr>
            <a:wavAudioFile r:embed="rId2" name="PowerPoint Temp"/>
          </p:nvPr>
        </p:nvPicPr>
        <p:blipFill>
          <a:blip r:embed="rId7"/>
          <a:stretch>
            <a:fillRect/>
          </a:stretch>
        </p:blipFill>
        <p:spPr>
          <a:xfrm>
            <a:off x="8716963" y="6430963"/>
            <a:ext cx="274637" cy="274637"/>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33" fill="hold" display="0">
                  <p:stCondLst>
                    <p:cond delay="indefinite"/>
                  </p:stCondLst>
                  <p:endCondLst>
                    <p:cond evt="onPrev" delay="0">
                      <p:tgtEl>
                        <p:sldTgt/>
                      </p:tgtEl>
                    </p:cond>
                    <p:cond evt="onStopAudio" delay="0">
                      <p:tgtEl>
                        <p:sldTgt/>
                      </p:tgtEl>
                    </p:cond>
                  </p:endCondLst>
                </p:cTn>
                <p:tgtEl>
                  <p:spTgt spid="11"/>
                </p:tgtEl>
              </p:cMediaNode>
            </p:audio>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NLP Formulation</a:t>
            </a:r>
            <a:endParaRPr lang="en-US" dirty="0"/>
          </a:p>
        </p:txBody>
      </p:sp>
      <p:sp>
        <p:nvSpPr>
          <p:cNvPr id="4" name="Slide Number Placeholder 3"/>
          <p:cNvSpPr>
            <a:spLocks noGrp="1"/>
          </p:cNvSpPr>
          <p:nvPr>
            <p:ph type="sldNum" sz="quarter" idx="12"/>
          </p:nvPr>
        </p:nvSpPr>
        <p:spPr/>
        <p:txBody>
          <a:bodyPr/>
          <a:lstStyle/>
          <a:p>
            <a:fld id="{765C1A81-ADD4-6A46-8354-E130A1A5C806}" type="slidenum">
              <a:rPr lang="en-US" smtClean="0"/>
              <a:pPr/>
              <a:t>11</a:t>
            </a:fld>
            <a:endParaRPr lang="en-US"/>
          </a:p>
        </p:txBody>
      </p:sp>
      <p:sp>
        <p:nvSpPr>
          <p:cNvPr id="15" name="Rectangle 14"/>
          <p:cNvSpPr/>
          <p:nvPr/>
        </p:nvSpPr>
        <p:spPr>
          <a:xfrm>
            <a:off x="2053166" y="4878917"/>
            <a:ext cx="2487083" cy="8149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Rectangle 12"/>
          <p:cNvSpPr/>
          <p:nvPr/>
        </p:nvSpPr>
        <p:spPr>
          <a:xfrm>
            <a:off x="2150532" y="3757082"/>
            <a:ext cx="1416050" cy="3069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9" name="Picture 8" descr="latex-image-1.pdf"/>
          <p:cNvPicPr>
            <a:picLocks noChangeAspect="1"/>
          </p:cNvPicPr>
          <p:nvPr/>
        </p:nvPicPr>
        <mc:AlternateContent>
          <mc:Choice xmlns:ma="http://schemas.microsoft.com/office/mac/drawingml/2008/main" Requires="ma">
            <p:blipFill>
              <a:blip r:embed="rId4"/>
              <a:stretch>
                <a:fillRect/>
              </a:stretch>
            </p:blipFill>
          </mc:Choice>
          <mc:Fallback>
            <p:blipFill>
              <a:blip r:embed="rId5"/>
              <a:stretch>
                <a:fillRect/>
              </a:stretch>
            </p:blipFill>
          </mc:Fallback>
        </mc:AlternateContent>
        <p:spPr>
          <a:xfrm>
            <a:off x="1330328" y="1269716"/>
            <a:ext cx="6516688" cy="4763066"/>
          </a:xfrm>
          <a:prstGeom prst="rect">
            <a:avLst/>
          </a:prstGeom>
        </p:spPr>
      </p:pic>
      <p:pic>
        <p:nvPicPr>
          <p:cNvPr id="7" name="PowerPoint Temp">
            <a:hlinkClick r:id="" action="ppaction://media"/>
          </p:cNvPr>
          <p:cNvPicPr>
            <a:picLocks noRot="1" noChangeAspect="1"/>
          </p:cNvPicPr>
          <p:nvPr>
            <a:wavAudioFile r:embed="rId1" name="PowerPoint Temp"/>
          </p:nvPr>
        </p:nvPicPr>
        <p:blipFill>
          <a:blip r:embed="rId6"/>
          <a:stretch>
            <a:fillRect/>
          </a:stretch>
        </p:blipFill>
        <p:spPr>
          <a:xfrm>
            <a:off x="8716963" y="6430963"/>
            <a:ext cx="274637" cy="2746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Global Optimization Algorithm</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765C1A81-ADD4-6A46-8354-E130A1A5C806}" type="slidenum">
              <a:rPr lang="en-US" smtClean="0"/>
              <a:pPr/>
              <a:t>12</a:t>
            </a:fld>
            <a:endParaRPr lang="en-US"/>
          </a:p>
        </p:txBody>
      </p:sp>
      <p:pic>
        <p:nvPicPr>
          <p:cNvPr id="8" name="Picture 7"/>
          <p:cNvPicPr>
            <a:picLocks noChangeAspect="1"/>
          </p:cNvPicPr>
          <p:nvPr/>
        </p:nvPicPr>
        <p:blipFill>
          <a:blip r:embed="rId5"/>
          <a:stretch>
            <a:fillRect/>
          </a:stretch>
        </p:blipFill>
        <p:spPr>
          <a:xfrm>
            <a:off x="61383" y="1477011"/>
            <a:ext cx="9021233" cy="4072281"/>
          </a:xfrm>
          <a:prstGeom prst="rect">
            <a:avLst/>
          </a:prstGeom>
        </p:spPr>
      </p:pic>
      <p:pic>
        <p:nvPicPr>
          <p:cNvPr id="6" name="Picture 5"/>
          <p:cNvPicPr>
            <a:picLocks noChangeAspect="1"/>
          </p:cNvPicPr>
          <p:nvPr/>
        </p:nvPicPr>
        <p:blipFill>
          <a:blip r:embed="rId6"/>
          <a:stretch>
            <a:fillRect/>
          </a:stretch>
        </p:blipFill>
        <p:spPr>
          <a:xfrm>
            <a:off x="4243917" y="2298700"/>
            <a:ext cx="1229712" cy="865717"/>
          </a:xfrm>
          <a:prstGeom prst="rect">
            <a:avLst/>
          </a:prstGeom>
        </p:spPr>
      </p:pic>
      <p:pic>
        <p:nvPicPr>
          <p:cNvPr id="7" name="Picture 6"/>
          <p:cNvPicPr>
            <a:picLocks noChangeAspect="1"/>
          </p:cNvPicPr>
          <p:nvPr/>
        </p:nvPicPr>
        <p:blipFill>
          <a:blip r:embed="rId7"/>
          <a:stretch>
            <a:fillRect/>
          </a:stretch>
        </p:blipFill>
        <p:spPr>
          <a:xfrm>
            <a:off x="7829109" y="2298699"/>
            <a:ext cx="1151118" cy="865717"/>
          </a:xfrm>
          <a:prstGeom prst="rect">
            <a:avLst/>
          </a:prstGeom>
        </p:spPr>
      </p:pic>
      <p:pic>
        <p:nvPicPr>
          <p:cNvPr id="9" name="Picture 8"/>
          <p:cNvPicPr>
            <a:picLocks noChangeAspect="1"/>
          </p:cNvPicPr>
          <p:nvPr/>
        </p:nvPicPr>
        <p:blipFill>
          <a:blip r:embed="rId8"/>
          <a:stretch>
            <a:fillRect/>
          </a:stretch>
        </p:blipFill>
        <p:spPr>
          <a:xfrm>
            <a:off x="2550583" y="4494012"/>
            <a:ext cx="1229783" cy="897137"/>
          </a:xfrm>
          <a:prstGeom prst="rect">
            <a:avLst/>
          </a:prstGeom>
        </p:spPr>
      </p:pic>
      <p:pic>
        <p:nvPicPr>
          <p:cNvPr id="10" name="PowerPoint Temp">
            <a:hlinkClick r:id="" action="ppaction://media"/>
          </p:cNvPr>
          <p:cNvPicPr>
            <a:picLocks noRot="1" noChangeAspect="1"/>
          </p:cNvPicPr>
          <p:nvPr>
            <a:wavAudioFile r:embed="rId2" name="PowerPoint Temp"/>
          </p:nvPr>
        </p:nvPicPr>
        <p:blipFill>
          <a:blip r:embed="rId9"/>
          <a:stretch>
            <a:fillRect/>
          </a:stretch>
        </p:blipFill>
        <p:spPr>
          <a:xfrm>
            <a:off x="8716963" y="6430963"/>
            <a:ext cx="274637" cy="274637"/>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27" fill="hold" display="0">
                  <p:stCondLst>
                    <p:cond delay="indefinite"/>
                  </p:stCondLst>
                  <p:endCondLst>
                    <p:cond evt="onPrev" delay="0">
                      <p:tgtEl>
                        <p:sldTgt/>
                      </p:tgtEl>
                    </p:cond>
                    <p:cond evt="onStopAudio" delay="0">
                      <p:tgtEl>
                        <p:sldTgt/>
                      </p:tgtEl>
                    </p:cond>
                  </p:endCondLst>
                </p:cTn>
                <p:tgtEl>
                  <p:spTgt spid="10"/>
                </p:tgtEl>
              </p:cMediaNode>
            </p:audio>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4" name="Content Placeholder 23" descr="p1.png"/>
          <p:cNvPicPr>
            <a:picLocks noGrp="1" noChangeAspect="1"/>
          </p:cNvPicPr>
          <p:nvPr>
            <p:ph idx="1"/>
          </p:nvPr>
        </p:nvPicPr>
        <p:blipFill>
          <a:blip r:embed="rId5" cstate="print"/>
          <a:srcRect t="9150"/>
          <a:stretch>
            <a:fillRect/>
          </a:stretch>
        </p:blipFill>
        <p:spPr>
          <a:xfrm>
            <a:off x="859537" y="1143000"/>
            <a:ext cx="7424927" cy="5084064"/>
          </a:xfrm>
        </p:spPr>
      </p:pic>
      <p:pic>
        <p:nvPicPr>
          <p:cNvPr id="25" name="Picture 24" descr="p2.png"/>
          <p:cNvPicPr>
            <a:picLocks noChangeAspect="1"/>
          </p:cNvPicPr>
          <p:nvPr/>
        </p:nvPicPr>
        <p:blipFill>
          <a:blip r:embed="rId6" cstate="print"/>
          <a:srcRect t="9150"/>
          <a:stretch>
            <a:fillRect/>
          </a:stretch>
        </p:blipFill>
        <p:spPr>
          <a:xfrm>
            <a:off x="859529" y="1143000"/>
            <a:ext cx="7424943" cy="5084070"/>
          </a:xfrm>
          <a:prstGeom prst="rect">
            <a:avLst/>
          </a:prstGeom>
        </p:spPr>
      </p:pic>
      <p:sp>
        <p:nvSpPr>
          <p:cNvPr id="10" name="Rectangle 9"/>
          <p:cNvSpPr/>
          <p:nvPr/>
        </p:nvSpPr>
        <p:spPr>
          <a:xfrm>
            <a:off x="3581400" y="4572000"/>
            <a:ext cx="533400" cy="4572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 name="Picture 10" descr="pc.png"/>
          <p:cNvPicPr>
            <a:picLocks noChangeAspect="1"/>
          </p:cNvPicPr>
          <p:nvPr/>
        </p:nvPicPr>
        <p:blipFill>
          <a:blip r:embed="rId7" cstate="print"/>
          <a:srcRect l="19601" t="21195" r="14097" b="10996"/>
          <a:stretch>
            <a:fillRect/>
          </a:stretch>
        </p:blipFill>
        <p:spPr>
          <a:xfrm>
            <a:off x="5334000" y="3810000"/>
            <a:ext cx="3657600" cy="2819400"/>
          </a:xfrm>
          <a:prstGeom prst="rect">
            <a:avLst/>
          </a:prstGeom>
          <a:solidFill>
            <a:srgbClr val="000000">
              <a:shade val="95000"/>
            </a:srgbClr>
          </a:solidFill>
          <a:ln w="3175" cap="sq">
            <a:solidFill>
              <a:srgbClr val="000000"/>
            </a:solidFill>
            <a:miter lim="800000"/>
          </a:ln>
          <a:effectLst>
            <a:outerShdw blurRad="254000" dist="190500" dir="2700000" sy="90000" algn="bl" rotWithShape="0">
              <a:srgbClr val="000000">
                <a:alpha val="40000"/>
              </a:srgbClr>
            </a:outerShdw>
          </a:effectLst>
        </p:spPr>
      </p:pic>
      <p:cxnSp>
        <p:nvCxnSpPr>
          <p:cNvPr id="13" name="Straight Arrow Connector 12"/>
          <p:cNvCxnSpPr/>
          <p:nvPr/>
        </p:nvCxnSpPr>
        <p:spPr>
          <a:xfrm flipV="1">
            <a:off x="3581400" y="3810000"/>
            <a:ext cx="1752600" cy="7620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3581400" y="5029200"/>
            <a:ext cx="1752600" cy="1600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pic>
        <p:nvPicPr>
          <p:cNvPr id="27" name="Picture 26" descr="p3.png"/>
          <p:cNvPicPr>
            <a:picLocks noChangeAspect="1"/>
          </p:cNvPicPr>
          <p:nvPr/>
        </p:nvPicPr>
        <p:blipFill>
          <a:blip r:embed="rId8" cstate="print"/>
          <a:srcRect t="9150"/>
          <a:stretch>
            <a:fillRect/>
          </a:stretch>
        </p:blipFill>
        <p:spPr>
          <a:xfrm>
            <a:off x="859528" y="1143000"/>
            <a:ext cx="7424943" cy="5084070"/>
          </a:xfrm>
          <a:prstGeom prst="rect">
            <a:avLst/>
          </a:prstGeom>
        </p:spPr>
      </p:pic>
      <p:pic>
        <p:nvPicPr>
          <p:cNvPr id="28" name="Picture 27" descr="p4.png"/>
          <p:cNvPicPr>
            <a:picLocks noChangeAspect="1"/>
          </p:cNvPicPr>
          <p:nvPr/>
        </p:nvPicPr>
        <p:blipFill>
          <a:blip r:embed="rId9" cstate="print"/>
          <a:srcRect t="9150"/>
          <a:stretch>
            <a:fillRect/>
          </a:stretch>
        </p:blipFill>
        <p:spPr>
          <a:xfrm>
            <a:off x="859528" y="1143000"/>
            <a:ext cx="7424943" cy="5084070"/>
          </a:xfrm>
          <a:prstGeom prst="rect">
            <a:avLst/>
          </a:prstGeom>
        </p:spPr>
      </p:pic>
      <p:sp>
        <p:nvSpPr>
          <p:cNvPr id="2" name="Title 1"/>
          <p:cNvSpPr>
            <a:spLocks noGrp="1"/>
          </p:cNvSpPr>
          <p:nvPr>
            <p:ph type="title"/>
          </p:nvPr>
        </p:nvSpPr>
        <p:spPr>
          <a:xfrm>
            <a:off x="457200" y="0"/>
            <a:ext cx="8229600" cy="914400"/>
          </a:xfrm>
        </p:spPr>
        <p:txBody>
          <a:bodyPr/>
          <a:lstStyle/>
          <a:p>
            <a:r>
              <a:rPr lang="en-US" dirty="0" smtClean="0"/>
              <a:t>Refining the Convex Relaxation</a:t>
            </a:r>
            <a:endParaRPr lang="en-US" dirty="0"/>
          </a:p>
        </p:txBody>
      </p:sp>
      <p:pic>
        <p:nvPicPr>
          <p:cNvPr id="12" name="PowerPoint Temp">
            <a:hlinkClick r:id="" action="ppaction://media"/>
          </p:cNvPr>
          <p:cNvPicPr>
            <a:picLocks noRot="1" noChangeAspect="1"/>
          </p:cNvPicPr>
          <p:nvPr>
            <a:wavAudioFile r:embed="rId2" name="PowerPoint Temp"/>
          </p:nvPr>
        </p:nvPicPr>
        <p:blipFill>
          <a:blip r:embed="rId10"/>
          <a:stretch>
            <a:fillRect/>
          </a:stretch>
        </p:blipFill>
        <p:spPr>
          <a:xfrm>
            <a:off x="8716963" y="6430963"/>
            <a:ext cx="274637" cy="274637"/>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39" fill="hold" display="0">
                  <p:stCondLst>
                    <p:cond delay="indefinite"/>
                  </p:stCondLst>
                  <p:endCondLst>
                    <p:cond evt="onPrev" delay="0">
                      <p:tgtEl>
                        <p:sldTgt/>
                      </p:tgtEl>
                    </p:cond>
                    <p:cond evt="onStopAudio" delay="0">
                      <p:tgtEl>
                        <p:sldTgt/>
                      </p:tgtEl>
                    </p:cond>
                  </p:endCondLst>
                </p:cTn>
                <p:tgtEl>
                  <p:spTgt spid="12"/>
                </p:tgtEl>
              </p:cMediaNode>
            </p:audio>
          </p:childTnLst>
        </p:cTn>
      </p:par>
    </p:tnLst>
    <p:bldLst>
      <p:bldP spid="10" grpId="0" animBg="1"/>
      <p:bldP spid="10" grpId="1" animBg="1"/>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Disease Model File</a:t>
            </a:r>
            <a:endParaRPr lang="en-US" dirty="0"/>
          </a:p>
        </p:txBody>
      </p:sp>
      <p:sp>
        <p:nvSpPr>
          <p:cNvPr id="4" name="Slide Number Placeholder 3"/>
          <p:cNvSpPr>
            <a:spLocks noGrp="1"/>
          </p:cNvSpPr>
          <p:nvPr>
            <p:ph type="sldNum" sz="quarter" idx="12"/>
          </p:nvPr>
        </p:nvSpPr>
        <p:spPr/>
        <p:txBody>
          <a:bodyPr/>
          <a:lstStyle/>
          <a:p>
            <a:fld id="{765C1A81-ADD4-6A46-8354-E130A1A5C806}" type="slidenum">
              <a:rPr lang="en-US" smtClean="0"/>
              <a:pPr/>
              <a:t>14</a:t>
            </a:fld>
            <a:endParaRPr lang="en-US"/>
          </a:p>
        </p:txBody>
      </p:sp>
      <p:pic>
        <p:nvPicPr>
          <p:cNvPr id="7" name="Picture 6"/>
          <p:cNvPicPr>
            <a:picLocks noChangeAspect="1"/>
          </p:cNvPicPr>
          <p:nvPr/>
        </p:nvPicPr>
        <p:blipFill>
          <a:blip r:embed="rId3"/>
          <a:stretch>
            <a:fillRect/>
          </a:stretch>
        </p:blipFill>
        <p:spPr>
          <a:xfrm>
            <a:off x="889000" y="1274313"/>
            <a:ext cx="6790266" cy="4896827"/>
          </a:xfrm>
          <a:prstGeom prst="rect">
            <a:avLst/>
          </a:prstGeom>
        </p:spPr>
      </p:pic>
      <p:pic>
        <p:nvPicPr>
          <p:cNvPr id="5" name="PowerPoint Temp">
            <a:hlinkClick r:id="" action="ppaction://media"/>
          </p:cNvPr>
          <p:cNvPicPr>
            <a:picLocks noRot="1" noChangeAspect="1"/>
          </p:cNvPicPr>
          <p:nvPr>
            <a:wavAudioFile r:embed="rId1" name="PowerPoint Temp"/>
          </p:nvPr>
        </p:nvPicPr>
        <p:blipFill>
          <a:blip r:embed="rId4"/>
          <a:stretch>
            <a:fillRect/>
          </a:stretch>
        </p:blipFill>
        <p:spPr>
          <a:xfrm>
            <a:off x="8716963" y="6430963"/>
            <a:ext cx="274637" cy="2746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Run File</a:t>
            </a:r>
            <a:endParaRPr lang="en-US" dirty="0"/>
          </a:p>
        </p:txBody>
      </p:sp>
      <p:sp>
        <p:nvSpPr>
          <p:cNvPr id="4" name="Slide Number Placeholder 3"/>
          <p:cNvSpPr>
            <a:spLocks noGrp="1"/>
          </p:cNvSpPr>
          <p:nvPr>
            <p:ph type="sldNum" sz="quarter" idx="12"/>
          </p:nvPr>
        </p:nvSpPr>
        <p:spPr/>
        <p:txBody>
          <a:bodyPr/>
          <a:lstStyle/>
          <a:p>
            <a:fld id="{765C1A81-ADD4-6A46-8354-E130A1A5C806}" type="slidenum">
              <a:rPr lang="en-US" smtClean="0"/>
              <a:pPr/>
              <a:t>15</a:t>
            </a:fld>
            <a:endParaRPr lang="en-US"/>
          </a:p>
        </p:txBody>
      </p:sp>
      <p:pic>
        <p:nvPicPr>
          <p:cNvPr id="10" name="Picture 9"/>
          <p:cNvPicPr>
            <a:picLocks noChangeAspect="1"/>
          </p:cNvPicPr>
          <p:nvPr/>
        </p:nvPicPr>
        <p:blipFill>
          <a:blip r:embed="rId4"/>
          <a:stretch>
            <a:fillRect/>
          </a:stretch>
        </p:blipFill>
        <p:spPr>
          <a:xfrm>
            <a:off x="190500" y="1263649"/>
            <a:ext cx="8763000" cy="4819650"/>
          </a:xfrm>
          <a:prstGeom prst="rect">
            <a:avLst/>
          </a:prstGeom>
        </p:spPr>
      </p:pic>
      <p:pic>
        <p:nvPicPr>
          <p:cNvPr id="5" name="PowerPoint Temp">
            <a:hlinkClick r:id="" action="ppaction://media"/>
          </p:cNvPr>
          <p:cNvPicPr>
            <a:picLocks noRot="1" noChangeAspect="1"/>
          </p:cNvPicPr>
          <p:nvPr>
            <a:wavAudioFile r:embed="rId1" name="PowerPoint Temp"/>
          </p:nvPr>
        </p:nvPicPr>
        <p:blipFill>
          <a:blip r:embed="rId5"/>
          <a:stretch>
            <a:fillRect/>
          </a:stretch>
        </p:blipFill>
        <p:spPr>
          <a:xfrm>
            <a:off x="8716963" y="6430963"/>
            <a:ext cx="274637" cy="2746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 New York Data</a:t>
            </a:r>
            <a:endParaRPr lang="en-US" dirty="0"/>
          </a:p>
        </p:txBody>
      </p:sp>
      <p:sp>
        <p:nvSpPr>
          <p:cNvPr id="3" name="Content Placeholder 2"/>
          <p:cNvSpPr>
            <a:spLocks noGrp="1"/>
          </p:cNvSpPr>
          <p:nvPr>
            <p:ph idx="1"/>
          </p:nvPr>
        </p:nvSpPr>
        <p:spPr/>
        <p:txBody>
          <a:bodyPr>
            <a:normAutofit/>
          </a:bodyPr>
          <a:lstStyle/>
          <a:p>
            <a:r>
              <a:rPr lang="en-US" sz="2000" dirty="0" smtClean="0">
                <a:latin typeface="Calibri (Body)"/>
                <a:cs typeface="Calibri (Body)"/>
              </a:rPr>
              <a:t>Global Solution – Two Years of Case Data</a:t>
            </a:r>
            <a:endParaRPr lang="en-US" sz="2000" dirty="0">
              <a:latin typeface="Calibri (Body)"/>
              <a:cs typeface="Calibri (Body)"/>
            </a:endParaRPr>
          </a:p>
        </p:txBody>
      </p:sp>
      <p:sp>
        <p:nvSpPr>
          <p:cNvPr id="4" name="Slide Number Placeholder 3"/>
          <p:cNvSpPr>
            <a:spLocks noGrp="1"/>
          </p:cNvSpPr>
          <p:nvPr>
            <p:ph type="sldNum" sz="quarter" idx="12"/>
          </p:nvPr>
        </p:nvSpPr>
        <p:spPr/>
        <p:txBody>
          <a:bodyPr/>
          <a:lstStyle/>
          <a:p>
            <a:fld id="{765C1A81-ADD4-6A46-8354-E130A1A5C806}" type="slidenum">
              <a:rPr lang="en-US" smtClean="0"/>
              <a:pPr/>
              <a:t>16</a:t>
            </a:fld>
            <a:endParaRPr lang="en-US"/>
          </a:p>
        </p:txBody>
      </p:sp>
      <p:pic>
        <p:nvPicPr>
          <p:cNvPr id="5" name="Picture 4"/>
          <p:cNvPicPr>
            <a:picLocks noChangeAspect="1"/>
          </p:cNvPicPr>
          <p:nvPr/>
        </p:nvPicPr>
        <p:blipFill>
          <a:blip r:embed="rId3"/>
          <a:stretch>
            <a:fillRect/>
          </a:stretch>
        </p:blipFill>
        <p:spPr>
          <a:xfrm>
            <a:off x="1330591" y="1828482"/>
            <a:ext cx="5601491" cy="4375175"/>
          </a:xfrm>
          <a:prstGeom prst="rect">
            <a:avLst/>
          </a:prstGeom>
        </p:spPr>
      </p:pic>
      <p:pic>
        <p:nvPicPr>
          <p:cNvPr id="6" name="PowerPoint Temp">
            <a:hlinkClick r:id="" action="ppaction://media"/>
          </p:cNvPr>
          <p:cNvPicPr>
            <a:picLocks noRot="1" noChangeAspect="1"/>
          </p:cNvPicPr>
          <p:nvPr>
            <a:wavAudioFile r:embed="rId1" name="PowerPoint Temp"/>
          </p:nvPr>
        </p:nvPicPr>
        <p:blipFill>
          <a:blip r:embed="rId4"/>
          <a:stretch>
            <a:fillRect/>
          </a:stretch>
        </p:blipFill>
        <p:spPr>
          <a:xfrm>
            <a:off x="8716963" y="6430963"/>
            <a:ext cx="274637" cy="2746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 New York Data</a:t>
            </a:r>
            <a:endParaRPr lang="en-US" dirty="0"/>
          </a:p>
        </p:txBody>
      </p:sp>
      <p:sp>
        <p:nvSpPr>
          <p:cNvPr id="3" name="Content Placeholder 2"/>
          <p:cNvSpPr>
            <a:spLocks noGrp="1"/>
          </p:cNvSpPr>
          <p:nvPr>
            <p:ph idx="1"/>
          </p:nvPr>
        </p:nvSpPr>
        <p:spPr/>
        <p:txBody>
          <a:bodyPr>
            <a:normAutofit/>
          </a:bodyPr>
          <a:lstStyle/>
          <a:p>
            <a:r>
              <a:rPr lang="en-US" sz="2000" dirty="0" smtClean="0"/>
              <a:t>Global Solution – On/Off Behavior Matches School Terms</a:t>
            </a:r>
            <a:endParaRPr lang="en-US" sz="2000" dirty="0"/>
          </a:p>
        </p:txBody>
      </p:sp>
      <p:sp>
        <p:nvSpPr>
          <p:cNvPr id="4" name="Slide Number Placeholder 3"/>
          <p:cNvSpPr>
            <a:spLocks noGrp="1"/>
          </p:cNvSpPr>
          <p:nvPr>
            <p:ph type="sldNum" sz="quarter" idx="12"/>
          </p:nvPr>
        </p:nvSpPr>
        <p:spPr/>
        <p:txBody>
          <a:bodyPr/>
          <a:lstStyle/>
          <a:p>
            <a:fld id="{765C1A81-ADD4-6A46-8354-E130A1A5C806}" type="slidenum">
              <a:rPr lang="en-US" smtClean="0"/>
              <a:pPr/>
              <a:t>17</a:t>
            </a:fld>
            <a:endParaRPr lang="en-US"/>
          </a:p>
        </p:txBody>
      </p:sp>
      <p:pic>
        <p:nvPicPr>
          <p:cNvPr id="5" name="Picture 4"/>
          <p:cNvPicPr>
            <a:picLocks noChangeAspect="1"/>
          </p:cNvPicPr>
          <p:nvPr/>
        </p:nvPicPr>
        <p:blipFill>
          <a:blip r:embed="rId4"/>
          <a:stretch>
            <a:fillRect/>
          </a:stretch>
        </p:blipFill>
        <p:spPr>
          <a:xfrm>
            <a:off x="1746249" y="1826109"/>
            <a:ext cx="5545667" cy="4401824"/>
          </a:xfrm>
          <a:prstGeom prst="rect">
            <a:avLst/>
          </a:prstGeom>
        </p:spPr>
      </p:pic>
      <p:sp>
        <p:nvSpPr>
          <p:cNvPr id="7" name="Rectangle 6"/>
          <p:cNvSpPr/>
          <p:nvPr/>
        </p:nvSpPr>
        <p:spPr>
          <a:xfrm>
            <a:off x="4095750" y="2418775"/>
            <a:ext cx="1460500" cy="3407833"/>
          </a:xfrm>
          <a:prstGeom prst="rect">
            <a:avLst/>
          </a:prstGeom>
          <a:gradFill flip="none" rotWithShape="1">
            <a:gsLst>
              <a:gs pos="0">
                <a:schemeClr val="accent1">
                  <a:tint val="100000"/>
                  <a:shade val="100000"/>
                  <a:satMod val="130000"/>
                  <a:alpha val="22000"/>
                </a:schemeClr>
              </a:gs>
              <a:gs pos="100000">
                <a:schemeClr val="accent1">
                  <a:tint val="50000"/>
                  <a:shade val="100000"/>
                  <a:satMod val="350000"/>
                  <a:alpha val="2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Summer Break</a:t>
            </a:r>
            <a:endParaRPr lang="en-US" dirty="0">
              <a:solidFill>
                <a:srgbClr val="000000"/>
              </a:solidFill>
            </a:endParaRPr>
          </a:p>
        </p:txBody>
      </p:sp>
      <p:pic>
        <p:nvPicPr>
          <p:cNvPr id="8" name="PowerPoint Temp">
            <a:hlinkClick r:id="" action="ppaction://media"/>
          </p:cNvPr>
          <p:cNvPicPr>
            <a:picLocks noRot="1" noChangeAspect="1"/>
          </p:cNvPicPr>
          <p:nvPr>
            <a:wavAudioFile r:embed="rId2" name="PowerPoint Temp"/>
          </p:nvPr>
        </p:nvPicPr>
        <p:blipFill>
          <a:blip r:embed="rId5"/>
          <a:stretch>
            <a:fillRect/>
          </a:stretch>
        </p:blipFill>
        <p:spPr>
          <a:xfrm>
            <a:off x="8716963" y="6430963"/>
            <a:ext cx="274637" cy="274637"/>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11" fill="hold" display="0">
                  <p:stCondLst>
                    <p:cond delay="indefinite"/>
                  </p:stCondLst>
                  <p:endCondLst>
                    <p:cond evt="onPrev" delay="0">
                      <p:tgtEl>
                        <p:sldTgt/>
                      </p:tgtEl>
                    </p:cond>
                    <p:cond evt="onStopAudio" delay="0">
                      <p:tgtEl>
                        <p:sldTgt/>
                      </p:tgtEl>
                    </p:cond>
                  </p:endCondLst>
                </p:cTn>
                <p:tgtEl>
                  <p:spTgt spid="8"/>
                </p:tgtEl>
              </p:cMediaNode>
            </p:audio>
          </p:childTnLst>
        </p:cTn>
      </p:par>
    </p:tnLst>
    <p:bldLst>
      <p:bldP spid="7" grpId="0" animBg="1"/>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Pyomo Experiences</a:t>
            </a:r>
            <a:endParaRPr lang="en-US" dirty="0"/>
          </a:p>
        </p:txBody>
      </p:sp>
      <p:sp>
        <p:nvSpPr>
          <p:cNvPr id="3" name="Content Placeholder 2"/>
          <p:cNvSpPr>
            <a:spLocks noGrp="1"/>
          </p:cNvSpPr>
          <p:nvPr>
            <p:ph idx="1"/>
          </p:nvPr>
        </p:nvSpPr>
        <p:spPr/>
        <p:txBody>
          <a:bodyPr>
            <a:normAutofit/>
          </a:bodyPr>
          <a:lstStyle/>
          <a:p>
            <a:r>
              <a:rPr lang="en-US" dirty="0" smtClean="0"/>
              <a:t>Convenience of Python</a:t>
            </a:r>
          </a:p>
          <a:p>
            <a:pPr lvl="1"/>
            <a:r>
              <a:rPr lang="en-US" dirty="0" smtClean="0"/>
              <a:t>plotting/saving results</a:t>
            </a:r>
          </a:p>
          <a:p>
            <a:pPr lvl="1"/>
            <a:r>
              <a:rPr lang="en-US" dirty="0" smtClean="0"/>
              <a:t>lists/dictionaries for data analysis</a:t>
            </a:r>
          </a:p>
          <a:p>
            <a:pPr lvl="1"/>
            <a:r>
              <a:rPr lang="en-US" dirty="0" smtClean="0"/>
              <a:t>functions, classes</a:t>
            </a:r>
          </a:p>
          <a:p>
            <a:r>
              <a:rPr lang="en-US" dirty="0" smtClean="0"/>
              <a:t>Data files</a:t>
            </a:r>
          </a:p>
          <a:p>
            <a:pPr lvl="1"/>
            <a:r>
              <a:rPr lang="en-US" dirty="0" smtClean="0"/>
              <a:t>previous models built in AMPL</a:t>
            </a:r>
          </a:p>
          <a:p>
            <a:endParaRPr lang="en-US" dirty="0"/>
          </a:p>
        </p:txBody>
      </p:sp>
      <p:sp>
        <p:nvSpPr>
          <p:cNvPr id="4" name="Slide Number Placeholder 3"/>
          <p:cNvSpPr>
            <a:spLocks noGrp="1"/>
          </p:cNvSpPr>
          <p:nvPr>
            <p:ph type="sldNum" sz="quarter" idx="12"/>
          </p:nvPr>
        </p:nvSpPr>
        <p:spPr/>
        <p:txBody>
          <a:bodyPr/>
          <a:lstStyle/>
          <a:p>
            <a:fld id="{765C1A81-ADD4-6A46-8354-E130A1A5C806}" type="slidenum">
              <a:rPr lang="en-US" smtClean="0"/>
              <a:pPr/>
              <a:t>18</a:t>
            </a:fld>
            <a:endParaRPr lang="en-US"/>
          </a:p>
        </p:txBody>
      </p:sp>
      <p:pic>
        <p:nvPicPr>
          <p:cNvPr id="5" name="PowerPoint Temp">
            <a:hlinkClick r:id="" action="ppaction://media"/>
          </p:cNvPr>
          <p:cNvPicPr>
            <a:picLocks noRot="1" noChangeAspect="1"/>
          </p:cNvPicPr>
          <p:nvPr>
            <a:wavAudioFile r:embed="rId1" name="PowerPoint Temp"/>
          </p:nvPr>
        </p:nvPicPr>
        <p:blipFill>
          <a:blip r:embed="rId4"/>
          <a:stretch>
            <a:fillRect/>
          </a:stretch>
        </p:blipFill>
        <p:spPr>
          <a:xfrm>
            <a:off x="8716963" y="6430963"/>
            <a:ext cx="274637" cy="2746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Acknowledgements</a:t>
            </a:r>
            <a:endParaRPr lang="en-US" dirty="0"/>
          </a:p>
        </p:txBody>
      </p:sp>
      <p:sp>
        <p:nvSpPr>
          <p:cNvPr id="3" name="Content Placeholder 2"/>
          <p:cNvSpPr>
            <a:spLocks noGrp="1"/>
          </p:cNvSpPr>
          <p:nvPr>
            <p:ph idx="1"/>
          </p:nvPr>
        </p:nvSpPr>
        <p:spPr/>
        <p:txBody>
          <a:bodyPr>
            <a:normAutofit/>
          </a:bodyPr>
          <a:lstStyle/>
          <a:p>
            <a:r>
              <a:rPr lang="en-US" b="1" dirty="0" smtClean="0"/>
              <a:t>Sandia National Laboratories</a:t>
            </a:r>
          </a:p>
          <a:p>
            <a:endParaRPr lang="en-US" dirty="0" smtClean="0"/>
          </a:p>
          <a:p>
            <a:endParaRPr lang="en-US" dirty="0" smtClean="0"/>
          </a:p>
          <a:p>
            <a:r>
              <a:rPr lang="en-US" b="1" dirty="0" smtClean="0"/>
              <a:t>National Science Foundation Faculty Early Career Development (CAREER) Award</a:t>
            </a:r>
          </a:p>
          <a:p>
            <a:r>
              <a:rPr lang="en-US" b="1" dirty="0" smtClean="0"/>
              <a:t>Research Group</a:t>
            </a:r>
          </a:p>
        </p:txBody>
      </p:sp>
      <p:sp>
        <p:nvSpPr>
          <p:cNvPr id="4" name="Slide Number Placeholder 3"/>
          <p:cNvSpPr>
            <a:spLocks noGrp="1"/>
          </p:cNvSpPr>
          <p:nvPr>
            <p:ph type="sldNum" sz="quarter" idx="12"/>
          </p:nvPr>
        </p:nvSpPr>
        <p:spPr/>
        <p:txBody>
          <a:bodyPr/>
          <a:lstStyle/>
          <a:p>
            <a:fld id="{765C1A81-ADD4-6A46-8354-E130A1A5C806}" type="slidenum">
              <a:rPr lang="en-US" smtClean="0"/>
              <a:pPr/>
              <a:t>19</a:t>
            </a:fld>
            <a:endParaRPr lang="en-US"/>
          </a:p>
        </p:txBody>
      </p:sp>
      <p:pic>
        <p:nvPicPr>
          <p:cNvPr id="6" name="Picture 5"/>
          <p:cNvPicPr>
            <a:picLocks noChangeAspect="1"/>
          </p:cNvPicPr>
          <p:nvPr/>
        </p:nvPicPr>
        <p:blipFill>
          <a:blip r:embed="rId4"/>
          <a:stretch>
            <a:fillRect/>
          </a:stretch>
        </p:blipFill>
        <p:spPr>
          <a:xfrm>
            <a:off x="2340576" y="2364316"/>
            <a:ext cx="2064206" cy="795866"/>
          </a:xfrm>
          <a:prstGeom prst="rect">
            <a:avLst/>
          </a:prstGeom>
        </p:spPr>
      </p:pic>
      <p:pic>
        <p:nvPicPr>
          <p:cNvPr id="7" name="PowerPoint Temp">
            <a:hlinkClick r:id="" action="ppaction://media"/>
          </p:cNvPr>
          <p:cNvPicPr>
            <a:picLocks noRot="1" noChangeAspect="1"/>
          </p:cNvPicPr>
          <p:nvPr>
            <a:wavAudioFile r:embed="rId1" name="PowerPoint Temp"/>
          </p:nvPr>
        </p:nvPicPr>
        <p:blipFill>
          <a:blip r:embed="rId5"/>
          <a:stretch>
            <a:fillRect/>
          </a:stretch>
        </p:blipFill>
        <p:spPr>
          <a:xfrm>
            <a:off x="8716963" y="6430963"/>
            <a:ext cx="274637" cy="2746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descr="nyc_seasonal_incidence.pdf"/>
          <p:cNvPicPr>
            <a:picLocks/>
          </p:cNvPicPr>
          <p:nvPr/>
        </p:nvPicPr>
        <mc:AlternateContent>
          <mc:Choice xmlns:ma="http://schemas.microsoft.com/office/mac/drawingml/2008/main" Requires="ma">
            <p:blipFill>
              <a:blip r:embed="rId4"/>
              <a:stretch>
                <a:fillRect/>
              </a:stretch>
            </p:blipFill>
          </mc:Choice>
          <mc:Fallback>
            <p:blipFill>
              <a:blip r:embed="rId5"/>
              <a:stretch>
                <a:fillRect/>
              </a:stretch>
            </p:blipFill>
          </mc:Fallback>
        </mc:AlternateContent>
        <p:spPr>
          <a:xfrm>
            <a:off x="4711700" y="1203325"/>
            <a:ext cx="4114800" cy="1828800"/>
          </a:xfrm>
          <a:prstGeom prst="rect">
            <a:avLst/>
          </a:prstGeom>
          <a:ln w="19050" cap="flat" cmpd="sng" algn="ctr">
            <a:solidFill>
              <a:srgbClr val="632523"/>
            </a:solidFill>
            <a:prstDash val="solid"/>
            <a:round/>
            <a:headEnd type="none" w="med" len="med"/>
            <a:tailEnd type="none" w="med" len="med"/>
          </a:ln>
        </p:spPr>
      </p:pic>
      <p:sp>
        <p:nvSpPr>
          <p:cNvPr id="2" name="Title 1"/>
          <p:cNvSpPr>
            <a:spLocks noGrp="1"/>
          </p:cNvSpPr>
          <p:nvPr>
            <p:ph type="title"/>
          </p:nvPr>
        </p:nvSpPr>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457200" y="3077424"/>
            <a:ext cx="8229600" cy="2957299"/>
          </a:xfrm>
        </p:spPr>
        <p:txBody>
          <a:bodyPr>
            <a:normAutofit fontScale="85000" lnSpcReduction="20000"/>
          </a:bodyPr>
          <a:lstStyle/>
          <a:p>
            <a:r>
              <a:rPr lang="en-US" dirty="0" smtClean="0"/>
              <a:t>Infectious Diseases Remain Important</a:t>
            </a:r>
          </a:p>
          <a:p>
            <a:pPr lvl="1"/>
            <a:r>
              <a:rPr lang="en-US" dirty="0" smtClean="0"/>
              <a:t>Understanding Disease Dynamics</a:t>
            </a:r>
          </a:p>
          <a:p>
            <a:pPr lvl="1"/>
            <a:r>
              <a:rPr lang="en-US" dirty="0" smtClean="0"/>
              <a:t>Public Health Program Implementation</a:t>
            </a:r>
          </a:p>
          <a:p>
            <a:r>
              <a:rPr lang="en-US" dirty="0" smtClean="0"/>
              <a:t>Childhood Diseases Useful for Study</a:t>
            </a:r>
          </a:p>
          <a:p>
            <a:pPr lvl="1"/>
            <a:r>
              <a:rPr lang="en-US" dirty="0" smtClean="0"/>
              <a:t>Clear Temporal Dynamics</a:t>
            </a:r>
          </a:p>
          <a:p>
            <a:pPr lvl="2"/>
            <a:r>
              <a:rPr lang="en-US" dirty="0" smtClean="0"/>
              <a:t>Annual and Biennial Drivers Dependent on Birthrate</a:t>
            </a:r>
          </a:p>
          <a:p>
            <a:pPr lvl="2"/>
            <a:r>
              <a:rPr lang="en-US" dirty="0" smtClean="0"/>
              <a:t>Seasonal Patterns</a:t>
            </a:r>
          </a:p>
          <a:p>
            <a:pPr lvl="2"/>
            <a:r>
              <a:rPr lang="en-US" dirty="0" smtClean="0"/>
              <a:t>Not Purely Random</a:t>
            </a:r>
          </a:p>
        </p:txBody>
      </p:sp>
      <p:sp>
        <p:nvSpPr>
          <p:cNvPr id="4" name="Slide Number Placeholder 3"/>
          <p:cNvSpPr>
            <a:spLocks noGrp="1"/>
          </p:cNvSpPr>
          <p:nvPr>
            <p:ph type="sldNum" sz="quarter" idx="12"/>
          </p:nvPr>
        </p:nvSpPr>
        <p:spPr/>
        <p:txBody>
          <a:bodyPr/>
          <a:lstStyle/>
          <a:p>
            <a:fld id="{765C1A81-ADD4-6A46-8354-E130A1A5C806}" type="slidenum">
              <a:rPr lang="en-US" smtClean="0"/>
              <a:pPr/>
              <a:t>2</a:t>
            </a:fld>
            <a:endParaRPr lang="en-US"/>
          </a:p>
        </p:txBody>
      </p:sp>
      <p:pic>
        <p:nvPicPr>
          <p:cNvPr id="5" name="Content Placeholder 32" descr="nyc_rep_incidence.pdf"/>
          <p:cNvPicPr>
            <a:picLocks/>
          </p:cNvPicPr>
          <p:nvPr/>
        </p:nvPicPr>
        <mc:AlternateContent>
          <mc:Choice xmlns:ma="http://schemas.microsoft.com/office/mac/drawingml/2008/main" Requires="ma">
            <p:blipFill>
              <a:blip r:embed="rId6"/>
              <a:srcRect/>
              <a:stretch>
                <a:fillRect/>
              </a:stretch>
            </p:blipFill>
          </mc:Choice>
          <mc:Fallback>
            <p:blipFill>
              <a:blip r:embed="rId7"/>
              <a:srcRect/>
              <a:stretch>
                <a:fillRect/>
              </a:stretch>
            </p:blipFill>
          </mc:Fallback>
        </mc:AlternateContent>
        <p:spPr>
          <a:xfrm>
            <a:off x="317500" y="1200399"/>
            <a:ext cx="4114800" cy="1828800"/>
          </a:xfrm>
          <a:prstGeom prst="rect">
            <a:avLst/>
          </a:prstGeom>
          <a:noFill/>
          <a:ln w="19050" cap="flat" cmpd="sng" algn="ctr">
            <a:solidFill>
              <a:schemeClr val="accent2">
                <a:lumMod val="50000"/>
              </a:schemeClr>
            </a:solidFill>
            <a:prstDash val="solid"/>
            <a:round/>
            <a:headEnd type="none" w="med" len="med"/>
            <a:tailEnd type="none" w="med" len="med"/>
          </a:ln>
        </p:spPr>
      </p:pic>
      <p:pic>
        <p:nvPicPr>
          <p:cNvPr id="8" name="PowerPoint Temp">
            <a:hlinkClick r:id="" action="ppaction://media"/>
          </p:cNvPr>
          <p:cNvPicPr>
            <a:picLocks noRot="1" noChangeAspect="1"/>
          </p:cNvPicPr>
          <p:nvPr>
            <a:wavAudioFile r:embed="rId1" name="PowerPoint Temp"/>
          </p:nvPr>
        </p:nvPicPr>
        <p:blipFill>
          <a:blip r:embed="rId8"/>
          <a:stretch>
            <a:fillRect/>
          </a:stretch>
        </p:blipFill>
        <p:spPr>
          <a:xfrm>
            <a:off x="8716963" y="6430963"/>
            <a:ext cx="274637" cy="2746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8"/>
                </p:tgtEl>
              </p:cMediaNode>
            </p:audio>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Compartment Models</a:t>
            </a:r>
            <a:endParaRPr lang="en-US" dirty="0"/>
          </a:p>
        </p:txBody>
      </p:sp>
      <p:sp>
        <p:nvSpPr>
          <p:cNvPr id="3" name="Content Placeholder 2"/>
          <p:cNvSpPr>
            <a:spLocks noGrp="1"/>
          </p:cNvSpPr>
          <p:nvPr>
            <p:ph idx="1"/>
          </p:nvPr>
        </p:nvSpPr>
        <p:spPr>
          <a:xfrm>
            <a:off x="457200" y="2397125"/>
            <a:ext cx="8229600" cy="2238375"/>
          </a:xfrm>
        </p:spPr>
        <p:txBody>
          <a:bodyPr/>
          <a:lstStyle/>
          <a:p>
            <a:r>
              <a:rPr lang="en-US" dirty="0" smtClean="0"/>
              <a:t>Many Compartment Models Possible</a:t>
            </a:r>
          </a:p>
          <a:p>
            <a:pPr lvl="1"/>
            <a:r>
              <a:rPr lang="en-US" dirty="0" smtClean="0"/>
              <a:t>Compartments Reflect Disease Progression</a:t>
            </a:r>
          </a:p>
          <a:p>
            <a:r>
              <a:rPr lang="en-US" dirty="0" smtClean="0"/>
              <a:t>SIR Compartment Model</a:t>
            </a:r>
          </a:p>
          <a:p>
            <a:pPr lvl="1"/>
            <a:r>
              <a:rPr lang="en-US" dirty="0" smtClean="0"/>
              <a:t>Suitable for Childhood Infectious Diseases</a:t>
            </a:r>
          </a:p>
        </p:txBody>
      </p:sp>
      <p:sp>
        <p:nvSpPr>
          <p:cNvPr id="4" name="Slide Number Placeholder 3"/>
          <p:cNvSpPr>
            <a:spLocks noGrp="1"/>
          </p:cNvSpPr>
          <p:nvPr>
            <p:ph type="sldNum" sz="quarter" idx="12"/>
          </p:nvPr>
        </p:nvSpPr>
        <p:spPr/>
        <p:txBody>
          <a:bodyPr/>
          <a:lstStyle/>
          <a:p>
            <a:fld id="{765C1A81-ADD4-6A46-8354-E130A1A5C806}" type="slidenum">
              <a:rPr lang="en-US" smtClean="0"/>
              <a:pPr/>
              <a:t>3</a:t>
            </a:fld>
            <a:endParaRPr lang="en-US"/>
          </a:p>
        </p:txBody>
      </p:sp>
      <p:sp>
        <p:nvSpPr>
          <p:cNvPr id="19" name="AutoShape 4"/>
          <p:cNvSpPr>
            <a:spLocks noChangeArrowheads="1"/>
          </p:cNvSpPr>
          <p:nvPr/>
        </p:nvSpPr>
        <p:spPr bwMode="auto">
          <a:xfrm>
            <a:off x="2641600" y="4752975"/>
            <a:ext cx="609600" cy="533400"/>
          </a:xfrm>
          <a:prstGeom prst="roundRect">
            <a:avLst>
              <a:gd name="adj" fmla="val 16667"/>
            </a:avLst>
          </a:prstGeom>
          <a:solidFill>
            <a:srgbClr val="A5383A">
              <a:alpha val="74901"/>
            </a:srgbClr>
          </a:solidFill>
          <a:ln w="9525">
            <a:solidFill>
              <a:schemeClr val="tx1"/>
            </a:solidFill>
            <a:round/>
            <a:headEnd/>
            <a:tailEnd/>
          </a:ln>
        </p:spPr>
        <p:txBody>
          <a:bodyPr wrap="none" anchor="ctr">
            <a:prstTxWarp prst="textNoShape">
              <a:avLst/>
            </a:prstTxWarp>
          </a:bodyPr>
          <a:lstStyle/>
          <a:p>
            <a:pPr algn="ctr" eaLnBrk="0" hangingPunct="0"/>
            <a:r>
              <a:rPr lang="en-US" sz="2400" dirty="0"/>
              <a:t>S</a:t>
            </a:r>
          </a:p>
        </p:txBody>
      </p:sp>
      <p:sp>
        <p:nvSpPr>
          <p:cNvPr id="20" name="AutoShape 7"/>
          <p:cNvSpPr>
            <a:spLocks noChangeArrowheads="1"/>
          </p:cNvSpPr>
          <p:nvPr/>
        </p:nvSpPr>
        <p:spPr bwMode="auto">
          <a:xfrm>
            <a:off x="4165600" y="4752975"/>
            <a:ext cx="609600" cy="533400"/>
          </a:xfrm>
          <a:prstGeom prst="roundRect">
            <a:avLst>
              <a:gd name="adj" fmla="val 16667"/>
            </a:avLst>
          </a:prstGeom>
          <a:solidFill>
            <a:srgbClr val="A5383A">
              <a:alpha val="74901"/>
            </a:srgbClr>
          </a:solidFill>
          <a:ln w="9525">
            <a:solidFill>
              <a:schemeClr val="tx1"/>
            </a:solidFill>
            <a:round/>
            <a:headEnd/>
            <a:tailEnd/>
          </a:ln>
        </p:spPr>
        <p:txBody>
          <a:bodyPr wrap="none" anchor="ctr">
            <a:prstTxWarp prst="textNoShape">
              <a:avLst/>
            </a:prstTxWarp>
          </a:bodyPr>
          <a:lstStyle/>
          <a:p>
            <a:pPr algn="ctr" eaLnBrk="0" hangingPunct="0"/>
            <a:r>
              <a:rPr lang="en-US" sz="2400"/>
              <a:t>I</a:t>
            </a:r>
          </a:p>
        </p:txBody>
      </p:sp>
      <p:sp>
        <p:nvSpPr>
          <p:cNvPr id="21" name="AutoShape 8"/>
          <p:cNvSpPr>
            <a:spLocks noChangeArrowheads="1"/>
          </p:cNvSpPr>
          <p:nvPr/>
        </p:nvSpPr>
        <p:spPr bwMode="auto">
          <a:xfrm>
            <a:off x="5689600" y="4752975"/>
            <a:ext cx="609600" cy="533400"/>
          </a:xfrm>
          <a:prstGeom prst="roundRect">
            <a:avLst>
              <a:gd name="adj" fmla="val 16667"/>
            </a:avLst>
          </a:prstGeom>
          <a:solidFill>
            <a:srgbClr val="A5383A">
              <a:alpha val="74901"/>
            </a:srgbClr>
          </a:solidFill>
          <a:ln w="9525">
            <a:solidFill>
              <a:schemeClr val="tx1"/>
            </a:solidFill>
            <a:round/>
            <a:headEnd/>
            <a:tailEnd/>
          </a:ln>
        </p:spPr>
        <p:txBody>
          <a:bodyPr wrap="none" anchor="ctr">
            <a:prstTxWarp prst="textNoShape">
              <a:avLst/>
            </a:prstTxWarp>
          </a:bodyPr>
          <a:lstStyle/>
          <a:p>
            <a:pPr algn="ctr" eaLnBrk="0" hangingPunct="0"/>
            <a:r>
              <a:rPr lang="en-US" sz="2400" dirty="0"/>
              <a:t>R</a:t>
            </a:r>
          </a:p>
        </p:txBody>
      </p:sp>
      <p:cxnSp>
        <p:nvCxnSpPr>
          <p:cNvPr id="22" name="AutoShape 10"/>
          <p:cNvCxnSpPr>
            <a:cxnSpLocks noChangeShapeType="1"/>
            <a:stCxn id="23" idx="3"/>
            <a:endCxn id="19" idx="1"/>
          </p:cNvCxnSpPr>
          <p:nvPr/>
        </p:nvCxnSpPr>
        <p:spPr bwMode="auto">
          <a:xfrm>
            <a:off x="2017713" y="5012532"/>
            <a:ext cx="623887" cy="7143"/>
          </a:xfrm>
          <a:prstGeom prst="straightConnector1">
            <a:avLst/>
          </a:prstGeom>
          <a:noFill/>
          <a:ln w="19050">
            <a:solidFill>
              <a:schemeClr val="tx1"/>
            </a:solidFill>
            <a:round/>
            <a:headEnd/>
            <a:tailEnd type="triangle" w="med" len="med"/>
          </a:ln>
        </p:spPr>
      </p:cxnSp>
      <p:sp>
        <p:nvSpPr>
          <p:cNvPr id="23" name="Text Box 11"/>
          <p:cNvSpPr txBox="1">
            <a:spLocks noChangeArrowheads="1"/>
          </p:cNvSpPr>
          <p:nvPr/>
        </p:nvSpPr>
        <p:spPr bwMode="auto">
          <a:xfrm>
            <a:off x="1465263" y="4829175"/>
            <a:ext cx="552450" cy="366713"/>
          </a:xfrm>
          <a:prstGeom prst="rect">
            <a:avLst/>
          </a:prstGeom>
          <a:noFill/>
          <a:ln w="9525">
            <a:noFill/>
            <a:miter lim="800000"/>
            <a:headEnd/>
            <a:tailEnd/>
          </a:ln>
        </p:spPr>
        <p:txBody>
          <a:bodyPr wrap="none" anchor="ctr">
            <a:prstTxWarp prst="textNoShape">
              <a:avLst/>
            </a:prstTxWarp>
            <a:spAutoFit/>
          </a:bodyPr>
          <a:lstStyle/>
          <a:p>
            <a:pPr algn="ctr" eaLnBrk="0" hangingPunct="0">
              <a:spcBef>
                <a:spcPct val="50000"/>
              </a:spcBef>
            </a:pPr>
            <a:r>
              <a:rPr lang="en-US"/>
              <a:t>B(t)</a:t>
            </a:r>
          </a:p>
        </p:txBody>
      </p:sp>
      <p:cxnSp>
        <p:nvCxnSpPr>
          <p:cNvPr id="24" name="AutoShape 13"/>
          <p:cNvCxnSpPr>
            <a:cxnSpLocks noChangeShapeType="1"/>
            <a:stCxn id="19" idx="3"/>
            <a:endCxn id="20" idx="1"/>
          </p:cNvCxnSpPr>
          <p:nvPr/>
        </p:nvCxnSpPr>
        <p:spPr bwMode="auto">
          <a:xfrm>
            <a:off x="3251200" y="5019675"/>
            <a:ext cx="914400" cy="1588"/>
          </a:xfrm>
          <a:prstGeom prst="straightConnector1">
            <a:avLst/>
          </a:prstGeom>
          <a:noFill/>
          <a:ln w="19050">
            <a:solidFill>
              <a:schemeClr val="tx1"/>
            </a:solidFill>
            <a:round/>
            <a:headEnd/>
            <a:tailEnd type="triangle" w="med" len="med"/>
          </a:ln>
        </p:spPr>
      </p:cxnSp>
      <p:cxnSp>
        <p:nvCxnSpPr>
          <p:cNvPr id="25" name="AutoShape 14"/>
          <p:cNvCxnSpPr>
            <a:cxnSpLocks noChangeShapeType="1"/>
            <a:stCxn id="20" idx="3"/>
            <a:endCxn id="21" idx="1"/>
          </p:cNvCxnSpPr>
          <p:nvPr/>
        </p:nvCxnSpPr>
        <p:spPr bwMode="auto">
          <a:xfrm>
            <a:off x="4775200" y="5019675"/>
            <a:ext cx="914400" cy="1588"/>
          </a:xfrm>
          <a:prstGeom prst="straightConnector1">
            <a:avLst/>
          </a:prstGeom>
          <a:noFill/>
          <a:ln w="19050">
            <a:solidFill>
              <a:schemeClr val="tx1"/>
            </a:solidFill>
            <a:round/>
            <a:headEnd/>
            <a:tailEnd type="triangle" w="med" len="med"/>
          </a:ln>
        </p:spPr>
      </p:cxnSp>
      <p:cxnSp>
        <p:nvCxnSpPr>
          <p:cNvPr id="26" name="AutoShape 15"/>
          <p:cNvCxnSpPr>
            <a:cxnSpLocks noChangeShapeType="1"/>
            <a:stCxn id="21" idx="3"/>
            <a:endCxn id="27" idx="1"/>
          </p:cNvCxnSpPr>
          <p:nvPr/>
        </p:nvCxnSpPr>
        <p:spPr bwMode="auto">
          <a:xfrm>
            <a:off x="6299200" y="5019675"/>
            <a:ext cx="679450" cy="5557"/>
          </a:xfrm>
          <a:prstGeom prst="straightConnector1">
            <a:avLst/>
          </a:prstGeom>
          <a:noFill/>
          <a:ln w="19050">
            <a:solidFill>
              <a:schemeClr val="tx1"/>
            </a:solidFill>
            <a:round/>
            <a:headEnd/>
            <a:tailEnd type="triangle" w="med" len="med"/>
          </a:ln>
        </p:spPr>
      </p:cxnSp>
      <p:sp>
        <p:nvSpPr>
          <p:cNvPr id="27" name="Text Box 16"/>
          <p:cNvSpPr txBox="1">
            <a:spLocks noChangeArrowheads="1"/>
          </p:cNvSpPr>
          <p:nvPr/>
        </p:nvSpPr>
        <p:spPr bwMode="auto">
          <a:xfrm>
            <a:off x="6978650" y="4841875"/>
            <a:ext cx="565150" cy="366713"/>
          </a:xfrm>
          <a:prstGeom prst="rect">
            <a:avLst/>
          </a:prstGeom>
          <a:noFill/>
          <a:ln w="9525">
            <a:noFill/>
            <a:miter lim="800000"/>
            <a:headEnd/>
            <a:tailEnd/>
          </a:ln>
        </p:spPr>
        <p:txBody>
          <a:bodyPr wrap="none" anchor="ctr">
            <a:prstTxWarp prst="textNoShape">
              <a:avLst/>
            </a:prstTxWarp>
            <a:spAutoFit/>
          </a:bodyPr>
          <a:lstStyle/>
          <a:p>
            <a:pPr algn="ctr" eaLnBrk="0" hangingPunct="0">
              <a:spcBef>
                <a:spcPct val="50000"/>
              </a:spcBef>
            </a:pPr>
            <a:r>
              <a:rPr lang="en-US"/>
              <a:t>D(t)</a:t>
            </a:r>
          </a:p>
        </p:txBody>
      </p:sp>
      <p:sp>
        <p:nvSpPr>
          <p:cNvPr id="28" name="Text Box 17"/>
          <p:cNvSpPr txBox="1">
            <a:spLocks noChangeArrowheads="1"/>
          </p:cNvSpPr>
          <p:nvPr/>
        </p:nvSpPr>
        <p:spPr bwMode="auto">
          <a:xfrm>
            <a:off x="3397250" y="4676775"/>
            <a:ext cx="557213" cy="366713"/>
          </a:xfrm>
          <a:prstGeom prst="rect">
            <a:avLst/>
          </a:prstGeom>
          <a:noFill/>
          <a:ln w="9525">
            <a:noFill/>
            <a:miter lim="800000"/>
            <a:headEnd/>
            <a:tailEnd/>
          </a:ln>
        </p:spPr>
        <p:txBody>
          <a:bodyPr wrap="none" anchor="ctr">
            <a:prstTxWarp prst="textNoShape">
              <a:avLst/>
            </a:prstTxWarp>
            <a:spAutoFit/>
          </a:bodyPr>
          <a:lstStyle/>
          <a:p>
            <a:pPr algn="ctr" eaLnBrk="0" hangingPunct="0">
              <a:spcBef>
                <a:spcPct val="50000"/>
              </a:spcBef>
            </a:pPr>
            <a:r>
              <a:rPr lang="en-US">
                <a:sym typeface="Symbol" charset="2"/>
              </a:rPr>
              <a:t></a:t>
            </a:r>
            <a:r>
              <a:rPr lang="en-US"/>
              <a:t>(t)</a:t>
            </a:r>
          </a:p>
        </p:txBody>
      </p:sp>
      <p:sp>
        <p:nvSpPr>
          <p:cNvPr id="29" name="Text Box 18"/>
          <p:cNvSpPr txBox="1">
            <a:spLocks noChangeArrowheads="1"/>
          </p:cNvSpPr>
          <p:nvPr/>
        </p:nvSpPr>
        <p:spPr bwMode="auto">
          <a:xfrm>
            <a:off x="4930775" y="4676775"/>
            <a:ext cx="538163" cy="366713"/>
          </a:xfrm>
          <a:prstGeom prst="rect">
            <a:avLst/>
          </a:prstGeom>
          <a:noFill/>
          <a:ln w="9525">
            <a:noFill/>
            <a:miter lim="800000"/>
            <a:headEnd/>
            <a:tailEnd/>
          </a:ln>
        </p:spPr>
        <p:txBody>
          <a:bodyPr wrap="none" anchor="ctr">
            <a:prstTxWarp prst="textNoShape">
              <a:avLst/>
            </a:prstTxWarp>
            <a:spAutoFit/>
          </a:bodyPr>
          <a:lstStyle/>
          <a:p>
            <a:pPr algn="ctr" eaLnBrk="0" hangingPunct="0">
              <a:spcBef>
                <a:spcPct val="50000"/>
              </a:spcBef>
            </a:pPr>
            <a:r>
              <a:rPr lang="en-US">
                <a:sym typeface="Symbol" charset="2"/>
              </a:rPr>
              <a:t></a:t>
            </a:r>
            <a:r>
              <a:rPr lang="en-US"/>
              <a:t>(t)</a:t>
            </a:r>
          </a:p>
        </p:txBody>
      </p:sp>
      <p:pic>
        <p:nvPicPr>
          <p:cNvPr id="30" name="Picture 19" descr="image-16"/>
          <p:cNvPicPr>
            <a:picLocks noChangeAspect="1" noChangeArrowheads="1"/>
          </p:cNvPicPr>
          <p:nvPr/>
        </p:nvPicPr>
        <p:blipFill>
          <a:blip r:embed="rId4"/>
          <a:srcRect/>
          <a:stretch>
            <a:fillRect/>
          </a:stretch>
        </p:blipFill>
        <p:spPr bwMode="auto">
          <a:xfrm>
            <a:off x="3429000" y="5591175"/>
            <a:ext cx="2251075" cy="327025"/>
          </a:xfrm>
          <a:prstGeom prst="rect">
            <a:avLst/>
          </a:prstGeom>
          <a:noFill/>
          <a:ln w="9525">
            <a:noFill/>
            <a:miter lim="800000"/>
            <a:headEnd/>
            <a:tailEnd/>
          </a:ln>
        </p:spPr>
      </p:pic>
      <p:pic>
        <p:nvPicPr>
          <p:cNvPr id="31" name="Picture 20" descr="image-17"/>
          <p:cNvPicPr>
            <a:picLocks noChangeAspect="1" noChangeArrowheads="1"/>
          </p:cNvPicPr>
          <p:nvPr/>
        </p:nvPicPr>
        <p:blipFill>
          <a:blip r:embed="rId5"/>
          <a:srcRect/>
          <a:stretch>
            <a:fillRect/>
          </a:stretch>
        </p:blipFill>
        <p:spPr bwMode="auto">
          <a:xfrm>
            <a:off x="3505200" y="6048375"/>
            <a:ext cx="1828800" cy="360363"/>
          </a:xfrm>
          <a:prstGeom prst="rect">
            <a:avLst/>
          </a:prstGeom>
          <a:noFill/>
          <a:ln w="9525">
            <a:noFill/>
            <a:miter lim="800000"/>
            <a:headEnd/>
            <a:tailEnd/>
          </a:ln>
        </p:spPr>
      </p:pic>
      <p:sp>
        <p:nvSpPr>
          <p:cNvPr id="32" name="Text Box 293"/>
          <p:cNvSpPr txBox="1">
            <a:spLocks noChangeArrowheads="1"/>
          </p:cNvSpPr>
          <p:nvPr/>
        </p:nvSpPr>
        <p:spPr bwMode="auto">
          <a:xfrm>
            <a:off x="4473575" y="5972175"/>
            <a:ext cx="304800" cy="457200"/>
          </a:xfrm>
          <a:prstGeom prst="rect">
            <a:avLst/>
          </a:prstGeom>
          <a:solidFill>
            <a:schemeClr val="bg1"/>
          </a:solidFill>
          <a:ln w="9525">
            <a:noFill/>
            <a:miter lim="800000"/>
            <a:headEnd/>
            <a:tailEnd/>
          </a:ln>
        </p:spPr>
        <p:txBody>
          <a:bodyPr>
            <a:prstTxWarp prst="textNoShape">
              <a:avLst/>
            </a:prstTxWarp>
            <a:spAutoFit/>
          </a:bodyPr>
          <a:lstStyle/>
          <a:p>
            <a:r>
              <a:rPr lang="el-GR" sz="2400" i="1">
                <a:ea typeface="Arial" charset="0"/>
                <a:cs typeface="Arial" charset="0"/>
              </a:rPr>
              <a:t>σ</a:t>
            </a:r>
          </a:p>
        </p:txBody>
      </p:sp>
      <p:grpSp>
        <p:nvGrpSpPr>
          <p:cNvPr id="34" name="Group 50"/>
          <p:cNvGrpSpPr>
            <a:grpSpLocks/>
          </p:cNvGrpSpPr>
          <p:nvPr/>
        </p:nvGrpSpPr>
        <p:grpSpPr bwMode="auto">
          <a:xfrm>
            <a:off x="1066800" y="1285875"/>
            <a:ext cx="6705600" cy="1143000"/>
            <a:chOff x="192" y="1440"/>
            <a:chExt cx="4224" cy="720"/>
          </a:xfrm>
        </p:grpSpPr>
        <p:sp>
          <p:nvSpPr>
            <p:cNvPr id="35" name="AutoShape 21"/>
            <p:cNvSpPr>
              <a:spLocks noChangeArrowheads="1"/>
            </p:cNvSpPr>
            <p:nvPr/>
          </p:nvSpPr>
          <p:spPr bwMode="auto">
            <a:xfrm>
              <a:off x="960" y="1632"/>
              <a:ext cx="384" cy="336"/>
            </a:xfrm>
            <a:prstGeom prst="roundRect">
              <a:avLst>
                <a:gd name="adj" fmla="val 16667"/>
              </a:avLst>
            </a:prstGeom>
            <a:solidFill>
              <a:srgbClr val="A5383A">
                <a:alpha val="74901"/>
              </a:srgbClr>
            </a:solidFill>
            <a:ln w="9525">
              <a:solidFill>
                <a:schemeClr val="tx1"/>
              </a:solidFill>
              <a:round/>
              <a:headEnd/>
              <a:tailEnd/>
            </a:ln>
          </p:spPr>
          <p:txBody>
            <a:bodyPr wrap="none" anchor="ctr">
              <a:prstTxWarp prst="textNoShape">
                <a:avLst/>
              </a:prstTxWarp>
            </a:bodyPr>
            <a:lstStyle/>
            <a:p>
              <a:endParaRPr lang="en-US" dirty="0"/>
            </a:p>
          </p:txBody>
        </p:sp>
        <p:sp>
          <p:nvSpPr>
            <p:cNvPr id="36" name="AutoShape 22"/>
            <p:cNvSpPr>
              <a:spLocks noChangeArrowheads="1"/>
            </p:cNvSpPr>
            <p:nvPr/>
          </p:nvSpPr>
          <p:spPr bwMode="auto">
            <a:xfrm>
              <a:off x="2448" y="1632"/>
              <a:ext cx="384" cy="336"/>
            </a:xfrm>
            <a:prstGeom prst="roundRect">
              <a:avLst>
                <a:gd name="adj" fmla="val 16667"/>
              </a:avLst>
            </a:prstGeom>
            <a:solidFill>
              <a:srgbClr val="A5383A">
                <a:alpha val="74901"/>
              </a:srgbClr>
            </a:solidFill>
            <a:ln w="9525">
              <a:solidFill>
                <a:schemeClr val="tx1"/>
              </a:solidFill>
              <a:round/>
              <a:headEnd/>
              <a:tailEnd/>
            </a:ln>
          </p:spPr>
          <p:txBody>
            <a:bodyPr wrap="none" anchor="ctr">
              <a:prstTxWarp prst="textNoShape">
                <a:avLst/>
              </a:prstTxWarp>
            </a:bodyPr>
            <a:lstStyle/>
            <a:p>
              <a:endParaRPr lang="en-US" dirty="0"/>
            </a:p>
          </p:txBody>
        </p:sp>
        <p:sp>
          <p:nvSpPr>
            <p:cNvPr id="37" name="AutoShape 23"/>
            <p:cNvSpPr>
              <a:spLocks noChangeArrowheads="1"/>
            </p:cNvSpPr>
            <p:nvPr/>
          </p:nvSpPr>
          <p:spPr bwMode="auto">
            <a:xfrm>
              <a:off x="3216" y="1632"/>
              <a:ext cx="384" cy="336"/>
            </a:xfrm>
            <a:prstGeom prst="roundRect">
              <a:avLst>
                <a:gd name="adj" fmla="val 16667"/>
              </a:avLst>
            </a:prstGeom>
            <a:solidFill>
              <a:srgbClr val="A5383A">
                <a:alpha val="74901"/>
              </a:srgbClr>
            </a:solidFill>
            <a:ln w="9525">
              <a:solidFill>
                <a:schemeClr val="tx1"/>
              </a:solidFill>
              <a:round/>
              <a:headEnd/>
              <a:tailEnd/>
            </a:ln>
          </p:spPr>
          <p:txBody>
            <a:bodyPr wrap="none" anchor="ctr">
              <a:prstTxWarp prst="textNoShape">
                <a:avLst/>
              </a:prstTxWarp>
            </a:bodyPr>
            <a:lstStyle/>
            <a:p>
              <a:endParaRPr lang="en-US" dirty="0"/>
            </a:p>
          </p:txBody>
        </p:sp>
        <p:cxnSp>
          <p:nvCxnSpPr>
            <p:cNvPr id="38" name="AutoShape 24"/>
            <p:cNvCxnSpPr>
              <a:cxnSpLocks noChangeShapeType="1"/>
              <a:stCxn id="42" idx="3"/>
              <a:endCxn id="35" idx="1"/>
            </p:cNvCxnSpPr>
            <p:nvPr/>
          </p:nvCxnSpPr>
          <p:spPr bwMode="auto">
            <a:xfrm>
              <a:off x="576" y="1800"/>
              <a:ext cx="384" cy="0"/>
            </a:xfrm>
            <a:prstGeom prst="straightConnector1">
              <a:avLst/>
            </a:prstGeom>
            <a:noFill/>
            <a:ln w="19050">
              <a:solidFill>
                <a:schemeClr val="tx1"/>
              </a:solidFill>
              <a:round/>
              <a:headEnd/>
              <a:tailEnd type="triangle" w="med" len="med"/>
            </a:ln>
          </p:spPr>
        </p:cxnSp>
        <p:cxnSp>
          <p:nvCxnSpPr>
            <p:cNvPr id="39" name="AutoShape 26"/>
            <p:cNvCxnSpPr>
              <a:cxnSpLocks noChangeShapeType="1"/>
              <a:stCxn id="35" idx="3"/>
              <a:endCxn id="43" idx="1"/>
            </p:cNvCxnSpPr>
            <p:nvPr/>
          </p:nvCxnSpPr>
          <p:spPr bwMode="auto">
            <a:xfrm>
              <a:off x="1344" y="1800"/>
              <a:ext cx="384" cy="0"/>
            </a:xfrm>
            <a:prstGeom prst="straightConnector1">
              <a:avLst/>
            </a:prstGeom>
            <a:noFill/>
            <a:ln w="19050">
              <a:solidFill>
                <a:schemeClr val="tx1"/>
              </a:solidFill>
              <a:round/>
              <a:headEnd/>
              <a:tailEnd type="triangle" w="med" len="med"/>
            </a:ln>
          </p:spPr>
        </p:cxnSp>
        <p:cxnSp>
          <p:nvCxnSpPr>
            <p:cNvPr id="40" name="AutoShape 27"/>
            <p:cNvCxnSpPr>
              <a:cxnSpLocks noChangeShapeType="1"/>
              <a:stCxn id="36" idx="3"/>
              <a:endCxn id="37" idx="1"/>
            </p:cNvCxnSpPr>
            <p:nvPr/>
          </p:nvCxnSpPr>
          <p:spPr bwMode="auto">
            <a:xfrm>
              <a:off x="2832" y="1800"/>
              <a:ext cx="384" cy="0"/>
            </a:xfrm>
            <a:prstGeom prst="straightConnector1">
              <a:avLst/>
            </a:prstGeom>
            <a:noFill/>
            <a:ln w="19050">
              <a:solidFill>
                <a:schemeClr val="tx1"/>
              </a:solidFill>
              <a:round/>
              <a:headEnd/>
              <a:tailEnd type="triangle" w="med" len="med"/>
            </a:ln>
          </p:spPr>
        </p:cxnSp>
        <p:cxnSp>
          <p:nvCxnSpPr>
            <p:cNvPr id="41" name="AutoShape 28"/>
            <p:cNvCxnSpPr>
              <a:cxnSpLocks noChangeShapeType="1"/>
              <a:stCxn id="37" idx="3"/>
              <a:endCxn id="45" idx="1"/>
            </p:cNvCxnSpPr>
            <p:nvPr/>
          </p:nvCxnSpPr>
          <p:spPr bwMode="auto">
            <a:xfrm>
              <a:off x="3600" y="1800"/>
              <a:ext cx="432" cy="0"/>
            </a:xfrm>
            <a:prstGeom prst="straightConnector1">
              <a:avLst/>
            </a:prstGeom>
            <a:noFill/>
            <a:ln w="19050">
              <a:solidFill>
                <a:schemeClr val="tx1"/>
              </a:solidFill>
              <a:round/>
              <a:headEnd/>
              <a:tailEnd type="triangle" w="med" len="med"/>
            </a:ln>
          </p:spPr>
        </p:cxnSp>
        <p:sp>
          <p:nvSpPr>
            <p:cNvPr id="42" name="AutoShape 32"/>
            <p:cNvSpPr>
              <a:spLocks noChangeArrowheads="1"/>
            </p:cNvSpPr>
            <p:nvPr/>
          </p:nvSpPr>
          <p:spPr bwMode="auto">
            <a:xfrm>
              <a:off x="192" y="1632"/>
              <a:ext cx="384" cy="336"/>
            </a:xfrm>
            <a:prstGeom prst="roundRect">
              <a:avLst>
                <a:gd name="adj" fmla="val 16667"/>
              </a:avLst>
            </a:prstGeom>
            <a:solidFill>
              <a:srgbClr val="A5383A">
                <a:alpha val="74901"/>
              </a:srgbClr>
            </a:solidFill>
            <a:ln w="9525">
              <a:solidFill>
                <a:schemeClr val="tx1"/>
              </a:solidFill>
              <a:round/>
              <a:headEnd/>
              <a:tailEnd/>
            </a:ln>
          </p:spPr>
          <p:txBody>
            <a:bodyPr wrap="none" anchor="ctr">
              <a:prstTxWarp prst="textNoShape">
                <a:avLst/>
              </a:prstTxWarp>
            </a:bodyPr>
            <a:lstStyle/>
            <a:p>
              <a:endParaRPr lang="en-US" dirty="0"/>
            </a:p>
          </p:txBody>
        </p:sp>
        <p:sp>
          <p:nvSpPr>
            <p:cNvPr id="43" name="AutoShape 34"/>
            <p:cNvSpPr>
              <a:spLocks noChangeArrowheads="1"/>
            </p:cNvSpPr>
            <p:nvPr/>
          </p:nvSpPr>
          <p:spPr bwMode="auto">
            <a:xfrm>
              <a:off x="1728" y="1632"/>
              <a:ext cx="384" cy="336"/>
            </a:xfrm>
            <a:prstGeom prst="roundRect">
              <a:avLst>
                <a:gd name="adj" fmla="val 16667"/>
              </a:avLst>
            </a:prstGeom>
            <a:solidFill>
              <a:srgbClr val="A5383A">
                <a:alpha val="74901"/>
              </a:srgbClr>
            </a:solidFill>
            <a:ln w="9525">
              <a:solidFill>
                <a:schemeClr val="tx1"/>
              </a:solidFill>
              <a:round/>
              <a:headEnd/>
              <a:tailEnd/>
            </a:ln>
          </p:spPr>
          <p:txBody>
            <a:bodyPr wrap="none" anchor="ctr">
              <a:prstTxWarp prst="textNoShape">
                <a:avLst/>
              </a:prstTxWarp>
            </a:bodyPr>
            <a:lstStyle/>
            <a:p>
              <a:endParaRPr lang="en-US" dirty="0"/>
            </a:p>
          </p:txBody>
        </p:sp>
        <p:cxnSp>
          <p:nvCxnSpPr>
            <p:cNvPr id="44" name="AutoShape 35"/>
            <p:cNvCxnSpPr>
              <a:cxnSpLocks noChangeShapeType="1"/>
              <a:stCxn id="43" idx="3"/>
              <a:endCxn id="36" idx="1"/>
            </p:cNvCxnSpPr>
            <p:nvPr/>
          </p:nvCxnSpPr>
          <p:spPr bwMode="auto">
            <a:xfrm>
              <a:off x="2112" y="1800"/>
              <a:ext cx="336" cy="0"/>
            </a:xfrm>
            <a:prstGeom prst="straightConnector1">
              <a:avLst/>
            </a:prstGeom>
            <a:noFill/>
            <a:ln w="19050">
              <a:solidFill>
                <a:schemeClr val="tx1"/>
              </a:solidFill>
              <a:round/>
              <a:headEnd/>
              <a:tailEnd type="triangle" w="med" len="med"/>
            </a:ln>
          </p:spPr>
        </p:cxnSp>
        <p:sp>
          <p:nvSpPr>
            <p:cNvPr id="45" name="AutoShape 36"/>
            <p:cNvSpPr>
              <a:spLocks noChangeArrowheads="1"/>
            </p:cNvSpPr>
            <p:nvPr/>
          </p:nvSpPr>
          <p:spPr bwMode="auto">
            <a:xfrm>
              <a:off x="4032" y="1632"/>
              <a:ext cx="384" cy="336"/>
            </a:xfrm>
            <a:prstGeom prst="roundRect">
              <a:avLst>
                <a:gd name="adj" fmla="val 16667"/>
              </a:avLst>
            </a:prstGeom>
            <a:solidFill>
              <a:srgbClr val="A5383A">
                <a:alpha val="74901"/>
              </a:srgbClr>
            </a:solidFill>
            <a:ln w="9525">
              <a:solidFill>
                <a:schemeClr val="tx1"/>
              </a:solidFill>
              <a:round/>
              <a:headEnd/>
              <a:tailEnd/>
            </a:ln>
          </p:spPr>
          <p:txBody>
            <a:bodyPr wrap="none" anchor="ctr">
              <a:prstTxWarp prst="textNoShape">
                <a:avLst/>
              </a:prstTxWarp>
            </a:bodyPr>
            <a:lstStyle/>
            <a:p>
              <a:endParaRPr lang="en-US" dirty="0"/>
            </a:p>
          </p:txBody>
        </p:sp>
        <p:sp>
          <p:nvSpPr>
            <p:cNvPr id="46" name="Line 38"/>
            <p:cNvSpPr>
              <a:spLocks noChangeShapeType="1"/>
            </p:cNvSpPr>
            <p:nvPr/>
          </p:nvSpPr>
          <p:spPr bwMode="auto">
            <a:xfrm>
              <a:off x="384" y="1968"/>
              <a:ext cx="0" cy="192"/>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47" name="Line 39"/>
            <p:cNvSpPr>
              <a:spLocks noChangeShapeType="1"/>
            </p:cNvSpPr>
            <p:nvPr/>
          </p:nvSpPr>
          <p:spPr bwMode="auto">
            <a:xfrm>
              <a:off x="384" y="1440"/>
              <a:ext cx="0" cy="192"/>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48" name="Line 40"/>
            <p:cNvSpPr>
              <a:spLocks noChangeShapeType="1"/>
            </p:cNvSpPr>
            <p:nvPr/>
          </p:nvSpPr>
          <p:spPr bwMode="auto">
            <a:xfrm>
              <a:off x="1152" y="1968"/>
              <a:ext cx="0" cy="192"/>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49" name="Line 41"/>
            <p:cNvSpPr>
              <a:spLocks noChangeShapeType="1"/>
            </p:cNvSpPr>
            <p:nvPr/>
          </p:nvSpPr>
          <p:spPr bwMode="auto">
            <a:xfrm>
              <a:off x="1152" y="1440"/>
              <a:ext cx="0" cy="192"/>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50" name="Line 42"/>
            <p:cNvSpPr>
              <a:spLocks noChangeShapeType="1"/>
            </p:cNvSpPr>
            <p:nvPr/>
          </p:nvSpPr>
          <p:spPr bwMode="auto">
            <a:xfrm>
              <a:off x="1920" y="1968"/>
              <a:ext cx="0" cy="192"/>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51" name="Line 43"/>
            <p:cNvSpPr>
              <a:spLocks noChangeShapeType="1"/>
            </p:cNvSpPr>
            <p:nvPr/>
          </p:nvSpPr>
          <p:spPr bwMode="auto">
            <a:xfrm>
              <a:off x="1920" y="1440"/>
              <a:ext cx="0" cy="192"/>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52" name="Line 44"/>
            <p:cNvSpPr>
              <a:spLocks noChangeShapeType="1"/>
            </p:cNvSpPr>
            <p:nvPr/>
          </p:nvSpPr>
          <p:spPr bwMode="auto">
            <a:xfrm>
              <a:off x="2640" y="1968"/>
              <a:ext cx="0" cy="192"/>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53" name="Line 45"/>
            <p:cNvSpPr>
              <a:spLocks noChangeShapeType="1"/>
            </p:cNvSpPr>
            <p:nvPr/>
          </p:nvSpPr>
          <p:spPr bwMode="auto">
            <a:xfrm>
              <a:off x="2640" y="1440"/>
              <a:ext cx="0" cy="192"/>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54" name="Line 46"/>
            <p:cNvSpPr>
              <a:spLocks noChangeShapeType="1"/>
            </p:cNvSpPr>
            <p:nvPr/>
          </p:nvSpPr>
          <p:spPr bwMode="auto">
            <a:xfrm>
              <a:off x="3408" y="1968"/>
              <a:ext cx="0" cy="192"/>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55" name="Line 47"/>
            <p:cNvSpPr>
              <a:spLocks noChangeShapeType="1"/>
            </p:cNvSpPr>
            <p:nvPr/>
          </p:nvSpPr>
          <p:spPr bwMode="auto">
            <a:xfrm>
              <a:off x="3408" y="1440"/>
              <a:ext cx="0" cy="192"/>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56" name="Line 48"/>
            <p:cNvSpPr>
              <a:spLocks noChangeShapeType="1"/>
            </p:cNvSpPr>
            <p:nvPr/>
          </p:nvSpPr>
          <p:spPr bwMode="auto">
            <a:xfrm>
              <a:off x="4224" y="1968"/>
              <a:ext cx="0" cy="192"/>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57" name="Line 49"/>
            <p:cNvSpPr>
              <a:spLocks noChangeShapeType="1"/>
            </p:cNvSpPr>
            <p:nvPr/>
          </p:nvSpPr>
          <p:spPr bwMode="auto">
            <a:xfrm>
              <a:off x="4224" y="1440"/>
              <a:ext cx="0" cy="192"/>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grpSp>
      <p:sp>
        <p:nvSpPr>
          <p:cNvPr id="58" name="TextBox 57"/>
          <p:cNvSpPr txBox="1"/>
          <p:nvPr/>
        </p:nvSpPr>
        <p:spPr>
          <a:xfrm>
            <a:off x="1162050" y="1619250"/>
            <a:ext cx="398463" cy="769441"/>
          </a:xfrm>
          <a:prstGeom prst="rect">
            <a:avLst/>
          </a:prstGeom>
          <a:noFill/>
        </p:spPr>
        <p:txBody>
          <a:bodyPr wrap="square" rtlCol="0">
            <a:spAutoFit/>
          </a:bodyPr>
          <a:lstStyle/>
          <a:p>
            <a:r>
              <a:rPr lang="en-US" sz="2200" dirty="0" smtClean="0"/>
              <a:t>M</a:t>
            </a:r>
            <a:endParaRPr lang="en-US" sz="2200" dirty="0"/>
          </a:p>
        </p:txBody>
      </p:sp>
      <p:sp>
        <p:nvSpPr>
          <p:cNvPr id="59" name="TextBox 58"/>
          <p:cNvSpPr txBox="1"/>
          <p:nvPr/>
        </p:nvSpPr>
        <p:spPr>
          <a:xfrm>
            <a:off x="2441575" y="1612900"/>
            <a:ext cx="398463" cy="430887"/>
          </a:xfrm>
          <a:prstGeom prst="rect">
            <a:avLst/>
          </a:prstGeom>
          <a:noFill/>
        </p:spPr>
        <p:txBody>
          <a:bodyPr wrap="square" rtlCol="0">
            <a:spAutoFit/>
          </a:bodyPr>
          <a:lstStyle/>
          <a:p>
            <a:r>
              <a:rPr lang="en-US" sz="2200" dirty="0"/>
              <a:t>S</a:t>
            </a:r>
          </a:p>
        </p:txBody>
      </p:sp>
      <p:sp>
        <p:nvSpPr>
          <p:cNvPr id="60" name="TextBox 59"/>
          <p:cNvSpPr txBox="1"/>
          <p:nvPr/>
        </p:nvSpPr>
        <p:spPr>
          <a:xfrm>
            <a:off x="3657600" y="1606550"/>
            <a:ext cx="398463" cy="430887"/>
          </a:xfrm>
          <a:prstGeom prst="rect">
            <a:avLst/>
          </a:prstGeom>
          <a:noFill/>
        </p:spPr>
        <p:txBody>
          <a:bodyPr wrap="square" rtlCol="0">
            <a:spAutoFit/>
          </a:bodyPr>
          <a:lstStyle/>
          <a:p>
            <a:r>
              <a:rPr lang="en-US" sz="2200" dirty="0" smtClean="0"/>
              <a:t>E</a:t>
            </a:r>
            <a:endParaRPr lang="en-US" sz="2200" dirty="0"/>
          </a:p>
        </p:txBody>
      </p:sp>
      <p:sp>
        <p:nvSpPr>
          <p:cNvPr id="61" name="TextBox 60"/>
          <p:cNvSpPr txBox="1"/>
          <p:nvPr/>
        </p:nvSpPr>
        <p:spPr>
          <a:xfrm>
            <a:off x="4832350" y="1606550"/>
            <a:ext cx="398463" cy="430887"/>
          </a:xfrm>
          <a:prstGeom prst="rect">
            <a:avLst/>
          </a:prstGeom>
          <a:noFill/>
        </p:spPr>
        <p:txBody>
          <a:bodyPr wrap="square" rtlCol="0">
            <a:spAutoFit/>
          </a:bodyPr>
          <a:lstStyle/>
          <a:p>
            <a:r>
              <a:rPr lang="en-US" sz="2200" dirty="0" smtClean="0"/>
              <a:t>I</a:t>
            </a:r>
            <a:endParaRPr lang="en-US" sz="2200" dirty="0"/>
          </a:p>
        </p:txBody>
      </p:sp>
      <p:sp>
        <p:nvSpPr>
          <p:cNvPr id="62" name="TextBox 61"/>
          <p:cNvSpPr txBox="1"/>
          <p:nvPr/>
        </p:nvSpPr>
        <p:spPr>
          <a:xfrm>
            <a:off x="6016625" y="1600200"/>
            <a:ext cx="398463" cy="430887"/>
          </a:xfrm>
          <a:prstGeom prst="rect">
            <a:avLst/>
          </a:prstGeom>
          <a:noFill/>
        </p:spPr>
        <p:txBody>
          <a:bodyPr wrap="square" rtlCol="0">
            <a:spAutoFit/>
          </a:bodyPr>
          <a:lstStyle/>
          <a:p>
            <a:r>
              <a:rPr lang="en-US" sz="2200" dirty="0"/>
              <a:t>R</a:t>
            </a:r>
          </a:p>
        </p:txBody>
      </p:sp>
      <p:sp>
        <p:nvSpPr>
          <p:cNvPr id="63" name="TextBox 62"/>
          <p:cNvSpPr txBox="1"/>
          <p:nvPr/>
        </p:nvSpPr>
        <p:spPr>
          <a:xfrm>
            <a:off x="7312025" y="1609725"/>
            <a:ext cx="398463" cy="430887"/>
          </a:xfrm>
          <a:prstGeom prst="rect">
            <a:avLst/>
          </a:prstGeom>
          <a:noFill/>
        </p:spPr>
        <p:txBody>
          <a:bodyPr wrap="square" rtlCol="0">
            <a:spAutoFit/>
          </a:bodyPr>
          <a:lstStyle/>
          <a:p>
            <a:r>
              <a:rPr lang="en-US" sz="2200" dirty="0" smtClean="0"/>
              <a:t>S</a:t>
            </a:r>
            <a:endParaRPr lang="en-US" sz="2200" dirty="0"/>
          </a:p>
        </p:txBody>
      </p:sp>
      <p:sp>
        <p:nvSpPr>
          <p:cNvPr id="65" name="Rectangle 64"/>
          <p:cNvSpPr/>
          <p:nvPr/>
        </p:nvSpPr>
        <p:spPr>
          <a:xfrm>
            <a:off x="4479994" y="6101717"/>
            <a:ext cx="274320" cy="274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pic>
        <p:nvPicPr>
          <p:cNvPr id="64" name="Picture 63" descr="latex-image-1.pdf"/>
          <p:cNvPicPr>
            <a:picLocks noChangeAspect="1"/>
          </p:cNvPicPr>
          <p:nvPr/>
        </p:nvPicPr>
        <mc:AlternateContent>
          <mc:Choice xmlns:ma="http://schemas.microsoft.com/office/mac/drawingml/2008/main" Requires="ma">
            <p:blipFill>
              <a:blip r:embed="rId6"/>
              <a:stretch>
                <a:fillRect/>
              </a:stretch>
            </p:blipFill>
          </mc:Choice>
          <mc:Fallback>
            <p:blipFill>
              <a:blip r:embed="rId7"/>
              <a:stretch>
                <a:fillRect/>
              </a:stretch>
            </p:blipFill>
          </mc:Fallback>
        </mc:AlternateContent>
        <p:spPr>
          <a:xfrm>
            <a:off x="4556760" y="6127751"/>
            <a:ext cx="190194" cy="237743"/>
          </a:xfrm>
          <a:prstGeom prst="rect">
            <a:avLst/>
          </a:prstGeom>
        </p:spPr>
      </p:pic>
      <p:pic>
        <p:nvPicPr>
          <p:cNvPr id="66" name="PowerPoint Temp">
            <a:hlinkClick r:id="" action="ppaction://media"/>
          </p:cNvPr>
          <p:cNvPicPr>
            <a:picLocks noRot="1" noChangeAspect="1"/>
          </p:cNvPicPr>
          <p:nvPr>
            <a:wavAudioFile r:embed="rId1" name="PowerPoint Temp"/>
          </p:nvPr>
        </p:nvPicPr>
        <p:blipFill>
          <a:blip r:embed="rId8"/>
          <a:stretch>
            <a:fillRect/>
          </a:stretch>
        </p:blipFill>
        <p:spPr>
          <a:xfrm>
            <a:off x="8716963" y="6430963"/>
            <a:ext cx="274637" cy="2746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6"/>
                </p:tgtEl>
              </p:cMediaNode>
            </p:audio>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endParaRPr lang="en-US" dirty="0"/>
          </a:p>
        </p:txBody>
      </p:sp>
      <p:sp>
        <p:nvSpPr>
          <p:cNvPr id="4" name="Slide Number Placeholder 3"/>
          <p:cNvSpPr>
            <a:spLocks noGrp="1"/>
          </p:cNvSpPr>
          <p:nvPr>
            <p:ph type="sldNum" sz="quarter" idx="12"/>
          </p:nvPr>
        </p:nvSpPr>
        <p:spPr/>
        <p:txBody>
          <a:bodyPr/>
          <a:lstStyle/>
          <a:p>
            <a:fld id="{765C1A81-ADD4-6A46-8354-E130A1A5C806}" type="slidenum">
              <a:rPr lang="en-US" smtClean="0"/>
              <a:pPr/>
              <a:t>4</a:t>
            </a:fld>
            <a:endParaRPr lang="en-US"/>
          </a:p>
        </p:txBody>
      </p:sp>
      <p:pic>
        <p:nvPicPr>
          <p:cNvPr id="10" name="Picture 9" descr="bangkok_meas_confidence_interval.pdf"/>
          <p:cNvPicPr>
            <a:picLocks/>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4592885" y="4017659"/>
            <a:ext cx="4480560" cy="1737360"/>
          </a:xfrm>
          <a:prstGeom prst="rect">
            <a:avLst/>
          </a:prstGeom>
          <a:ln w="19050" cap="flat" cmpd="sng" algn="ctr">
            <a:solidFill>
              <a:srgbClr val="840C2E"/>
            </a:solidFill>
            <a:prstDash val="solid"/>
            <a:round/>
            <a:headEnd type="none" w="med" len="med"/>
            <a:tailEnd type="none" w="med" len="med"/>
          </a:ln>
        </p:spPr>
      </p:pic>
      <p:sp>
        <p:nvSpPr>
          <p:cNvPr id="11" name="Rectangle 10"/>
          <p:cNvSpPr/>
          <p:nvPr/>
        </p:nvSpPr>
        <p:spPr>
          <a:xfrm>
            <a:off x="5723125" y="4017659"/>
            <a:ext cx="640080" cy="1473238"/>
          </a:xfrm>
          <a:prstGeom prst="rect">
            <a:avLst/>
          </a:prstGeom>
          <a:solidFill>
            <a:schemeClr val="bg1">
              <a:lumMod val="6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p:nvSpPr>
        <p:spPr>
          <a:xfrm>
            <a:off x="7933833" y="4017659"/>
            <a:ext cx="320040" cy="1473238"/>
          </a:xfrm>
          <a:prstGeom prst="rect">
            <a:avLst/>
          </a:prstGeom>
          <a:solidFill>
            <a:schemeClr val="bg1">
              <a:lumMod val="65000"/>
              <a:alpha val="7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3" name="Picture 12" descr="nyc_meas_confidence_interval.pdf"/>
          <p:cNvPicPr>
            <a:picLocks/>
          </p:cNvPicPr>
          <p:nvPr/>
        </p:nvPicPr>
        <mc:AlternateContent>
          <mc:Choice xmlns:ma="http://schemas.microsoft.com/office/mac/drawingml/2008/main" Requires="ma">
            <p:blipFill>
              <a:blip r:embed="rId7"/>
              <a:stretch>
                <a:fillRect/>
              </a:stretch>
            </p:blipFill>
          </mc:Choice>
          <mc:Fallback>
            <p:blipFill>
              <a:blip r:embed="rId8"/>
              <a:stretch>
                <a:fillRect/>
              </a:stretch>
            </p:blipFill>
          </mc:Fallback>
        </mc:AlternateContent>
        <p:spPr>
          <a:xfrm>
            <a:off x="58162" y="4017659"/>
            <a:ext cx="4480560" cy="1737360"/>
          </a:xfrm>
          <a:prstGeom prst="rect">
            <a:avLst/>
          </a:prstGeom>
          <a:ln w="15875" cap="flat" cmpd="sng" algn="ctr">
            <a:solidFill>
              <a:srgbClr val="840C2E"/>
            </a:solidFill>
            <a:prstDash val="solid"/>
            <a:round/>
            <a:headEnd type="none" w="med" len="med"/>
            <a:tailEnd type="none" w="med" len="med"/>
          </a:ln>
        </p:spPr>
      </p:pic>
      <p:sp>
        <p:nvSpPr>
          <p:cNvPr id="14" name="Rectangle 13"/>
          <p:cNvSpPr/>
          <p:nvPr/>
        </p:nvSpPr>
        <p:spPr>
          <a:xfrm>
            <a:off x="2298442" y="4017658"/>
            <a:ext cx="960119" cy="1473239"/>
          </a:xfrm>
          <a:prstGeom prst="rect">
            <a:avLst/>
          </a:prstGeom>
          <a:solidFill>
            <a:schemeClr val="bg1">
              <a:lumMod val="65000"/>
              <a:alpha val="7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8" name="Picture 17"/>
          <p:cNvPicPr>
            <a:picLocks noChangeAspect="1"/>
          </p:cNvPicPr>
          <p:nvPr/>
        </p:nvPicPr>
        <p:blipFill>
          <a:blip r:embed="rId9"/>
          <a:srcRect b="49992"/>
          <a:stretch>
            <a:fillRect/>
          </a:stretch>
        </p:blipFill>
        <p:spPr>
          <a:xfrm>
            <a:off x="58162" y="1770513"/>
            <a:ext cx="4534723" cy="1645923"/>
          </a:xfrm>
          <a:prstGeom prst="rect">
            <a:avLst/>
          </a:prstGeom>
        </p:spPr>
      </p:pic>
      <p:pic>
        <p:nvPicPr>
          <p:cNvPr id="30" name="Picture 29"/>
          <p:cNvPicPr>
            <a:picLocks noChangeAspect="1"/>
          </p:cNvPicPr>
          <p:nvPr/>
        </p:nvPicPr>
        <p:blipFill>
          <a:blip r:embed="rId10"/>
          <a:stretch>
            <a:fillRect/>
          </a:stretch>
        </p:blipFill>
        <p:spPr>
          <a:xfrm>
            <a:off x="4679094" y="1808100"/>
            <a:ext cx="4390076" cy="1747900"/>
          </a:xfrm>
          <a:prstGeom prst="rect">
            <a:avLst/>
          </a:prstGeom>
        </p:spPr>
      </p:pic>
      <p:sp>
        <p:nvSpPr>
          <p:cNvPr id="32" name="Content Placeholder 2"/>
          <p:cNvSpPr>
            <a:spLocks noGrp="1"/>
          </p:cNvSpPr>
          <p:nvPr>
            <p:ph idx="1"/>
          </p:nvPr>
        </p:nvSpPr>
        <p:spPr>
          <a:xfrm>
            <a:off x="457200" y="1229056"/>
            <a:ext cx="8229600" cy="4525963"/>
          </a:xfrm>
        </p:spPr>
        <p:txBody>
          <a:bodyPr>
            <a:normAutofit/>
          </a:bodyPr>
          <a:lstStyle/>
          <a:p>
            <a:r>
              <a:rPr lang="en-US" sz="2000" dirty="0" smtClean="0"/>
              <a:t>Seasonality in Transmission Parameter</a:t>
            </a:r>
          </a:p>
          <a:p>
            <a:endParaRPr lang="en-US" sz="2000" dirty="0" smtClean="0"/>
          </a:p>
          <a:p>
            <a:endParaRPr lang="en-US" sz="2000" dirty="0" smtClean="0"/>
          </a:p>
          <a:p>
            <a:pPr>
              <a:buNone/>
            </a:pPr>
            <a:endParaRPr lang="en-US" sz="2000" dirty="0" smtClean="0"/>
          </a:p>
          <a:p>
            <a:endParaRPr lang="en-US" sz="2000" dirty="0" smtClean="0"/>
          </a:p>
          <a:p>
            <a:pPr>
              <a:buNone/>
            </a:pPr>
            <a:endParaRPr lang="en-US" sz="2000" dirty="0" smtClean="0"/>
          </a:p>
          <a:p>
            <a:r>
              <a:rPr lang="en-US" sz="2000" dirty="0" smtClean="0"/>
              <a:t>Previous Results Show Seasonality in Beta Corresponds With School Terms</a:t>
            </a:r>
          </a:p>
        </p:txBody>
      </p:sp>
      <p:pic>
        <p:nvPicPr>
          <p:cNvPr id="16" name="PowerPoint Temp">
            <a:hlinkClick r:id="" action="ppaction://media"/>
          </p:cNvPr>
          <p:cNvPicPr>
            <a:picLocks noRot="1" noChangeAspect="1"/>
          </p:cNvPicPr>
          <p:nvPr>
            <a:wavAudioFile r:embed="rId2" name="PowerPoint Temp"/>
          </p:nvPr>
        </p:nvPicPr>
        <p:blipFill>
          <a:blip r:embed="rId11"/>
          <a:stretch>
            <a:fillRect/>
          </a:stretch>
        </p:blipFill>
        <p:spPr>
          <a:xfrm>
            <a:off x="8716963" y="6430963"/>
            <a:ext cx="274637" cy="274637"/>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15" fill="hold" display="0">
                  <p:stCondLst>
                    <p:cond delay="indefinite"/>
                  </p:stCondLst>
                  <p:endCondLst>
                    <p:cond evt="onPrev" delay="0">
                      <p:tgtEl>
                        <p:sldTgt/>
                      </p:tgtEl>
                    </p:cond>
                    <p:cond evt="onStopAudio" delay="0">
                      <p:tgtEl>
                        <p:sldTgt/>
                      </p:tgtEl>
                    </p:cond>
                  </p:endCondLst>
                </p:cTn>
                <p:tgtEl>
                  <p:spTgt spid="16"/>
                </p:tgtEl>
              </p:cMediaNode>
            </p:audio>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Problem Formulation</a:t>
            </a:r>
          </a:p>
          <a:p>
            <a:r>
              <a:rPr lang="en-US" dirty="0" smtClean="0"/>
              <a:t>High-level Solution Strategy</a:t>
            </a:r>
          </a:p>
          <a:p>
            <a:r>
              <a:rPr lang="en-US" dirty="0" smtClean="0"/>
              <a:t>Pyomo Implementation</a:t>
            </a:r>
          </a:p>
          <a:p>
            <a:r>
              <a:rPr lang="en-US" dirty="0" smtClean="0"/>
              <a:t>Results</a:t>
            </a:r>
          </a:p>
          <a:p>
            <a:r>
              <a:rPr lang="en-US" dirty="0" smtClean="0"/>
              <a:t>Pyomo Experiences</a:t>
            </a:r>
          </a:p>
          <a:p>
            <a:r>
              <a:rPr lang="en-US" dirty="0" smtClean="0"/>
              <a:t>Acknowledgements</a:t>
            </a:r>
          </a:p>
        </p:txBody>
      </p:sp>
      <p:sp>
        <p:nvSpPr>
          <p:cNvPr id="4" name="Slide Number Placeholder 3"/>
          <p:cNvSpPr>
            <a:spLocks noGrp="1"/>
          </p:cNvSpPr>
          <p:nvPr>
            <p:ph type="sldNum" sz="quarter" idx="12"/>
          </p:nvPr>
        </p:nvSpPr>
        <p:spPr/>
        <p:txBody>
          <a:bodyPr/>
          <a:lstStyle/>
          <a:p>
            <a:fld id="{765C1A81-ADD4-6A46-8354-E130A1A5C806}" type="slidenum">
              <a:rPr lang="en-US" smtClean="0"/>
              <a:pPr/>
              <a:t>5</a:t>
            </a:fld>
            <a:endParaRPr lang="en-US"/>
          </a:p>
        </p:txBody>
      </p:sp>
      <p:pic>
        <p:nvPicPr>
          <p:cNvPr id="6" name="PowerPoint Temp">
            <a:hlinkClick r:id="" action="ppaction://media"/>
          </p:cNvPr>
          <p:cNvPicPr>
            <a:picLocks noRot="1" noChangeAspect="1"/>
          </p:cNvPicPr>
          <p:nvPr>
            <a:wavAudioFile r:embed="rId1" name="PowerPoint Temp"/>
          </p:nvPr>
        </p:nvPicPr>
        <p:blipFill>
          <a:blip r:embed="rId4"/>
          <a:stretch>
            <a:fillRect/>
          </a:stretch>
        </p:blipFill>
        <p:spPr>
          <a:xfrm>
            <a:off x="8716963" y="6430963"/>
            <a:ext cx="274637" cy="2746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Disease Model</a:t>
            </a:r>
            <a:endParaRPr lang="en-US" dirty="0"/>
          </a:p>
        </p:txBody>
      </p:sp>
      <p:sp>
        <p:nvSpPr>
          <p:cNvPr id="3" name="Content Placeholder 2"/>
          <p:cNvSpPr>
            <a:spLocks noGrp="1"/>
          </p:cNvSpPr>
          <p:nvPr>
            <p:ph idx="1"/>
          </p:nvPr>
        </p:nvSpPr>
        <p:spPr/>
        <p:txBody>
          <a:bodyPr>
            <a:normAutofit/>
          </a:bodyPr>
          <a:lstStyle/>
          <a:p>
            <a:r>
              <a:rPr lang="en-US" dirty="0" smtClean="0"/>
              <a:t>TSIR Model – Measles Data</a:t>
            </a:r>
          </a:p>
          <a:p>
            <a:endParaRPr lang="en-US" dirty="0" smtClean="0"/>
          </a:p>
          <a:p>
            <a:endParaRPr lang="en-US" dirty="0" smtClean="0"/>
          </a:p>
          <a:p>
            <a:endParaRPr lang="en-US" dirty="0" smtClean="0"/>
          </a:p>
          <a:p>
            <a:endParaRPr lang="en-US" dirty="0" smtClean="0"/>
          </a:p>
          <a:p>
            <a:pPr>
              <a:buNone/>
            </a:pPr>
            <a:endParaRPr lang="en-US" dirty="0" smtClean="0"/>
          </a:p>
        </p:txBody>
      </p:sp>
      <p:sp>
        <p:nvSpPr>
          <p:cNvPr id="4" name="Slide Number Placeholder 3"/>
          <p:cNvSpPr>
            <a:spLocks noGrp="1"/>
          </p:cNvSpPr>
          <p:nvPr>
            <p:ph type="sldNum" sz="quarter" idx="12"/>
          </p:nvPr>
        </p:nvSpPr>
        <p:spPr/>
        <p:txBody>
          <a:bodyPr/>
          <a:lstStyle/>
          <a:p>
            <a:fld id="{765C1A81-ADD4-6A46-8354-E130A1A5C806}" type="slidenum">
              <a:rPr lang="en-US" smtClean="0"/>
              <a:pPr/>
              <a:t>6</a:t>
            </a:fld>
            <a:endParaRPr lang="en-US"/>
          </a:p>
        </p:txBody>
      </p:sp>
      <p:pic>
        <p:nvPicPr>
          <p:cNvPr id="7" name="Picture 6" descr="latex-image-1.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635000" y="2205493"/>
            <a:ext cx="7522633" cy="3829229"/>
          </a:xfrm>
          <a:prstGeom prst="rect">
            <a:avLst/>
          </a:prstGeom>
        </p:spPr>
      </p:pic>
      <p:pic>
        <p:nvPicPr>
          <p:cNvPr id="8" name="Picture 7" descr="nyc_meas_confidence_interval.pdf"/>
          <p:cNvPicPr>
            <a:picLocks/>
          </p:cNvPicPr>
          <p:nvPr/>
        </p:nvPicPr>
        <mc:AlternateContent>
          <mc:Choice xmlns:ma="http://schemas.microsoft.com/office/mac/drawingml/2008/main" Requires="ma">
            <p:blipFill>
              <a:blip r:embed="rId7"/>
              <a:stretch>
                <a:fillRect/>
              </a:stretch>
            </p:blipFill>
          </mc:Choice>
          <mc:Fallback>
            <p:blipFill>
              <a:blip r:embed="rId8"/>
              <a:stretch>
                <a:fillRect/>
              </a:stretch>
            </p:blipFill>
          </mc:Fallback>
        </mc:AlternateContent>
        <p:spPr>
          <a:xfrm>
            <a:off x="5617575" y="4656666"/>
            <a:ext cx="3099388" cy="1166390"/>
          </a:xfrm>
          <a:prstGeom prst="rect">
            <a:avLst/>
          </a:prstGeom>
          <a:ln w="15875" cap="flat" cmpd="sng" algn="ctr">
            <a:solidFill>
              <a:srgbClr val="840C2E"/>
            </a:solidFill>
            <a:prstDash val="solid"/>
            <a:round/>
            <a:headEnd type="none" w="med" len="med"/>
            <a:tailEnd type="none" w="med" len="med"/>
          </a:ln>
        </p:spPr>
      </p:pic>
      <p:pic>
        <p:nvPicPr>
          <p:cNvPr id="9" name="Picture 8"/>
          <p:cNvPicPr>
            <a:picLocks noChangeAspect="1"/>
          </p:cNvPicPr>
          <p:nvPr/>
        </p:nvPicPr>
        <p:blipFill>
          <a:blip r:embed="rId9"/>
          <a:stretch>
            <a:fillRect/>
          </a:stretch>
        </p:blipFill>
        <p:spPr>
          <a:xfrm>
            <a:off x="5471583" y="4454386"/>
            <a:ext cx="3412538" cy="1580336"/>
          </a:xfrm>
          <a:prstGeom prst="rect">
            <a:avLst/>
          </a:prstGeom>
        </p:spPr>
      </p:pic>
      <p:pic>
        <p:nvPicPr>
          <p:cNvPr id="10" name="PowerPoint Temp">
            <a:hlinkClick r:id="" action="ppaction://media"/>
          </p:cNvPr>
          <p:cNvPicPr>
            <a:picLocks noRot="1" noChangeAspect="1"/>
          </p:cNvPicPr>
          <p:nvPr>
            <a:wavAudioFile r:embed="rId2" name="PowerPoint Temp"/>
          </p:nvPr>
        </p:nvPicPr>
        <p:blipFill>
          <a:blip r:embed="rId10"/>
          <a:stretch>
            <a:fillRect/>
          </a:stretch>
        </p:blipFill>
        <p:spPr>
          <a:xfrm>
            <a:off x="8716963" y="6430963"/>
            <a:ext cx="274637" cy="274637"/>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15" fill="hold" display="0">
                  <p:stCondLst>
                    <p:cond delay="indefinite"/>
                  </p:stCondLst>
                  <p:endCondLst>
                    <p:cond evt="onPrev" delay="0">
                      <p:tgtEl>
                        <p:sldTgt/>
                      </p:tgtEl>
                    </p:cond>
                    <p:cond evt="onStopAudio" delay="0">
                      <p:tgtEl>
                        <p:sldTgt/>
                      </p:tgtEl>
                    </p:cond>
                  </p:endCondLst>
                </p:cTn>
                <p:tgtEl>
                  <p:spTgt spid="10"/>
                </p:tgtEl>
              </p:cMediaNode>
            </p:audio>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Rectangle 8"/>
          <p:cNvSpPr/>
          <p:nvPr/>
        </p:nvSpPr>
        <p:spPr>
          <a:xfrm>
            <a:off x="2201333" y="4045293"/>
            <a:ext cx="1769533" cy="8476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ectangle 7"/>
          <p:cNvSpPr/>
          <p:nvPr/>
        </p:nvSpPr>
        <p:spPr>
          <a:xfrm>
            <a:off x="1962149" y="3131723"/>
            <a:ext cx="3445935" cy="4463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5" name="Picture 4" descr="latex-image-1.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457200" y="2405820"/>
            <a:ext cx="8189383" cy="2934529"/>
          </a:xfrm>
          <a:prstGeom prst="rect">
            <a:avLst/>
          </a:prstGeom>
        </p:spPr>
      </p:pic>
      <p:sp>
        <p:nvSpPr>
          <p:cNvPr id="2" name="Title 1"/>
          <p:cNvSpPr>
            <a:spLocks noGrp="1"/>
          </p:cNvSpPr>
          <p:nvPr>
            <p:ph type="title"/>
          </p:nvPr>
        </p:nvSpPr>
        <p:spPr/>
        <p:txBody>
          <a:bodyPr>
            <a:normAutofit fontScale="90000"/>
          </a:bodyPr>
          <a:lstStyle/>
          <a:p>
            <a:r>
              <a:rPr lang="en-US" dirty="0" smtClean="0"/>
              <a:t>Problem Formulation</a:t>
            </a:r>
            <a:endParaRPr lang="en-US" dirty="0"/>
          </a:p>
        </p:txBody>
      </p:sp>
      <p:sp>
        <p:nvSpPr>
          <p:cNvPr id="3" name="Content Placeholder 2"/>
          <p:cNvSpPr>
            <a:spLocks noGrp="1"/>
          </p:cNvSpPr>
          <p:nvPr>
            <p:ph idx="1"/>
          </p:nvPr>
        </p:nvSpPr>
        <p:spPr/>
        <p:txBody>
          <a:bodyPr/>
          <a:lstStyle/>
          <a:p>
            <a:r>
              <a:rPr lang="en-US" dirty="0" smtClean="0"/>
              <a:t>Log Transform</a:t>
            </a:r>
            <a:endParaRPr lang="en-US" dirty="0"/>
          </a:p>
        </p:txBody>
      </p:sp>
      <p:sp>
        <p:nvSpPr>
          <p:cNvPr id="4" name="Slide Number Placeholder 3"/>
          <p:cNvSpPr>
            <a:spLocks noGrp="1"/>
          </p:cNvSpPr>
          <p:nvPr>
            <p:ph type="sldNum" sz="quarter" idx="12"/>
          </p:nvPr>
        </p:nvSpPr>
        <p:spPr/>
        <p:txBody>
          <a:bodyPr/>
          <a:lstStyle/>
          <a:p>
            <a:fld id="{765C1A81-ADD4-6A46-8354-E130A1A5C806}" type="slidenum">
              <a:rPr lang="en-US" smtClean="0"/>
              <a:pPr/>
              <a:t>7</a:t>
            </a:fld>
            <a:endParaRPr lang="en-US"/>
          </a:p>
        </p:txBody>
      </p:sp>
      <p:pic>
        <p:nvPicPr>
          <p:cNvPr id="10" name="Picture 9"/>
          <p:cNvPicPr>
            <a:picLocks noChangeAspect="1"/>
          </p:cNvPicPr>
          <p:nvPr/>
        </p:nvPicPr>
        <p:blipFill>
          <a:blip r:embed="rId7"/>
          <a:srcRect b="49992"/>
          <a:stretch>
            <a:fillRect/>
          </a:stretch>
        </p:blipFill>
        <p:spPr>
          <a:xfrm>
            <a:off x="4152077" y="1336596"/>
            <a:ext cx="4534723" cy="1645923"/>
          </a:xfrm>
          <a:prstGeom prst="rect">
            <a:avLst/>
          </a:prstGeom>
        </p:spPr>
      </p:pic>
      <p:sp>
        <p:nvSpPr>
          <p:cNvPr id="11" name="Rectangle 10"/>
          <p:cNvSpPr/>
          <p:nvPr/>
        </p:nvSpPr>
        <p:spPr>
          <a:xfrm>
            <a:off x="5429250" y="2998893"/>
            <a:ext cx="822960" cy="8229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p:nvSpPr>
        <p:spPr>
          <a:xfrm>
            <a:off x="2639484" y="2218265"/>
            <a:ext cx="1310216" cy="8229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sp>
      <p:pic>
        <p:nvPicPr>
          <p:cNvPr id="14" name="PowerPoint Temp">
            <a:hlinkClick r:id="" action="ppaction://media"/>
          </p:cNvPr>
          <p:cNvPicPr>
            <a:picLocks noRot="1" noChangeAspect="1"/>
          </p:cNvPicPr>
          <p:nvPr>
            <a:wavAudioFile r:embed="rId2" name="PowerPoint Temp"/>
          </p:nvPr>
        </p:nvPicPr>
        <p:blipFill>
          <a:blip r:embed="rId8"/>
          <a:stretch>
            <a:fillRect/>
          </a:stretch>
        </p:blipFill>
        <p:spPr>
          <a:xfrm>
            <a:off x="8716963" y="6430963"/>
            <a:ext cx="274637" cy="274637"/>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11" fill="hold" display="0">
                  <p:stCondLst>
                    <p:cond delay="indefinite"/>
                  </p:stCondLst>
                  <p:endCondLst>
                    <p:cond evt="onPrev" delay="0">
                      <p:tgtEl>
                        <p:sldTgt/>
                      </p:tgtEl>
                    </p:cond>
                    <p:cond evt="onStopAudio" delay="0">
                      <p:tgtEl>
                        <p:sldTgt/>
                      </p:tgtEl>
                    </p:cond>
                  </p:endCondLst>
                </p:cTn>
                <p:tgtEl>
                  <p:spTgt spid="14"/>
                </p:tgtEl>
              </p:cMediaNode>
            </p:audio>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Formulation</a:t>
            </a:r>
            <a:endParaRPr lang="en-US" dirty="0"/>
          </a:p>
        </p:txBody>
      </p:sp>
      <p:sp>
        <p:nvSpPr>
          <p:cNvPr id="3" name="Content Placeholder 2"/>
          <p:cNvSpPr>
            <a:spLocks noGrp="1"/>
          </p:cNvSpPr>
          <p:nvPr>
            <p:ph idx="1"/>
          </p:nvPr>
        </p:nvSpPr>
        <p:spPr/>
        <p:txBody>
          <a:bodyPr/>
          <a:lstStyle/>
          <a:p>
            <a:r>
              <a:rPr lang="en-US" dirty="0" smtClean="0"/>
              <a:t>Multiplicative Noise in Data Measurement</a:t>
            </a:r>
            <a:endParaRPr lang="en-US" dirty="0"/>
          </a:p>
        </p:txBody>
      </p:sp>
      <p:sp>
        <p:nvSpPr>
          <p:cNvPr id="4" name="Slide Number Placeholder 3"/>
          <p:cNvSpPr>
            <a:spLocks noGrp="1"/>
          </p:cNvSpPr>
          <p:nvPr>
            <p:ph type="sldNum" sz="quarter" idx="12"/>
          </p:nvPr>
        </p:nvSpPr>
        <p:spPr/>
        <p:txBody>
          <a:bodyPr/>
          <a:lstStyle/>
          <a:p>
            <a:fld id="{765C1A81-ADD4-6A46-8354-E130A1A5C806}" type="slidenum">
              <a:rPr lang="en-US" smtClean="0"/>
              <a:pPr/>
              <a:t>8</a:t>
            </a:fld>
            <a:endParaRPr lang="en-US"/>
          </a:p>
        </p:txBody>
      </p:sp>
      <p:pic>
        <p:nvPicPr>
          <p:cNvPr id="8" name="Picture 7" descr="latex-image-1.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196458" y="3029909"/>
            <a:ext cx="8490342" cy="2856646"/>
          </a:xfrm>
          <a:prstGeom prst="rect">
            <a:avLst/>
          </a:prstGeom>
        </p:spPr>
      </p:pic>
      <p:pic>
        <p:nvPicPr>
          <p:cNvPr id="10" name="Picture 9" descr="latex-image-1.pdf"/>
          <p:cNvPicPr>
            <a:picLocks noChangeAspect="1"/>
          </p:cNvPicPr>
          <p:nvPr/>
        </p:nvPicPr>
        <mc:AlternateContent>
          <mc:Choice xmlns:ma="http://schemas.microsoft.com/office/mac/drawingml/2008/main" Requires="ma">
            <p:blipFill>
              <a:blip r:embed="rId7"/>
              <a:stretch>
                <a:fillRect/>
              </a:stretch>
            </p:blipFill>
          </mc:Choice>
          <mc:Fallback>
            <p:blipFill>
              <a:blip r:embed="rId8"/>
              <a:stretch>
                <a:fillRect/>
              </a:stretch>
            </p:blipFill>
          </mc:Fallback>
        </mc:AlternateContent>
        <p:spPr>
          <a:xfrm>
            <a:off x="2770188" y="2224089"/>
            <a:ext cx="3783012" cy="352862"/>
          </a:xfrm>
          <a:prstGeom prst="rect">
            <a:avLst/>
          </a:prstGeom>
        </p:spPr>
      </p:pic>
      <p:sp>
        <p:nvSpPr>
          <p:cNvPr id="7" name="Rectangle 6"/>
          <p:cNvSpPr/>
          <p:nvPr/>
        </p:nvSpPr>
        <p:spPr>
          <a:xfrm>
            <a:off x="2459570" y="2892326"/>
            <a:ext cx="1310216" cy="8229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5867393" y="3630622"/>
            <a:ext cx="844552" cy="62261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sp>
      <p:pic>
        <p:nvPicPr>
          <p:cNvPr id="11" name="PowerPoint Temp">
            <a:hlinkClick r:id="" action="ppaction://media"/>
          </p:cNvPr>
          <p:cNvPicPr>
            <a:picLocks noRot="1" noChangeAspect="1"/>
          </p:cNvPicPr>
          <p:nvPr>
            <a:wavAudioFile r:embed="rId2" name="PowerPoint Temp"/>
          </p:nvPr>
        </p:nvPicPr>
        <p:blipFill>
          <a:blip r:embed="rId9"/>
          <a:stretch>
            <a:fillRect/>
          </a:stretch>
        </p:blipFill>
        <p:spPr>
          <a:xfrm>
            <a:off x="8716963" y="6430963"/>
            <a:ext cx="274637" cy="274637"/>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11" fill="hold" display="0">
                  <p:stCondLst>
                    <p:cond delay="indefinite"/>
                  </p:stCondLst>
                  <p:endCondLst>
                    <p:cond evt="onPrev" delay="0">
                      <p:tgtEl>
                        <p:sldTgt/>
                      </p:tgtEl>
                    </p:cond>
                    <p:cond evt="onStopAudio" delay="0">
                      <p:tgtEl>
                        <p:sldTgt/>
                      </p:tgtEl>
                    </p:cond>
                  </p:endCondLst>
                </p:cTn>
                <p:tgtEl>
                  <p:spTgt spid="11"/>
                </p:tgtEl>
              </p:cMediaNode>
            </p:audio>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latex-image-1.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457200" y="3347192"/>
            <a:ext cx="8009013" cy="2274782"/>
          </a:xfrm>
          <a:prstGeom prst="rect">
            <a:avLst/>
          </a:prstGeom>
        </p:spPr>
      </p:pic>
      <p:sp>
        <p:nvSpPr>
          <p:cNvPr id="2" name="Title 1"/>
          <p:cNvSpPr>
            <a:spLocks noGrp="1"/>
          </p:cNvSpPr>
          <p:nvPr>
            <p:ph type="title"/>
          </p:nvPr>
        </p:nvSpPr>
        <p:spPr/>
        <p:txBody>
          <a:bodyPr>
            <a:normAutofit fontScale="90000"/>
          </a:bodyPr>
          <a:lstStyle/>
          <a:p>
            <a:r>
              <a:rPr lang="en-US" dirty="0" smtClean="0"/>
              <a:t>Problem Formulation</a:t>
            </a:r>
            <a:endParaRPr lang="en-US" dirty="0"/>
          </a:p>
        </p:txBody>
      </p:sp>
      <p:sp>
        <p:nvSpPr>
          <p:cNvPr id="3" name="Content Placeholder 2"/>
          <p:cNvSpPr>
            <a:spLocks noGrp="1"/>
          </p:cNvSpPr>
          <p:nvPr>
            <p:ph idx="1"/>
          </p:nvPr>
        </p:nvSpPr>
        <p:spPr/>
        <p:txBody>
          <a:bodyPr/>
          <a:lstStyle/>
          <a:p>
            <a:r>
              <a:rPr lang="en-US" dirty="0" smtClean="0"/>
              <a:t>First-</a:t>
            </a:r>
            <a:r>
              <a:rPr lang="en-US" smtClean="0"/>
              <a:t>Order Taylor </a:t>
            </a:r>
            <a:r>
              <a:rPr lang="en-US" dirty="0" smtClean="0"/>
              <a:t>Series Approximation</a:t>
            </a:r>
            <a:endParaRPr lang="en-US" dirty="0"/>
          </a:p>
        </p:txBody>
      </p:sp>
      <p:sp>
        <p:nvSpPr>
          <p:cNvPr id="4" name="Slide Number Placeholder 3"/>
          <p:cNvSpPr>
            <a:spLocks noGrp="1"/>
          </p:cNvSpPr>
          <p:nvPr>
            <p:ph type="sldNum" sz="quarter" idx="12"/>
          </p:nvPr>
        </p:nvSpPr>
        <p:spPr/>
        <p:txBody>
          <a:bodyPr/>
          <a:lstStyle/>
          <a:p>
            <a:fld id="{765C1A81-ADD4-6A46-8354-E130A1A5C806}" type="slidenum">
              <a:rPr lang="en-US" smtClean="0"/>
              <a:pPr/>
              <a:t>9</a:t>
            </a:fld>
            <a:endParaRPr lang="en-US"/>
          </a:p>
        </p:txBody>
      </p:sp>
      <p:pic>
        <p:nvPicPr>
          <p:cNvPr id="6" name="Picture 5" descr="latex-image-1.pdf"/>
          <p:cNvPicPr>
            <a:picLocks noChangeAspect="1"/>
          </p:cNvPicPr>
          <p:nvPr/>
        </p:nvPicPr>
        <mc:AlternateContent>
          <mc:Choice xmlns:ma="http://schemas.microsoft.com/office/mac/drawingml/2008/main" Requires="ma">
            <p:blipFill>
              <a:blip r:embed="rId7"/>
              <a:stretch>
                <a:fillRect/>
              </a:stretch>
            </p:blipFill>
          </mc:Choice>
          <mc:Fallback>
            <p:blipFill>
              <a:blip r:embed="rId8"/>
              <a:stretch>
                <a:fillRect/>
              </a:stretch>
            </p:blipFill>
          </mc:Fallback>
        </mc:AlternateContent>
        <p:spPr>
          <a:xfrm>
            <a:off x="1651000" y="2257019"/>
            <a:ext cx="4646084" cy="373108"/>
          </a:xfrm>
          <a:prstGeom prst="rect">
            <a:avLst/>
          </a:prstGeom>
        </p:spPr>
      </p:pic>
      <p:sp>
        <p:nvSpPr>
          <p:cNvPr id="8" name="Rectangle 7"/>
          <p:cNvSpPr/>
          <p:nvPr/>
        </p:nvSpPr>
        <p:spPr>
          <a:xfrm>
            <a:off x="4469872" y="4354180"/>
            <a:ext cx="1218141" cy="4612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7" name="Picture 6" descr="latex-image-1.pdf"/>
          <p:cNvPicPr>
            <a:picLocks noChangeAspect="1"/>
          </p:cNvPicPr>
          <p:nvPr/>
        </p:nvPicPr>
        <mc:AlternateContent>
          <mc:Choice xmlns:ma="http://schemas.microsoft.com/office/mac/drawingml/2008/main" Requires="ma">
            <p:blipFill>
              <a:blip r:embed="rId5"/>
              <a:srcRect l="49972" t="46477" r="35640" b="32569"/>
              <a:stretch>
                <a:fillRect/>
              </a:stretch>
            </p:blipFill>
          </mc:Choice>
          <mc:Fallback>
            <p:blipFill>
              <a:blip r:embed="rId6"/>
              <a:srcRect l="49972" t="46477" r="35640" b="32569"/>
              <a:stretch>
                <a:fillRect/>
              </a:stretch>
            </p:blipFill>
          </mc:Fallback>
        </mc:AlternateContent>
        <p:spPr>
          <a:xfrm>
            <a:off x="4469872" y="4364763"/>
            <a:ext cx="1218141" cy="503875"/>
          </a:xfrm>
          <a:prstGeom prst="rect">
            <a:avLst/>
          </a:prstGeom>
        </p:spPr>
      </p:pic>
      <p:sp>
        <p:nvSpPr>
          <p:cNvPr id="9" name="Rectangle 8"/>
          <p:cNvSpPr/>
          <p:nvPr/>
        </p:nvSpPr>
        <p:spPr>
          <a:xfrm>
            <a:off x="2586566" y="3125152"/>
            <a:ext cx="1310216" cy="8229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761563" y="3842282"/>
            <a:ext cx="844552" cy="62261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sp>
      <p:pic>
        <p:nvPicPr>
          <p:cNvPr id="11" name="PowerPoint Temp">
            <a:hlinkClick r:id="" action="ppaction://media"/>
          </p:cNvPr>
          <p:cNvPicPr>
            <a:picLocks noRot="1" noChangeAspect="1"/>
          </p:cNvPicPr>
          <p:nvPr>
            <a:wavAudioFile r:embed="rId2" name="PowerPoint Temp"/>
          </p:nvPr>
        </p:nvPicPr>
        <p:blipFill>
          <a:blip r:embed="rId9"/>
          <a:stretch>
            <a:fillRect/>
          </a:stretch>
        </p:blipFill>
        <p:spPr>
          <a:xfrm>
            <a:off x="8716963" y="6430963"/>
            <a:ext cx="274637" cy="274637"/>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15" fill="hold" display="0">
                  <p:stCondLst>
                    <p:cond delay="indefinite"/>
                  </p:stCondLst>
                  <p:endCondLst>
                    <p:cond evt="onPrev" delay="0">
                      <p:tgtEl>
                        <p:sldTgt/>
                      </p:tgtEl>
                    </p:cond>
                    <p:cond evt="onStopAudio" delay="0">
                      <p:tgtEl>
                        <p:sldTgt/>
                      </p:tgtEl>
                    </p:cond>
                  </p:endCondLst>
                </p:cTn>
                <p:tgtEl>
                  <p:spTgt spid="11"/>
                </p:tgtEl>
              </p:cMediaNode>
            </p:audio>
          </p:childTnLst>
        </p:cTn>
      </p:par>
    </p:tnLst>
    <p:bldLst>
      <p:bldP spid="8" grpId="0" animBg="1"/>
    </p:bld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0.3"/>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0.3|0.4"/>
</p:tagLst>
</file>

<file path=ppt/tags/tag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0.2"/>
</p:tagLst>
</file>

<file path=ppt/tags/tag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0.3"/>
</p:tagLst>
</file>

<file path=ppt/tags/tag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0"/>
</p:tagLst>
</file>

<file path=ppt/tags/tag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0.3|0.4|0.3|0.3|0.3"/>
</p:tagLst>
</file>

<file path=ppt/tags/tag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0.2|0.2|0.3|0.3"/>
</p:tagLst>
</file>

<file path=ppt/tags/tag8.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0|0.1|0.4|0|0.2"/>
</p:tagLst>
</file>

<file path=ppt/tags/tag9.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0.2"/>
</p:tagLst>
</file>

<file path=ppt/theme/theme1.xml><?xml version="1.0" encoding="utf-8"?>
<a:theme xmlns:a="http://schemas.openxmlformats.org/drawingml/2006/main" name="CHEN_TAM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CHEN_TAMU.thmx</Template>
  <TotalTime>25331</TotalTime>
  <Words>958</Words>
  <Application>Microsoft Macintosh PowerPoint</Application>
  <PresentationFormat>On-screen Show (4:3)</PresentationFormat>
  <Paragraphs>144</Paragraphs>
  <Slides>19</Slides>
  <Notes>15</Notes>
  <HiddenSlides>0</HiddenSlides>
  <MMClips>19</MMClips>
  <ScaleCrop>false</ScaleCrop>
  <HeadingPairs>
    <vt:vector size="4" baseType="variant">
      <vt:variant>
        <vt:lpstr>Design Template</vt:lpstr>
      </vt:variant>
      <vt:variant>
        <vt:i4>1</vt:i4>
      </vt:variant>
      <vt:variant>
        <vt:lpstr>Slide Titles</vt:lpstr>
      </vt:variant>
      <vt:variant>
        <vt:i4>19</vt:i4>
      </vt:variant>
    </vt:vector>
  </HeadingPairs>
  <TitlesOfParts>
    <vt:vector size="20" baseType="lpstr">
      <vt:lpstr>CHEN_TAMU</vt:lpstr>
      <vt:lpstr>Global Optimization for Estimation of On/Off Seasonality in Infectious Disease Spread Using Pyomo</vt:lpstr>
      <vt:lpstr>Introduction</vt:lpstr>
      <vt:lpstr>Compartment Models</vt:lpstr>
      <vt:lpstr>Introduction</vt:lpstr>
      <vt:lpstr>Outline</vt:lpstr>
      <vt:lpstr>Disease Model</vt:lpstr>
      <vt:lpstr>Problem Formulation</vt:lpstr>
      <vt:lpstr>Problem Formulation</vt:lpstr>
      <vt:lpstr>Problem Formulation</vt:lpstr>
      <vt:lpstr>MIP Formulation</vt:lpstr>
      <vt:lpstr>NLP Formulation</vt:lpstr>
      <vt:lpstr> Global Optimization Algorithm</vt:lpstr>
      <vt:lpstr>Refining the Convex Relaxation</vt:lpstr>
      <vt:lpstr>Disease Model File</vt:lpstr>
      <vt:lpstr>Run File</vt:lpstr>
      <vt:lpstr>Results – New York Data</vt:lpstr>
      <vt:lpstr>Results – New York Data</vt:lpstr>
      <vt:lpstr>Pyomo Experiences</vt:lpstr>
      <vt:lpstr>Acknowledgements</vt:lpstr>
    </vt:vector>
  </TitlesOfParts>
  <Company>tamu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Improved Estimation and Control for Large-Scale Models of Infectious Disease Spread </dc:title>
  <dc:creator>Daniel Word</dc:creator>
  <cp:lastModifiedBy>Gabriel Hackebeil</cp:lastModifiedBy>
  <cp:revision>84</cp:revision>
  <dcterms:created xsi:type="dcterms:W3CDTF">2010-11-10T12:47:15Z</dcterms:created>
  <dcterms:modified xsi:type="dcterms:W3CDTF">2010-11-10T12:49:25Z</dcterms:modified>
</cp:coreProperties>
</file>