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720" y="-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481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ytuł i podtytuł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i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ekst tytułowy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14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or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ks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103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0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djęcie (3 sztuki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razek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Obrazek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Obrazek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ymek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Wpisz tu cytat."/>
          <p:cNvSpPr txBox="1"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Wpisz tu cytat.</a:t>
            </a:r>
          </a:p>
        </p:txBody>
      </p:sp>
      <p:sp>
        <p:nvSpPr>
          <p:cNvPr id="123" name="Janek Jabłonka"/>
          <p:cNvSpPr txBox="1"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Janek Jabłonka</a:t>
            </a:r>
          </a:p>
        </p:txBody>
      </p:sp>
      <p:sp>
        <p:nvSpPr>
          <p:cNvPr id="124" name="tekst"/>
          <p:cNvSpPr txBox="1"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12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ytat (zamienn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pisz tu cytat."/>
          <p:cNvSpPr txBox="1"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Wpisz tu cytat.</a:t>
            </a:r>
          </a:p>
        </p:txBody>
      </p:sp>
      <p:sp>
        <p:nvSpPr>
          <p:cNvPr id="133" name="Obrazek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anek Jabłonka"/>
          <p:cNvSpPr txBox="1"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Janek Jabłonka</a:t>
            </a:r>
          </a:p>
        </p:txBody>
      </p:sp>
      <p:sp>
        <p:nvSpPr>
          <p:cNvPr id="13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djęci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razek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st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sty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i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Tekst tytułowy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166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67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i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Tex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76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177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85" name="Obrazek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87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djęcie (poziom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razek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ia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ekst tytułowy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2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6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i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" name="Dymek"/>
          <p:cNvSpPr/>
          <p:nvPr/>
        </p:nvSpPr>
        <p:spPr>
          <a:xfrm>
            <a:off x="876300" y="1717157"/>
            <a:ext cx="23028275" cy="3759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" y="0"/>
                </a:moveTo>
                <a:cubicBezTo>
                  <a:pt x="53" y="0"/>
                  <a:pt x="0" y="322"/>
                  <a:pt x="0" y="718"/>
                </a:cubicBezTo>
                <a:lnTo>
                  <a:pt x="0" y="17617"/>
                </a:lnTo>
                <a:cubicBezTo>
                  <a:pt x="0" y="18013"/>
                  <a:pt x="53" y="18335"/>
                  <a:pt x="117" y="18335"/>
                </a:cubicBezTo>
                <a:lnTo>
                  <a:pt x="20451" y="18335"/>
                </a:lnTo>
                <a:lnTo>
                  <a:pt x="21600" y="21600"/>
                </a:lnTo>
                <a:lnTo>
                  <a:pt x="21228" y="6897"/>
                </a:lnTo>
                <a:lnTo>
                  <a:pt x="21228" y="718"/>
                </a:lnTo>
                <a:cubicBezTo>
                  <a:pt x="21228" y="322"/>
                  <a:pt x="21175" y="0"/>
                  <a:pt x="21110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6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663700" y="2126515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97" name="Text"/>
          <p:cNvSpPr txBox="1">
            <a:spLocks noGrp="1"/>
          </p:cNvSpPr>
          <p:nvPr>
            <p:ph type="body" sz="quarter" idx="14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98" name="Dymek"/>
          <p:cNvSpPr/>
          <p:nvPr/>
        </p:nvSpPr>
        <p:spPr>
          <a:xfrm>
            <a:off x="279400" y="5784607"/>
            <a:ext cx="23228300" cy="3926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1" y="0"/>
                </a:moveTo>
                <a:cubicBezTo>
                  <a:pt x="607" y="0"/>
                  <a:pt x="555" y="308"/>
                  <a:pt x="555" y="688"/>
                </a:cubicBezTo>
                <a:lnTo>
                  <a:pt x="555" y="5491"/>
                </a:lnTo>
                <a:lnTo>
                  <a:pt x="0" y="21600"/>
                </a:lnTo>
                <a:lnTo>
                  <a:pt x="1735" y="17559"/>
                </a:lnTo>
                <a:lnTo>
                  <a:pt x="21484" y="17559"/>
                </a:lnTo>
                <a:cubicBezTo>
                  <a:pt x="21548" y="17559"/>
                  <a:pt x="21600" y="17250"/>
                  <a:pt x="21600" y="16871"/>
                </a:cubicBezTo>
                <a:lnTo>
                  <a:pt x="21600" y="688"/>
                </a:lnTo>
                <a:cubicBezTo>
                  <a:pt x="21600" y="308"/>
                  <a:pt x="21548" y="0"/>
                  <a:pt x="21484" y="0"/>
                </a:cubicBezTo>
                <a:lnTo>
                  <a:pt x="671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9" name="Dymek"/>
          <p:cNvSpPr/>
          <p:nvPr/>
        </p:nvSpPr>
        <p:spPr>
          <a:xfrm>
            <a:off x="876300" y="9852057"/>
            <a:ext cx="23028275" cy="375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" y="0"/>
                </a:moveTo>
                <a:cubicBezTo>
                  <a:pt x="53" y="0"/>
                  <a:pt x="0" y="322"/>
                  <a:pt x="0" y="718"/>
                </a:cubicBezTo>
                <a:lnTo>
                  <a:pt x="0" y="17617"/>
                </a:lnTo>
                <a:cubicBezTo>
                  <a:pt x="0" y="18013"/>
                  <a:pt x="53" y="18335"/>
                  <a:pt x="117" y="18335"/>
                </a:cubicBezTo>
                <a:lnTo>
                  <a:pt x="20451" y="18335"/>
                </a:lnTo>
                <a:lnTo>
                  <a:pt x="21600" y="21600"/>
                </a:lnTo>
                <a:lnTo>
                  <a:pt x="21228" y="6897"/>
                </a:lnTo>
                <a:lnTo>
                  <a:pt x="21228" y="718"/>
                </a:lnTo>
                <a:cubicBezTo>
                  <a:pt x="21228" y="322"/>
                  <a:pt x="21175" y="0"/>
                  <a:pt x="21110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i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" name="Tex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209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210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1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ytuł i podtytuł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i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ekst tytułowy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3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6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ytuł na środku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kst tytułowy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4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djęcie (pionow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i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Obrazek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ekst tytułowy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Tekst tytułowy</a:t>
            </a:r>
          </a:p>
        </p:txBody>
      </p:sp>
      <p:sp>
        <p:nvSpPr>
          <p:cNvPr id="54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ks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63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6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ks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72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73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ks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82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83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 ze zdjęciem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ks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tekst</a:t>
            </a:r>
          </a:p>
        </p:txBody>
      </p:sp>
      <p:sp>
        <p:nvSpPr>
          <p:cNvPr id="92" name="Obrazek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ekst tytułowy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94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9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ekst tytułowy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tytułowy</a:t>
            </a:r>
          </a:p>
        </p:txBody>
      </p:sp>
      <p:sp>
        <p:nvSpPr>
          <p:cNvPr id="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ykrywanie wzorców w tekst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1004">
              <a:defRPr sz="15453"/>
            </a:lvl1pPr>
          </a:lstStyle>
          <a:p>
            <a:r>
              <a:rPr sz="10800" dirty="0" err="1"/>
              <a:t>Wykrywanie</a:t>
            </a:r>
            <a:r>
              <a:rPr sz="10800" dirty="0"/>
              <a:t> </a:t>
            </a:r>
            <a:r>
              <a:rPr sz="10800" dirty="0" err="1"/>
              <a:t>wzorców</a:t>
            </a:r>
            <a:r>
              <a:rPr sz="10800" dirty="0"/>
              <a:t> w </a:t>
            </a:r>
            <a:r>
              <a:rPr sz="10800" dirty="0" err="1" smtClean="0"/>
              <a:t>tekstach</a:t>
            </a:r>
            <a:r>
              <a:rPr lang="pl-PL" sz="10800" dirty="0" smtClean="0"/>
              <a:t> prawnych</a:t>
            </a:r>
            <a:endParaRPr sz="10800" dirty="0"/>
          </a:p>
        </p:txBody>
      </p:sp>
      <p:sp>
        <p:nvSpPr>
          <p:cNvPr id="221" name="Klauzule Abuzywne w tekstach Prawnych"/>
          <p:cNvSpPr txBox="1">
            <a:spLocks noGrp="1"/>
          </p:cNvSpPr>
          <p:nvPr>
            <p:ph type="body" sz="quarter" idx="1"/>
          </p:nvPr>
        </p:nvSpPr>
        <p:spPr>
          <a:xfrm>
            <a:off x="291675" y="5489848"/>
            <a:ext cx="22860000" cy="2540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Klauzule</a:t>
            </a:r>
            <a:r>
              <a:rPr dirty="0"/>
              <a:t> </a:t>
            </a:r>
            <a:r>
              <a:rPr dirty="0" err="1"/>
              <a:t>Abuzywne</a:t>
            </a:r>
            <a:r>
              <a:rPr dirty="0"/>
              <a:t> w </a:t>
            </a:r>
            <a:r>
              <a:rPr dirty="0" err="1"/>
              <a:t>tekstach</a:t>
            </a:r>
            <a:r>
              <a:rPr dirty="0"/>
              <a:t> </a:t>
            </a:r>
            <a:r>
              <a:rPr dirty="0" err="1"/>
              <a:t>Prawnych</a:t>
            </a:r>
            <a:endParaRPr dirty="0"/>
          </a:p>
        </p:txBody>
      </p:sp>
      <p:sp>
        <p:nvSpPr>
          <p:cNvPr id="222" name="Promotor:  dr. Łukasz Górski"/>
          <p:cNvSpPr txBox="1"/>
          <p:nvPr/>
        </p:nvSpPr>
        <p:spPr>
          <a:xfrm>
            <a:off x="959099" y="12064270"/>
            <a:ext cx="30560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Promotor: </a:t>
            </a:r>
            <a:br>
              <a:rPr dirty="0"/>
            </a:br>
            <a:r>
              <a:rPr dirty="0"/>
              <a:t>dr. </a:t>
            </a:r>
            <a:r>
              <a:rPr dirty="0" err="1"/>
              <a:t>Łukasz</a:t>
            </a:r>
            <a:r>
              <a:rPr dirty="0"/>
              <a:t> </a:t>
            </a:r>
            <a:r>
              <a:rPr dirty="0" err="1"/>
              <a:t>Górski</a:t>
            </a:r>
            <a:endParaRPr dirty="0"/>
          </a:p>
        </p:txBody>
      </p:sp>
      <p:sp>
        <p:nvSpPr>
          <p:cNvPr id="223" name="mgr. Michalina Skibicka, inż. Mateusz Wolski"/>
          <p:cNvSpPr txBox="1"/>
          <p:nvPr/>
        </p:nvSpPr>
        <p:spPr>
          <a:xfrm>
            <a:off x="14082501" y="12925143"/>
            <a:ext cx="764151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 smtClean="0"/>
              <a:t>mgr</a:t>
            </a:r>
            <a:r>
              <a:rPr dirty="0" smtClean="0"/>
              <a:t> </a:t>
            </a:r>
            <a:r>
              <a:rPr dirty="0" err="1"/>
              <a:t>Michalina</a:t>
            </a:r>
            <a:r>
              <a:rPr dirty="0"/>
              <a:t> </a:t>
            </a:r>
            <a:r>
              <a:rPr dirty="0" err="1"/>
              <a:t>Skibicka</a:t>
            </a:r>
            <a:r>
              <a:rPr dirty="0"/>
              <a:t>, </a:t>
            </a:r>
            <a:r>
              <a:rPr dirty="0" err="1"/>
              <a:t>inż</a:t>
            </a:r>
            <a:r>
              <a:rPr dirty="0"/>
              <a:t>. Mateusz </a:t>
            </a:r>
            <a:r>
              <a:rPr dirty="0" err="1"/>
              <a:t>Wolski</a:t>
            </a:r>
            <a:endParaRPr dirty="0"/>
          </a:p>
        </p:txBody>
      </p:sp>
      <p:sp>
        <p:nvSpPr>
          <p:cNvPr id="224" name="30.05.2018"/>
          <p:cNvSpPr txBox="1"/>
          <p:nvPr/>
        </p:nvSpPr>
        <p:spPr>
          <a:xfrm>
            <a:off x="22088685" y="12896121"/>
            <a:ext cx="21259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30.05.2018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lem_in.png" descr="lem_in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9026" y="2988906"/>
            <a:ext cx="15956654" cy="7738189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79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sp>
        <p:nvSpPr>
          <p:cNvPr id="280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Inforex  </a:t>
            </a:r>
          </a:p>
        </p:txBody>
      </p:sp>
      <p:grpSp>
        <p:nvGrpSpPr>
          <p:cNvPr id="283" name="Grupuj"/>
          <p:cNvGrpSpPr/>
          <p:nvPr/>
        </p:nvGrpSpPr>
        <p:grpSpPr>
          <a:xfrm>
            <a:off x="16256865" y="2534986"/>
            <a:ext cx="7044991" cy="3270748"/>
            <a:chOff x="0" y="0"/>
            <a:chExt cx="7044990" cy="3270746"/>
          </a:xfrm>
        </p:grpSpPr>
        <p:sp>
          <p:nvSpPr>
            <p:cNvPr id="281" name="Linia"/>
            <p:cNvSpPr/>
            <p:nvPr/>
          </p:nvSpPr>
          <p:spPr>
            <a:xfrm>
              <a:off x="0" y="48340"/>
              <a:ext cx="7003649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2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286" name="Grupuj"/>
          <p:cNvGrpSpPr/>
          <p:nvPr/>
        </p:nvGrpSpPr>
        <p:grpSpPr>
          <a:xfrm>
            <a:off x="6457804" y="7997714"/>
            <a:ext cx="7003649" cy="3270748"/>
            <a:chOff x="7022149" y="0"/>
            <a:chExt cx="7003648" cy="3270746"/>
          </a:xfrm>
        </p:grpSpPr>
        <p:sp>
          <p:nvSpPr>
            <p:cNvPr id="284" name="Linia"/>
            <p:cNvSpPr/>
            <p:nvPr/>
          </p:nvSpPr>
          <p:spPr>
            <a:xfrm>
              <a:off x="7022149" y="3221369"/>
              <a:ext cx="700365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5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89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sp>
        <p:nvSpPr>
          <p:cNvPr id="290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Inforex  </a:t>
            </a:r>
          </a:p>
        </p:txBody>
      </p:sp>
      <p:grpSp>
        <p:nvGrpSpPr>
          <p:cNvPr id="293" name="Grupuj"/>
          <p:cNvGrpSpPr/>
          <p:nvPr/>
        </p:nvGrpSpPr>
        <p:grpSpPr>
          <a:xfrm>
            <a:off x="15897463" y="2203230"/>
            <a:ext cx="7044992" cy="3270748"/>
            <a:chOff x="0" y="0"/>
            <a:chExt cx="7044990" cy="3270746"/>
          </a:xfrm>
        </p:grpSpPr>
        <p:sp>
          <p:nvSpPr>
            <p:cNvPr id="291" name="Linia"/>
            <p:cNvSpPr/>
            <p:nvPr/>
          </p:nvSpPr>
          <p:spPr>
            <a:xfrm>
              <a:off x="0" y="48340"/>
              <a:ext cx="7003649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92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296" name="Grupuj"/>
          <p:cNvGrpSpPr/>
          <p:nvPr/>
        </p:nvGrpSpPr>
        <p:grpSpPr>
          <a:xfrm>
            <a:off x="6844851" y="8191237"/>
            <a:ext cx="7003650" cy="3270748"/>
            <a:chOff x="7022149" y="0"/>
            <a:chExt cx="7003648" cy="3270746"/>
          </a:xfrm>
        </p:grpSpPr>
        <p:sp>
          <p:nvSpPr>
            <p:cNvPr id="294" name="Linia"/>
            <p:cNvSpPr/>
            <p:nvPr/>
          </p:nvSpPr>
          <p:spPr>
            <a:xfrm>
              <a:off x="7022149" y="3221369"/>
              <a:ext cx="700365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95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pic>
        <p:nvPicPr>
          <p:cNvPr id="297" name="korpusomat.png" descr="korpuso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006" y="2717800"/>
            <a:ext cx="15265401" cy="82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300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grpSp>
        <p:nvGrpSpPr>
          <p:cNvPr id="303" name="Grupuj"/>
          <p:cNvGrpSpPr/>
          <p:nvPr/>
        </p:nvGrpSpPr>
        <p:grpSpPr>
          <a:xfrm>
            <a:off x="16339804" y="2175584"/>
            <a:ext cx="7044991" cy="3270748"/>
            <a:chOff x="0" y="0"/>
            <a:chExt cx="7044990" cy="3270746"/>
          </a:xfrm>
        </p:grpSpPr>
        <p:sp>
          <p:nvSpPr>
            <p:cNvPr id="301" name="Linia"/>
            <p:cNvSpPr/>
            <p:nvPr/>
          </p:nvSpPr>
          <p:spPr>
            <a:xfrm>
              <a:off x="0" y="48340"/>
              <a:ext cx="7003649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302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306" name="Grupuj"/>
          <p:cNvGrpSpPr/>
          <p:nvPr/>
        </p:nvGrpSpPr>
        <p:grpSpPr>
          <a:xfrm>
            <a:off x="6374865" y="9573550"/>
            <a:ext cx="7003649" cy="3270748"/>
            <a:chOff x="7022149" y="0"/>
            <a:chExt cx="7003648" cy="3270746"/>
          </a:xfrm>
        </p:grpSpPr>
        <p:sp>
          <p:nvSpPr>
            <p:cNvPr id="304" name="Linia"/>
            <p:cNvSpPr/>
            <p:nvPr/>
          </p:nvSpPr>
          <p:spPr>
            <a:xfrm>
              <a:off x="7022149" y="3221369"/>
              <a:ext cx="700365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305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pic>
        <p:nvPicPr>
          <p:cNvPr id="307" name="topic_in.png" descr="topic_in.png"/>
          <p:cNvPicPr>
            <a:picLocks noChangeAspect="1"/>
          </p:cNvPicPr>
          <p:nvPr/>
        </p:nvPicPr>
        <p:blipFill>
          <a:blip r:embed="rId2">
            <a:extLst/>
          </a:blip>
          <a:srcRect t="5197" b="23268"/>
          <a:stretch>
            <a:fillRect/>
          </a:stretch>
        </p:blipFill>
        <p:spPr>
          <a:xfrm>
            <a:off x="6797560" y="2694257"/>
            <a:ext cx="16129001" cy="501479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Inforex  </a:t>
            </a:r>
          </a:p>
        </p:txBody>
      </p:sp>
      <p:pic>
        <p:nvPicPr>
          <p:cNvPr id="309" name="topic_istotnosc_cech_przeglad_miar.png" descr="topic_istotnosc_cech_przeglad_mi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7560" y="8135343"/>
            <a:ext cx="16129001" cy="4132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312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grpSp>
        <p:nvGrpSpPr>
          <p:cNvPr id="315" name="Grupuj"/>
          <p:cNvGrpSpPr/>
          <p:nvPr/>
        </p:nvGrpSpPr>
        <p:grpSpPr>
          <a:xfrm>
            <a:off x="12805869" y="5816481"/>
            <a:ext cx="3220540" cy="1640698"/>
            <a:chOff x="0" y="0"/>
            <a:chExt cx="3220538" cy="1640697"/>
          </a:xfrm>
        </p:grpSpPr>
        <p:sp>
          <p:nvSpPr>
            <p:cNvPr id="313" name="Linia"/>
            <p:cNvSpPr/>
            <p:nvPr/>
          </p:nvSpPr>
          <p:spPr>
            <a:xfrm>
              <a:off x="0" y="24248"/>
              <a:ext cx="320164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314" name="Linia"/>
            <p:cNvSpPr/>
            <p:nvPr/>
          </p:nvSpPr>
          <p:spPr>
            <a:xfrm flipV="1">
              <a:off x="3220538" y="0"/>
              <a:ext cx="1" cy="164069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318" name="Grupuj"/>
          <p:cNvGrpSpPr/>
          <p:nvPr/>
        </p:nvGrpSpPr>
        <p:grpSpPr>
          <a:xfrm>
            <a:off x="12401749" y="6258821"/>
            <a:ext cx="3220540" cy="1640698"/>
            <a:chOff x="3229046" y="0"/>
            <a:chExt cx="3220538" cy="1640697"/>
          </a:xfrm>
        </p:grpSpPr>
        <p:sp>
          <p:nvSpPr>
            <p:cNvPr id="316" name="Linia"/>
            <p:cNvSpPr/>
            <p:nvPr/>
          </p:nvSpPr>
          <p:spPr>
            <a:xfrm>
              <a:off x="3229046" y="1615928"/>
              <a:ext cx="322054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317" name="Linia"/>
            <p:cNvSpPr/>
            <p:nvPr/>
          </p:nvSpPr>
          <p:spPr>
            <a:xfrm flipV="1">
              <a:off x="3239549" y="0"/>
              <a:ext cx="1" cy="164069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sp>
        <p:nvSpPr>
          <p:cNvPr id="319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rPr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rPr>
              <a:t>Inforex </a:t>
            </a:r>
            <a:r>
              <a:t> </a:t>
            </a:r>
          </a:p>
        </p:txBody>
      </p:sp>
      <p:sp>
        <p:nvSpPr>
          <p:cNvPr id="320" name="— m.in. anotacja i bigramy"/>
          <p:cNvSpPr txBox="1"/>
          <p:nvPr/>
        </p:nvSpPr>
        <p:spPr>
          <a:xfrm>
            <a:off x="3699311" y="11716700"/>
            <a:ext cx="460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EC3C2"/>
                </a:solidFill>
              </a:defRPr>
            </a:lvl1pPr>
          </a:lstStyle>
          <a:p>
            <a:r>
              <a:t>— m.in. anotacja i bigramy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PI PAN - Instytut Podstaw Informatyk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IPI PAN - Instytut Podstaw Informatyki</a:t>
            </a:r>
          </a:p>
        </p:txBody>
      </p:sp>
      <p:pic>
        <p:nvPicPr>
          <p:cNvPr id="323" name="ipi_zasoby_1.png" descr="ipi_zasoby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038" y="3650094"/>
            <a:ext cx="15982435" cy="6661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pi_zasoby_2.png" descr="ipi_zasoby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0169" y="6667204"/>
            <a:ext cx="10782677" cy="6242603"/>
          </a:xfrm>
          <a:prstGeom prst="rect">
            <a:avLst/>
          </a:prstGeom>
          <a:ln w="76200">
            <a:solidFill>
              <a:srgbClr val="222222"/>
            </a:solidFill>
            <a:miter lim="400000"/>
          </a:ln>
        </p:spPr>
      </p:pic>
      <p:sp>
        <p:nvSpPr>
          <p:cNvPr id="325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328" name="Inne szkolenia związane z Tematem pra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Inne szkolenia związane z Tematem pracy</a:t>
            </a:r>
          </a:p>
        </p:txBody>
      </p:sp>
      <p:sp>
        <p:nvSpPr>
          <p:cNvPr id="329" name="Praktyczna ocena jakości modeli predykcyjnych (Bank Millenium)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Praktyczna ocena jakości modeli predykcyjnych (Bank Millenium)</a:t>
            </a:r>
          </a:p>
          <a:p>
            <a:pPr lvl="2"/>
            <a:r>
              <a:t>Wykorzystanie sieci neuronowych w analizie tekstu - algorytm world2vec w Pythonie (Bank Millenium)</a:t>
            </a:r>
          </a:p>
          <a:p>
            <a:pPr lvl="2"/>
            <a:r>
              <a:t>Głębokie sieci neuronowe w modelowaniu języka (Samsung R&amp;D Institute)</a:t>
            </a:r>
          </a:p>
          <a:p>
            <a:pPr lvl="2"/>
            <a:r>
              <a:t>AI w wykrywaniu emocji, wydźwięku i hejtu w Internecie (Samsung R&amp;D Institute)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o Już Mam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2800" dirty="0"/>
              <a:t>Co </a:t>
            </a:r>
            <a:r>
              <a:rPr sz="22800" dirty="0" err="1"/>
              <a:t>Już</a:t>
            </a:r>
            <a:r>
              <a:rPr sz="22800" dirty="0"/>
              <a:t> </a:t>
            </a:r>
            <a:r>
              <a:rPr sz="22800" dirty="0" err="1"/>
              <a:t>Mamy</a:t>
            </a:r>
            <a:r>
              <a:rPr sz="2280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Modelowanie tematyczne - Top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sz="6600" dirty="0" err="1"/>
              <a:t>Modelowanie</a:t>
            </a:r>
            <a:r>
              <a:rPr sz="6600" dirty="0"/>
              <a:t> </a:t>
            </a:r>
            <a:r>
              <a:rPr sz="6600" dirty="0" err="1"/>
              <a:t>tematyczne</a:t>
            </a:r>
            <a:r>
              <a:rPr sz="6600" dirty="0"/>
              <a:t> - Topic</a:t>
            </a:r>
          </a:p>
        </p:txBody>
      </p:sp>
      <p:pic>
        <p:nvPicPr>
          <p:cNvPr id="334" name="topic_out_etykiety_mallet.png" descr="topic_out_etykiety_mallet.png"/>
          <p:cNvPicPr>
            <a:picLocks noChangeAspect="1"/>
          </p:cNvPicPr>
          <p:nvPr/>
        </p:nvPicPr>
        <p:blipFill>
          <a:blip r:embed="rId2">
            <a:extLst/>
          </a:blip>
          <a:srcRect l="14780" t="9630" r="14780" b="4502"/>
          <a:stretch>
            <a:fillRect/>
          </a:stretch>
        </p:blipFill>
        <p:spPr>
          <a:xfrm>
            <a:off x="17459980" y="2500040"/>
            <a:ext cx="5195658" cy="3241666"/>
          </a:xfrm>
          <a:prstGeom prst="rect">
            <a:avLst/>
          </a:prstGeom>
          <a:ln w="127000">
            <a:solidFill>
              <a:schemeClr val="accent1"/>
            </a:solidFill>
            <a:miter lim="400000"/>
          </a:ln>
        </p:spPr>
      </p:pic>
      <p:pic>
        <p:nvPicPr>
          <p:cNvPr id="335" name="topic_out_excel_mallet.png" descr="topic_out_excel_mall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9102" y="6505959"/>
            <a:ext cx="5277248" cy="1919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topic_out_kandydaci_etykiety_gensim.png" descr="topic_out_kandydaci_etykiety_gensim.png"/>
          <p:cNvPicPr>
            <a:picLocks noChangeAspect="1"/>
          </p:cNvPicPr>
          <p:nvPr/>
        </p:nvPicPr>
        <p:blipFill>
          <a:blip r:embed="rId4">
            <a:extLst/>
          </a:blip>
          <a:srcRect l="14740" t="8099" r="14740"/>
          <a:stretch>
            <a:fillRect/>
          </a:stretch>
        </p:blipFill>
        <p:spPr>
          <a:xfrm>
            <a:off x="17419103" y="9189957"/>
            <a:ext cx="5277351" cy="350366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38" name="topic_out_etykiety_mallet.png" descr="topic_out_etykiety_mallet.png"/>
          <p:cNvPicPr>
            <a:picLocks noChangeAspect="1"/>
          </p:cNvPicPr>
          <p:nvPr/>
        </p:nvPicPr>
        <p:blipFill>
          <a:blip r:embed="rId2">
            <a:extLst/>
          </a:blip>
          <a:srcRect l="14780" t="9630" r="14780" b="4502"/>
          <a:stretch>
            <a:fillRect/>
          </a:stretch>
        </p:blipFill>
        <p:spPr>
          <a:xfrm>
            <a:off x="1969946" y="3924299"/>
            <a:ext cx="13368761" cy="834101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„topic / mallet”"/>
          <p:cNvSpPr txBox="1"/>
          <p:nvPr/>
        </p:nvSpPr>
        <p:spPr>
          <a:xfrm>
            <a:off x="7276427" y="12380210"/>
            <a:ext cx="27557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„topic / mallet”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odelowanie tematycz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Modelowanie tematyczne</a:t>
            </a:r>
          </a:p>
        </p:txBody>
      </p:sp>
      <p:pic>
        <p:nvPicPr>
          <p:cNvPr id="342" name="topic_out_etykiety_mallet.png" descr="topic_out_etykiety_mallet.png"/>
          <p:cNvPicPr>
            <a:picLocks noChangeAspect="1"/>
          </p:cNvPicPr>
          <p:nvPr/>
        </p:nvPicPr>
        <p:blipFill>
          <a:blip r:embed="rId2">
            <a:extLst/>
          </a:blip>
          <a:srcRect l="14780" t="9630" r="14780" b="4502"/>
          <a:stretch>
            <a:fillRect/>
          </a:stretch>
        </p:blipFill>
        <p:spPr>
          <a:xfrm>
            <a:off x="17459980" y="2500040"/>
            <a:ext cx="5195658" cy="3241666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  <p:pic>
        <p:nvPicPr>
          <p:cNvPr id="343" name="topic_out_excel_mallet.png" descr="topic_out_excel_mall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9102" y="6505959"/>
            <a:ext cx="5277248" cy="1919755"/>
          </a:xfrm>
          <a:prstGeom prst="rect">
            <a:avLst/>
          </a:prstGeom>
          <a:ln w="127000">
            <a:solidFill>
              <a:schemeClr val="accent1"/>
            </a:solidFill>
            <a:miter lim="400000"/>
          </a:ln>
        </p:spPr>
      </p:pic>
      <p:pic>
        <p:nvPicPr>
          <p:cNvPr id="344" name="topic_out_kandydaci_etykiety_gensim.png" descr="topic_out_kandydaci_etykiety_gensim.png"/>
          <p:cNvPicPr>
            <a:picLocks noChangeAspect="1"/>
          </p:cNvPicPr>
          <p:nvPr/>
        </p:nvPicPr>
        <p:blipFill>
          <a:blip r:embed="rId4">
            <a:extLst/>
          </a:blip>
          <a:srcRect l="14740" t="8099" r="14740"/>
          <a:stretch>
            <a:fillRect/>
          </a:stretch>
        </p:blipFill>
        <p:spPr>
          <a:xfrm>
            <a:off x="17419103" y="9189957"/>
            <a:ext cx="5277351" cy="350366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46" name="topic_out_excel_mallet.png" descr="topic_out_excel_malle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14654" y="3924299"/>
            <a:ext cx="13368735" cy="486327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Owal"/>
          <p:cNvSpPr/>
          <p:nvPr/>
        </p:nvSpPr>
        <p:spPr>
          <a:xfrm>
            <a:off x="6635966" y="5987919"/>
            <a:ext cx="7349421" cy="691236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27000">
            <a:solidFill>
              <a:schemeClr val="accent5">
                <a:hueOff val="-234537"/>
                <a:satOff val="-1108"/>
                <a:lumOff val="-147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8" name="Koło"/>
          <p:cNvSpPr/>
          <p:nvPr/>
        </p:nvSpPr>
        <p:spPr>
          <a:xfrm>
            <a:off x="1797870" y="4481285"/>
            <a:ext cx="1270001" cy="1270001"/>
          </a:xfrm>
          <a:prstGeom prst="ellipse">
            <a:avLst/>
          </a:prstGeom>
          <a:ln w="127000">
            <a:solidFill>
              <a:schemeClr val="accent5">
                <a:hueOff val="-234537"/>
                <a:satOff val="-1108"/>
                <a:lumOff val="-147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9" name="Linia"/>
          <p:cNvSpPr/>
          <p:nvPr/>
        </p:nvSpPr>
        <p:spPr>
          <a:xfrm>
            <a:off x="2606947" y="4509028"/>
            <a:ext cx="8327256" cy="1552030"/>
          </a:xfrm>
          <a:prstGeom prst="line">
            <a:avLst/>
          </a:prstGeom>
          <a:ln w="114300" cap="rnd">
            <a:solidFill>
              <a:schemeClr val="accent5">
                <a:hueOff val="-234537"/>
                <a:satOff val="-1108"/>
                <a:lumOff val="-147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0" name="Linia"/>
          <p:cNvSpPr/>
          <p:nvPr/>
        </p:nvSpPr>
        <p:spPr>
          <a:xfrm>
            <a:off x="1821620" y="5465416"/>
            <a:ext cx="5461442" cy="5864521"/>
          </a:xfrm>
          <a:prstGeom prst="line">
            <a:avLst/>
          </a:prstGeom>
          <a:ln w="114300" cap="rnd">
            <a:solidFill>
              <a:schemeClr val="accent5">
                <a:hueOff val="-234537"/>
                <a:satOff val="-1108"/>
                <a:lumOff val="-147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Modelowanie tematycz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Modelowanie tematyczne</a:t>
            </a:r>
          </a:p>
        </p:txBody>
      </p:sp>
      <p:pic>
        <p:nvPicPr>
          <p:cNvPr id="353" name="topic_out_etykiety_mallet.png" descr="topic_out_etykiety_mallet.png"/>
          <p:cNvPicPr>
            <a:picLocks noChangeAspect="1"/>
          </p:cNvPicPr>
          <p:nvPr/>
        </p:nvPicPr>
        <p:blipFill>
          <a:blip r:embed="rId2">
            <a:extLst/>
          </a:blip>
          <a:srcRect l="14780" t="9630" r="14780" b="4502"/>
          <a:stretch>
            <a:fillRect/>
          </a:stretch>
        </p:blipFill>
        <p:spPr>
          <a:xfrm>
            <a:off x="17459980" y="2500040"/>
            <a:ext cx="5195658" cy="3241666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  <p:pic>
        <p:nvPicPr>
          <p:cNvPr id="354" name="topic_out_excel_mallet.png" descr="topic_out_excel_mall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9102" y="6505959"/>
            <a:ext cx="5277248" cy="1919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topic_out_kandydaci_etykiety_gensim.png" descr="topic_out_kandydaci_etykiety_gensim.png"/>
          <p:cNvPicPr>
            <a:picLocks noChangeAspect="1"/>
          </p:cNvPicPr>
          <p:nvPr/>
        </p:nvPicPr>
        <p:blipFill>
          <a:blip r:embed="rId4">
            <a:extLst/>
          </a:blip>
          <a:srcRect l="14740" t="8099" r="14740"/>
          <a:stretch>
            <a:fillRect/>
          </a:stretch>
        </p:blipFill>
        <p:spPr>
          <a:xfrm>
            <a:off x="17419103" y="9189957"/>
            <a:ext cx="5277351" cy="3503663"/>
          </a:xfrm>
          <a:prstGeom prst="rect">
            <a:avLst/>
          </a:prstGeom>
          <a:ln w="127000">
            <a:solidFill>
              <a:schemeClr val="accent1"/>
            </a:solidFill>
            <a:miter lim="400000"/>
          </a:ln>
        </p:spPr>
      </p:pic>
      <p:sp>
        <p:nvSpPr>
          <p:cNvPr id="356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57" name="topic_out_kandydaci_etykiety_gensim.png" descr="topic_out_kandydaci_etykiety_gensim.png"/>
          <p:cNvPicPr>
            <a:picLocks noChangeAspect="1"/>
          </p:cNvPicPr>
          <p:nvPr/>
        </p:nvPicPr>
        <p:blipFill>
          <a:blip r:embed="rId4">
            <a:extLst/>
          </a:blip>
          <a:srcRect l="14740" t="8099" r="14740"/>
          <a:stretch>
            <a:fillRect/>
          </a:stretch>
        </p:blipFill>
        <p:spPr>
          <a:xfrm>
            <a:off x="1925967" y="3748484"/>
            <a:ext cx="13345940" cy="8860446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„gensim”"/>
          <p:cNvSpPr txBox="1"/>
          <p:nvPr/>
        </p:nvSpPr>
        <p:spPr>
          <a:xfrm>
            <a:off x="7736249" y="12684318"/>
            <a:ext cx="17255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„gensim”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27" name="Plan prezentacj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89737" defTabSz="685165">
              <a:spcBef>
                <a:spcPts val="3200"/>
              </a:spcBef>
              <a:defRPr sz="7221"/>
            </a:pPr>
            <a:r>
              <a:t>Plan prezentacji</a:t>
            </a:r>
          </a:p>
        </p:txBody>
      </p:sp>
      <p:sp>
        <p:nvSpPr>
          <p:cNvPr id="228" name="Cel pracy.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Cel pracy.</a:t>
            </a:r>
          </a:p>
          <a:p>
            <a:r>
              <a:t>Stan wiedzy - warsztaty i szkolenia.</a:t>
            </a:r>
          </a:p>
          <a:p>
            <a:r>
              <a:t>Co już mamy?</a:t>
            </a:r>
          </a:p>
          <a:p>
            <a:r>
              <a:t>Co planujemy?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Korpus z POS taggingiem i lematyzacj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Korpus z POS taggingiem i lematyzacją</a:t>
            </a:r>
          </a:p>
        </p:txBody>
      </p:sp>
      <p:sp>
        <p:nvSpPr>
          <p:cNvPr id="361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62" name="korpus_nie_drzewko.png" descr="korpus_nie_drzewko.png"/>
          <p:cNvPicPr>
            <a:picLocks noChangeAspect="1"/>
          </p:cNvPicPr>
          <p:nvPr/>
        </p:nvPicPr>
        <p:blipFill>
          <a:blip r:embed="rId2">
            <a:extLst/>
          </a:blip>
          <a:srcRect l="566" b="50789"/>
          <a:stretch>
            <a:fillRect/>
          </a:stretch>
        </p:blipFill>
        <p:spPr>
          <a:xfrm>
            <a:off x="1807314" y="3924299"/>
            <a:ext cx="20825846" cy="8939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tatystyka tokenów z korpusu (INFORex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Statystyka tokenów z korpusu (INFORex)</a:t>
            </a:r>
          </a:p>
        </p:txBody>
      </p:sp>
      <p:sp>
        <p:nvSpPr>
          <p:cNvPr id="365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66" name="inforex_general.png" descr="inforex_gener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4219" y="3907740"/>
            <a:ext cx="19795562" cy="854212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„Inforex, cały korpus przed cross-walidacją”"/>
          <p:cNvSpPr txBox="1"/>
          <p:nvPr/>
        </p:nvSpPr>
        <p:spPr>
          <a:xfrm>
            <a:off x="8359711" y="12546088"/>
            <a:ext cx="76645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„Inforex, cały korpus przed cross-walidacją”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Kolokacje - poł. wielowyrazowe nieciągłe (MEWEX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Kolokacje - poł. wielowyrazowe nieciągłe (MEWEX)</a:t>
            </a:r>
          </a:p>
        </p:txBody>
      </p:sp>
      <p:sp>
        <p:nvSpPr>
          <p:cNvPr id="370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71" name="nieciaglosc_mewexnew_prawo.png" descr="nieciaglosc_mewexnew_prawo.png"/>
          <p:cNvPicPr>
            <a:picLocks noChangeAspect="1"/>
          </p:cNvPicPr>
          <p:nvPr/>
        </p:nvPicPr>
        <p:blipFill>
          <a:blip r:embed="rId2">
            <a:extLst/>
          </a:blip>
          <a:srcRect l="9115" t="35803" r="8002"/>
          <a:stretch>
            <a:fillRect/>
          </a:stretch>
        </p:blipFill>
        <p:spPr>
          <a:xfrm>
            <a:off x="2173287" y="3924299"/>
            <a:ext cx="20037573" cy="8323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kstrakcja terminologii (TermoP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Ekstrakcja terminologii (TermoPL)</a:t>
            </a:r>
          </a:p>
        </p:txBody>
      </p:sp>
      <p:sp>
        <p:nvSpPr>
          <p:cNvPr id="374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75" name="termo_comapre.png" descr="termo_comap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1448" y="3521097"/>
            <a:ext cx="14434582" cy="7639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termo_long.png" descr="termo_lo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5654" y="4311262"/>
            <a:ext cx="14434582" cy="7735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termo_freq.png" descr="termo_freq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4426" y="5279717"/>
            <a:ext cx="14409182" cy="764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Zrzut ekranu 2018-05-28 o 23.16.14.png" descr="Zrzut ekranu 2018-05-28 o 23.16.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44066" y="8969975"/>
            <a:ext cx="12029902" cy="2335095"/>
          </a:xfrm>
          <a:prstGeom prst="rect">
            <a:avLst/>
          </a:prstGeom>
          <a:ln w="1270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</p:pic>
      <p:sp>
        <p:nvSpPr>
          <p:cNvPr id="379" name="Prostokąt"/>
          <p:cNvSpPr/>
          <p:nvPr/>
        </p:nvSpPr>
        <p:spPr>
          <a:xfrm>
            <a:off x="13989870" y="5752941"/>
            <a:ext cx="4990944" cy="1044835"/>
          </a:xfrm>
          <a:prstGeom prst="rect">
            <a:avLst/>
          </a:prstGeom>
          <a:ln w="1270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0" name="Linia"/>
          <p:cNvSpPr/>
          <p:nvPr/>
        </p:nvSpPr>
        <p:spPr>
          <a:xfrm>
            <a:off x="19015021" y="5766886"/>
            <a:ext cx="1754707" cy="3274459"/>
          </a:xfrm>
          <a:prstGeom prst="line">
            <a:avLst/>
          </a:prstGeom>
          <a:ln w="114300" cap="rnd">
            <a:solidFill>
              <a:schemeClr val="accent5">
                <a:hueOff val="-234537"/>
                <a:satOff val="-1108"/>
                <a:lumOff val="-147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1" name="Linia"/>
          <p:cNvSpPr/>
          <p:nvPr/>
        </p:nvSpPr>
        <p:spPr>
          <a:xfrm flipH="1">
            <a:off x="8806123" y="5766886"/>
            <a:ext cx="5145513" cy="3147777"/>
          </a:xfrm>
          <a:prstGeom prst="line">
            <a:avLst/>
          </a:prstGeom>
          <a:ln w="114300" cap="rnd">
            <a:solidFill>
              <a:schemeClr val="accent5">
                <a:hueOff val="-234537"/>
                <a:satOff val="-1108"/>
                <a:lumOff val="-14796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kstrakcja terminologii (TermoP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Ekstrakcja terminologii (TermoPL)</a:t>
            </a:r>
          </a:p>
        </p:txBody>
      </p:sp>
      <p:sp>
        <p:nvSpPr>
          <p:cNvPr id="384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pic>
        <p:nvPicPr>
          <p:cNvPr id="385" name="termo_compare_ok.png" descr="termo_compare_ok.png"/>
          <p:cNvPicPr>
            <a:picLocks noChangeAspect="1"/>
          </p:cNvPicPr>
          <p:nvPr/>
        </p:nvPicPr>
        <p:blipFill>
          <a:blip r:embed="rId2">
            <a:extLst/>
          </a:blip>
          <a:srcRect l="614" t="9273" r="614" b="10573"/>
          <a:stretch>
            <a:fillRect/>
          </a:stretch>
        </p:blipFill>
        <p:spPr>
          <a:xfrm>
            <a:off x="3023393" y="3632001"/>
            <a:ext cx="18337203" cy="909370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„compare”"/>
          <p:cNvSpPr txBox="1"/>
          <p:nvPr/>
        </p:nvSpPr>
        <p:spPr>
          <a:xfrm>
            <a:off x="11356847" y="12711965"/>
            <a:ext cx="19949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„compare”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termo_long.png" descr="termo_long.png"/>
          <p:cNvPicPr>
            <a:picLocks noChangeAspect="1"/>
          </p:cNvPicPr>
          <p:nvPr/>
        </p:nvPicPr>
        <p:blipFill>
          <a:blip r:embed="rId2">
            <a:extLst/>
          </a:blip>
          <a:srcRect b="19655"/>
          <a:stretch>
            <a:fillRect/>
          </a:stretch>
        </p:blipFill>
        <p:spPr>
          <a:xfrm>
            <a:off x="1648023" y="3639145"/>
            <a:ext cx="21087954" cy="9079324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Ekstrakcja terminologii (TermoP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Ekstrakcja terminologii (TermoPL)</a:t>
            </a:r>
          </a:p>
        </p:txBody>
      </p:sp>
      <p:sp>
        <p:nvSpPr>
          <p:cNvPr id="390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sp>
        <p:nvSpPr>
          <p:cNvPr id="391" name="„length”"/>
          <p:cNvSpPr txBox="1"/>
          <p:nvPr/>
        </p:nvSpPr>
        <p:spPr>
          <a:xfrm>
            <a:off x="11194542" y="12711965"/>
            <a:ext cx="15666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„length”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termo_freq.png" descr="termo_freq.png"/>
          <p:cNvPicPr>
            <a:picLocks noChangeAspect="1"/>
          </p:cNvPicPr>
          <p:nvPr/>
        </p:nvPicPr>
        <p:blipFill>
          <a:blip r:embed="rId2">
            <a:extLst/>
          </a:blip>
          <a:srcRect b="18597"/>
          <a:stretch>
            <a:fillRect/>
          </a:stretch>
        </p:blipFill>
        <p:spPr>
          <a:xfrm>
            <a:off x="1599803" y="3602235"/>
            <a:ext cx="21184511" cy="9153308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Ekstrakcja terminologii (TermoP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Ekstrakcja terminologii (TermoPL)</a:t>
            </a:r>
          </a:p>
        </p:txBody>
      </p:sp>
      <p:sp>
        <p:nvSpPr>
          <p:cNvPr id="395" name="Klauzule Abuzywne w tekstach Prawnych"/>
          <p:cNvSpPr txBox="1"/>
          <p:nvPr/>
        </p:nvSpPr>
        <p:spPr>
          <a:xfrm>
            <a:off x="762000" y="635000"/>
            <a:ext cx="20955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Klauzule Abuzywne w tekstach Prawnych</a:t>
            </a:r>
          </a:p>
        </p:txBody>
      </p:sp>
      <p:sp>
        <p:nvSpPr>
          <p:cNvPr id="396" name="„frequency”"/>
          <p:cNvSpPr txBox="1"/>
          <p:nvPr/>
        </p:nvSpPr>
        <p:spPr>
          <a:xfrm>
            <a:off x="11356847" y="12711965"/>
            <a:ext cx="2189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„frequency”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 PLANUjem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9000" dirty="0"/>
              <a:t>Co </a:t>
            </a:r>
            <a:r>
              <a:rPr sz="19000" dirty="0" err="1"/>
              <a:t>PLANUjemy</a:t>
            </a:r>
            <a:r>
              <a:rPr sz="1900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01" name="Prostokąt"/>
          <p:cNvSpPr/>
          <p:nvPr/>
        </p:nvSpPr>
        <p:spPr>
          <a:xfrm>
            <a:off x="837201" y="2019300"/>
            <a:ext cx="5148843" cy="106122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2" name="Prostokąt"/>
          <p:cNvSpPr/>
          <p:nvPr/>
        </p:nvSpPr>
        <p:spPr>
          <a:xfrm>
            <a:off x="18352712" y="2019300"/>
            <a:ext cx="5148843" cy="106122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3" name="Prostokąt"/>
          <p:cNvSpPr/>
          <p:nvPr/>
        </p:nvSpPr>
        <p:spPr>
          <a:xfrm>
            <a:off x="6658506" y="2019300"/>
            <a:ext cx="5148844" cy="106122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4" name="Prostokąt"/>
          <p:cNvSpPr/>
          <p:nvPr/>
        </p:nvSpPr>
        <p:spPr>
          <a:xfrm>
            <a:off x="12479811" y="2019300"/>
            <a:ext cx="5148844" cy="106122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05" name="Wejście  (pierwsze sito)"/>
          <p:cNvSpPr txBox="1"/>
          <p:nvPr/>
        </p:nvSpPr>
        <p:spPr>
          <a:xfrm>
            <a:off x="2001541" y="2082800"/>
            <a:ext cx="2820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Wejście </a:t>
            </a:r>
            <a:br/>
            <a:r>
              <a:t>(pierwsze sito)</a:t>
            </a:r>
          </a:p>
        </p:txBody>
      </p:sp>
      <p:sp>
        <p:nvSpPr>
          <p:cNvPr id="406" name="Analiza  (wykrywanie/przetwarzanie)"/>
          <p:cNvSpPr txBox="1"/>
          <p:nvPr/>
        </p:nvSpPr>
        <p:spPr>
          <a:xfrm>
            <a:off x="6665899" y="2101849"/>
            <a:ext cx="5089856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Analiza </a:t>
            </a:r>
            <a:br/>
            <a:r>
              <a:rPr sz="2800"/>
              <a:t>(wykrywanie/przetwarzanie)</a:t>
            </a:r>
          </a:p>
        </p:txBody>
      </p:sp>
      <p:sp>
        <p:nvSpPr>
          <p:cNvPr id="407" name="Porównywanie"/>
          <p:cNvSpPr txBox="1"/>
          <p:nvPr/>
        </p:nvSpPr>
        <p:spPr>
          <a:xfrm>
            <a:off x="13644152" y="2530123"/>
            <a:ext cx="28693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Porównywanie</a:t>
            </a:r>
          </a:p>
        </p:txBody>
      </p:sp>
      <p:sp>
        <p:nvSpPr>
          <p:cNvPr id="408" name="Wyjście"/>
          <p:cNvSpPr txBox="1"/>
          <p:nvPr/>
        </p:nvSpPr>
        <p:spPr>
          <a:xfrm>
            <a:off x="20158656" y="2530123"/>
            <a:ext cx="153695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Wyjście</a:t>
            </a:r>
          </a:p>
        </p:txBody>
      </p:sp>
      <p:sp>
        <p:nvSpPr>
          <p:cNvPr id="409" name="Topic / Mallet  (thematic modelling)"/>
          <p:cNvSpPr txBox="1"/>
          <p:nvPr/>
        </p:nvSpPr>
        <p:spPr>
          <a:xfrm>
            <a:off x="1031605" y="4038600"/>
            <a:ext cx="4345941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t>Topic / Mallet </a:t>
            </a:r>
            <a:br/>
            <a:r>
              <a:t>(thematic modelling) </a:t>
            </a:r>
          </a:p>
        </p:txBody>
      </p:sp>
      <p:sp>
        <p:nvSpPr>
          <p:cNvPr id="410" name="Linia"/>
          <p:cNvSpPr/>
          <p:nvPr/>
        </p:nvSpPr>
        <p:spPr>
          <a:xfrm>
            <a:off x="357740" y="3537712"/>
            <a:ext cx="5693672" cy="1"/>
          </a:xfrm>
          <a:prstGeom prst="line">
            <a:avLst/>
          </a:prstGeom>
          <a:ln w="101600" cap="rnd">
            <a:solidFill>
              <a:srgbClr val="22222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1" name="Linia"/>
          <p:cNvSpPr/>
          <p:nvPr/>
        </p:nvSpPr>
        <p:spPr>
          <a:xfrm>
            <a:off x="6454697" y="3537712"/>
            <a:ext cx="5693672" cy="1"/>
          </a:xfrm>
          <a:prstGeom prst="line">
            <a:avLst/>
          </a:prstGeom>
          <a:ln w="101600" cap="rnd">
            <a:solidFill>
              <a:srgbClr val="22222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2" name="Linia"/>
          <p:cNvSpPr/>
          <p:nvPr/>
        </p:nvSpPr>
        <p:spPr>
          <a:xfrm>
            <a:off x="12233195" y="3537712"/>
            <a:ext cx="5693672" cy="1"/>
          </a:xfrm>
          <a:prstGeom prst="line">
            <a:avLst/>
          </a:prstGeom>
          <a:ln w="101600" cap="rnd">
            <a:solidFill>
              <a:srgbClr val="22222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3" name="Linia"/>
          <p:cNvSpPr/>
          <p:nvPr/>
        </p:nvSpPr>
        <p:spPr>
          <a:xfrm>
            <a:off x="17960097" y="3537712"/>
            <a:ext cx="5693672" cy="1"/>
          </a:xfrm>
          <a:prstGeom prst="line">
            <a:avLst/>
          </a:prstGeom>
          <a:ln w="101600" cap="rnd">
            <a:solidFill>
              <a:srgbClr val="22222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414" name="Statistical matching ( bez preprocessingu / |   z preprocessingiem)…"/>
          <p:cNvSpPr txBox="1"/>
          <p:nvPr/>
        </p:nvSpPr>
        <p:spPr>
          <a:xfrm>
            <a:off x="6959574" y="4066605"/>
            <a:ext cx="4502506" cy="602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rPr dirty="0" smtClean="0"/>
              <a:t>Statistical</a:t>
            </a:r>
            <a:r>
              <a:rPr lang="pl-PL" dirty="0" smtClean="0"/>
              <a:t> i </a:t>
            </a:r>
            <a:r>
              <a:rPr lang="pl-PL" dirty="0" err="1" smtClean="0"/>
              <a:t>frequency</a:t>
            </a:r>
            <a:r>
              <a:rPr dirty="0" smtClean="0"/>
              <a:t> </a:t>
            </a:r>
            <a:r>
              <a:rPr dirty="0"/>
              <a:t>matching ( bez </a:t>
            </a:r>
            <a:r>
              <a:rPr dirty="0" err="1"/>
              <a:t>preprocessingu</a:t>
            </a:r>
            <a:r>
              <a:rPr dirty="0"/>
              <a:t> / |   z </a:t>
            </a:r>
            <a:r>
              <a:rPr dirty="0" err="1"/>
              <a:t>preprocessingiem</a:t>
            </a:r>
            <a:r>
              <a:rPr dirty="0"/>
              <a:t>)</a:t>
            </a:r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rPr dirty="0"/>
              <a:t>Word </a:t>
            </a:r>
            <a:r>
              <a:rPr dirty="0" err="1"/>
              <a:t>embeddings</a:t>
            </a:r>
            <a:endParaRPr dirty="0"/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rPr dirty="0" err="1"/>
              <a:t>Anotacja</a:t>
            </a:r>
            <a:r>
              <a:rPr dirty="0"/>
              <a:t> / </a:t>
            </a:r>
            <a:r>
              <a:rPr dirty="0" err="1"/>
              <a:t>uczenie</a:t>
            </a:r>
            <a:r>
              <a:rPr dirty="0"/>
              <a:t> </a:t>
            </a:r>
            <a:r>
              <a:rPr dirty="0" err="1"/>
              <a:t>wzmocnione</a:t>
            </a:r>
            <a:endParaRPr dirty="0"/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rPr dirty="0" err="1"/>
              <a:t>Metody</a:t>
            </a:r>
            <a:r>
              <a:rPr dirty="0"/>
              <a:t> </a:t>
            </a:r>
            <a:r>
              <a:rPr dirty="0" err="1"/>
              <a:t>lingwistyczne</a:t>
            </a:r>
            <a:r>
              <a:rPr dirty="0"/>
              <a:t> (</a:t>
            </a:r>
            <a:r>
              <a:rPr dirty="0" err="1"/>
              <a:t>heurystyczne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regułowe</a:t>
            </a:r>
            <a:r>
              <a:rPr dirty="0"/>
              <a:t> - </a:t>
            </a:r>
            <a:r>
              <a:rPr dirty="0" err="1"/>
              <a:t>parafraza</a:t>
            </a:r>
            <a:r>
              <a:rPr dirty="0"/>
              <a:t>)</a:t>
            </a:r>
          </a:p>
        </p:txBody>
      </p:sp>
      <p:sp>
        <p:nvSpPr>
          <p:cNvPr id="415" name="geometryczne…"/>
          <p:cNvSpPr txBox="1"/>
          <p:nvPr/>
        </p:nvSpPr>
        <p:spPr>
          <a:xfrm>
            <a:off x="13335799" y="4911952"/>
            <a:ext cx="4210815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t>geometryczne</a:t>
            </a:r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t>statystyczne</a:t>
            </a:r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t>entropia</a:t>
            </a:r>
          </a:p>
          <a:p>
            <a:pPr marL="396874" indent="-396874">
              <a:buClr>
                <a:schemeClr val="accent4"/>
              </a:buClr>
              <a:buSzPct val="104999"/>
              <a:buFont typeface="Avenir Next"/>
              <a:buChar char="‣"/>
              <a:defRPr>
                <a:solidFill>
                  <a:srgbClr val="EEF5F5"/>
                </a:solidFill>
              </a:defRPr>
            </a:pPr>
            <a:r>
              <a:t>inne/własne?</a:t>
            </a:r>
          </a:p>
        </p:txBody>
      </p:sp>
      <p:sp>
        <p:nvSpPr>
          <p:cNvPr id="416" name="Miary podobieństwa"/>
          <p:cNvSpPr txBox="1"/>
          <p:nvPr/>
        </p:nvSpPr>
        <p:spPr>
          <a:xfrm>
            <a:off x="12490179" y="4062202"/>
            <a:ext cx="46684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buClr>
                <a:schemeClr val="accent4"/>
              </a:buClr>
              <a:buFont typeface="Avenir Next"/>
              <a:defRPr>
                <a:solidFill>
                  <a:srgbClr val="EEF5F5"/>
                </a:solidFill>
              </a:defRPr>
            </a:lvl1pPr>
          </a:lstStyle>
          <a:p>
            <a:r>
              <a:t>Miary podobieństwa</a:t>
            </a:r>
          </a:p>
        </p:txBody>
      </p:sp>
      <p:sp>
        <p:nvSpPr>
          <p:cNvPr id="417" name="Kandydat z tekstu na klauzulę abuzywną…"/>
          <p:cNvSpPr txBox="1"/>
          <p:nvPr/>
        </p:nvSpPr>
        <p:spPr>
          <a:xfrm>
            <a:off x="18680329" y="4078813"/>
            <a:ext cx="4502506" cy="358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5" indent="-396875">
              <a:buClr>
                <a:schemeClr val="accent4"/>
              </a:buClr>
              <a:buSzPct val="104999"/>
              <a:buFont typeface="Avenir Next"/>
              <a:buChar char="‣"/>
              <a:defRPr sz="2900">
                <a:solidFill>
                  <a:srgbClr val="EEF5F5"/>
                </a:solidFill>
              </a:defRPr>
            </a:pPr>
            <a:r>
              <a:t>Kandydat z tekstu na klauzulę abuzywną </a:t>
            </a:r>
          </a:p>
          <a:p>
            <a:pPr marL="396875" indent="-396875">
              <a:buClr>
                <a:schemeClr val="accent4"/>
              </a:buClr>
              <a:buSzPct val="104999"/>
              <a:buFont typeface="Avenir Next"/>
              <a:buChar char="‣"/>
              <a:defRPr sz="2900">
                <a:solidFill>
                  <a:srgbClr val="EEF5F5"/>
                </a:solidFill>
              </a:defRPr>
            </a:pPr>
            <a:r>
              <a:t>Liczbowe podobieństwo (prawdopodobieństwo) abuzywności</a:t>
            </a:r>
          </a:p>
        </p:txBody>
      </p:sp>
      <p:sp>
        <p:nvSpPr>
          <p:cNvPr id="418" name="1"/>
          <p:cNvSpPr txBox="1"/>
          <p:nvPr/>
        </p:nvSpPr>
        <p:spPr>
          <a:xfrm>
            <a:off x="4316241" y="10096634"/>
            <a:ext cx="162560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222222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19" name="2"/>
          <p:cNvSpPr txBox="1"/>
          <p:nvPr/>
        </p:nvSpPr>
        <p:spPr>
          <a:xfrm>
            <a:off x="10027408" y="10096634"/>
            <a:ext cx="162560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222222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20" name="3"/>
          <p:cNvSpPr txBox="1"/>
          <p:nvPr/>
        </p:nvSpPr>
        <p:spPr>
          <a:xfrm>
            <a:off x="15694372" y="10151281"/>
            <a:ext cx="162560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222222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21" name="4"/>
          <p:cNvSpPr txBox="1"/>
          <p:nvPr/>
        </p:nvSpPr>
        <p:spPr>
          <a:xfrm>
            <a:off x="21676892" y="10096634"/>
            <a:ext cx="162560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222222"/>
                </a:solidFill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24" name="Matching statystyczn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Matching </a:t>
            </a:r>
            <a:r>
              <a:rPr dirty="0" err="1" smtClean="0"/>
              <a:t>statystyczny</a:t>
            </a:r>
            <a:r>
              <a:rPr lang="pl-PL" dirty="0" smtClean="0"/>
              <a:t> i frekwencyjny</a:t>
            </a:r>
            <a:endParaRPr dirty="0"/>
          </a:p>
        </p:txBody>
      </p:sp>
      <p:sp>
        <p:nvSpPr>
          <p:cNvPr id="425" name="Metody -   TF-IDF -   bag-of-words -   inne (SVM)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2712362" cy="8585200"/>
          </a:xfrm>
          <a:prstGeom prst="rect">
            <a:avLst/>
          </a:prstGeom>
        </p:spPr>
        <p:txBody>
          <a:bodyPr/>
          <a:lstStyle/>
          <a:p>
            <a:r>
              <a:t>Metody</a:t>
            </a:r>
            <a:br/>
            <a:r>
              <a:t>-   TF-IDF</a:t>
            </a:r>
            <a:br/>
            <a:r>
              <a:t>-   bag-of-words</a:t>
            </a:r>
            <a:br/>
            <a:r>
              <a:t>-   inne (SVM)</a:t>
            </a:r>
            <a:br/>
            <a:endParaRPr/>
          </a:p>
          <a:p>
            <a:r>
              <a:t>Porównanie wyników: bez preprocessingu vs z preprocessingiem (stopwords, filtrowanie NERów)</a:t>
            </a:r>
          </a:p>
        </p:txBody>
      </p:sp>
      <p:sp>
        <p:nvSpPr>
          <p:cNvPr id="426" name="Wykres punktowy"/>
          <p:cNvSpPr/>
          <p:nvPr/>
        </p:nvSpPr>
        <p:spPr>
          <a:xfrm>
            <a:off x="16111540" y="4199619"/>
            <a:ext cx="5330887" cy="5316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rostokąt"/>
          <p:cNvSpPr/>
          <p:nvPr/>
        </p:nvSpPr>
        <p:spPr>
          <a:xfrm>
            <a:off x="10140745" y="-96596"/>
            <a:ext cx="14224418" cy="13858392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1" name="Stworzenie narzędziA do automatycznej analizy tekstów umów pod kątem klauzul Abuzywnych"/>
          <p:cNvSpPr txBox="1">
            <a:spLocks noGrp="1"/>
          </p:cNvSpPr>
          <p:nvPr>
            <p:ph type="body" idx="13"/>
          </p:nvPr>
        </p:nvSpPr>
        <p:spPr>
          <a:xfrm>
            <a:off x="10966453" y="4484318"/>
            <a:ext cx="12573001" cy="5223766"/>
          </a:xfrm>
          <a:prstGeom prst="rect">
            <a:avLst/>
          </a:prstGeom>
        </p:spPr>
        <p:txBody>
          <a:bodyPr/>
          <a:lstStyle>
            <a:lvl1pPr>
              <a:defRPr sz="10100">
                <a:solidFill>
                  <a:schemeClr val="accent1"/>
                </a:solidFill>
              </a:defRPr>
            </a:lvl1pPr>
          </a:lstStyle>
          <a:p>
            <a:r>
              <a:t>Stworzenie narzędziA do automatycznej analizy tekstów umów pod kątem klauzul Abuzywnych</a:t>
            </a:r>
          </a:p>
        </p:txBody>
      </p:sp>
      <p:pic>
        <p:nvPicPr>
          <p:cNvPr id="232" name="LawIT.jpg" descr="LawIT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4824" r="48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Cel pracy:"/>
          <p:cNvSpPr txBox="1">
            <a:spLocks noGrp="1"/>
          </p:cNvSpPr>
          <p:nvPr>
            <p:ph type="body" idx="15"/>
          </p:nvPr>
        </p:nvSpPr>
        <p:spPr>
          <a:xfrm>
            <a:off x="10966453" y="2717587"/>
            <a:ext cx="12573001" cy="1206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r>
              <a:t>Cel pracy: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29" name="Metody w oparciu o word embeddings (word2vec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Metody w oparciu o word embeddings (word2vecs)</a:t>
            </a:r>
          </a:p>
        </p:txBody>
      </p:sp>
      <p:sp>
        <p:nvSpPr>
          <p:cNvPr id="430" name="porównanie word2vecs: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14868727" cy="9198293"/>
          </a:xfrm>
          <a:prstGeom prst="rect">
            <a:avLst/>
          </a:prstGeom>
        </p:spPr>
        <p:txBody>
          <a:bodyPr/>
          <a:lstStyle/>
          <a:p>
            <a:pPr marL="273050" indent="-273050" defTabSz="354965">
              <a:spcBef>
                <a:spcPts val="1600"/>
              </a:spcBef>
              <a:defRPr sz="2838"/>
            </a:pPr>
            <a:r>
              <a:t> porównanie word2vecs:</a:t>
            </a:r>
          </a:p>
          <a:p>
            <a:pPr marL="819150" lvl="2" indent="-273050" defTabSz="354965">
              <a:spcBef>
                <a:spcPts val="1600"/>
              </a:spcBef>
              <a:defRPr sz="2838"/>
            </a:pPr>
            <a:r>
              <a:t> IPI</a:t>
            </a:r>
          </a:p>
          <a:p>
            <a:pPr marL="819150" lvl="2" indent="-273050" defTabSz="354965">
              <a:spcBef>
                <a:spcPts val="1600"/>
              </a:spcBef>
              <a:defRPr sz="2838"/>
            </a:pPr>
            <a:r>
              <a:t>PWR: biblioteka wektorów vs wektory z kj4 (4 mld tekstów)</a:t>
            </a:r>
          </a:p>
          <a:p>
            <a:pPr marL="819150" lvl="2" indent="-273050" defTabSz="354965">
              <a:spcBef>
                <a:spcPts val="1600"/>
              </a:spcBef>
              <a:defRPr sz="2838"/>
            </a:pPr>
            <a:r>
              <a:t>konwersja własna:</a:t>
            </a:r>
          </a:p>
          <a:p>
            <a:pPr marL="1365250" lvl="4" indent="-273050" defTabSz="354965">
              <a:spcBef>
                <a:spcPts val="1600"/>
              </a:spcBef>
              <a:defRPr sz="2838"/>
            </a:pPr>
            <a:r>
              <a:t>korpus UOKiK (same klauzule) vs korpus prawny (DG TRANS, EurLex)</a:t>
            </a:r>
          </a:p>
          <a:p>
            <a:pPr marL="1365250" lvl="4" indent="-273050" defTabSz="354965">
              <a:spcBef>
                <a:spcPts val="1600"/>
              </a:spcBef>
              <a:defRPr sz="2838"/>
            </a:pPr>
            <a:r>
              <a:t>konwersja: 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CBOW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skip-gram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Tensorflow …</a:t>
            </a:r>
          </a:p>
          <a:p>
            <a:pPr marL="1365250" lvl="4" indent="-273050" defTabSz="354965">
              <a:spcBef>
                <a:spcPts val="1600"/>
              </a:spcBef>
              <a:defRPr sz="2838"/>
            </a:pPr>
            <a:r>
              <a:t>wybór sieci i implementacji/bibliotek (DL):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LSTM?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RNN?</a:t>
            </a:r>
          </a:p>
          <a:p>
            <a:pPr marL="1911350" lvl="6" indent="-273050" defTabSz="354965">
              <a:spcBef>
                <a:spcPts val="1600"/>
              </a:spcBef>
              <a:buClr>
                <a:schemeClr val="accent1"/>
              </a:buClr>
              <a:buChar char="▸"/>
              <a:defRPr sz="2838"/>
            </a:pPr>
            <a:r>
              <a:t>CNN? …</a:t>
            </a:r>
          </a:p>
        </p:txBody>
      </p:sp>
      <p:grpSp>
        <p:nvGrpSpPr>
          <p:cNvPr id="435" name="Grupuj"/>
          <p:cNvGrpSpPr/>
          <p:nvPr/>
        </p:nvGrpSpPr>
        <p:grpSpPr>
          <a:xfrm>
            <a:off x="17374579" y="5219502"/>
            <a:ext cx="5435365" cy="5420963"/>
            <a:chOff x="0" y="0"/>
            <a:chExt cx="5435363" cy="5420962"/>
          </a:xfrm>
        </p:grpSpPr>
        <p:sp>
          <p:nvSpPr>
            <p:cNvPr id="431" name="Wykres punktowy"/>
            <p:cNvSpPr/>
            <p:nvPr/>
          </p:nvSpPr>
          <p:spPr>
            <a:xfrm>
              <a:off x="0" y="0"/>
              <a:ext cx="5435364" cy="542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6"/>
                  </a:lnTo>
                  <a:cubicBezTo>
                    <a:pt x="0" y="21513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3"/>
                    <a:pt x="21600" y="21406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41"/>
                    <a:pt x="970" y="20434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4855" y="4365"/>
                  </a:moveTo>
                  <a:cubicBezTo>
                    <a:pt x="14545" y="4365"/>
                    <a:pt x="14235" y="4483"/>
                    <a:pt x="13998" y="4721"/>
                  </a:cubicBezTo>
                  <a:cubicBezTo>
                    <a:pt x="13525" y="5195"/>
                    <a:pt x="13525" y="5964"/>
                    <a:pt x="13998" y="6439"/>
                  </a:cubicBezTo>
                  <a:cubicBezTo>
                    <a:pt x="14472" y="6913"/>
                    <a:pt x="15239" y="6913"/>
                    <a:pt x="15712" y="6439"/>
                  </a:cubicBezTo>
                  <a:cubicBezTo>
                    <a:pt x="16185" y="5964"/>
                    <a:pt x="16185" y="5195"/>
                    <a:pt x="15712" y="4721"/>
                  </a:cubicBezTo>
                  <a:cubicBezTo>
                    <a:pt x="15475" y="4483"/>
                    <a:pt x="15165" y="4365"/>
                    <a:pt x="14855" y="4365"/>
                  </a:cubicBezTo>
                  <a:close/>
                  <a:moveTo>
                    <a:pt x="4336" y="6020"/>
                  </a:moveTo>
                  <a:cubicBezTo>
                    <a:pt x="4026" y="6020"/>
                    <a:pt x="3716" y="6139"/>
                    <a:pt x="3479" y="6376"/>
                  </a:cubicBezTo>
                  <a:cubicBezTo>
                    <a:pt x="3006" y="6851"/>
                    <a:pt x="3006" y="7620"/>
                    <a:pt x="3479" y="8095"/>
                  </a:cubicBezTo>
                  <a:cubicBezTo>
                    <a:pt x="3953" y="8569"/>
                    <a:pt x="4720" y="8569"/>
                    <a:pt x="5193" y="8095"/>
                  </a:cubicBezTo>
                  <a:cubicBezTo>
                    <a:pt x="5666" y="7620"/>
                    <a:pt x="5666" y="6851"/>
                    <a:pt x="5193" y="6376"/>
                  </a:cubicBezTo>
                  <a:cubicBezTo>
                    <a:pt x="4956" y="6139"/>
                    <a:pt x="4646" y="6020"/>
                    <a:pt x="4336" y="6020"/>
                  </a:cubicBezTo>
                  <a:close/>
                  <a:moveTo>
                    <a:pt x="9154" y="9823"/>
                  </a:moveTo>
                  <a:cubicBezTo>
                    <a:pt x="8844" y="9823"/>
                    <a:pt x="8534" y="9942"/>
                    <a:pt x="8297" y="10179"/>
                  </a:cubicBezTo>
                  <a:cubicBezTo>
                    <a:pt x="7824" y="10653"/>
                    <a:pt x="7824" y="11422"/>
                    <a:pt x="8297" y="11897"/>
                  </a:cubicBezTo>
                  <a:cubicBezTo>
                    <a:pt x="8770" y="12372"/>
                    <a:pt x="9537" y="12372"/>
                    <a:pt x="10011" y="11897"/>
                  </a:cubicBezTo>
                  <a:cubicBezTo>
                    <a:pt x="10484" y="11422"/>
                    <a:pt x="10484" y="10653"/>
                    <a:pt x="10011" y="10179"/>
                  </a:cubicBezTo>
                  <a:cubicBezTo>
                    <a:pt x="9774" y="9942"/>
                    <a:pt x="9464" y="9823"/>
                    <a:pt x="9154" y="9823"/>
                  </a:cubicBezTo>
                  <a:close/>
                  <a:moveTo>
                    <a:pt x="16522" y="12697"/>
                  </a:moveTo>
                  <a:cubicBezTo>
                    <a:pt x="16211" y="12697"/>
                    <a:pt x="15901" y="12816"/>
                    <a:pt x="15665" y="13053"/>
                  </a:cubicBezTo>
                  <a:cubicBezTo>
                    <a:pt x="15191" y="13528"/>
                    <a:pt x="15191" y="14297"/>
                    <a:pt x="15665" y="14771"/>
                  </a:cubicBezTo>
                  <a:cubicBezTo>
                    <a:pt x="16138" y="15246"/>
                    <a:pt x="16905" y="15246"/>
                    <a:pt x="17378" y="14771"/>
                  </a:cubicBezTo>
                  <a:cubicBezTo>
                    <a:pt x="17852" y="14297"/>
                    <a:pt x="17852" y="13528"/>
                    <a:pt x="17378" y="13053"/>
                  </a:cubicBezTo>
                  <a:cubicBezTo>
                    <a:pt x="17142" y="12816"/>
                    <a:pt x="16832" y="12697"/>
                    <a:pt x="16522" y="12697"/>
                  </a:cubicBezTo>
                  <a:close/>
                  <a:moveTo>
                    <a:pt x="6257" y="15838"/>
                  </a:moveTo>
                  <a:cubicBezTo>
                    <a:pt x="5947" y="15838"/>
                    <a:pt x="5637" y="15957"/>
                    <a:pt x="5400" y="16194"/>
                  </a:cubicBezTo>
                  <a:cubicBezTo>
                    <a:pt x="4927" y="16669"/>
                    <a:pt x="4927" y="17438"/>
                    <a:pt x="5400" y="17912"/>
                  </a:cubicBezTo>
                  <a:cubicBezTo>
                    <a:pt x="5873" y="18387"/>
                    <a:pt x="6640" y="18387"/>
                    <a:pt x="7114" y="17912"/>
                  </a:cubicBezTo>
                  <a:cubicBezTo>
                    <a:pt x="7587" y="17438"/>
                    <a:pt x="7587" y="16669"/>
                    <a:pt x="7114" y="16194"/>
                  </a:cubicBezTo>
                  <a:cubicBezTo>
                    <a:pt x="6877" y="15957"/>
                    <a:pt x="6567" y="15838"/>
                    <a:pt x="6257" y="1583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432" name="Prostokąt"/>
            <p:cNvSpPr/>
            <p:nvPr/>
          </p:nvSpPr>
          <p:spPr>
            <a:xfrm>
              <a:off x="528477" y="438754"/>
              <a:ext cx="4687791" cy="4359716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433" name="Linia"/>
            <p:cNvSpPr/>
            <p:nvPr/>
          </p:nvSpPr>
          <p:spPr>
            <a:xfrm flipV="1">
              <a:off x="866881" y="469721"/>
              <a:ext cx="1854137" cy="4297623"/>
            </a:xfrm>
            <a:prstGeom prst="line">
              <a:avLst/>
            </a:prstGeom>
            <a:noFill/>
            <a:ln w="292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434" name="Linia"/>
            <p:cNvSpPr/>
            <p:nvPr/>
          </p:nvSpPr>
          <p:spPr>
            <a:xfrm flipV="1">
              <a:off x="1721179" y="2740427"/>
              <a:ext cx="2071939" cy="1783976"/>
            </a:xfrm>
            <a:prstGeom prst="line">
              <a:avLst/>
            </a:prstGeom>
            <a:noFill/>
            <a:ln w="292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pic>
        <p:nvPicPr>
          <p:cNvPr id="436" name="linear-relationships.png" descr="linear-relationships.png"/>
          <p:cNvPicPr>
            <a:picLocks noChangeAspect="1"/>
          </p:cNvPicPr>
          <p:nvPr/>
        </p:nvPicPr>
        <p:blipFill>
          <a:blip r:embed="rId2">
            <a:extLst/>
          </a:blip>
          <a:srcRect t="7556" r="71126" b="18360"/>
          <a:stretch>
            <a:fillRect/>
          </a:stretch>
        </p:blipFill>
        <p:spPr>
          <a:xfrm>
            <a:off x="16666833" y="5101232"/>
            <a:ext cx="6850740" cy="6155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39" name="Metody uczenia wzmocnionego w oparciu o anotację:"/>
          <p:cNvSpPr txBox="1">
            <a:spLocks noGrp="1"/>
          </p:cNvSpPr>
          <p:nvPr>
            <p:ph type="title"/>
          </p:nvPr>
        </p:nvSpPr>
        <p:spPr>
          <a:xfrm>
            <a:off x="618382" y="2177480"/>
            <a:ext cx="22860000" cy="1016000"/>
          </a:xfrm>
          <a:prstGeom prst="rect">
            <a:avLst/>
          </a:prstGeom>
        </p:spPr>
        <p:txBody>
          <a:bodyPr>
            <a:no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sz="5400" dirty="0" err="1"/>
              <a:t>Metody</a:t>
            </a:r>
            <a:r>
              <a:rPr sz="5400" dirty="0"/>
              <a:t> </a:t>
            </a:r>
            <a:r>
              <a:rPr sz="5400" dirty="0" err="1"/>
              <a:t>uczenia</a:t>
            </a:r>
            <a:r>
              <a:rPr sz="5400" dirty="0"/>
              <a:t> </a:t>
            </a:r>
            <a:r>
              <a:rPr sz="5400" dirty="0" err="1"/>
              <a:t>wzmocnionego</a:t>
            </a:r>
            <a:r>
              <a:rPr sz="5400" dirty="0"/>
              <a:t> w </a:t>
            </a:r>
            <a:r>
              <a:rPr sz="5400" dirty="0" err="1"/>
              <a:t>oparciu</a:t>
            </a:r>
            <a:r>
              <a:rPr sz="5400" dirty="0"/>
              <a:t> o </a:t>
            </a:r>
            <a:r>
              <a:rPr sz="5400" dirty="0" err="1"/>
              <a:t>anotację</a:t>
            </a:r>
            <a:r>
              <a:rPr sz="5400" dirty="0"/>
              <a:t>:</a:t>
            </a:r>
          </a:p>
        </p:txBody>
      </p:sp>
      <p:sp>
        <p:nvSpPr>
          <p:cNvPr id="440" name="model anotacji: prawnicy, asystenci sędziego, radcy, akademicy (lipiec, +- 10-20% korpusu)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2526932" cy="9156014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2900"/>
              </a:spcBef>
              <a:defRPr sz="3648"/>
            </a:pPr>
            <a:r>
              <a:rPr dirty="0"/>
              <a:t>model </a:t>
            </a:r>
            <a:r>
              <a:rPr dirty="0" err="1"/>
              <a:t>anotacji</a:t>
            </a:r>
            <a:r>
              <a:rPr dirty="0"/>
              <a:t>: </a:t>
            </a:r>
            <a:r>
              <a:rPr dirty="0" err="1"/>
              <a:t>prawnicy</a:t>
            </a:r>
            <a:r>
              <a:rPr dirty="0"/>
              <a:t>, </a:t>
            </a:r>
            <a:r>
              <a:rPr dirty="0" err="1"/>
              <a:t>asystenci</a:t>
            </a:r>
            <a:r>
              <a:rPr dirty="0"/>
              <a:t> </a:t>
            </a:r>
            <a:r>
              <a:rPr dirty="0" err="1"/>
              <a:t>sędziego</a:t>
            </a:r>
            <a:r>
              <a:rPr dirty="0"/>
              <a:t>, </a:t>
            </a:r>
            <a:r>
              <a:rPr dirty="0" err="1"/>
              <a:t>radcy</a:t>
            </a:r>
            <a:r>
              <a:rPr dirty="0"/>
              <a:t>, </a:t>
            </a:r>
            <a:r>
              <a:rPr dirty="0" err="1"/>
              <a:t>akademicy</a:t>
            </a:r>
            <a:r>
              <a:rPr dirty="0"/>
              <a:t> </a:t>
            </a:r>
            <a:r>
              <a:rPr dirty="0" smtClean="0"/>
              <a:t>( </a:t>
            </a:r>
            <a:r>
              <a:rPr dirty="0"/>
              <a:t>+- 10-20% </a:t>
            </a:r>
            <a:r>
              <a:rPr dirty="0" err="1"/>
              <a:t>korpusu</a:t>
            </a:r>
            <a:r>
              <a:rPr dirty="0"/>
              <a:t>)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rPr dirty="0" err="1"/>
              <a:t>anotacja</a:t>
            </a:r>
            <a:r>
              <a:rPr dirty="0"/>
              <a:t>:</a:t>
            </a:r>
          </a:p>
          <a:p>
            <a:pPr marL="1447800" lvl="2" indent="-482600" defTabSz="627379">
              <a:spcBef>
                <a:spcPts val="2900"/>
              </a:spcBef>
              <a:defRPr sz="3648"/>
            </a:pPr>
            <a:r>
              <a:rPr dirty="0" err="1"/>
              <a:t>wybór</a:t>
            </a:r>
            <a:r>
              <a:rPr dirty="0"/>
              <a:t> </a:t>
            </a:r>
            <a:r>
              <a:rPr dirty="0" err="1"/>
              <a:t>platformy</a:t>
            </a:r>
            <a:r>
              <a:rPr dirty="0"/>
              <a:t>:</a:t>
            </a:r>
          </a:p>
          <a:p>
            <a:pPr marL="2413000" lvl="4" indent="-482600" defTabSz="627379">
              <a:spcBef>
                <a:spcPts val="2900"/>
              </a:spcBef>
              <a:defRPr sz="3648"/>
            </a:pPr>
            <a:r>
              <a:rPr dirty="0"/>
              <a:t>Brat?</a:t>
            </a:r>
          </a:p>
          <a:p>
            <a:pPr marL="2413000" lvl="4" indent="-482600" defTabSz="627379">
              <a:spcBef>
                <a:spcPts val="2900"/>
              </a:spcBef>
              <a:defRPr sz="3648"/>
            </a:pPr>
            <a:r>
              <a:rPr dirty="0" err="1"/>
              <a:t>Inforex</a:t>
            </a:r>
            <a:r>
              <a:rPr dirty="0"/>
              <a:t>?</a:t>
            </a:r>
          </a:p>
          <a:p>
            <a:pPr marL="2413000" lvl="4" indent="-482600" defTabSz="627379">
              <a:spcBef>
                <a:spcPts val="2900"/>
              </a:spcBef>
              <a:defRPr sz="3648"/>
            </a:pPr>
            <a:r>
              <a:rPr dirty="0"/>
              <a:t>RUTA?</a:t>
            </a:r>
          </a:p>
          <a:p>
            <a:pPr marL="1447800" lvl="2" indent="-482600" defTabSz="627379">
              <a:spcBef>
                <a:spcPts val="2900"/>
              </a:spcBef>
              <a:defRPr sz="3648"/>
            </a:pPr>
            <a:r>
              <a:rPr dirty="0" err="1"/>
              <a:t>anotatorzy</a:t>
            </a:r>
            <a:r>
              <a:rPr dirty="0"/>
              <a:t>: </a:t>
            </a:r>
            <a:r>
              <a:rPr dirty="0" err="1"/>
              <a:t>studenci</a:t>
            </a:r>
            <a:r>
              <a:rPr dirty="0"/>
              <a:t>? </a:t>
            </a:r>
            <a:r>
              <a:rPr dirty="0" err="1"/>
              <a:t>specjaliści</a:t>
            </a:r>
            <a:r>
              <a:rPr dirty="0"/>
              <a:t>?</a:t>
            </a:r>
          </a:p>
          <a:p>
            <a:pPr marL="1447800" lvl="2" indent="-482600" defTabSz="627379">
              <a:spcBef>
                <a:spcPts val="2900"/>
              </a:spcBef>
              <a:defRPr sz="3648"/>
            </a:pPr>
            <a:r>
              <a:rPr dirty="0" err="1"/>
              <a:t>wybór</a:t>
            </a:r>
            <a:r>
              <a:rPr dirty="0"/>
              <a:t> </a:t>
            </a:r>
            <a:r>
              <a:rPr dirty="0" err="1"/>
              <a:t>modelu</a:t>
            </a:r>
            <a:r>
              <a:rPr dirty="0"/>
              <a:t>: </a:t>
            </a:r>
            <a:r>
              <a:rPr dirty="0" err="1"/>
              <a:t>klasyfikator</a:t>
            </a:r>
            <a:r>
              <a:rPr dirty="0"/>
              <a:t> jest/</a:t>
            </a:r>
            <a:r>
              <a:rPr dirty="0" err="1"/>
              <a:t>nie</a:t>
            </a:r>
            <a:r>
              <a:rPr dirty="0"/>
              <a:t> ma? </a:t>
            </a:r>
            <a:r>
              <a:rPr dirty="0" err="1"/>
              <a:t>inne</a:t>
            </a:r>
            <a:r>
              <a:rPr dirty="0"/>
              <a:t>? (research TBD)</a:t>
            </a:r>
          </a:p>
        </p:txBody>
      </p:sp>
      <p:pic>
        <p:nvPicPr>
          <p:cNvPr id="441" name="brat_doctoral_mapping.png" descr="brat_doctoral_mapping.png"/>
          <p:cNvPicPr>
            <a:picLocks noChangeAspect="1"/>
          </p:cNvPicPr>
          <p:nvPr/>
        </p:nvPicPr>
        <p:blipFill>
          <a:blip r:embed="rId2">
            <a:extLst/>
          </a:blip>
          <a:srcRect l="834" t="7155" r="33889" b="48775"/>
          <a:stretch>
            <a:fillRect/>
          </a:stretch>
        </p:blipFill>
        <p:spPr>
          <a:xfrm>
            <a:off x="11269262" y="7947948"/>
            <a:ext cx="12222503" cy="2164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brat_example_relation.png" descr="brat_example_relation.png"/>
          <p:cNvPicPr>
            <a:picLocks noChangeAspect="1"/>
          </p:cNvPicPr>
          <p:nvPr/>
        </p:nvPicPr>
        <p:blipFill>
          <a:blip r:embed="rId3">
            <a:extLst/>
          </a:blip>
          <a:srcRect l="1149" r="1149" b="22667"/>
          <a:stretch>
            <a:fillRect/>
          </a:stretch>
        </p:blipFill>
        <p:spPr>
          <a:xfrm>
            <a:off x="13415950" y="4299003"/>
            <a:ext cx="10025744" cy="2867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45" name="Metody lingwistycz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Metody lingwistyczne</a:t>
            </a:r>
          </a:p>
        </p:txBody>
      </p:sp>
      <p:sp>
        <p:nvSpPr>
          <p:cNvPr id="446" name="reguły+heurystyka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17099865" cy="87825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 err="1" smtClean="0"/>
              <a:t>reguły+heurystyka</a:t>
            </a:r>
            <a:r>
              <a:rPr lang="pl-PL" dirty="0" smtClean="0"/>
              <a:t> (</a:t>
            </a:r>
            <a:r>
              <a:rPr lang="pl-PL" dirty="0" err="1" smtClean="0"/>
              <a:t>CoreNLP</a:t>
            </a:r>
            <a:r>
              <a:rPr lang="pl-PL" dirty="0" smtClean="0"/>
              <a:t>, </a:t>
            </a:r>
            <a:r>
              <a:rPr lang="pl-PL" dirty="0" err="1" smtClean="0"/>
              <a:t>Elastic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r>
              <a:rPr lang="pl-PL" dirty="0" smtClean="0"/>
              <a:t>, inne?)</a:t>
            </a:r>
            <a:endParaRPr dirty="0"/>
          </a:p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 err="1"/>
              <a:t>inspiracja</a:t>
            </a:r>
            <a:r>
              <a:rPr dirty="0"/>
              <a:t> </a:t>
            </a:r>
            <a:r>
              <a:rPr dirty="0" err="1"/>
              <a:t>systemami</a:t>
            </a:r>
            <a:r>
              <a:rPr dirty="0"/>
              <a:t> </a:t>
            </a:r>
            <a:r>
              <a:rPr dirty="0" err="1"/>
              <a:t>antyplagiatowymi</a:t>
            </a:r>
            <a:endParaRPr dirty="0"/>
          </a:p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 err="1"/>
              <a:t>czeskie</a:t>
            </a:r>
            <a:r>
              <a:rPr dirty="0"/>
              <a:t> </a:t>
            </a:r>
            <a:r>
              <a:rPr dirty="0" err="1"/>
              <a:t>silniki</a:t>
            </a:r>
            <a:r>
              <a:rPr dirty="0"/>
              <a:t> </a:t>
            </a:r>
            <a:r>
              <a:rPr dirty="0" err="1"/>
              <a:t>regułowe</a:t>
            </a:r>
            <a:r>
              <a:rPr dirty="0"/>
              <a:t> do </a:t>
            </a:r>
            <a:r>
              <a:rPr dirty="0" err="1"/>
              <a:t>parafraz</a:t>
            </a:r>
            <a:r>
              <a:rPr dirty="0"/>
              <a:t> + </a:t>
            </a:r>
            <a:r>
              <a:rPr dirty="0" err="1"/>
              <a:t>polski</a:t>
            </a:r>
            <a:r>
              <a:rPr dirty="0"/>
              <a:t> parser (</a:t>
            </a:r>
            <a:r>
              <a:rPr dirty="0" smtClean="0"/>
              <a:t>PW</a:t>
            </a:r>
            <a:r>
              <a:rPr lang="pl-PL" dirty="0" smtClean="0"/>
              <a:t>R</a:t>
            </a:r>
            <a:r>
              <a:rPr dirty="0" smtClean="0"/>
              <a:t>)</a:t>
            </a:r>
            <a:endParaRPr dirty="0"/>
          </a:p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 err="1"/>
              <a:t>korzysta</a:t>
            </a:r>
            <a:r>
              <a:rPr dirty="0"/>
              <a:t> z </a:t>
            </a:r>
            <a:r>
              <a:rPr dirty="0" err="1"/>
              <a:t>anotacji</a:t>
            </a:r>
            <a:r>
              <a:rPr dirty="0"/>
              <a:t> + </a:t>
            </a:r>
            <a:r>
              <a:rPr dirty="0" err="1"/>
              <a:t>słowników</a:t>
            </a:r>
            <a:r>
              <a:rPr dirty="0"/>
              <a:t> (</a:t>
            </a:r>
            <a:r>
              <a:rPr dirty="0" err="1"/>
              <a:t>terminologia</a:t>
            </a:r>
            <a:r>
              <a:rPr dirty="0"/>
              <a:t> z </a:t>
            </a:r>
            <a:r>
              <a:rPr dirty="0" err="1"/>
              <a:t>TermoPL</a:t>
            </a:r>
            <a:r>
              <a:rPr dirty="0"/>
              <a:t>)</a:t>
            </a:r>
          </a:p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 err="1"/>
              <a:t>intetnion</a:t>
            </a:r>
            <a:r>
              <a:rPr dirty="0"/>
              <a:t> mining (</a:t>
            </a:r>
            <a:r>
              <a:rPr dirty="0" err="1"/>
              <a:t>intencja</a:t>
            </a:r>
            <a:r>
              <a:rPr dirty="0"/>
              <a:t> </a:t>
            </a:r>
            <a:r>
              <a:rPr dirty="0" err="1"/>
              <a:t>oszustwa</a:t>
            </a:r>
            <a:r>
              <a:rPr dirty="0"/>
              <a:t>)</a:t>
            </a:r>
          </a:p>
          <a:p>
            <a:pPr marL="469900" indent="-469900" defTabSz="610870">
              <a:spcBef>
                <a:spcPts val="2800"/>
              </a:spcBef>
              <a:defRPr sz="4884"/>
            </a:pPr>
            <a:r>
              <a:rPr dirty="0"/>
              <a:t>pattern matching</a:t>
            </a:r>
          </a:p>
          <a:p>
            <a:pPr marL="1879600" lvl="3" indent="-469900" defTabSz="610870">
              <a:spcBef>
                <a:spcPts val="2800"/>
              </a:spcBef>
              <a:defRPr sz="4884"/>
            </a:pPr>
            <a:r>
              <a:rPr dirty="0" err="1"/>
              <a:t>najprostszy</a:t>
            </a:r>
            <a:r>
              <a:rPr dirty="0"/>
              <a:t>: </a:t>
            </a:r>
            <a:r>
              <a:rPr dirty="0" err="1"/>
              <a:t>manipulacja</a:t>
            </a:r>
            <a:r>
              <a:rPr dirty="0"/>
              <a:t> </a:t>
            </a:r>
            <a:r>
              <a:rPr dirty="0" err="1"/>
              <a:t>między</a:t>
            </a:r>
            <a:r>
              <a:rPr dirty="0"/>
              <a:t> </a:t>
            </a:r>
            <a:r>
              <a:rPr dirty="0" err="1"/>
              <a:t>słownikami</a:t>
            </a:r>
            <a:endParaRPr dirty="0"/>
          </a:p>
        </p:txBody>
      </p:sp>
      <p:sp>
        <p:nvSpPr>
          <p:cNvPr id="447" name="Stos książek"/>
          <p:cNvSpPr/>
          <p:nvPr/>
        </p:nvSpPr>
        <p:spPr>
          <a:xfrm>
            <a:off x="17592600" y="4265712"/>
            <a:ext cx="5972330" cy="541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56" name="Pomiar prawdopodobieństw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Pomiar prawdopodobieństwa</a:t>
            </a:r>
          </a:p>
        </p:txBody>
      </p:sp>
      <p:pic>
        <p:nvPicPr>
          <p:cNvPr id="457" name="miary_ekstrakcji_mewex.png" descr="miary_ekstrakcji_mewex.png"/>
          <p:cNvPicPr>
            <a:picLocks noChangeAspect="1"/>
          </p:cNvPicPr>
          <p:nvPr/>
        </p:nvPicPr>
        <p:blipFill>
          <a:blip r:embed="rId2">
            <a:extLst/>
          </a:blip>
          <a:srcRect l="8923" t="8812" r="8923" b="855"/>
          <a:stretch>
            <a:fillRect/>
          </a:stretch>
        </p:blipFill>
        <p:spPr>
          <a:xfrm>
            <a:off x="4106160" y="3648075"/>
            <a:ext cx="15430090" cy="9061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podobienstwo_3.png" descr="podobienstwo_3.png"/>
          <p:cNvPicPr>
            <a:picLocks/>
          </p:cNvPicPr>
          <p:nvPr/>
        </p:nvPicPr>
        <p:blipFill>
          <a:blip r:embed="rId2">
            <a:extLst/>
          </a:blip>
          <a:srcRect t="96766"/>
          <a:stretch>
            <a:fillRect/>
          </a:stretch>
        </p:blipFill>
        <p:spPr>
          <a:xfrm>
            <a:off x="12392738" y="3467372"/>
            <a:ext cx="10578861" cy="9632728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461" name="Pomiar prawdopodobieństw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Pomiar prawdopodobieństwa</a:t>
            </a:r>
          </a:p>
        </p:txBody>
      </p:sp>
      <p:pic>
        <p:nvPicPr>
          <p:cNvPr id="462" name="podobienstwo_1.png" descr="podobienstwo_1.png"/>
          <p:cNvPicPr>
            <a:picLocks noChangeAspect="1"/>
          </p:cNvPicPr>
          <p:nvPr/>
        </p:nvPicPr>
        <p:blipFill>
          <a:blip r:embed="rId3">
            <a:extLst/>
          </a:blip>
          <a:srcRect b="22244"/>
          <a:stretch>
            <a:fillRect/>
          </a:stretch>
        </p:blipFill>
        <p:spPr>
          <a:xfrm>
            <a:off x="2301853" y="3429455"/>
            <a:ext cx="9266980" cy="405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odobienstwo_2.png" descr="podobienstwo_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7253" y="8119956"/>
            <a:ext cx="9267032" cy="497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odobienstwo_3.png" descr="podobienstwo_3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2392738" y="3561754"/>
            <a:ext cx="10578861" cy="659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Barancikova P. (?) Targeted Paraphrasing of Czech Sentences for Machine Translation Evaluation…"/>
          <p:cNvSpPr txBox="1">
            <a:spLocks noGrp="1"/>
          </p:cNvSpPr>
          <p:nvPr>
            <p:ph type="body" idx="4294967295"/>
          </p:nvPr>
        </p:nvSpPr>
        <p:spPr>
          <a:xfrm>
            <a:off x="762000" y="2746850"/>
            <a:ext cx="22860000" cy="10531346"/>
          </a:xfrm>
          <a:prstGeom prst="rect">
            <a:avLst/>
          </a:prstGeom>
        </p:spPr>
        <p:txBody>
          <a:bodyPr/>
          <a:lstStyle/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Barancikova</a:t>
            </a:r>
            <a:r>
              <a:rPr dirty="0"/>
              <a:t> P. (?) Targeted Paraphrasing of Czech Sentences for Machine Translation Evaluation 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/>
              <a:t>Humphreys L. et al. (?) Mapping Recitals to Normative Provisions in EU Legislation to Assist Legal Interpretation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Kleugl</a:t>
            </a:r>
            <a:r>
              <a:rPr dirty="0"/>
              <a:t> P. et al (2016) UIMA </a:t>
            </a:r>
            <a:r>
              <a:rPr dirty="0" err="1"/>
              <a:t>RutaWorkbench</a:t>
            </a:r>
            <a:r>
              <a:rPr dirty="0"/>
              <a:t>: Rule-based Text Annotation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/>
              <a:t>Lippi M., </a:t>
            </a:r>
            <a:r>
              <a:rPr dirty="0" err="1"/>
              <a:t>Palka</a:t>
            </a:r>
            <a:r>
              <a:rPr dirty="0"/>
              <a:t> P., </a:t>
            </a:r>
            <a:r>
              <a:rPr dirty="0" err="1"/>
              <a:t>Contissa</a:t>
            </a:r>
            <a:r>
              <a:rPr dirty="0"/>
              <a:t> G., </a:t>
            </a:r>
            <a:r>
              <a:rPr dirty="0" err="1"/>
              <a:t>Lagiola</a:t>
            </a:r>
            <a:r>
              <a:rPr dirty="0"/>
              <a:t> F., </a:t>
            </a:r>
            <a:r>
              <a:rPr dirty="0" err="1"/>
              <a:t>Micklitz</a:t>
            </a:r>
            <a:r>
              <a:rPr dirty="0"/>
              <a:t> H. W., </a:t>
            </a:r>
            <a:r>
              <a:rPr dirty="0" err="1"/>
              <a:t>Panagis</a:t>
            </a:r>
            <a:r>
              <a:rPr dirty="0"/>
              <a:t> Y., Sartor G., </a:t>
            </a:r>
            <a:r>
              <a:rPr dirty="0" err="1"/>
              <a:t>Torroni</a:t>
            </a:r>
            <a:r>
              <a:rPr dirty="0"/>
              <a:t> P. (2017) Automated Detection of Unfair Clauses in Online Consumer Contracts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M. (?) Introducing a structure into a set of similar concepts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M. (2014) Attribute Value Acquisition through Clustering of Adjectives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M., </a:t>
            </a:r>
            <a:r>
              <a:rPr dirty="0" err="1"/>
              <a:t>Rychlik</a:t>
            </a:r>
            <a:r>
              <a:rPr dirty="0"/>
              <a:t> P. (?) </a:t>
            </a:r>
            <a:r>
              <a:rPr dirty="0" err="1"/>
              <a:t>Automatyczne</a:t>
            </a:r>
            <a:r>
              <a:rPr dirty="0"/>
              <a:t> </a:t>
            </a:r>
            <a:r>
              <a:rPr dirty="0" err="1"/>
              <a:t>wydobywanie</a:t>
            </a:r>
            <a:r>
              <a:rPr dirty="0"/>
              <a:t> </a:t>
            </a:r>
            <a:r>
              <a:rPr dirty="0" err="1"/>
              <a:t>terminologii</a:t>
            </a:r>
            <a:r>
              <a:rPr dirty="0"/>
              <a:t> </a:t>
            </a:r>
            <a:r>
              <a:rPr dirty="0" err="1"/>
              <a:t>dziedzinowej</a:t>
            </a:r>
            <a:r>
              <a:rPr dirty="0"/>
              <a:t> z </a:t>
            </a:r>
            <a:r>
              <a:rPr dirty="0" err="1"/>
              <a:t>korpusów</a:t>
            </a:r>
            <a:r>
              <a:rPr dirty="0"/>
              <a:t> </a:t>
            </a:r>
            <a:r>
              <a:rPr dirty="0" err="1"/>
              <a:t>tekstowych</a:t>
            </a:r>
            <a:endParaRPr dirty="0"/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M. (2014) Terminology Extraction from Medical texts in Polish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M, </a:t>
            </a:r>
            <a:r>
              <a:rPr dirty="0" err="1"/>
              <a:t>Rychlik</a:t>
            </a:r>
            <a:r>
              <a:rPr dirty="0"/>
              <a:t> P. (?) </a:t>
            </a:r>
            <a:r>
              <a:rPr dirty="0" err="1"/>
              <a:t>TermoPL</a:t>
            </a:r>
            <a:r>
              <a:rPr dirty="0"/>
              <a:t>— a Flexible Tool for Terminology Extraction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M, </a:t>
            </a:r>
            <a:r>
              <a:rPr dirty="0" err="1"/>
              <a:t>Rychlik</a:t>
            </a:r>
            <a:r>
              <a:rPr dirty="0"/>
              <a:t> P. (2016) Recognition of non-domain phrases in automatically extracted lists of terms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Mykowiecka</a:t>
            </a:r>
            <a:r>
              <a:rPr dirty="0"/>
              <a:t> A., </a:t>
            </a:r>
            <a:r>
              <a:rPr dirty="0" err="1"/>
              <a:t>Marciniak</a:t>
            </a:r>
            <a:r>
              <a:rPr dirty="0"/>
              <a:t> M, </a:t>
            </a:r>
            <a:r>
              <a:rPr dirty="0" err="1"/>
              <a:t>Rychlik</a:t>
            </a:r>
            <a:r>
              <a:rPr dirty="0"/>
              <a:t> P. (2017) Testing word </a:t>
            </a:r>
            <a:r>
              <a:rPr dirty="0" err="1"/>
              <a:t>embeddings</a:t>
            </a:r>
            <a:r>
              <a:rPr dirty="0"/>
              <a:t> for Polish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Neverilova</a:t>
            </a:r>
            <a:r>
              <a:rPr dirty="0"/>
              <a:t> Z. (2014) Paraphrase and Textual Entailment Generation in Czech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Øvrelid</a:t>
            </a:r>
            <a:r>
              <a:rPr dirty="0"/>
              <a:t> L., Kuhn J., </a:t>
            </a:r>
            <a:r>
              <a:rPr dirty="0" err="1"/>
              <a:t>Spreyer</a:t>
            </a:r>
            <a:r>
              <a:rPr dirty="0"/>
              <a:t> K. (2009) Improving data-driven dependency parsing using large-scale LFG grammars</a:t>
            </a:r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Piasecki</a:t>
            </a:r>
            <a:r>
              <a:rPr dirty="0"/>
              <a:t> M., </a:t>
            </a:r>
            <a:r>
              <a:rPr dirty="0" err="1"/>
              <a:t>Walkowiak</a:t>
            </a:r>
            <a:r>
              <a:rPr dirty="0"/>
              <a:t> T., Eder M. (2018) Open </a:t>
            </a:r>
            <a:r>
              <a:rPr dirty="0" err="1"/>
              <a:t>Stylometric</a:t>
            </a:r>
            <a:r>
              <a:rPr dirty="0"/>
              <a:t> System </a:t>
            </a:r>
            <a:r>
              <a:rPr dirty="0" err="1"/>
              <a:t>WebSty</a:t>
            </a:r>
            <a:r>
              <a:rPr dirty="0"/>
              <a:t>: Integrated Language Processing, Analysis and </a:t>
            </a:r>
            <a:r>
              <a:rPr dirty="0" err="1"/>
              <a:t>Visualisation</a:t>
            </a:r>
            <a:endParaRPr dirty="0"/>
          </a:p>
          <a:p>
            <a:pPr marL="453390" indent="-323850" defTabSz="421004">
              <a:spcBef>
                <a:spcPts val="1900"/>
              </a:spcBef>
              <a:defRPr sz="2448"/>
            </a:pPr>
            <a:r>
              <a:rPr dirty="0" err="1"/>
              <a:t>Wawer</a:t>
            </a:r>
            <a:r>
              <a:rPr dirty="0"/>
              <a:t> A., </a:t>
            </a:r>
            <a:r>
              <a:rPr dirty="0" err="1"/>
              <a:t>Mykowiecka</a:t>
            </a:r>
            <a:r>
              <a:rPr dirty="0"/>
              <a:t> A. (2017) Supervised and Unsupervised Word Sense Disambiguation on Word Embedding Vectors of Unambiguous Synonyms</a:t>
            </a:r>
          </a:p>
        </p:txBody>
      </p:sp>
      <p:sp>
        <p:nvSpPr>
          <p:cNvPr id="467" name="Literatura"/>
          <p:cNvSpPr txBox="1">
            <a:spLocks noGrp="1"/>
          </p:cNvSpPr>
          <p:nvPr>
            <p:ph type="title" idx="4294967295"/>
          </p:nvPr>
        </p:nvSpPr>
        <p:spPr>
          <a:xfrm>
            <a:off x="762000" y="1191380"/>
            <a:ext cx="22860000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Literatura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„Postanowienia umowy zawieranej z konsumentem nie uzgodnione indywidualnie nie wiążą go, jeżeli kształtują jego prawa i obowiązki w sposób sprzeczny z dobrymi obyczajami, rażąco naruszając jego interesy (niedozwolone postanowienia umowne)”"/>
          <p:cNvSpPr txBox="1">
            <a:spLocks noGrp="1"/>
          </p:cNvSpPr>
          <p:nvPr>
            <p:ph type="body" idx="13"/>
          </p:nvPr>
        </p:nvSpPr>
        <p:spPr>
          <a:xfrm>
            <a:off x="10895856" y="665312"/>
            <a:ext cx="12573000" cy="6250432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r>
              <a:rPr dirty="0"/>
              <a:t>„</a:t>
            </a:r>
            <a:r>
              <a:rPr dirty="0" err="1"/>
              <a:t>Postanowienia</a:t>
            </a:r>
            <a:r>
              <a:rPr dirty="0"/>
              <a:t> </a:t>
            </a:r>
            <a:r>
              <a:rPr dirty="0" err="1"/>
              <a:t>umowy</a:t>
            </a:r>
            <a:r>
              <a:rPr dirty="0"/>
              <a:t> </a:t>
            </a:r>
            <a:r>
              <a:rPr dirty="0" err="1"/>
              <a:t>zawieranej</a:t>
            </a:r>
            <a:r>
              <a:rPr dirty="0"/>
              <a:t> z </a:t>
            </a:r>
            <a:r>
              <a:rPr dirty="0" err="1"/>
              <a:t>konsumentem</a:t>
            </a:r>
            <a:r>
              <a:rPr dirty="0"/>
              <a:t> </a:t>
            </a:r>
            <a:r>
              <a:rPr dirty="0" err="1"/>
              <a:t>nie</a:t>
            </a:r>
            <a:r>
              <a:rPr dirty="0"/>
              <a:t> </a:t>
            </a:r>
            <a:r>
              <a:rPr dirty="0" err="1"/>
              <a:t>uzgodnione</a:t>
            </a:r>
            <a:r>
              <a:rPr dirty="0"/>
              <a:t> </a:t>
            </a:r>
            <a:r>
              <a:rPr dirty="0" err="1"/>
              <a:t>indywidualnie</a:t>
            </a:r>
            <a:r>
              <a:rPr dirty="0"/>
              <a:t> </a:t>
            </a:r>
            <a:r>
              <a:rPr dirty="0" err="1"/>
              <a:t>nie</a:t>
            </a:r>
            <a:r>
              <a:rPr dirty="0"/>
              <a:t> </a:t>
            </a:r>
            <a:r>
              <a:rPr dirty="0" err="1"/>
              <a:t>wiążą</a:t>
            </a:r>
            <a:r>
              <a:rPr dirty="0"/>
              <a:t> go, </a:t>
            </a:r>
            <a:r>
              <a:rPr dirty="0" err="1"/>
              <a:t>jeżeli</a:t>
            </a:r>
            <a:r>
              <a:rPr dirty="0"/>
              <a:t> </a:t>
            </a:r>
            <a:r>
              <a:rPr dirty="0" err="1"/>
              <a:t>kształtują</a:t>
            </a:r>
            <a:r>
              <a:rPr dirty="0"/>
              <a:t> </a:t>
            </a:r>
            <a:r>
              <a:rPr dirty="0" err="1"/>
              <a:t>jego</a:t>
            </a:r>
            <a:r>
              <a:rPr dirty="0"/>
              <a:t> </a:t>
            </a:r>
            <a:r>
              <a:rPr dirty="0" err="1"/>
              <a:t>prawa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obowiązki</a:t>
            </a:r>
            <a:r>
              <a:rPr dirty="0"/>
              <a:t> w </a:t>
            </a:r>
            <a:r>
              <a:rPr dirty="0" err="1"/>
              <a:t>sposób</a:t>
            </a:r>
            <a:r>
              <a:rPr dirty="0"/>
              <a:t> </a:t>
            </a:r>
            <a:r>
              <a:rPr dirty="0" err="1"/>
              <a:t>sprzeczny</a:t>
            </a:r>
            <a:r>
              <a:rPr dirty="0"/>
              <a:t> z </a:t>
            </a:r>
            <a:r>
              <a:rPr dirty="0" err="1"/>
              <a:t>dobrymi</a:t>
            </a:r>
            <a:r>
              <a:rPr dirty="0"/>
              <a:t> </a:t>
            </a:r>
            <a:r>
              <a:rPr dirty="0" err="1"/>
              <a:t>obyczajami</a:t>
            </a:r>
            <a:r>
              <a:rPr dirty="0"/>
              <a:t>, </a:t>
            </a:r>
            <a:r>
              <a:rPr dirty="0" err="1"/>
              <a:t>rażąco</a:t>
            </a:r>
            <a:r>
              <a:rPr dirty="0"/>
              <a:t> </a:t>
            </a:r>
            <a:r>
              <a:rPr dirty="0" err="1"/>
              <a:t>naruszając</a:t>
            </a:r>
            <a:r>
              <a:rPr dirty="0"/>
              <a:t> </a:t>
            </a:r>
            <a:r>
              <a:rPr dirty="0" err="1"/>
              <a:t>jego</a:t>
            </a:r>
            <a:r>
              <a:rPr dirty="0"/>
              <a:t> </a:t>
            </a:r>
            <a:r>
              <a:rPr dirty="0" err="1"/>
              <a:t>interesy</a:t>
            </a:r>
            <a:r>
              <a:rPr dirty="0"/>
              <a:t> (</a:t>
            </a:r>
            <a:r>
              <a:rPr dirty="0" err="1"/>
              <a:t>niedozwolone</a:t>
            </a:r>
            <a:r>
              <a:rPr dirty="0"/>
              <a:t> </a:t>
            </a:r>
            <a:r>
              <a:rPr dirty="0" err="1"/>
              <a:t>postanowienia</a:t>
            </a:r>
            <a:r>
              <a:rPr dirty="0"/>
              <a:t> </a:t>
            </a:r>
            <a:r>
              <a:rPr dirty="0" err="1"/>
              <a:t>umowne</a:t>
            </a:r>
            <a:r>
              <a:rPr dirty="0"/>
              <a:t>)”</a:t>
            </a:r>
          </a:p>
        </p:txBody>
      </p:sp>
      <p:pic>
        <p:nvPicPr>
          <p:cNvPr id="236" name="contrato-trabajo-peru-tipos-aptitus.jpg" descr="contrato-trabajo-peru-tipos-aptitus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5094" r="34880"/>
          <a:stretch>
            <a:fillRect/>
          </a:stretch>
        </p:blipFill>
        <p:spPr>
          <a:xfrm>
            <a:off x="0" y="0"/>
            <a:ext cx="10287000" cy="13716000"/>
          </a:xfrm>
          <a:prstGeom prst="rect">
            <a:avLst/>
          </a:prstGeom>
        </p:spPr>
      </p:pic>
      <p:sp>
        <p:nvSpPr>
          <p:cNvPr id="237" name="art. 385[1]. §1 k.c.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art. 385[1]. §1 k.c.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“W przypadku rezygnacji z wycieczki Biuro potrąca z wpłat uczestnika: – 10 % ceny wycieczki, jeżeli rezygnacja nastąpiła do 30 dni przed imprezą […]„"/>
          <p:cNvSpPr txBox="1">
            <a:spLocks noGrp="1"/>
          </p:cNvSpPr>
          <p:nvPr>
            <p:ph type="body" idx="13"/>
          </p:nvPr>
        </p:nvSpPr>
        <p:spPr>
          <a:xfrm>
            <a:off x="1365250" y="2126515"/>
            <a:ext cx="21056600" cy="2761782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rPr lang="pl-PL" sz="5400" dirty="0" smtClean="0"/>
              <a:t>„</a:t>
            </a:r>
            <a:r>
              <a:rPr sz="5400" dirty="0" smtClean="0"/>
              <a:t>W </a:t>
            </a:r>
            <a:r>
              <a:rPr sz="5400" dirty="0" err="1"/>
              <a:t>przypadku</a:t>
            </a:r>
            <a:r>
              <a:rPr sz="5400" dirty="0"/>
              <a:t> </a:t>
            </a:r>
            <a:r>
              <a:rPr sz="5400" dirty="0" err="1"/>
              <a:t>rezygnacji</a:t>
            </a:r>
            <a:r>
              <a:rPr sz="5400" dirty="0"/>
              <a:t> z </a:t>
            </a:r>
            <a:r>
              <a:rPr sz="5400" dirty="0" err="1"/>
              <a:t>wycieczki</a:t>
            </a:r>
            <a:r>
              <a:rPr sz="5400" dirty="0"/>
              <a:t> </a:t>
            </a:r>
            <a:r>
              <a:rPr sz="5400" dirty="0" err="1"/>
              <a:t>Biuro</a:t>
            </a:r>
            <a:r>
              <a:rPr sz="5400" dirty="0"/>
              <a:t> </a:t>
            </a:r>
            <a:r>
              <a:rPr sz="5400" dirty="0" err="1"/>
              <a:t>potrąca</a:t>
            </a:r>
            <a:r>
              <a:rPr sz="5400" dirty="0"/>
              <a:t> z </a:t>
            </a:r>
            <a:r>
              <a:rPr sz="5400" dirty="0" err="1"/>
              <a:t>wpłat</a:t>
            </a:r>
            <a:r>
              <a:rPr sz="5400" dirty="0"/>
              <a:t> </a:t>
            </a:r>
            <a:r>
              <a:rPr sz="5400" dirty="0" err="1"/>
              <a:t>uczestnika</a:t>
            </a:r>
            <a:r>
              <a:rPr sz="5400" dirty="0"/>
              <a:t>: – 10 % </a:t>
            </a:r>
            <a:r>
              <a:rPr sz="5400" dirty="0" err="1"/>
              <a:t>ceny</a:t>
            </a:r>
            <a:r>
              <a:rPr sz="5400" dirty="0"/>
              <a:t> </a:t>
            </a:r>
            <a:r>
              <a:rPr sz="5400" dirty="0" err="1"/>
              <a:t>wycieczki</a:t>
            </a:r>
            <a:r>
              <a:rPr sz="5400" dirty="0"/>
              <a:t>, </a:t>
            </a:r>
            <a:r>
              <a:rPr sz="5400" dirty="0" err="1"/>
              <a:t>jeżeli</a:t>
            </a:r>
            <a:r>
              <a:rPr sz="5400" dirty="0"/>
              <a:t> </a:t>
            </a:r>
            <a:r>
              <a:rPr sz="5400" dirty="0" err="1"/>
              <a:t>rezygnacja</a:t>
            </a:r>
            <a:r>
              <a:rPr sz="5400" dirty="0"/>
              <a:t> </a:t>
            </a:r>
            <a:r>
              <a:rPr sz="5400" dirty="0" err="1"/>
              <a:t>nastąpiła</a:t>
            </a:r>
            <a:r>
              <a:rPr sz="5400" dirty="0"/>
              <a:t> do 30 </a:t>
            </a:r>
            <a:r>
              <a:rPr sz="5400" dirty="0" err="1"/>
              <a:t>dni</a:t>
            </a:r>
            <a:r>
              <a:rPr sz="5400" dirty="0"/>
              <a:t> </a:t>
            </a:r>
            <a:r>
              <a:rPr sz="5400" dirty="0" err="1"/>
              <a:t>przed</a:t>
            </a:r>
            <a:r>
              <a:rPr sz="5400" dirty="0"/>
              <a:t> </a:t>
            </a:r>
            <a:r>
              <a:rPr sz="5400" dirty="0" err="1"/>
              <a:t>imprezą</a:t>
            </a:r>
            <a:r>
              <a:rPr sz="5400" dirty="0"/>
              <a:t> </a:t>
            </a:r>
            <a:r>
              <a:rPr sz="5400" dirty="0" smtClean="0"/>
              <a:t>[…]</a:t>
            </a:r>
            <a:r>
              <a:rPr lang="pl-PL" sz="5400" dirty="0"/>
              <a:t> ”</a:t>
            </a:r>
          </a:p>
          <a:p>
            <a:endParaRPr sz="5400" dirty="0"/>
          </a:p>
        </p:txBody>
      </p:sp>
      <p:sp>
        <p:nvSpPr>
          <p:cNvPr id="240" name="Klauzule Abuzywne w tekstach Prawnych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41" name="&quot;Nie zapomnij dołączyć do paczki: dowodu zakupu, który otrzymałeś wraz z przesyłką - jest on niezbędnym warunkiem przyjęcia towaru z powrotem.&quot;"/>
          <p:cNvSpPr txBox="1"/>
          <p:nvPr/>
        </p:nvSpPr>
        <p:spPr>
          <a:xfrm>
            <a:off x="1365250" y="5989286"/>
            <a:ext cx="21056600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70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sz="5400" dirty="0"/>
              <a:t>"</a:t>
            </a:r>
            <a:r>
              <a:rPr sz="5400" dirty="0" err="1"/>
              <a:t>Nie</a:t>
            </a:r>
            <a:r>
              <a:rPr sz="5400" dirty="0"/>
              <a:t> </a:t>
            </a:r>
            <a:r>
              <a:rPr sz="5400" dirty="0" err="1"/>
              <a:t>zapomnij</a:t>
            </a:r>
            <a:r>
              <a:rPr sz="5400" dirty="0"/>
              <a:t> </a:t>
            </a:r>
            <a:r>
              <a:rPr sz="5400" dirty="0" err="1"/>
              <a:t>dołączyć</a:t>
            </a:r>
            <a:r>
              <a:rPr sz="5400" dirty="0"/>
              <a:t> do paczki: </a:t>
            </a:r>
            <a:r>
              <a:rPr sz="5400" dirty="0" err="1"/>
              <a:t>dowodu</a:t>
            </a:r>
            <a:r>
              <a:rPr sz="5400" dirty="0"/>
              <a:t> </a:t>
            </a:r>
            <a:r>
              <a:rPr sz="5400" dirty="0" err="1"/>
              <a:t>zakupu</a:t>
            </a:r>
            <a:r>
              <a:rPr sz="5400" dirty="0"/>
              <a:t>, </a:t>
            </a:r>
            <a:r>
              <a:rPr sz="5400" dirty="0" err="1"/>
              <a:t>który</a:t>
            </a:r>
            <a:r>
              <a:rPr sz="5400" dirty="0"/>
              <a:t> </a:t>
            </a:r>
            <a:r>
              <a:rPr sz="5400" dirty="0" err="1"/>
              <a:t>otrzymałeś</a:t>
            </a:r>
            <a:r>
              <a:rPr sz="5400" dirty="0"/>
              <a:t> </a:t>
            </a:r>
            <a:r>
              <a:rPr sz="5400" dirty="0" err="1"/>
              <a:t>wraz</a:t>
            </a:r>
            <a:r>
              <a:rPr sz="5400" dirty="0"/>
              <a:t> z </a:t>
            </a:r>
            <a:r>
              <a:rPr sz="5400" dirty="0" err="1"/>
              <a:t>przesyłką</a:t>
            </a:r>
            <a:r>
              <a:rPr sz="5400" dirty="0"/>
              <a:t> - jest on </a:t>
            </a:r>
            <a:r>
              <a:rPr sz="5400" dirty="0" err="1"/>
              <a:t>niezbędnym</a:t>
            </a:r>
            <a:r>
              <a:rPr sz="5400" dirty="0"/>
              <a:t> </a:t>
            </a:r>
            <a:r>
              <a:rPr sz="5400" dirty="0" err="1"/>
              <a:t>warunkiem</a:t>
            </a:r>
            <a:r>
              <a:rPr sz="5400" dirty="0"/>
              <a:t> </a:t>
            </a:r>
            <a:r>
              <a:rPr sz="5400" dirty="0" err="1"/>
              <a:t>przyjęcia</a:t>
            </a:r>
            <a:r>
              <a:rPr sz="5400" dirty="0"/>
              <a:t> </a:t>
            </a:r>
            <a:r>
              <a:rPr sz="5400" dirty="0" err="1"/>
              <a:t>towaru</a:t>
            </a:r>
            <a:r>
              <a:rPr sz="5400" dirty="0"/>
              <a:t> z </a:t>
            </a:r>
            <a:r>
              <a:rPr sz="5400" dirty="0" err="1"/>
              <a:t>powrotem</a:t>
            </a:r>
            <a:r>
              <a:rPr sz="5400" dirty="0" smtClean="0"/>
              <a:t>.</a:t>
            </a:r>
            <a:r>
              <a:rPr lang="pl-PL" sz="5400" dirty="0"/>
              <a:t> ”</a:t>
            </a:r>
            <a:endParaRPr lang="pl-PL" sz="5400" dirty="0"/>
          </a:p>
        </p:txBody>
      </p:sp>
      <p:sp>
        <p:nvSpPr>
          <p:cNvPr id="242" name="„Koszt przesyłki reklamowanego towaru pokrywa kupujący”"/>
          <p:cNvSpPr txBox="1"/>
          <p:nvPr/>
        </p:nvSpPr>
        <p:spPr>
          <a:xfrm>
            <a:off x="1365250" y="10600381"/>
            <a:ext cx="21056600" cy="172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7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lang="pl-PL" sz="6600" dirty="0" smtClean="0"/>
              <a:t>„</a:t>
            </a:r>
            <a:r>
              <a:rPr sz="6600" dirty="0" err="1" smtClean="0"/>
              <a:t>Koszt</a:t>
            </a:r>
            <a:r>
              <a:rPr sz="6600" dirty="0" smtClean="0"/>
              <a:t> </a:t>
            </a:r>
            <a:r>
              <a:rPr sz="6600" dirty="0" err="1"/>
              <a:t>przesyłki</a:t>
            </a:r>
            <a:r>
              <a:rPr sz="6600" dirty="0"/>
              <a:t> </a:t>
            </a:r>
            <a:r>
              <a:rPr sz="6600" dirty="0" err="1"/>
              <a:t>reklamowanego</a:t>
            </a:r>
            <a:r>
              <a:rPr sz="6600" dirty="0"/>
              <a:t> </a:t>
            </a:r>
            <a:r>
              <a:rPr sz="6600" dirty="0" err="1"/>
              <a:t>towaru</a:t>
            </a:r>
            <a:r>
              <a:rPr sz="6600" dirty="0"/>
              <a:t> </a:t>
            </a:r>
            <a:r>
              <a:rPr sz="6600" dirty="0" err="1"/>
              <a:t>pokrywa</a:t>
            </a:r>
            <a:r>
              <a:rPr sz="6600" dirty="0"/>
              <a:t> </a:t>
            </a:r>
            <a:r>
              <a:rPr sz="6600" dirty="0" err="1"/>
              <a:t>kupujący</a:t>
            </a:r>
            <a:r>
              <a:rPr sz="6600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45" name="źródłA Dany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źródłA Danych</a:t>
            </a:r>
          </a:p>
        </p:txBody>
      </p:sp>
      <p:sp>
        <p:nvSpPr>
          <p:cNvPr id="246" name="Rejestr klauzul niedozwolonych (decyzje.uokik.gov.pl/nd_wz_um.nsf)"/>
          <p:cNvSpPr txBox="1">
            <a:spLocks noGrp="1"/>
          </p:cNvSpPr>
          <p:nvPr>
            <p:ph type="body" sz="quarter" idx="1"/>
          </p:nvPr>
        </p:nvSpPr>
        <p:spPr>
          <a:xfrm>
            <a:off x="761999" y="3631106"/>
            <a:ext cx="10893365" cy="2829013"/>
          </a:xfrm>
          <a:prstGeom prst="rect">
            <a:avLst/>
          </a:prstGeom>
        </p:spPr>
        <p:txBody>
          <a:bodyPr/>
          <a:lstStyle/>
          <a:p>
            <a:r>
              <a:t>Rejestr klauzul niedozwolonych</a:t>
            </a:r>
            <a:br/>
            <a:r>
              <a:rPr sz="4400"/>
              <a:t>(decyzje.uokik.gov.pl/nd_wz_um.nsf)</a:t>
            </a:r>
            <a:r>
              <a:t/>
            </a:r>
            <a:br/>
            <a:endParaRPr/>
          </a:p>
        </p:txBody>
      </p:sp>
      <p:sp>
        <p:nvSpPr>
          <p:cNvPr id="247" name="Klauzule wyekstrahowane z tekstów (decyzje.uokik.gov.pl/bp/dec_prez.nsf)"/>
          <p:cNvSpPr txBox="1"/>
          <p:nvPr/>
        </p:nvSpPr>
        <p:spPr>
          <a:xfrm>
            <a:off x="12728635" y="3631106"/>
            <a:ext cx="10893365" cy="236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pPr>
            <a:r>
              <a:t>Klauzule wyekstrahowane z tekstów</a:t>
            </a:r>
            <a:br/>
            <a:r>
              <a:rPr sz="4400"/>
              <a:t>(decyzje.uokik.gov.pl/bp/dec_prez.nsf)</a:t>
            </a:r>
          </a:p>
        </p:txBody>
      </p:sp>
      <p:sp>
        <p:nvSpPr>
          <p:cNvPr id="248" name="Linia"/>
          <p:cNvSpPr/>
          <p:nvPr/>
        </p:nvSpPr>
        <p:spPr>
          <a:xfrm flipV="1">
            <a:off x="12191999" y="3699575"/>
            <a:ext cx="1" cy="890765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249" name="Zrzut ekranu 2018-01-08 o 15.36.16.png" descr="Zrzut ekranu 2018-01-08 o 15.36.16.png"/>
          <p:cNvPicPr>
            <a:picLocks noChangeAspect="1"/>
          </p:cNvPicPr>
          <p:nvPr/>
        </p:nvPicPr>
        <p:blipFill>
          <a:blip r:embed="rId2">
            <a:extLst/>
          </a:blip>
          <a:srcRect l="13775" r="18925" b="18700"/>
          <a:stretch>
            <a:fillRect/>
          </a:stretch>
        </p:blipFill>
        <p:spPr>
          <a:xfrm>
            <a:off x="1096901" y="5684724"/>
            <a:ext cx="10545586" cy="6745177"/>
          </a:xfrm>
          <a:prstGeom prst="rect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</p:spPr>
      </p:pic>
      <p:pic>
        <p:nvPicPr>
          <p:cNvPr id="250" name="Zrzut ekranu 2018-01-09 o 00.58.57.png" descr="Zrzut ekranu 2018-01-09 o 00.58.57.png"/>
          <p:cNvPicPr>
            <a:picLocks noChangeAspect="1"/>
          </p:cNvPicPr>
          <p:nvPr/>
        </p:nvPicPr>
        <p:blipFill>
          <a:blip r:embed="rId3">
            <a:extLst/>
          </a:blip>
          <a:srcRect t="14002" b="5939"/>
          <a:stretch>
            <a:fillRect/>
          </a:stretch>
        </p:blipFill>
        <p:spPr>
          <a:xfrm>
            <a:off x="12741335" y="5680358"/>
            <a:ext cx="10566926" cy="6754015"/>
          </a:xfrm>
          <a:prstGeom prst="rect">
            <a:avLst/>
          </a:prstGeom>
          <a:ln w="25400">
            <a:solidFill>
              <a:schemeClr val="accent1">
                <a:hueOff val="104794"/>
                <a:lumOff val="-8431"/>
              </a:schemeClr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tan Wiedzy"/>
          <p:cNvSpPr txBox="1">
            <a:spLocks noGrp="1"/>
          </p:cNvSpPr>
          <p:nvPr>
            <p:ph type="title"/>
          </p:nvPr>
        </p:nvSpPr>
        <p:spPr>
          <a:xfrm>
            <a:off x="526704" y="3905672"/>
            <a:ext cx="22860000" cy="6350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2800" dirty="0"/>
              <a:t>Stan </a:t>
            </a:r>
            <a:r>
              <a:rPr sz="22800" dirty="0" err="1"/>
              <a:t>Wiedzy</a:t>
            </a:r>
            <a:endParaRPr sz="22800" dirty="0"/>
          </a:p>
        </p:txBody>
      </p:sp>
      <p:sp>
        <p:nvSpPr>
          <p:cNvPr id="253" name="Warsztaty i szkolenia"/>
          <p:cNvSpPr txBox="1">
            <a:spLocks noGrp="1"/>
          </p:cNvSpPr>
          <p:nvPr>
            <p:ph type="body" sz="quarter" idx="4294967295"/>
          </p:nvPr>
        </p:nvSpPr>
        <p:spPr>
          <a:xfrm>
            <a:off x="454696" y="11754544"/>
            <a:ext cx="22860000" cy="1052935"/>
          </a:xfrm>
          <a:prstGeom prst="rect">
            <a:avLst/>
          </a:prstGeom>
        </p:spPr>
        <p:txBody>
          <a:bodyPr anchor="b"/>
          <a:lstStyle>
            <a:lvl1pPr marL="0" indent="0" defTabSz="685165">
              <a:lnSpc>
                <a:spcPct val="80000"/>
              </a:lnSpc>
              <a:spcBef>
                <a:spcPts val="2600"/>
              </a:spcBef>
              <a:buClrTx/>
              <a:buSzTx/>
              <a:buFontTx/>
              <a:buNone/>
              <a:defRPr sz="6391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dirty="0" err="1"/>
              <a:t>Warsztaty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szkolenia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56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sp>
        <p:nvSpPr>
          <p:cNvPr id="257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Inforex  </a:t>
            </a:r>
          </a:p>
        </p:txBody>
      </p:sp>
      <p:pic>
        <p:nvPicPr>
          <p:cNvPr id="258" name="analizator_sentymentu.png" descr="analizator_sentyment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658" y="2998719"/>
            <a:ext cx="15963391" cy="7718562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</p:pic>
      <p:grpSp>
        <p:nvGrpSpPr>
          <p:cNvPr id="261" name="Grupuj"/>
          <p:cNvGrpSpPr/>
          <p:nvPr/>
        </p:nvGrpSpPr>
        <p:grpSpPr>
          <a:xfrm>
            <a:off x="16256865" y="2479693"/>
            <a:ext cx="7044991" cy="3270748"/>
            <a:chOff x="0" y="0"/>
            <a:chExt cx="7044990" cy="3270746"/>
          </a:xfrm>
        </p:grpSpPr>
        <p:sp>
          <p:nvSpPr>
            <p:cNvPr id="259" name="Linia"/>
            <p:cNvSpPr/>
            <p:nvPr/>
          </p:nvSpPr>
          <p:spPr>
            <a:xfrm>
              <a:off x="0" y="48340"/>
              <a:ext cx="7003649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60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264" name="Grupuj"/>
          <p:cNvGrpSpPr/>
          <p:nvPr/>
        </p:nvGrpSpPr>
        <p:grpSpPr>
          <a:xfrm>
            <a:off x="6457804" y="7997714"/>
            <a:ext cx="7003649" cy="3270748"/>
            <a:chOff x="7022149" y="0"/>
            <a:chExt cx="7003648" cy="3270746"/>
          </a:xfrm>
        </p:grpSpPr>
        <p:sp>
          <p:nvSpPr>
            <p:cNvPr id="262" name="Linia"/>
            <p:cNvSpPr/>
            <p:nvPr/>
          </p:nvSpPr>
          <p:spPr>
            <a:xfrm>
              <a:off x="7022149" y="3221369"/>
              <a:ext cx="700365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63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mewex_colloc_in.png" descr="mewex_colloc_in.png"/>
          <p:cNvPicPr>
            <a:picLocks noChangeAspect="1"/>
          </p:cNvPicPr>
          <p:nvPr/>
        </p:nvPicPr>
        <p:blipFill>
          <a:blip r:embed="rId2">
            <a:extLst/>
          </a:blip>
          <a:srcRect t="4940" b="4940"/>
          <a:stretch>
            <a:fillRect/>
          </a:stretch>
        </p:blipFill>
        <p:spPr>
          <a:xfrm>
            <a:off x="6946245" y="2997686"/>
            <a:ext cx="15942216" cy="772062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Klauzule Abuzywne w tekstach Prawnych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Klauzule Abuzywne w tekstach Prawnych</a:t>
            </a:r>
          </a:p>
        </p:txBody>
      </p:sp>
      <p:sp>
        <p:nvSpPr>
          <p:cNvPr id="268" name="Cla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Clarin</a:t>
            </a:r>
          </a:p>
        </p:txBody>
      </p:sp>
      <p:sp>
        <p:nvSpPr>
          <p:cNvPr id="269" name="Websty…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181730" cy="85852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Websty</a:t>
            </a:r>
          </a:p>
          <a:p>
            <a:pPr marL="609600" indent="-609600" defTabSz="792479">
              <a:spcBef>
                <a:spcPts val="3700"/>
              </a:spcBef>
              <a:defRPr sz="4608" b="1">
                <a:solidFill>
                  <a:srgbClr val="BDC3C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Mewex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Lem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Korpusomat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Topic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TermoPL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Inforex  </a:t>
            </a:r>
          </a:p>
        </p:txBody>
      </p:sp>
      <p:grpSp>
        <p:nvGrpSpPr>
          <p:cNvPr id="272" name="Grupuj"/>
          <p:cNvGrpSpPr/>
          <p:nvPr/>
        </p:nvGrpSpPr>
        <p:grpSpPr>
          <a:xfrm>
            <a:off x="16256865" y="2534986"/>
            <a:ext cx="7044991" cy="3270748"/>
            <a:chOff x="0" y="0"/>
            <a:chExt cx="7044990" cy="3270746"/>
          </a:xfrm>
        </p:grpSpPr>
        <p:sp>
          <p:nvSpPr>
            <p:cNvPr id="270" name="Linia"/>
            <p:cNvSpPr/>
            <p:nvPr/>
          </p:nvSpPr>
          <p:spPr>
            <a:xfrm>
              <a:off x="0" y="48340"/>
              <a:ext cx="7003649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71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  <p:grpSp>
        <p:nvGrpSpPr>
          <p:cNvPr id="275" name="Grupuj"/>
          <p:cNvGrpSpPr/>
          <p:nvPr/>
        </p:nvGrpSpPr>
        <p:grpSpPr>
          <a:xfrm>
            <a:off x="6457804" y="7997714"/>
            <a:ext cx="7003649" cy="3270748"/>
            <a:chOff x="7022149" y="0"/>
            <a:chExt cx="7003648" cy="3270746"/>
          </a:xfrm>
        </p:grpSpPr>
        <p:sp>
          <p:nvSpPr>
            <p:cNvPr id="273" name="Linia"/>
            <p:cNvSpPr/>
            <p:nvPr/>
          </p:nvSpPr>
          <p:spPr>
            <a:xfrm>
              <a:off x="7022149" y="3221369"/>
              <a:ext cx="7003650" cy="1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74" name="Linia"/>
            <p:cNvSpPr/>
            <p:nvPr/>
          </p:nvSpPr>
          <p:spPr>
            <a:xfrm flipV="1">
              <a:off x="7044990" y="-1"/>
              <a:ext cx="1" cy="3270748"/>
            </a:xfrm>
            <a:prstGeom prst="line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Niestandardowy</PresentationFormat>
  <Paragraphs>195</Paragraphs>
  <Slides>35</Slides>
  <Notes>0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New_Template7</vt:lpstr>
      <vt:lpstr>Wykrywanie wzorców w tekstach prawnych</vt:lpstr>
      <vt:lpstr>Plan prezentacji</vt:lpstr>
      <vt:lpstr>Prezentacja programu PowerPoint</vt:lpstr>
      <vt:lpstr>Prezentacja programu PowerPoint</vt:lpstr>
      <vt:lpstr>Prezentacja programu PowerPoint</vt:lpstr>
      <vt:lpstr>źródłA Danych</vt:lpstr>
      <vt:lpstr>Stan Wiedzy</vt:lpstr>
      <vt:lpstr>Clarin</vt:lpstr>
      <vt:lpstr>Clarin</vt:lpstr>
      <vt:lpstr>Clarin</vt:lpstr>
      <vt:lpstr>Clarin</vt:lpstr>
      <vt:lpstr>Clarin</vt:lpstr>
      <vt:lpstr>Clarin</vt:lpstr>
      <vt:lpstr>IPI PAN - Instytut Podstaw Informatyki</vt:lpstr>
      <vt:lpstr>Inne szkolenia związane z Tematem pracy</vt:lpstr>
      <vt:lpstr>Co Już Mamy?</vt:lpstr>
      <vt:lpstr>Modelowanie tematyczne - Topic</vt:lpstr>
      <vt:lpstr>Modelowanie tematyczne</vt:lpstr>
      <vt:lpstr>Modelowanie tematyczne</vt:lpstr>
      <vt:lpstr>Korpus z POS taggingiem i lematyzacją</vt:lpstr>
      <vt:lpstr>Statystyka tokenów z korpusu (INFORex)</vt:lpstr>
      <vt:lpstr>Kolokacje - poł. wielowyrazowe nieciągłe (MEWEX)</vt:lpstr>
      <vt:lpstr>Ekstrakcja terminologii (TermoPL)</vt:lpstr>
      <vt:lpstr>Ekstrakcja terminologii (TermoPL)</vt:lpstr>
      <vt:lpstr>Ekstrakcja terminologii (TermoPL)</vt:lpstr>
      <vt:lpstr>Ekstrakcja terminologii (TermoPL)</vt:lpstr>
      <vt:lpstr>Co PLANUjemy?</vt:lpstr>
      <vt:lpstr>Prezentacja programu PowerPoint</vt:lpstr>
      <vt:lpstr>Matching statystyczny i frekwencyjny</vt:lpstr>
      <vt:lpstr>Metody w oparciu o word embeddings (word2vecs)</vt:lpstr>
      <vt:lpstr>Metody uczenia wzmocnionego w oparciu o anotację:</vt:lpstr>
      <vt:lpstr>Metody lingwistyczne</vt:lpstr>
      <vt:lpstr>Pomiar prawdopodobieństwa</vt:lpstr>
      <vt:lpstr>Pomiar prawdopodobieństwa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wzorców w tekstach prawnych</dc:title>
  <cp:lastModifiedBy>Windows User</cp:lastModifiedBy>
  <cp:revision>1</cp:revision>
  <dcterms:modified xsi:type="dcterms:W3CDTF">2018-09-06T15:40:55Z</dcterms:modified>
</cp:coreProperties>
</file>