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57" r:id="rId4"/>
    <p:sldId id="258" r:id="rId5"/>
    <p:sldId id="256" r:id="rId6"/>
    <p:sldId id="259"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75C4-0839-E7C6-3349-0904E3320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02C55FD-69DB-2FC8-6252-93B2EABDF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3F1C9B-458C-EC5F-0306-CF985C1B56E1}"/>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3A158D77-84D9-D5AA-47E6-EB73DE82B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98DA8-F01A-1176-502F-8AC94D4E85AA}"/>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389578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C657-11E3-D5BA-2075-08A83E933B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CB5448-8082-F2DB-8F97-C186E737C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F51A21-951C-4C6D-B585-92A0E2CB6C3E}"/>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B875D73E-99AA-930F-4AC7-74A2D0A2E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E34B0-62B2-9BA3-7302-56963A9CFF37}"/>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129506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E36D2D-4A76-6519-BCC8-E4D5C7979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AF2E89-C7BF-7163-0635-3B8E8E11B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8C2117-6918-1077-7BE5-C3FBFC3ED704}"/>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D4B1911E-95B1-CCC0-7E34-8CE4E11943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EC5992-A0AA-C480-92C1-C91D93FD941C}"/>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29030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B593-4372-EC59-5D84-C95983CA24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8C4C16-1972-AE56-6956-F8A32B752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7D8C8A-F94B-F044-CAE1-9FF4FF122F63}"/>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C2D7A903-DE84-B907-C359-70249ACCB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DC18A-EFB6-68DE-6FD6-42286FBD1181}"/>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25160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34A9-D668-BA0A-3B0E-4670F8F68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DD87B0-2249-64CB-BC70-9A9079C923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1E74F-109E-A2BB-F1B5-AA8F620ED0AB}"/>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E84EE8CD-1D9C-4516-0396-E7D37BFEE5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F53811-748B-35BE-2317-E17DAE419485}"/>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234256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154-AED0-D6A3-EDA6-C4BB9C447B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24DF84-7664-688D-DD62-58933A936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B37C71-E1E1-01BF-2A72-E4CB56EF7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445402-0ED6-44A6-17DF-7A7027BFB96A}"/>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6" name="Footer Placeholder 5">
            <a:extLst>
              <a:ext uri="{FF2B5EF4-FFF2-40B4-BE49-F238E27FC236}">
                <a16:creationId xmlns:a16="http://schemas.microsoft.com/office/drawing/2014/main" id="{35E93C5E-B47F-2507-F971-D9A477750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9BB6E5-0AC2-C542-E5FE-09690F087705}"/>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398270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CFA3-E58A-F04F-E148-AB68426511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C0B617-ED7F-4B2B-2D63-2D91CB551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76DE1-84A1-CFC3-D1CF-F4A3C98F0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D35604-D613-4461-950A-13E0C57E0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376F-602D-ED67-E84E-E52CC29B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CFC4C0-5E7A-07E5-EBD7-A42AED623635}"/>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8" name="Footer Placeholder 7">
            <a:extLst>
              <a:ext uri="{FF2B5EF4-FFF2-40B4-BE49-F238E27FC236}">
                <a16:creationId xmlns:a16="http://schemas.microsoft.com/office/drawing/2014/main" id="{9EBAA8B5-9BAE-8E56-6264-EF61035B67B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5F2B42-A699-09C6-A6DD-1D83E9326A93}"/>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31752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7A81-5080-D285-B57A-D69DA830C4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93F648F-D9C5-CDDC-3C9A-8EE6069FF3ED}"/>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4" name="Footer Placeholder 3">
            <a:extLst>
              <a:ext uri="{FF2B5EF4-FFF2-40B4-BE49-F238E27FC236}">
                <a16:creationId xmlns:a16="http://schemas.microsoft.com/office/drawing/2014/main" id="{C6935D94-07D0-7BCF-36E5-BA6CFE4D54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E657D2-9BF4-FD23-1AD8-DEC0CAD0F5B3}"/>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63619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A8E1B-D133-CF8A-CDDC-40AB5A12AEB7}"/>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3" name="Footer Placeholder 2">
            <a:extLst>
              <a:ext uri="{FF2B5EF4-FFF2-40B4-BE49-F238E27FC236}">
                <a16:creationId xmlns:a16="http://schemas.microsoft.com/office/drawing/2014/main" id="{B031AFE2-8564-0172-69FB-3A5C38F590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D2BBE0-E67C-7127-74E3-859EFBF28281}"/>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328460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C43A-6742-443C-D897-AECDA7E0C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2F182E-C3AB-E730-B6EB-23FEACF0E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797147-159F-5C4F-D5A7-4F2C4F962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B4439-AAB2-AA14-8B4F-D2AAB3C946E5}"/>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6" name="Footer Placeholder 5">
            <a:extLst>
              <a:ext uri="{FF2B5EF4-FFF2-40B4-BE49-F238E27FC236}">
                <a16:creationId xmlns:a16="http://schemas.microsoft.com/office/drawing/2014/main" id="{184DF0A3-9645-5276-CCA5-F7F7DE9FB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6C89D2-8CF9-F39B-FF6E-FC948D75A5F5}"/>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208231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ECF8-839C-4774-B94E-F57F5C8B1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12FC81A-CB61-3AE2-BC94-2A53A060B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632445-C8D1-1AA9-CC26-035DA5976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B59F-251E-380C-8966-A29755C5395A}"/>
              </a:ext>
            </a:extLst>
          </p:cNvPr>
          <p:cNvSpPr>
            <a:spLocks noGrp="1"/>
          </p:cNvSpPr>
          <p:nvPr>
            <p:ph type="dt" sz="half" idx="10"/>
          </p:nvPr>
        </p:nvSpPr>
        <p:spPr/>
        <p:txBody>
          <a:bodyPr/>
          <a:lstStyle/>
          <a:p>
            <a:fld id="{5DF74A55-519A-438B-B008-AD20BED10832}" type="datetimeFigureOut">
              <a:rPr lang="en-GB" smtClean="0"/>
              <a:t>11/04/2024</a:t>
            </a:fld>
            <a:endParaRPr lang="en-GB"/>
          </a:p>
        </p:txBody>
      </p:sp>
      <p:sp>
        <p:nvSpPr>
          <p:cNvPr id="6" name="Footer Placeholder 5">
            <a:extLst>
              <a:ext uri="{FF2B5EF4-FFF2-40B4-BE49-F238E27FC236}">
                <a16:creationId xmlns:a16="http://schemas.microsoft.com/office/drawing/2014/main" id="{6F69B8E8-52F8-6D78-F52C-F207672A02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0ABEB7-F8CE-A02E-F986-535C2CCDF401}"/>
              </a:ext>
            </a:extLst>
          </p:cNvPr>
          <p:cNvSpPr>
            <a:spLocks noGrp="1"/>
          </p:cNvSpPr>
          <p:nvPr>
            <p:ph type="sldNum" sz="quarter" idx="12"/>
          </p:nvPr>
        </p:nvSpPr>
        <p:spPr/>
        <p:txBody>
          <a:bodyPr/>
          <a:lstStyle/>
          <a:p>
            <a:fld id="{A07A4914-4147-4FB9-B537-E2FDC214537E}" type="slidenum">
              <a:rPr lang="en-GB" smtClean="0"/>
              <a:t>‹#›</a:t>
            </a:fld>
            <a:endParaRPr lang="en-GB"/>
          </a:p>
        </p:txBody>
      </p:sp>
    </p:spTree>
    <p:extLst>
      <p:ext uri="{BB962C8B-B14F-4D97-AF65-F5344CB8AC3E}">
        <p14:creationId xmlns:p14="http://schemas.microsoft.com/office/powerpoint/2010/main" val="216574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2DC93-8DD6-1506-EC87-C323F3471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FDD5D-E72F-C324-6885-5CDDD5FDC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B21C3A-A75E-012D-0915-F3B13E405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F74A55-519A-438B-B008-AD20BED10832}" type="datetimeFigureOut">
              <a:rPr lang="en-GB" smtClean="0"/>
              <a:t>11/04/2024</a:t>
            </a:fld>
            <a:endParaRPr lang="en-GB"/>
          </a:p>
        </p:txBody>
      </p:sp>
      <p:sp>
        <p:nvSpPr>
          <p:cNvPr id="5" name="Footer Placeholder 4">
            <a:extLst>
              <a:ext uri="{FF2B5EF4-FFF2-40B4-BE49-F238E27FC236}">
                <a16:creationId xmlns:a16="http://schemas.microsoft.com/office/drawing/2014/main" id="{082FFB7C-B069-4730-5535-F01C786E8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DF4DF47-3DF7-5E75-B66B-9ABDFBAE5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7A4914-4147-4FB9-B537-E2FDC214537E}" type="slidenum">
              <a:rPr lang="en-GB" smtClean="0"/>
              <a:t>‹#›</a:t>
            </a:fld>
            <a:endParaRPr lang="en-GB"/>
          </a:p>
        </p:txBody>
      </p:sp>
    </p:spTree>
    <p:extLst>
      <p:ext uri="{BB962C8B-B14F-4D97-AF65-F5344CB8AC3E}">
        <p14:creationId xmlns:p14="http://schemas.microsoft.com/office/powerpoint/2010/main" val="13464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60785-E85F-11D2-03A5-1B191022B4DF}"/>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
        <p:nvSpPr>
          <p:cNvPr id="7" name="TextBox 6">
            <a:extLst>
              <a:ext uri="{FF2B5EF4-FFF2-40B4-BE49-F238E27FC236}">
                <a16:creationId xmlns:a16="http://schemas.microsoft.com/office/drawing/2014/main" id="{E8DCA764-3B1F-DF37-5EE9-5A252E171A2F}"/>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
        <p:nvSpPr>
          <p:cNvPr id="9" name="TextBox 8">
            <a:extLst>
              <a:ext uri="{FF2B5EF4-FFF2-40B4-BE49-F238E27FC236}">
                <a16:creationId xmlns:a16="http://schemas.microsoft.com/office/drawing/2014/main" id="{764CA083-3F11-5696-7BFC-8A0969726AEA}"/>
              </a:ext>
            </a:extLst>
          </p:cNvPr>
          <p:cNvSpPr txBox="1"/>
          <p:nvPr/>
        </p:nvSpPr>
        <p:spPr>
          <a:xfrm>
            <a:off x="3048000" y="3246792"/>
            <a:ext cx="6096000" cy="369332"/>
          </a:xfrm>
          <a:prstGeom prst="rect">
            <a:avLst/>
          </a:prstGeom>
          <a:noFill/>
        </p:spPr>
        <p:txBody>
          <a:bodyPr wrap="square">
            <a:spAutoFit/>
          </a:bodyPr>
          <a:lstStyle/>
          <a:p>
            <a:r>
              <a:rPr lang="en-GB" dirty="0"/>
              <a:t> </a:t>
            </a:r>
          </a:p>
        </p:txBody>
      </p:sp>
      <p:pic>
        <p:nvPicPr>
          <p:cNvPr id="1026" name="Picture 2">
            <a:extLst>
              <a:ext uri="{FF2B5EF4-FFF2-40B4-BE49-F238E27FC236}">
                <a16:creationId xmlns:a16="http://schemas.microsoft.com/office/drawing/2014/main" id="{93530626-2A48-96DE-D77E-5C9A35D6C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9EDC7BA-A5A3-5D28-F21C-CA048722BB10}"/>
              </a:ext>
            </a:extLst>
          </p:cNvPr>
          <p:cNvSpPr txBox="1"/>
          <p:nvPr/>
        </p:nvSpPr>
        <p:spPr>
          <a:xfrm>
            <a:off x="2880852" y="4001294"/>
            <a:ext cx="6096000" cy="369332"/>
          </a:xfrm>
          <a:prstGeom prst="rect">
            <a:avLst/>
          </a:prstGeom>
          <a:noFill/>
        </p:spPr>
        <p:txBody>
          <a:bodyPr wrap="square">
            <a:spAutoFit/>
          </a:bodyPr>
          <a:lstStyle/>
          <a:p>
            <a:r>
              <a:rPr lang="en-GB" b="0" dirty="0">
                <a:effectLst/>
              </a:rPr>
              <a:t> </a:t>
            </a:r>
            <a:endParaRPr lang="en-GB" dirty="0"/>
          </a:p>
        </p:txBody>
      </p:sp>
      <p:sp>
        <p:nvSpPr>
          <p:cNvPr id="12" name="Title 1">
            <a:extLst>
              <a:ext uri="{FF2B5EF4-FFF2-40B4-BE49-F238E27FC236}">
                <a16:creationId xmlns:a16="http://schemas.microsoft.com/office/drawing/2014/main" id="{2A19275B-33EE-26A0-979E-19D89F22898B}"/>
              </a:ext>
            </a:extLst>
          </p:cNvPr>
          <p:cNvSpPr>
            <a:spLocks noGrp="1"/>
          </p:cNvSpPr>
          <p:nvPr>
            <p:ph type="title"/>
          </p:nvPr>
        </p:nvSpPr>
        <p:spPr>
          <a:xfrm>
            <a:off x="88490" y="2856705"/>
            <a:ext cx="7639665" cy="202455"/>
          </a:xfrm>
        </p:spPr>
        <p:txBody>
          <a:bodyPr>
            <a:normAutofit fontScale="90000"/>
          </a:bodyPr>
          <a:lstStyle/>
          <a:p>
            <a:r>
              <a:rPr lang="en-US" dirty="0">
                <a:solidFill>
                  <a:schemeClr val="bg1"/>
                </a:solidFill>
              </a:rPr>
              <a:t>Power BI Assessment - Spotify and YouTube Music statistics </a:t>
            </a:r>
            <a:endParaRPr lang="en-GB" dirty="0">
              <a:solidFill>
                <a:schemeClr val="bg1"/>
              </a:solidFill>
            </a:endParaRPr>
          </a:p>
        </p:txBody>
      </p:sp>
      <p:sp>
        <p:nvSpPr>
          <p:cNvPr id="15" name="TextBox 14">
            <a:extLst>
              <a:ext uri="{FF2B5EF4-FFF2-40B4-BE49-F238E27FC236}">
                <a16:creationId xmlns:a16="http://schemas.microsoft.com/office/drawing/2014/main" id="{A643BC1B-635E-3836-AFDB-7162734DD628}"/>
              </a:ext>
            </a:extLst>
          </p:cNvPr>
          <p:cNvSpPr txBox="1"/>
          <p:nvPr/>
        </p:nvSpPr>
        <p:spPr>
          <a:xfrm>
            <a:off x="245807" y="3616124"/>
            <a:ext cx="2261419" cy="338554"/>
          </a:xfrm>
          <a:prstGeom prst="rect">
            <a:avLst/>
          </a:prstGeom>
          <a:noFill/>
        </p:spPr>
        <p:txBody>
          <a:bodyPr wrap="square" rtlCol="0">
            <a:spAutoFit/>
          </a:bodyPr>
          <a:lstStyle/>
          <a:p>
            <a:r>
              <a:rPr lang="en-US" sz="1600" dirty="0">
                <a:solidFill>
                  <a:schemeClr val="bg2">
                    <a:lumMod val="90000"/>
                  </a:schemeClr>
                </a:solidFill>
              </a:rPr>
              <a:t>By Miski ;)</a:t>
            </a:r>
            <a:endParaRPr lang="en-GB" sz="1600" dirty="0">
              <a:solidFill>
                <a:schemeClr val="bg2">
                  <a:lumMod val="90000"/>
                </a:schemeClr>
              </a:solidFill>
            </a:endParaRPr>
          </a:p>
        </p:txBody>
      </p:sp>
      <p:pic>
        <p:nvPicPr>
          <p:cNvPr id="19" name="Picture 18">
            <a:extLst>
              <a:ext uri="{FF2B5EF4-FFF2-40B4-BE49-F238E27FC236}">
                <a16:creationId xmlns:a16="http://schemas.microsoft.com/office/drawing/2014/main" id="{5A0B7984-EB59-E14B-9758-5C79B59D7E8B}"/>
              </a:ext>
            </a:extLst>
          </p:cNvPr>
          <p:cNvPicPr>
            <a:picLocks noChangeAspect="1"/>
          </p:cNvPicPr>
          <p:nvPr/>
        </p:nvPicPr>
        <p:blipFill rotWithShape="1">
          <a:blip r:embed="rId3"/>
          <a:srcRect t="18395" r="2692"/>
          <a:stretch/>
        </p:blipFill>
        <p:spPr>
          <a:xfrm>
            <a:off x="8751829" y="5312759"/>
            <a:ext cx="2822289" cy="1183419"/>
          </a:xfrm>
          <a:prstGeom prst="rect">
            <a:avLst/>
          </a:prstGeom>
        </p:spPr>
      </p:pic>
    </p:spTree>
    <p:extLst>
      <p:ext uri="{BB962C8B-B14F-4D97-AF65-F5344CB8AC3E}">
        <p14:creationId xmlns:p14="http://schemas.microsoft.com/office/powerpoint/2010/main" val="271250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E18B-53BE-2FF6-601A-A4E22057F905}"/>
              </a:ext>
            </a:extLst>
          </p:cNvPr>
          <p:cNvSpPr>
            <a:spLocks noGrp="1"/>
          </p:cNvSpPr>
          <p:nvPr>
            <p:ph type="title"/>
          </p:nvPr>
        </p:nvSpPr>
        <p:spPr>
          <a:xfrm>
            <a:off x="122596" y="424120"/>
            <a:ext cx="10515600" cy="883572"/>
          </a:xfrm>
        </p:spPr>
        <p:txBody>
          <a:bodyPr/>
          <a:lstStyle/>
          <a:p>
            <a:pPr algn="ctr"/>
            <a:r>
              <a:rPr lang="en-US" dirty="0"/>
              <a:t>Introduction </a:t>
            </a:r>
            <a:endParaRPr lang="en-GB" dirty="0"/>
          </a:p>
        </p:txBody>
      </p:sp>
      <p:sp>
        <p:nvSpPr>
          <p:cNvPr id="3" name="Content Placeholder 2">
            <a:extLst>
              <a:ext uri="{FF2B5EF4-FFF2-40B4-BE49-F238E27FC236}">
                <a16:creationId xmlns:a16="http://schemas.microsoft.com/office/drawing/2014/main" id="{DF4868C0-712A-E0D2-C179-6216F44A9217}"/>
              </a:ext>
            </a:extLst>
          </p:cNvPr>
          <p:cNvSpPr>
            <a:spLocks noGrp="1"/>
          </p:cNvSpPr>
          <p:nvPr>
            <p:ph idx="1"/>
          </p:nvPr>
        </p:nvSpPr>
        <p:spPr>
          <a:xfrm>
            <a:off x="1926508" y="2243497"/>
            <a:ext cx="7236542" cy="1512426"/>
          </a:xfrm>
        </p:spPr>
        <p:txBody>
          <a:bodyPr>
            <a:normAutofit/>
          </a:bodyPr>
          <a:lstStyle/>
          <a:p>
            <a:pPr marL="0" indent="0" algn="ctr">
              <a:buNone/>
            </a:pPr>
            <a:r>
              <a:rPr lang="en-US" sz="1600" dirty="0"/>
              <a:t>Task was to create Power BI dashboard using dataset of songs from global artists, each entry includes key statistics from Spotify and YouTube platform. From Spotify's streaming numbers to YouTube's view counts, this dataset offers insights into each song's popularity and visual impact. Providing a snapshot of the music scene, it's a valuable resource for understanding trends in both streaming and visual engagement.</a:t>
            </a:r>
            <a:endParaRPr lang="en-GB" sz="1600" dirty="0"/>
          </a:p>
        </p:txBody>
      </p:sp>
      <p:pic>
        <p:nvPicPr>
          <p:cNvPr id="2050" name="Picture 2">
            <a:extLst>
              <a:ext uri="{FF2B5EF4-FFF2-40B4-BE49-F238E27FC236}">
                <a16:creationId xmlns:a16="http://schemas.microsoft.com/office/drawing/2014/main" id="{A602747E-FF87-A60A-0094-0A0580CA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050" y="0"/>
            <a:ext cx="3028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15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0A792DAB-639B-04BC-4478-EA3D00646314}"/>
                  </a:ext>
                </a:extLst>
              </p:cNvPr>
              <p:cNvGraphicFramePr>
                <a:graphicFrameLocks noGrp="1"/>
              </p:cNvGraphicFramePr>
              <p:nvPr>
                <p:extLst>
                  <p:ext uri="{D42A27DB-BD31-4B8C-83A1-F6EECF244321}">
                    <p14:modId xmlns:p14="http://schemas.microsoft.com/office/powerpoint/2010/main" val="1860541353"/>
                  </p:ext>
                </p:extLst>
              </p:nvPr>
            </p:nvGraphicFramePr>
            <p:xfrm>
              <a:off x="0" y="0"/>
              <a:ext cx="12191999" cy="675476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0A792DAB-639B-04BC-4478-EA3D00646314}"/>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754761"/>
              </a:xfrm>
              <a:prstGeom prst="rect">
                <a:avLst/>
              </a:prstGeom>
            </p:spPr>
          </p:pic>
        </mc:Fallback>
      </mc:AlternateContent>
    </p:spTree>
    <p:extLst>
      <p:ext uri="{BB962C8B-B14F-4D97-AF65-F5344CB8AC3E}">
        <p14:creationId xmlns:p14="http://schemas.microsoft.com/office/powerpoint/2010/main" val="2476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73C5FEEE-05E0-94FB-D4AB-B6BFCAB7F95F}"/>
                  </a:ext>
                </a:extLst>
              </p:cNvPr>
              <p:cNvGraphicFramePr>
                <a:graphicFrameLocks noGrp="1"/>
              </p:cNvGraphicFramePr>
              <p:nvPr>
                <p:extLst>
                  <p:ext uri="{D42A27DB-BD31-4B8C-83A1-F6EECF244321}">
                    <p14:modId xmlns:p14="http://schemas.microsoft.com/office/powerpoint/2010/main" val="3105535914"/>
                  </p:ext>
                </p:extLst>
              </p:nvPr>
            </p:nvGraphicFramePr>
            <p:xfrm>
              <a:off x="0" y="0"/>
              <a:ext cx="12192000" cy="676459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73C5FEEE-05E0-94FB-D4AB-B6BFCAB7F95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764594"/>
              </a:xfrm>
              <a:prstGeom prst="rect">
                <a:avLst/>
              </a:prstGeom>
            </p:spPr>
          </p:pic>
        </mc:Fallback>
      </mc:AlternateContent>
    </p:spTree>
    <p:extLst>
      <p:ext uri="{BB962C8B-B14F-4D97-AF65-F5344CB8AC3E}">
        <p14:creationId xmlns:p14="http://schemas.microsoft.com/office/powerpoint/2010/main" val="20731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2746-20FD-9BB6-9EBE-85E073448BF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FFE9FB1-EF98-33D4-F08B-CBEA1D6B6600}"/>
              </a:ext>
            </a:extLst>
          </p:cNvPr>
          <p:cNvSpPr>
            <a:spLocks noGrp="1"/>
          </p:cNvSpPr>
          <p:nvPr>
            <p:ph type="subTitle" idx="1"/>
          </p:nvPr>
        </p:nvSpPr>
        <p:spPr/>
        <p:txBody>
          <a:bodyPr/>
          <a:lstStyle/>
          <a:p>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2A9F2EFD-3750-2231-B434-414287F91FBE}"/>
                  </a:ext>
                </a:extLst>
              </p:cNvPr>
              <p:cNvGraphicFramePr>
                <a:graphicFrameLocks noGrp="1"/>
              </p:cNvGraphicFramePr>
              <p:nvPr>
                <p:extLst>
                  <p:ext uri="{D42A27DB-BD31-4B8C-83A1-F6EECF244321}">
                    <p14:modId xmlns:p14="http://schemas.microsoft.com/office/powerpoint/2010/main" val="3623627290"/>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2A9F2EFD-3750-2231-B434-414287F91FBE}"/>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1120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B09116B0-68F5-8B15-35D7-261BEADF841C}"/>
                  </a:ext>
                </a:extLst>
              </p:cNvPr>
              <p:cNvGraphicFramePr>
                <a:graphicFrameLocks noGrp="1"/>
              </p:cNvGraphicFramePr>
              <p:nvPr>
                <p:ph idx="1"/>
                <p:extLst>
                  <p:ext uri="{D42A27DB-BD31-4B8C-83A1-F6EECF244321}">
                    <p14:modId xmlns:p14="http://schemas.microsoft.com/office/powerpoint/2010/main" val="2753692983"/>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B09116B0-68F5-8B15-35D7-261BEADF841C}"/>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
        <p:nvSpPr>
          <p:cNvPr id="10" name="TextBox 9">
            <a:extLst>
              <a:ext uri="{FF2B5EF4-FFF2-40B4-BE49-F238E27FC236}">
                <a16:creationId xmlns:a16="http://schemas.microsoft.com/office/drawing/2014/main" id="{34FAC201-3BF4-AB50-95DA-CEBD73F5D94E}"/>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341663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E18B-53BE-2FF6-601A-A4E22057F905}"/>
              </a:ext>
            </a:extLst>
          </p:cNvPr>
          <p:cNvSpPr>
            <a:spLocks noGrp="1"/>
          </p:cNvSpPr>
          <p:nvPr>
            <p:ph type="title"/>
          </p:nvPr>
        </p:nvSpPr>
        <p:spPr>
          <a:xfrm>
            <a:off x="-76200" y="453616"/>
            <a:ext cx="10515600" cy="883572"/>
          </a:xfrm>
        </p:spPr>
        <p:txBody>
          <a:bodyPr/>
          <a:lstStyle/>
          <a:p>
            <a:pPr algn="ctr"/>
            <a:r>
              <a:rPr lang="en-US" dirty="0"/>
              <a:t>Conclusion</a:t>
            </a:r>
            <a:endParaRPr lang="en-GB" dirty="0"/>
          </a:p>
        </p:txBody>
      </p:sp>
      <p:pic>
        <p:nvPicPr>
          <p:cNvPr id="2050" name="Picture 2">
            <a:extLst>
              <a:ext uri="{FF2B5EF4-FFF2-40B4-BE49-F238E27FC236}">
                <a16:creationId xmlns:a16="http://schemas.microsoft.com/office/drawing/2014/main" id="{A602747E-FF87-A60A-0094-0A0580CA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050" y="0"/>
            <a:ext cx="30289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6B77FB-6572-0082-F6B6-8D79AF52C81E}"/>
              </a:ext>
            </a:extLst>
          </p:cNvPr>
          <p:cNvSpPr txBox="1"/>
          <p:nvPr/>
        </p:nvSpPr>
        <p:spPr>
          <a:xfrm>
            <a:off x="1789472" y="1730478"/>
            <a:ext cx="6479458" cy="3416320"/>
          </a:xfrm>
          <a:prstGeom prst="rect">
            <a:avLst/>
          </a:prstGeom>
          <a:noFill/>
        </p:spPr>
        <p:txBody>
          <a:bodyPr wrap="square" rtlCol="0">
            <a:spAutoFit/>
          </a:bodyPr>
          <a:lstStyle/>
          <a:p>
            <a:pPr algn="ctr"/>
            <a:r>
              <a:rPr lang="en-US" dirty="0"/>
              <a:t>Each metric, from streams and views to likes, danceability, energy, and liveness, provides crucial insights for shaping upcoming hit songs and albums. Artists and recording labels rely on these metrics to comprehend audience preferences and trends. For instance, platforms like YouTube gauge popularity and reach through streams and views, while Spotify's algorithm suggests songs and artists based on user behavior. Danceability and energy play pivotal roles in crafting tracks with captivating rhythms and vibrant energy, while liveness and loudness enhance a song's overall impact. By leveraging these metrics, artists and labels can strategically position their music for optimal success in the industry</a:t>
            </a:r>
            <a:r>
              <a:rPr lang="en-US" b="1" dirty="0"/>
              <a:t>.</a:t>
            </a:r>
            <a:endParaRPr lang="en-GB" b="1" dirty="0"/>
          </a:p>
        </p:txBody>
      </p:sp>
    </p:spTree>
    <p:extLst>
      <p:ext uri="{BB962C8B-B14F-4D97-AF65-F5344CB8AC3E}">
        <p14:creationId xmlns:p14="http://schemas.microsoft.com/office/powerpoint/2010/main" val="342224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60785-E85F-11D2-03A5-1B191022B4DF}"/>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
        <p:nvSpPr>
          <p:cNvPr id="7" name="TextBox 6">
            <a:extLst>
              <a:ext uri="{FF2B5EF4-FFF2-40B4-BE49-F238E27FC236}">
                <a16:creationId xmlns:a16="http://schemas.microsoft.com/office/drawing/2014/main" id="{E8DCA764-3B1F-DF37-5EE9-5A252E171A2F}"/>
              </a:ext>
            </a:extLst>
          </p:cNvPr>
          <p:cNvSpPr txBox="1"/>
          <p:nvPr/>
        </p:nvSpPr>
        <p:spPr>
          <a:xfrm>
            <a:off x="3048000" y="3246792"/>
            <a:ext cx="6096000" cy="369332"/>
          </a:xfrm>
          <a:prstGeom prst="rect">
            <a:avLst/>
          </a:prstGeom>
          <a:noFill/>
        </p:spPr>
        <p:txBody>
          <a:bodyPr wrap="square">
            <a:spAutoFit/>
          </a:bodyPr>
          <a:lstStyle/>
          <a:p>
            <a:r>
              <a:rPr lang="en-GB" b="0" dirty="0">
                <a:effectLst/>
              </a:rPr>
              <a:t> </a:t>
            </a:r>
            <a:endParaRPr lang="en-GB" dirty="0"/>
          </a:p>
        </p:txBody>
      </p:sp>
      <p:sp>
        <p:nvSpPr>
          <p:cNvPr id="9" name="TextBox 8">
            <a:extLst>
              <a:ext uri="{FF2B5EF4-FFF2-40B4-BE49-F238E27FC236}">
                <a16:creationId xmlns:a16="http://schemas.microsoft.com/office/drawing/2014/main" id="{764CA083-3F11-5696-7BFC-8A0969726AEA}"/>
              </a:ext>
            </a:extLst>
          </p:cNvPr>
          <p:cNvSpPr txBox="1"/>
          <p:nvPr/>
        </p:nvSpPr>
        <p:spPr>
          <a:xfrm>
            <a:off x="3048000" y="3246792"/>
            <a:ext cx="6096000" cy="369332"/>
          </a:xfrm>
          <a:prstGeom prst="rect">
            <a:avLst/>
          </a:prstGeom>
          <a:noFill/>
        </p:spPr>
        <p:txBody>
          <a:bodyPr wrap="square">
            <a:spAutoFit/>
          </a:bodyPr>
          <a:lstStyle/>
          <a:p>
            <a:r>
              <a:rPr lang="en-GB" dirty="0"/>
              <a:t> </a:t>
            </a:r>
          </a:p>
        </p:txBody>
      </p:sp>
      <p:pic>
        <p:nvPicPr>
          <p:cNvPr id="1026" name="Picture 2">
            <a:extLst>
              <a:ext uri="{FF2B5EF4-FFF2-40B4-BE49-F238E27FC236}">
                <a16:creationId xmlns:a16="http://schemas.microsoft.com/office/drawing/2014/main" id="{93530626-2A48-96DE-D77E-5C9A35D6C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9EDC7BA-A5A3-5D28-F21C-CA048722BB10}"/>
              </a:ext>
            </a:extLst>
          </p:cNvPr>
          <p:cNvSpPr txBox="1"/>
          <p:nvPr/>
        </p:nvSpPr>
        <p:spPr>
          <a:xfrm>
            <a:off x="2133599" y="2528478"/>
            <a:ext cx="6096000" cy="1446550"/>
          </a:xfrm>
          <a:prstGeom prst="rect">
            <a:avLst/>
          </a:prstGeom>
          <a:noFill/>
        </p:spPr>
        <p:txBody>
          <a:bodyPr wrap="square">
            <a:spAutoFit/>
          </a:bodyPr>
          <a:lstStyle/>
          <a:p>
            <a:pPr algn="ctr"/>
            <a:r>
              <a:rPr lang="en-GB" sz="4400" dirty="0">
                <a:solidFill>
                  <a:schemeClr val="bg1"/>
                </a:solidFill>
              </a:rPr>
              <a:t>Thank you for listening </a:t>
            </a:r>
          </a:p>
          <a:p>
            <a:pPr algn="ctr"/>
            <a:r>
              <a:rPr lang="en-GB" sz="4400" dirty="0">
                <a:solidFill>
                  <a:schemeClr val="bg1"/>
                </a:solidFill>
              </a:rPr>
              <a:t>Any Questions??</a:t>
            </a:r>
          </a:p>
        </p:txBody>
      </p:sp>
      <p:pic>
        <p:nvPicPr>
          <p:cNvPr id="3" name="Picture 2">
            <a:extLst>
              <a:ext uri="{FF2B5EF4-FFF2-40B4-BE49-F238E27FC236}">
                <a16:creationId xmlns:a16="http://schemas.microsoft.com/office/drawing/2014/main" id="{ED11DF6B-8C8C-6146-3F9A-DD493D5C92DA}"/>
              </a:ext>
            </a:extLst>
          </p:cNvPr>
          <p:cNvPicPr>
            <a:picLocks noChangeAspect="1"/>
          </p:cNvPicPr>
          <p:nvPr/>
        </p:nvPicPr>
        <p:blipFill rotWithShape="1">
          <a:blip r:embed="rId3"/>
          <a:srcRect l="1689" t="46877" r="68574"/>
          <a:stretch/>
        </p:blipFill>
        <p:spPr>
          <a:xfrm>
            <a:off x="0" y="3748110"/>
            <a:ext cx="3116825" cy="3109889"/>
          </a:xfrm>
          <a:prstGeom prst="rect">
            <a:avLst/>
          </a:prstGeom>
        </p:spPr>
      </p:pic>
      <p:pic>
        <p:nvPicPr>
          <p:cNvPr id="6" name="Picture 5">
            <a:extLst>
              <a:ext uri="{FF2B5EF4-FFF2-40B4-BE49-F238E27FC236}">
                <a16:creationId xmlns:a16="http://schemas.microsoft.com/office/drawing/2014/main" id="{3156EA57-3E19-052F-1240-D36819A4CF07}"/>
              </a:ext>
            </a:extLst>
          </p:cNvPr>
          <p:cNvPicPr>
            <a:picLocks noChangeAspect="1"/>
          </p:cNvPicPr>
          <p:nvPr/>
        </p:nvPicPr>
        <p:blipFill rotWithShape="1">
          <a:blip r:embed="rId4"/>
          <a:srcRect l="72847" t="18395" r="2692"/>
          <a:stretch/>
        </p:blipFill>
        <p:spPr>
          <a:xfrm>
            <a:off x="9891251" y="4463846"/>
            <a:ext cx="1359876" cy="2268308"/>
          </a:xfrm>
          <a:prstGeom prst="rect">
            <a:avLst/>
          </a:prstGeom>
        </p:spPr>
      </p:pic>
    </p:spTree>
    <p:extLst>
      <p:ext uri="{BB962C8B-B14F-4D97-AF65-F5344CB8AC3E}">
        <p14:creationId xmlns:p14="http://schemas.microsoft.com/office/powerpoint/2010/main" val="372362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D801C705-EDE8-449E-BF0E-C65F7F63EB9B}">
  <we:reference id="wa200003233" version="2.0.0.3" store="en-US" storeType="OMEX"/>
  <we:alternateReferences>
    <we:reference id="WA200003233" version="2.0.0.3" store="WA200003233" storeType="OMEX"/>
  </we:alternateReferences>
  <we:properties>
    <we:property name="pptInsertionSessionID" value="&quot;EEA86A1F-59AA-4BAC-9EDD-569F00664418&quot;"/>
    <we:property name="reportUrl" value="&quot;/groups/23d80296-9833-46cf-a0b2-e4b7f4e9abab/reports/f89e7fa3-a5af-4cfa-b6dd-f29aca85c5c5/ReportSection?experience=power-bi&quot;"/>
    <we:property name="reportName" value="&quot;Powerbi assessment final miski&quot;"/>
    <we:property name="reportState" value="&quot;CONNECTED&quot;"/>
    <we:property name="embedUrl" value="&quot;/reportEmbed?reportId=f89e7fa3-a5af-4cfa-b6dd-f29aca85c5c5&amp;groupId=23d80296-9833-46cf-a0b2-e4b7f4e9abab&amp;w=2&amp;config=eyJjbHVzdGVyVXJsIjoiaHR0cHM6Ly9XQUJJLVVLLVNPVVRILUItUFJJTUFSWS1yZWRpcmVjdC5hbmFseXNpcy53aW5kb3dzLm5ldCIsImVtYmVkRmVhdHVyZXMiOnsidXNhZ2VNZXRyaWNzVk5leHQiOnRydWV9fQ%3D%3D&amp;disableSensitivityBanner=true&quot;"/>
    <we:property name="pageName" value="&quot;ReportSection&quot;"/>
    <we:property name="pageDisplayName" value="&quot;Page 1&quot;"/>
    <we:property name="datasetId" value="&quot;e52e4411-8885-47e9-85f8-f08a07c6f017&quot;"/>
    <we:property name="backgroundColor" value="&quot;#FFFFFF&quot;"/>
    <we:property name="bookmark" value="&quot;H4sIAAAAAAAAA91XbW/bNhD+Kwa/tAWEgXqxXvItcVOgQDcEzZB9GILiKJ4dNpIokJQbL/B/35GSk7pw0yHYVrdfBPJ4vLvn7hGPvGdS2b6BzW/QIjthZ1rftmBuZzGLWLcvA6xqmOd8HmOVJlmdchCkpXundGfZyT1zYFborpQdoPEGSfjndcSgaS5g5WdLaCxGrEdjdQeN+gtHZVpyZsBtxPCub7QBb/LSgUNvdk3qNKdQ4l9S8gi1U2u8xNqN0vfYa+N284jZcRRC2l/zxoLDhe4cqI4Me9kyjuelqJclYl1kacJFmQW5atykIjbnd70hPIRy0/u0LCi6lTaqhoaFuA1aOzlZ6GZow+h8T36pB1Pje1yGpc4ptyFLttdOLTeztZ1t9OAGgbOXySu2pXRcGE3JClqnjRjaD8G5X7nRnxYGKQbJTvj2miRWdatmSugj0t/HaG2jajS+XOIjJSNgapHK5QcrpEz4TYSuHz0qtI8Z2B9d7cqRROyN0W3YNvHHkodv4YrYGBNFHbE/btBgsEAlkWpXpbdfJM9OKv8greMkxPJUBsn3FTRD4CiZfqfcmIL7UUzqL8Drv/C611v6bLdhlwQHBzLVahlyiYEmhw2egVW1Nzia2zGZQvz4GWUfwvofeORBRSzNSp4IkDmvBRa8jJMCvsn/U7mGrib6fUn+XxHsYPDfjRroEKAzZGYdkb59zh9Qg5F7/KcN2kg0Z5sA67Uyu1OCiH3+HSCNnEgrrJKc58BFnpdFRgdSfqTFaNQt2p+qFjtEYykqFBLqqiw4rzLOpchyfqSlWCv89HOVYodo+itknc7jeVLMK8E58iJJgt8nsTm8c0Lf7cPz1lDEvORziKsC/LGXlTEeX8On3mLdgZpGP+xv3wyW8ovyDMziBow7SuI9ngFfadATETb/XYveVX5szwUXabIEyBLJ4xiyiqfp8bHVXyuOiKynUzXlML4mnsPXhl4I9Aqpb1GOKVvoVujjY+4BrN+RvBMRpqslj0WRAfXPXHJ/yaQe+vxzOy0gybIKeQqSQy5FnjzbWjB46DVE0GwPNV5Ahwcu+sRd6KRn0JOX/fDUfbjqb7d/A2PKRLJqDwAA&quot;"/>
    <we:property name="initialStateBookmark" value="&quot;H4sIAAAAAAAAA91XbW/bNhD+Kwa/tAOEgXqxXvLN8TJg6NIGyZB9GILiKJ4dNrIokJQbN/B/35GSm7rwkiHYVq9fBPJ4vLvn7hHJe2BS2a6BzVtYITthp1rfrcDcTWIWsXaUvXv35nx2+eb929n5GYl155RuLTt5YA7MEt21sj003gIJ/7iJGDTNBSz9bAGNxYh1aKxuoVGfcFCmJWd63EYM77tGG/Amrxw49GbXpE5z8h3/mJJHqJ1a4xXWbpBeYqeN280jZodRCGl/zRsLDue6daBaMuxlizielqJelIh1kaUJF2UW5Kpxo4rYnN13hvAQyk3n8zCn6JbaqBoaFuI2aO3oZK6bfhVGZ3vyK92bGi9xEZZap9yGLNlOO7XYTNZ2stG96wVOXic/sC2l48JoSlbQmjWiX70Pzv3Krf44N0gxSHbCtzcksapdNmNCH5H+NkRrG1Wj8eUSHygZAdMKqVx+sETKhN9E6LrBo0L7mIH90fWuHEnEfjZ6FbaNhLHk4TlcERtioqgj9vstGgwWqCRS7ar0y1fJs6PK30jrMAmxPJVB8n0NTR84SqZ/VW5IwcMgJvVX4PVfed2bLX2227BLgoMDmVppGXKJgSaHDZ6CVbU3OJjbMZlC/PAFZT+H9R/wyIOKWJqVPBEgc14LLHgZJwU8y/+ZXENbE/2+Jv85gu0N/rNRAx0CdIZMrCPSr17yB9Rg5B7/aYM2Es3pJsD6SZndKUHEPvsGkAZOpBVWSc5z4CLPyyKjAyk/0mI06g7td1WLHaKhFBUKCXVVFpxXGedSZDk/0lKsFX78vkqxQzT+FbJOp/E0KaaV4Bx5kSTB75PYHN47oe/34XlrKGJe8inEVQH+2MvKGI/vwqe7xboDNY3+t79901vKL8pTMPNbMO4oifd4BvzFBT0SYfPvXdG7yg/Xc8FFmiwAskTyOIas4ml6fGz1z4ojIutsrKbsh27iJXxtqEOgLqS+QzmkbK5XQh8fcw9g/YbkHYkwPi15LIoM6P7MJfePTLpDX35upwUkWVYhT0FyyKXIkxdbCwYPdUMEzXZQ4wW0eOChT9yFVnoGPfnYD60uC04oGiWa57oD3wB/bg222z8B1hpAiIsPAAA=&quot;"/>
    <we:property name="isFiltersActionButtonVisible" value="true"/>
    <we:property name="isVisualContainerHeaderHidden" value="false"/>
    <we:property name="reportEmbeddedTime" value="&quot;2024-04-12T00:46:35.742Z&quot;"/>
    <we:property name="creatorTenantId" value="&quot;e90c1f93-29fc-4405-9da8-f122a14da6d1&quot;"/>
    <we:property name="creatorUserId" value="&quot;100320035EB68392&quot;"/>
    <we:property name="creatorSessionId" value="&quot;9f4ca461-cc4e-4c07-923e-a31b11ae98c5&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B6ADABDE-435B-40FA-9CBE-B42C4E428817}">
  <we:reference id="wa200003233" version="2.0.0.3" store="en-US" storeType="OMEX"/>
  <we:alternateReferences>
    <we:reference id="WA200003233" version="2.0.0.3" store="WA200003233" storeType="OMEX"/>
  </we:alternateReferences>
  <we:properties>
    <we:property name="pptInsertionSessionID" value="&quot;EEA86A1F-59AA-4BAC-9EDD-569F00664418&quot;"/>
    <we:property name="reportUrl" value="&quot;/groups/23d80296-9833-46cf-a0b2-e4b7f4e9abab/reports/f89e7fa3-a5af-4cfa-b6dd-f29aca85c5c5/ReportSection6035d001c600e128ad67?experience=power-bi&quot;"/>
    <we:property name="reportName" value="&quot;Powerbi assessment final miski&quot;"/>
    <we:property name="reportState" value="&quot;CONNECTED&quot;"/>
    <we:property name="embedUrl" value="&quot;/reportEmbed?reportId=f89e7fa3-a5af-4cfa-b6dd-f29aca85c5c5&amp;groupId=23d80296-9833-46cf-a0b2-e4b7f4e9abab&amp;w=2&amp;config=eyJjbHVzdGVyVXJsIjoiaHR0cHM6Ly9XQUJJLVVLLVNPVVRILUItUFJJTUFSWS1yZWRpcmVjdC5hbmFseXNpcy53aW5kb3dzLm5ldCIsImVtYmVkRmVhdHVyZXMiOnsidXNhZ2VNZXRyaWNzVk5leHQiOnRydWV9fQ%3D%3D&amp;disableSensitivityBanner=true&quot;"/>
    <we:property name="pageName" value="&quot;ReportSection6035d001c600e128ad67&quot;"/>
    <we:property name="pageDisplayName" value="&quot;Page 4&quot;"/>
    <we:property name="datasetId" value="&quot;e52e4411-8885-47e9-85f8-f08a07c6f017&quot;"/>
    <we:property name="backgroundColor" value="&quot;#FFFFFF&quot;"/>
    <we:property name="bookmark" value="&quot;H4sIAAAAAAAAA+1Y30/bMBD+V6o8bVI1Ob+ahDfoeNsmBGgvUx8u9qUY0jiyndIO9X/f2WkHRQwmNrYg8dT4fLn7/Pm7i92bQEjT1rD+AgsMDoIjpa4WoK9GYTAOmn1bxqsoBwYh8khglCGDlLxUa6VqTHBwE1jQc7RfpemgdgHJ+G02DqCuT2DuRhXUBsdBi9qoBmr5HXtnmrK6w804wFVbKw0u5JkFiy7sktxpTFDCDzFlBG7lEs+Q2956iq3SdjuesDgVjIV8whiGBFhMMnrH9LMe5tP+LqkHNlWNBdkQAGfj1SSKeREjRFmWl0mSFsLZjWzm9XYpt++er1tHn8WVLdXKMVVeUk4XabOhpZaTPIwgzOM8jFkOYck5c29XsrbbhOX6eNVqYpG47aNNiZO50pJTJs+WRtOTcxNMVd0t/NPxnv1MdZrjKVZ+qrHSrimSaZWV1Xq0NKO16mxX4uhd9D5wyE60oi3yXofaSmO99UJdTzVSfloz24x/QjoUS2g4We/j+YxgOo1/FxCQGkhMI2MJy2KAwJYSr80DuGZkeVQovO4MbTyKI9DTC9B2XzI00AL10drL4aPUO/1H43ur+De8b2a7SiSvyzvltZVoj/NFNTnzdZTwSZ6LkIkiilKWMJaUT9fRm2h/S7Tj/9Z4zjXwq7cyesEy2jHcV1EZZwUiS0TBkgiSPEvToVbR8zssaDFINexW5PaCGhqmHKskEzmdSaAoJxhnA92KXza017sXdyrTecRVCnlclZmIOXBRJjgZWl0sYDW8L4sD9edHob7vDa+N71HeC4WzJE8jd0VICwzpcpRn7PmXA1Eg51masRzzKIaIY5IPTHaDP9TU8gofP9S8su+XUE1nh1cMD3ZOr+JbjMEC9dznpTimBY4n0KDH2/aRJHo/2gdoBIrts3a/nyRpvufjK9Sdo8L/kxD4ND7ZDzyj0VzJEAAA&quot;"/>
    <we:property name="initialStateBookmark" value="&quot;H4sIAAAAAAAAA+1Y227bMAz9lcBPGxAM8i22+5Zmfep6QVv0ZQgGWqJTtY5lyHKarMi/j5KT9YKuHbp1c4E+2aIp8ujokJZ94wnZ1CWsDmGO3o63q9TVHPTVwPeGXrWxHR3tH4xP9r8djg/2yKxqI1XVeDs3ngE9Q3MumxZKG4GMX6dDD8ryGGZ2VEDZ4NCrUTeqglJ+x86ZHhnd4nro4bIulQYb8tSAQRt2Qe40ptz+p5AyAjdygafITWc9wVppsxmPWBgLxnw+Ygz9IAUxSmhO0z11MJ/3t0kdsImqDMiKAFgbL0ZByLMQIUiSNI+iOBPW3shqVm6Wcjv3bFVbvgwuTa6Wlqn8knLaSOs1LTUfpX4AfhqmfshS8HPOmZ1dyNJsEuarvWWtiUXitos2IU5mSktOmRxbGpuOnBtvosp27u727tlPVas5nmDhHlVGmhVFamplZLEaLJrBSrWmzXHwIfjoWWTHWtEWOa+xNrIxznqhricaKT+tma2HPyGNxQIqTtaHeA4Qmlbj3wUEpAYS06AxhGXeQ2ALidfNI7imZHlSKLxsG9p4FLugJxegzX3J0EAL1LsrJ4fPUm/1HwwfrOLf8L6ebiuRvC7vlNdGoh3OV9Xk1NVRxEdpKnwmsiCIWcRYlD9fR++i/S3RDv9b4znTwK/ey+gVy2jLcFdFeZhkiCwSGYsCiNIkjvtaRS/vsKBFL9WwXZHdC2poGHMsokSkdCaBLB9hmPR0K37Z0N7uXtypTOsRFjGkYZEnIuTARR7hqG91MYdl/94sFtSfH4W6vte/Nn6P8k4onEVpHNhPhDhDHxmkCXv5x4HIkPMkTliKaRBCwDFKeya73h9qSnmFTx9q3tj7S6iqNf0rhkc7p1PxLUZvjnrm8lKcpgaOx1Chw1t3kSQ6P9oHqASKzb221y+SNN/xcQ5la6lwfxI8l4QoknmJz0yw/xc8B8uB+wGAuRIt6hAAAA==&quot;"/>
    <we:property name="isFiltersActionButtonVisible" value="true"/>
    <we:property name="isVisualContainerHeaderHidden" value="false"/>
    <we:property name="reportEmbeddedTime" value="&quot;2024-04-12T00:47:31.113Z&quot;"/>
    <we:property name="creatorTenantId" value="&quot;e90c1f93-29fc-4405-9da8-f122a14da6d1&quot;"/>
    <we:property name="creatorUserId" value="&quot;100320035EB68392&quot;"/>
    <we:property name="creatorSessionId" value="&quot;9f10d631-ecfe-4cf3-ae26-e718add9a1dd&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93E46D2C-C327-4E7F-8863-3BB7AA9A7A2A}">
  <we:reference id="wa200003233" version="2.0.0.3" store="en-US" storeType="OMEX"/>
  <we:alternateReferences>
    <we:reference id="WA200003233" version="2.0.0.3" store="WA200003233" storeType="OMEX"/>
  </we:alternateReferences>
  <we:properties>
    <we:property name="pptInsertionSessionID" value="&quot;EEA86A1F-59AA-4BAC-9EDD-569F00664418&quot;"/>
    <we:property name="reportUrl" value="&quot;/groups/23d80296-9833-46cf-a0b2-e4b7f4e9abab/reports/f89e7fa3-a5af-4cfa-b6dd-f29aca85c5c5/ReportSectionc94546b8d05d78b45c54?experience=power-bi&quot;"/>
    <we:property name="reportName" value="&quot;Powerbi assessment final miski&quot;"/>
    <we:property name="reportState" value="&quot;CONNECTED&quot;"/>
    <we:property name="embedUrl" value="&quot;/reportEmbed?reportId=f89e7fa3-a5af-4cfa-b6dd-f29aca85c5c5&amp;groupId=23d80296-9833-46cf-a0b2-e4b7f4e9abab&amp;w=2&amp;config=eyJjbHVzdGVyVXJsIjoiaHR0cHM6Ly9XQUJJLVVLLVNPVVRILUItUFJJTUFSWS1yZWRpcmVjdC5hbmFseXNpcy53aW5kb3dzLm5ldCIsImVtYmVkRmVhdHVyZXMiOnsidXNhZ2VNZXRyaWNzVk5leHQiOnRydWV9fQ%3D%3D&amp;disableSensitivityBanner=true&quot;"/>
    <we:property name="pageName" value="&quot;ReportSectionc94546b8d05d78b45c54&quot;"/>
    <we:property name="pageDisplayName" value="&quot;Page 2&quot;"/>
    <we:property name="datasetId" value="&quot;e52e4411-8885-47e9-85f8-f08a07c6f017&quot;"/>
    <we:property name="backgroundColor" value="&quot;#FFFFFF&quot;"/>
    <we:property name="bookmark" value="&quot;H4sIAAAAAAAAA+VXS2/bMAz+K4FPGxAM8tvurU2z0zYUbbHLkAMlMa5axzJkOUtW5L+PktN2LdB1faLBgACRKIn8SH6k5MtAqq6tYf0NFhjsBQdaXyzAXIzCYBw0t2VhBCXkeYmJTIowxDCOGe3SrVW66YK9y8CCqdB+V10PtVNIwh+zcQB1fQSVm82h7nActGg63UCtfuGwmZas6XEzDnDV1tqAU3liwaJTu6TtNCco4aeYLIKwaoknKOwgPcZWG7udizJJk4wXkqUyL3iSijShM92w6mE+vN8Z9cAmurGgGgLgZORyyssUQ56gyMs4zZLIyTvVVPXWlZuzp+vWhc/iynK9cpHi52TTadpsyNVEFHmKOYMoKQvOII5ib3muars1yNfTVWsoihTbQduEYlJpowRZ8tEy2A3BuQwmuu4XfjS9JT/RvRF4jHO/1Fhl16Spa7VV8/Vo2Y3Wurc9x9GH6GPgkB0ZTSnyu04NiAsvPNM/JwbJvAz22GZ8jWhfLqERJL0LZ7+qDFZgt9Ppq2M9dDiAq9odcmuf+2bLEbYbHkyJadU/YJ+R5K+kq4mzk7rviEgoB6QTveB6cgbG3qYiTYxEc7D2NDtU5qquovEdz95ZQjezq1ZAR87/qO9tjQwOvWZRzHwdAxdZWDLOEaOEOkISxeWDdXwv574idL3BlwUM1EKpA4/whl+PLoZXBSaHTF8n+pF0bxU+i9lvE3THl3GQllkEkWQCJP1kyEIhdo0uDyZEgJG7kIw8o+se5kXGmEDG8phH8p0m45kl8m4zctuvIS28ZGFYMGAFDUrJgJ5HT39oUZ1FiQijMAeWFELIjIdPT/Kb34KnuGj1C7wJKugr3Jm7/x6vB35k82Q+ZxxzGUNBSWUsfcaV++a+fYcaCcl/l9N7/fYvKSe98SNYUKP2LYf0dS0IPIIGvU/toFHh8FG2aqGRKLdj4/6/KKLBEC6y2btI+U/PwJvxxn4D16NsrvoOAAA=&quot;"/>
    <we:property name="initialStateBookmark" value="&quot;H4sIAAAAAAAAA+VXbU/bMBD+K5U/bVI1OWnSJnyD0n1hvAgQX6ZqOtvXYEjjyHFYO9T/vrNTYCAxxqtAkyo1Ptt3z909d7YvmdJNXcJyD+bINtiWMedzsOe9iPVZtZbt7+/sbh7u/Njb3J2Q2NROm6phG5fMgS3QneimhdJrIOH3aZ9BWR5A4UczKBvssxptYyoo9S/sFtOUsy2u+gwXdWkseJVHDhx6tRe0nMZkO/oyIIsgnb7AI5Sukx5ibaxbj2WepMlQZIqnapSJJJVpQnuabjbAfHi9NxqAjU3lQFcEwMswGqQiTzESCcpRPkiHSezlja6Kcu3Kzd7jZe3j5XDhhFn4SIkzsuk1rVbkaiKzUYojDnGSZ4LDIB4EyzNdurVBsZwsaktRpNh22sYUk8JYLclSiJbFpgvOJRubsp2Hr8kt+ZFprcRDnIWpymm3JE1NbZyeLXsXTW9pWtcK7H2KPzOP7MAaSlFYdWxBngfhqfk5tkjmFdvgq/41ok11AZUk6V04m0VhsQC3Hk5eHeu2xwFCl36Tn/vaVmuO8I/hwYSYVvwD9ilJ/kq6kjg7LtuGiISqQzo2c2HGp2DdbSrSwCq0W8tAs21tr+oq7t/x7J0ldDW9agW05eyP+l7XSOfQaxbFNNQxCDmMci4EYpxQR0jiQf5gHd/LuV2EprX4soCBWih14B7e8OvRxfCqwFSX6etEP5LutcZnMfttgu750mdpPowhVlyCop+KeCTlR6PLgwmRYNVHSMZoSMc9zLIh5xI5Hw1ErN5pMp5ZIu82I7f96tIich5FGQee0UeuOND16OkXLaqzOJFRHI2AJ5mUaiiipyf5zU/BY5zX5gXuBAW0BX6Ys/8erzt+DGfJbMYFjtQAMkoq5+kzjtw39+0ESiQk/11O7/U73KS89MYPNqdGHVoO6WtqkHgAFQaf6k6jxu5RtqihUqjW39b/f9NEgy5cZLP1kQpPTxaMUAS1KPGBDf5BygKsAO43q5OZ/RsPAAA=&quot;"/>
    <we:property name="isFiltersActionButtonVisible" value="true"/>
    <we:property name="isVisualContainerHeaderHidden" value="false"/>
    <we:property name="reportEmbeddedTime" value="&quot;2024-04-12T00:45:31.924Z&quot;"/>
    <we:property name="creatorTenantId" value="&quot;e90c1f93-29fc-4405-9da8-f122a14da6d1&quot;"/>
    <we:property name="creatorUserId" value="&quot;100320035EB68392&quot;"/>
    <we:property name="creatorSessionId" value="&quot;8093af92-570e-4172-96cf-4605b1a27727&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1E5AD4B2-D40E-4BC2-978B-CFB94F667DD5}">
  <we:reference id="wa200003233" version="2.0.0.3" store="en-US" storeType="OMEX"/>
  <we:alternateReferences>
    <we:reference id="WA200003233" version="2.0.0.3" store="WA200003233" storeType="OMEX"/>
  </we:alternateReferences>
  <we:properties>
    <we:property name="pptInsertionSessionID" value="&quot;EEA86A1F-59AA-4BAC-9EDD-569F00664418&quot;"/>
    <we:property name="embedUrl" value="&quot;/reportEmbed?reportId=f89e7fa3-a5af-4cfa-b6dd-f29aca85c5c5&amp;groupId=23d80296-9833-46cf-a0b2-e4b7f4e9abab&amp;w=2&amp;config=eyJjbHVzdGVyVXJsIjoiaHR0cHM6Ly9XQUJJLVVLLVNPVVRILUItUFJJTUFSWS1yZWRpcmVjdC5hbmFseXNpcy53aW5kb3dzLm5ldCIsImVtYmVkRmVhdHVyZXMiOnsidXNhZ2VNZXRyaWNzVk5leHQiOnRydWV9fQ%3D%3D&amp;disableSensitivityBanner=true&quot;"/>
    <we:property name="bookmark" value="&quot;H4sIAAAAAAAAA91X30/bMBD+V6o8bVI12flt3qBj0iQ2VYB4mXg4O5cSSOPIcTo61P99Z6f8lBisDFTWl8YX5+67+747J1dBUXVtDcvvMMdgJ9jT+mIO5mLEg3HQ3LeFTClZhiIWjH4hB5lHtEu3ttJNF+xcBRbMDO1J1fVQO4dk/HE6DqCupzBzqxLqDsdBi6bTDdTVLxw20y1relyNA7xsa23AuTyyYNG5XdB2WhMU/slFBGWrBR6hsoP1EFtt7HrNS1A5EwzyRCZCpBEkgp7phrse5tP7XVAPbKIbC1VDAJwNACMpy1ymcSKkkizNPMCuamb1OpXbZ4+XrSufxUsr9aWrlDynmM7TakWpZiyKEBQkCZMZ45iCZO7psqrtOqBc7l+2hqpItR28TagmM20qRZF8tQx2Q3Gugomu+7m/2r9nP9K9UXiIpb/V2MouyVPXaluVy9GiGy11b3uJow/hx8AhmxpNFPldxwbUhTee6Z8TgxS+CHbYanyDaLdYQKPI+hDO7mxmcAZ2vdx/dawHui8acuXtX/pmrQ/2TtCTpp+H/pQsf5TcWd8UBospEpjGUh+pCywGzJMzMPa+FmlhCjR7S6+zz5W5bqxw/CC9LWJ0dXo9B2j7+Z3mXjfIkMxrdsSpb+KUA8c4FSphGQ2PPGTF0038qOi+IXS9wX8LGGh+0vgd1VSs7qaafykpBabYVDZvlpXjZByUCcbIC67yUCTI40zyfFspuavv/4aR26QGQqCEhKeSZbzIs0hIiEKx+bGZyAzSUCkQWSxUFBcg+JbS+7Xp6LVmTjMY6kdofsZJ9KoQQem+s5XaVIWFbnr7okPlrRkYNJlzzjBPBKMBwZhiyCK2uSZzzkTEZBnTKxyLIEszprZUky8lfGvHzoPEBprTJIYwDVkaZqzgMTIpsy0l5hnD4v2S82gfxlEs6YSmDyCEOIyBhSzctA99K95agjnS56i7IHxdCwqn0KCvQzsgrNDvI5KhKVyJ/bVx/wcV6WMIfQJ176L6j9fAh3Hvfqvf803yxDwPAAA=&quot;"/>
    <we:property name="datasetId" value="&quot;e52e4411-8885-47e9-85f8-f08a07c6f017&quot;"/>
    <we:property name="pageName" value="&quot;ReportSection1fac8090a85b59963a59&quot;"/>
    <we:property name="reportUrl" value="&quot;/links/NpecLELQwg?ctid=e90c1f93-29fc-4405-9da8-f122a14da6d1&amp;bookmarkGuid=b9879111-657a-41f8-ac64-339e14ff1355&quot;"/>
    <we:property name="reportName" value="&quot;Powerbi assessment final miski&quot;"/>
    <we:property name="reportState" value="&quot;CONNECTED&quot;"/>
    <we:property name="pageDisplayName" value="&quot;Page 3&quot;"/>
    <we:property name="backgroundColor" value="&quot;#FFFFFF&quot;"/>
    <we:property name="initialStateBookmark" value="&quot;H4sIAAAAAAAAA91XbW/TMBD+K5U/gVQhO+/Zt60MCe2FaUN8QRU6O5cuaxpHjlNWpv53zk5hMGlsdAwVPiW+2HeP73nuHN+wouraGlansEC2xw60ni/AzEeCjVmzsb17d3Syf3706XT/5JDMurWVbjq2d8MsmBnaD1XXQ+08kPHjdMygrs9g5kYl1B2OWYum0w3U1RccJtMna3pcjxlet7U24FxeWLDo3C5pOo0ptngVUkRQtlriBSo7WM+x1cZuxqIElfGcQxbLOM+TEOKc1nTDVw/z4fkuqAc20Y2FqiEAzgaAoZRlJpMozqWSPEk9wK5qZvVmK7dr369aly+L11bqa5cpeUUxnaf1mraa8jBEUBDHXKZcYAKSu9VlVdtNQLk6vG4NZZFyO3ibUE5m2lSKIvlsGeyG5Nywia77hX87/Ml+oXuj8BxL/6mxlV2Rp67VtipXo2U3Wune9hJHL4KXzCE7M5oo8rPeG1Bzb7zUnycGKXzB9vh6/B3RfrGERpH1Lpz92czgDOxmePjsWI91XzTkytvf9M1GH/wfQU+afhz6KVl+KbnLvikMFmdIYBpLdaTmWAyYJ5dg7M9apIEp0BysvM5eV+ZbYQXjO9vbIUbX0299gKZf/VDcmwIZNvOcFTH1RZwIEBgluYp5Ss0jC3jxcBHfK7oThK43+GcBA/VPar+jmpLVfc/mb0pKgSm2lc1f25XjZMzKGCMUhVBZkMcoolSKbFcp+VHf/w0jt5saCIESYpFInooiS8NcQhjk2x+bsUwhCZSCPI1yFUYF5GJH6X3bdPRbs6AeDPU9ND/iJHpWiKB039lKbavCQje9fdKh8rcZGDSZCcExi3NODYJzxZGHfHtNZoLnIZdlRL9wPIQ0SbnaUU0+lfCdbTt3NjbQnMQRBEnAkyDlhYiQS5nuKDGPaBb/Ljn31mEURpJOaLoAIURBBDzgwbZ16Evx1sIWSNdR90L4uhYUnkGDPg/tgLBCP49IhqZwKfbvxj2PK9LHEPoD1L2L6i+vzAchNJWs8YEF7krLPCz3r7j+ColCiKRdDwAA&quot;"/>
    <we:property name="isFiltersActionButtonVisible" value="true"/>
    <we:property name="isVisualContainerHeaderHidden" value="false"/>
    <we:property name="reportEmbeddedTime" value="&quot;2024-04-12T00:48:31.128Z&quot;"/>
    <we:property name="creatorTenantId" value="&quot;e90c1f93-29fc-4405-9da8-f122a14da6d1&quot;"/>
    <we:property name="creatorUserId" value="&quot;100320035EB68392&quot;"/>
    <we:property name="creatorSessionId" value="&quot;dee94075-3206-46b0-89f7-4d59660c5b93&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 BI Assessment - Spotify and YouTube Music statistics </vt:lpstr>
      <vt:lpstr>Introduction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Assessment - Spotify and YouTube Music statistics </dc:title>
  <dc:creator>Miski Hilowle</dc:creator>
  <cp:lastModifiedBy>Miski Hilowle</cp:lastModifiedBy>
  <cp:revision>1</cp:revision>
  <dcterms:created xsi:type="dcterms:W3CDTF">2024-04-12T00:49:31Z</dcterms:created>
  <dcterms:modified xsi:type="dcterms:W3CDTF">2024-04-12T02:24:13Z</dcterms:modified>
</cp:coreProperties>
</file>