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Oswald"/>
      <p:regular r:id="rId28"/>
      <p:bold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swald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Shape 8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ll graph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letely blank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7" name="Shape 117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  <p:sp>
        <p:nvSpPr>
          <p:cNvPr id="30" name="Shape 3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INTERNAL STATES OF PEOPLE WITH BPD</a:t>
            </a: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130975" y="4321975"/>
            <a:ext cx="28338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Maria Hotoiu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Federico Tavella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Group 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ctrTitle"/>
          </p:nvPr>
        </p:nvSpPr>
        <p:spPr>
          <a:xfrm>
            <a:off x="2309350" y="3269275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Temporal-causal network model</a:t>
            </a:r>
            <a:endParaRPr/>
          </a:p>
        </p:txBody>
      </p:sp>
      <p:sp>
        <p:nvSpPr>
          <p:cNvPr id="512" name="Shape 512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TEMPORAL-CAUSAL NETWORK MODEL</a:t>
            </a:r>
            <a:endParaRPr/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must include</a:t>
            </a:r>
            <a:endParaRPr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Empathic responding using mirror neurons, self-other distinction and emotion integration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Control neurons with self-other distinction and control function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Regulation of enhanced sensory processing sensitivity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Mirror neurons system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Emotion integration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REPRESENTATION</a:t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3485050" y="1567267"/>
            <a:ext cx="929494" cy="548374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26" name="Shape 526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32" name="Shape 532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Shape 535"/>
          <p:cNvSpPr/>
          <p:nvPr/>
        </p:nvSpPr>
        <p:spPr>
          <a:xfrm>
            <a:off x="5213649" y="2080225"/>
            <a:ext cx="300114" cy="273023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3">
            <a:alphaModFix/>
          </a:blip>
          <a:srcRect b="1487" l="2124" r="8229" t="9953"/>
          <a:stretch/>
        </p:blipFill>
        <p:spPr>
          <a:xfrm>
            <a:off x="2343150" y="678875"/>
            <a:ext cx="4621999" cy="3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pic>
        <p:nvPicPr>
          <p:cNvPr id="542" name="Shape 5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00" y="1502325"/>
            <a:ext cx="37719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Shape 5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925" y="1607100"/>
            <a:ext cx="36480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REPRESENTATION</a:t>
            </a:r>
            <a:endParaRPr/>
          </a:p>
        </p:txBody>
      </p:sp>
      <p:pic>
        <p:nvPicPr>
          <p:cNvPr id="549" name="Shape 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729" y="1645200"/>
            <a:ext cx="6912549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3" y="3001642"/>
            <a:ext cx="6996600" cy="817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ctrTitle"/>
          </p:nvPr>
        </p:nvSpPr>
        <p:spPr>
          <a:xfrm>
            <a:off x="2309350" y="3269275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results</a:t>
            </a:r>
            <a:endParaRPr/>
          </a:p>
        </p:txBody>
      </p:sp>
      <p:sp>
        <p:nvSpPr>
          <p:cNvPr id="556" name="Shape 55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1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3485050" y="1567267"/>
            <a:ext cx="929494" cy="548374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Shape 563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564" name="Shape 564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70" name="Shape 570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Shape 573"/>
          <p:cNvSpPr/>
          <p:nvPr/>
        </p:nvSpPr>
        <p:spPr>
          <a:xfrm>
            <a:off x="5213649" y="2080225"/>
            <a:ext cx="300114" cy="273023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4" name="Shape 5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679250"/>
            <a:ext cx="6996601" cy="3529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ctrTitle"/>
          </p:nvPr>
        </p:nvSpPr>
        <p:spPr>
          <a:xfrm>
            <a:off x="2309350" y="3269275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tuning</a:t>
            </a: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1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TUNING</a:t>
            </a:r>
            <a:endParaRPr/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Simulated annealing</a:t>
            </a:r>
            <a:endParaRPr/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Exhaustive search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ctrTitle"/>
          </p:nvPr>
        </p:nvSpPr>
        <p:spPr>
          <a:xfrm>
            <a:off x="2309350" y="3269275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592" name="Shape 592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 sz="1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1047750" y="1610700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Overview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Neurological background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Temporal-causal model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Conceptual representation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Numerical representation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Simulation results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Parameter tuning</a:t>
            </a:r>
            <a:endParaRPr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ANALYSIS</a:t>
            </a:r>
            <a:endParaRPr/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18 equilibrium equations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Stationary points at minimum and maximum values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604" name="Shape 604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us at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.hotoiu, f.tavella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@student.vu.nl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Shape 60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10" name="Shape 610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Shape 616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17" name="Shape 617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20" name="Shape 620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Shape 622"/>
          <p:cNvSpPr/>
          <p:nvPr/>
        </p:nvSpPr>
        <p:spPr>
          <a:xfrm>
            <a:off x="2077702" y="393385"/>
            <a:ext cx="290970" cy="334860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2661148" y="394410"/>
            <a:ext cx="251176" cy="33281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Shape 624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25" name="Shape 625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629" name="Shape 629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Shape 633"/>
          <p:cNvSpPr/>
          <p:nvPr/>
        </p:nvSpPr>
        <p:spPr>
          <a:xfrm>
            <a:off x="4284931" y="392863"/>
            <a:ext cx="384894" cy="335905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Shape 634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35" name="Shape 635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Shape 655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56" name="Shape 656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59" name="Shape 659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Shape 662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63" name="Shape 663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67" name="Shape 667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Shape 671"/>
          <p:cNvSpPr/>
          <p:nvPr/>
        </p:nvSpPr>
        <p:spPr>
          <a:xfrm>
            <a:off x="2048085" y="950288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2612156" y="967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3180804" y="970206"/>
            <a:ext cx="338956" cy="308317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3755576" y="973258"/>
            <a:ext cx="316510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Shape 675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76" name="Shape 676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679" name="Shape 679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682" name="Shape 682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685" name="Shape 685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688" name="Shape 688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693" name="Shape 693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696" name="Shape 696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Shape 699"/>
          <p:cNvSpPr/>
          <p:nvPr/>
        </p:nvSpPr>
        <p:spPr>
          <a:xfrm>
            <a:off x="2618782" y="1519981"/>
            <a:ext cx="335905" cy="335884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0" name="Shape 70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01" name="Shape 701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04" name="Shape 704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10" name="Shape 710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13" name="Shape 713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19" name="Shape 719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Shape 724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25" name="Shape 725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Shape 729"/>
          <p:cNvSpPr/>
          <p:nvPr/>
        </p:nvSpPr>
        <p:spPr>
          <a:xfrm>
            <a:off x="936309" y="2091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1499857" y="2091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2063406" y="2091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Shape 732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33" name="Shape 733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36" name="Shape 736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39" name="Shape 739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Shape 741"/>
          <p:cNvSpPr/>
          <p:nvPr/>
        </p:nvSpPr>
        <p:spPr>
          <a:xfrm>
            <a:off x="4317599" y="2083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Shape 742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43" name="Shape 74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46" name="Shape 746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52" name="Shape 752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Shape 754"/>
          <p:cNvSpPr/>
          <p:nvPr/>
        </p:nvSpPr>
        <p:spPr>
          <a:xfrm>
            <a:off x="1492208" y="2600114"/>
            <a:ext cx="334860" cy="429809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972049" y="2600114"/>
            <a:ext cx="248083" cy="429809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6" name="Shape 756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57" name="Shape 757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60" name="Shape 760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2" name="Shape 762"/>
          <p:cNvSpPr/>
          <p:nvPr/>
        </p:nvSpPr>
        <p:spPr>
          <a:xfrm>
            <a:off x="3736180" y="2637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Shape 763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64" name="Shape 764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67" name="Shape 767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341117" y="3226449"/>
            <a:ext cx="386922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4906165" y="2621036"/>
            <a:ext cx="269526" cy="387967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2" name="Shape 772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73" name="Shape 773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76" name="Shape 776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781" name="Shape 781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Shape 784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785" name="Shape 785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788" name="Shape 788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Shape 791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792" name="Shape 792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798" name="Shape 798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Shape 80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01" name="Shape 801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Shape 806"/>
          <p:cNvSpPr/>
          <p:nvPr/>
        </p:nvSpPr>
        <p:spPr>
          <a:xfrm>
            <a:off x="4844905" y="3182557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7" name="Shape 80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08" name="Shape 808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11" name="Shape 811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Shape 815"/>
          <p:cNvSpPr/>
          <p:nvPr/>
        </p:nvSpPr>
        <p:spPr>
          <a:xfrm>
            <a:off x="895469" y="3828789"/>
            <a:ext cx="401238" cy="22666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Shape 816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17" name="Shape 817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21" name="Shape 821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Shape 824"/>
          <p:cNvSpPr/>
          <p:nvPr/>
        </p:nvSpPr>
        <p:spPr>
          <a:xfrm>
            <a:off x="3180303" y="3772127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2616754" y="3793571"/>
            <a:ext cx="339959" cy="297094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3742304" y="3770601"/>
            <a:ext cx="343053" cy="343032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7" name="Shape 82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828" name="Shape 828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1" name="Shape 831"/>
          <p:cNvSpPr/>
          <p:nvPr/>
        </p:nvSpPr>
        <p:spPr>
          <a:xfrm>
            <a:off x="4864301" y="3765502"/>
            <a:ext cx="353252" cy="353231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Shape 832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33" name="Shape 833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Shape 836"/>
          <p:cNvSpPr/>
          <p:nvPr/>
        </p:nvSpPr>
        <p:spPr>
          <a:xfrm>
            <a:off x="299775" y="4368343"/>
            <a:ext cx="465527" cy="274647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7" name="Shape 8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38" name="Shape 838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Shape 843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44" name="Shape 844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Shape 8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48" name="Shape 848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52" name="Shape 852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Shape 85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58" name="Shape 858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64" name="Shape 864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67" name="Shape 86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Shape 873"/>
          <p:cNvSpPr/>
          <p:nvPr/>
        </p:nvSpPr>
        <p:spPr>
          <a:xfrm>
            <a:off x="4842355" y="4395912"/>
            <a:ext cx="397142" cy="219513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4" name="Shape 874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75" name="Shape 875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Shape 88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881" name="Shape 88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83" name="Shape 883"/>
          <p:cNvSpPr/>
          <p:nvPr/>
        </p:nvSpPr>
        <p:spPr>
          <a:xfrm>
            <a:off x="6553538" y="211365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4" name="Shape 884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885" name="Shape 885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Shape 887"/>
          <p:cNvSpPr/>
          <p:nvPr/>
        </p:nvSpPr>
        <p:spPr>
          <a:xfrm>
            <a:off x="7438526" y="209303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Shape 88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889" name="Shape 889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1" name="Shape 891"/>
          <p:cNvSpPr/>
          <p:nvPr/>
        </p:nvSpPr>
        <p:spPr>
          <a:xfrm>
            <a:off x="6842198" y="3193118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/>
          <p:nvPr/>
        </p:nvSpPr>
        <p:spPr>
          <a:xfrm>
            <a:off x="2468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8" name="Shape 898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8EC4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8EC4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9" name="Shape 899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A7C8"/>
                </a:solidFill>
              </a:rPr>
              <a:t>😉</a:t>
            </a:r>
            <a:endParaRPr sz="9600">
              <a:solidFill>
                <a:srgbClr val="00A7C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66" name="Shape 466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Bipolar Personality Disorder?</a:t>
            </a:r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273850" y="2364175"/>
            <a:ext cx="8691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Borderline personality disorder is a </a:t>
            </a:r>
            <a:r>
              <a:rPr b="1" lang="en"/>
              <a:t>mental illness</a:t>
            </a:r>
            <a:r>
              <a:rPr lang="en"/>
              <a:t> marked by an </a:t>
            </a:r>
            <a:r>
              <a:rPr b="1" lang="en"/>
              <a:t>ongoing pattern</a:t>
            </a:r>
            <a:r>
              <a:rPr lang="en"/>
              <a:t> of varying moods, self-image, and behavior.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People with borderline personality disorder may experience intense episodes of </a:t>
            </a:r>
            <a:r>
              <a:rPr b="1" lang="en"/>
              <a:t>anger</a:t>
            </a:r>
            <a:r>
              <a:rPr lang="en"/>
              <a:t>, </a:t>
            </a:r>
            <a:r>
              <a:rPr b="1" lang="en"/>
              <a:t>depression</a:t>
            </a:r>
            <a:r>
              <a:rPr lang="en"/>
              <a:t>, and </a:t>
            </a:r>
            <a:r>
              <a:rPr b="1" lang="en"/>
              <a:t>anxiety</a:t>
            </a:r>
            <a:r>
              <a:rPr lang="en"/>
              <a:t> that can last from a few hours to days.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Shape 477"/>
          <p:cNvPicPr preferRelativeResize="0"/>
          <p:nvPr/>
        </p:nvPicPr>
        <p:blipFill rotWithShape="1">
          <a:blip r:embed="rId3">
            <a:alphaModFix/>
          </a:blip>
          <a:srcRect b="0" l="0" r="0" t="12982"/>
          <a:stretch/>
        </p:blipFill>
        <p:spPr>
          <a:xfrm>
            <a:off x="152400" y="1404949"/>
            <a:ext cx="8839200" cy="25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1131500" y="1436325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Symptoms</a:t>
            </a:r>
            <a:endParaRPr b="1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Swinging mood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Intense/inappropriate anger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Feeling of dissociation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Depression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Distorted/unstable image of self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Extreme categorization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Fear of abandonment</a:t>
            </a:r>
            <a:endParaRPr/>
          </a:p>
        </p:txBody>
      </p:sp>
      <p:sp>
        <p:nvSpPr>
          <p:cNvPr id="484" name="Shape 48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BPD</a:t>
            </a:r>
            <a:endParaRPr/>
          </a:p>
        </p:txBody>
      </p:sp>
      <p:sp>
        <p:nvSpPr>
          <p:cNvPr id="485" name="Shape 485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Consequences</a:t>
            </a:r>
            <a:endParaRPr b="1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Unstable relationships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Self-harming behaviour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Suicidal thoughts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BPD</a:t>
            </a:r>
            <a:endParaRPr/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BPD is associated with structural and functional changes in the brain</a:t>
            </a:r>
            <a:endParaRPr sz="1800"/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3">
            <a:alphaModFix/>
          </a:blip>
          <a:srcRect b="0" l="18967" r="24783" t="0"/>
          <a:stretch/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>
            <p:ph idx="1" type="body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Risk factor or cause?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ctrTitle"/>
          </p:nvPr>
        </p:nvSpPr>
        <p:spPr>
          <a:xfrm>
            <a:off x="454875" y="3031150"/>
            <a:ext cx="7069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Neuropsychological background</a:t>
            </a:r>
            <a:endParaRPr/>
          </a:p>
        </p:txBody>
      </p:sp>
      <p:sp>
        <p:nvSpPr>
          <p:cNvPr id="499" name="Shape 499"/>
          <p:cNvSpPr txBox="1"/>
          <p:nvPr>
            <p:ph idx="1" type="subTitle"/>
          </p:nvPr>
        </p:nvSpPr>
        <p:spPr>
          <a:xfrm>
            <a:off x="1108002" y="4059250"/>
            <a:ext cx="641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the behaviour of people with BPD be explained?</a:t>
            </a:r>
            <a:endParaRPr/>
          </a:p>
        </p:txBody>
      </p:sp>
      <p:sp>
        <p:nvSpPr>
          <p:cNvPr id="500" name="Shape 500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Identity diffusion </a:t>
            </a:r>
            <a:r>
              <a:rPr lang="en"/>
              <a:t>(De Meulemeestera et al., 2016)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N</a:t>
            </a:r>
            <a:r>
              <a:rPr lang="en"/>
              <a:t>o engagement of the cognitive control regions when employing a distancing strategy to regulate emotional reactions (Koenigsberg et al., 2010)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Lower levels of self-reported trust relative to healthy controls, as well as negative expectations of social partners (King-Casas et al., 2008)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Tendency to attribute behavior to traits rather than context (Homan et al., 2017)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