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2" r:id="rId9"/>
    <p:sldId id="262" r:id="rId10"/>
    <p:sldId id="266" r:id="rId11"/>
    <p:sldId id="267" r:id="rId12"/>
    <p:sldId id="263" r:id="rId13"/>
    <p:sldId id="264" r:id="rId14"/>
    <p:sldId id="268" r:id="rId15"/>
    <p:sldId id="269" r:id="rId16"/>
    <p:sldId id="270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D8ED3-FC2C-4526-9A59-9F0B19D6EAFC}" type="datetimeFigureOut">
              <a:rPr lang="id-ID"/>
              <a:t>20/12/2016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5D9BB-64FF-402E-A653-C2026012D77C}" type="slidenum">
              <a:rPr lang="id-ID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3315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5D9BB-64FF-402E-A653-C2026012D77C}" type="slidenum">
              <a:rPr lang="id-ID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3605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5D9BB-64FF-402E-A653-C2026012D77C}" type="slidenum">
              <a:rPr lang="id-ID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2763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5D9BB-64FF-402E-A653-C2026012D77C}" type="slidenum">
              <a:rPr lang="id-ID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8333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5D9BB-64FF-402E-A653-C2026012D77C}" type="slidenum">
              <a:rPr lang="id-ID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6193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5D9BB-64FF-402E-A653-C2026012D77C}" type="slidenum">
              <a:rPr lang="id-ID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651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5D9BB-64FF-402E-A653-C2026012D77C}" type="slidenum">
              <a:rPr lang="id-ID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1389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5D9BB-64FF-402E-A653-C2026012D77C}" type="slidenum">
              <a:rPr lang="id-ID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4185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5D9BB-64FF-402E-A653-C2026012D77C}" type="slidenum">
              <a:rPr lang="id-ID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2722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5D9BB-64FF-402E-A653-C2026012D77C}" type="slidenum">
              <a:rPr lang="id-ID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687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5D9BB-64FF-402E-A653-C2026012D77C}" type="slidenum">
              <a:rPr lang="id-ID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8229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5D9BB-64FF-402E-A653-C2026012D77C}" type="slidenum">
              <a:rPr lang="id-ID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2945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5D9BB-64FF-402E-A653-C2026012D77C}" type="slidenum">
              <a:rPr lang="id-ID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408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5D9BB-64FF-402E-A653-C2026012D77C}" type="slidenum">
              <a:rPr lang="id-ID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6454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5D9BB-64FF-402E-A653-C2026012D77C}" type="slidenum">
              <a:rPr lang="id-ID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4465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5D9BB-64FF-402E-A653-C2026012D77C}" type="slidenum">
              <a:rPr lang="id-ID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8991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5D9BB-64FF-402E-A653-C2026012D77C}" type="slidenum">
              <a:rPr lang="id-ID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4044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5D9BB-64FF-402E-A653-C2026012D77C}" type="slidenum">
              <a:rPr lang="id-ID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532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Detection of Parkinson's Disease by Shifted One Dimensional Local Binary Pattern from Gait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1961" y="4086225"/>
            <a:ext cx="2865736" cy="288448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545454"/>
                </a:solidFill>
              </a:rPr>
              <a:t>Rizqi</a:t>
            </a:r>
            <a:r>
              <a:rPr lang="EN-US" dirty="0">
                <a:solidFill>
                  <a:srgbClr val="545454"/>
                </a:solidFill>
              </a:rPr>
              <a:t> </a:t>
            </a:r>
            <a:r>
              <a:rPr lang="EN-US" dirty="0" err="1">
                <a:solidFill>
                  <a:srgbClr val="545454"/>
                </a:solidFill>
              </a:rPr>
              <a:t>Okta</a:t>
            </a:r>
            <a:r>
              <a:rPr lang="EN-US" dirty="0">
                <a:solidFill>
                  <a:srgbClr val="545454"/>
                </a:solidFill>
              </a:rPr>
              <a:t> </a:t>
            </a:r>
            <a:r>
              <a:rPr lang="EN-US" dirty="0" err="1">
                <a:solidFill>
                  <a:srgbClr val="545454"/>
                </a:solidFill>
              </a:rPr>
              <a:t>Ekoputris</a:t>
            </a:r>
            <a:endParaRPr lang="EN-US" dirty="0">
              <a:solidFill>
                <a:srgbClr val="545454"/>
              </a:solidFill>
              <a:latin typeface="Corbel"/>
            </a:endParaRPr>
          </a:p>
          <a:p>
            <a:r>
              <a:rPr lang="EN-US" dirty="0" err="1">
                <a:solidFill>
                  <a:srgbClr val="545454"/>
                </a:solidFill>
              </a:rPr>
              <a:t>Ery</a:t>
            </a:r>
            <a:r>
              <a:rPr lang="EN-US" dirty="0">
                <a:solidFill>
                  <a:srgbClr val="545454"/>
                </a:solidFill>
              </a:rPr>
              <a:t> </a:t>
            </a:r>
            <a:r>
              <a:rPr lang="EN-US" dirty="0" err="1">
                <a:solidFill>
                  <a:srgbClr val="545454"/>
                </a:solidFill>
              </a:rPr>
              <a:t>Permana</a:t>
            </a:r>
            <a:r>
              <a:rPr lang="EN-US" dirty="0">
                <a:solidFill>
                  <a:srgbClr val="545454"/>
                </a:solidFill>
              </a:rPr>
              <a:t> </a:t>
            </a:r>
            <a:r>
              <a:rPr lang="EN-US" dirty="0" err="1">
                <a:solidFill>
                  <a:srgbClr val="545454"/>
                </a:solidFill>
              </a:rPr>
              <a:t>Yudha</a:t>
            </a:r>
            <a:endParaRPr lang="EN-US" dirty="0">
              <a:solidFill>
                <a:srgbClr val="545454"/>
              </a:solidFill>
            </a:endParaRPr>
          </a:p>
          <a:p>
            <a:r>
              <a:rPr lang="EN-US" dirty="0" err="1">
                <a:solidFill>
                  <a:srgbClr val="545454"/>
                </a:solidFill>
              </a:rPr>
              <a:t>Hilman</a:t>
            </a:r>
            <a:r>
              <a:rPr lang="EN-US" dirty="0">
                <a:solidFill>
                  <a:srgbClr val="545454"/>
                </a:solidFill>
              </a:rPr>
              <a:t> </a:t>
            </a:r>
            <a:r>
              <a:rPr lang="EN-US" dirty="0" err="1">
                <a:solidFill>
                  <a:srgbClr val="545454"/>
                </a:solidFill>
              </a:rPr>
              <a:t>Faiz</a:t>
            </a:r>
            <a:endParaRPr lang="EN-US" dirty="0">
              <a:solidFill>
                <a:srgbClr val="545454"/>
              </a:solidFill>
            </a:endParaRPr>
          </a:p>
          <a:p>
            <a:r>
              <a:rPr lang="EN-US" dirty="0" err="1">
                <a:solidFill>
                  <a:srgbClr val="545454"/>
                </a:solidFill>
              </a:rPr>
              <a:t>Ihsan</a:t>
            </a:r>
            <a:r>
              <a:rPr lang="EN-US" dirty="0">
                <a:solidFill>
                  <a:srgbClr val="545454"/>
                </a:solidFill>
              </a:rPr>
              <a:t> </a:t>
            </a:r>
            <a:r>
              <a:rPr lang="EN-US" dirty="0" err="1">
                <a:solidFill>
                  <a:srgbClr val="545454"/>
                </a:solidFill>
              </a:rPr>
              <a:t>Prasetya</a:t>
            </a:r>
            <a:endParaRPr lang="EN-US" dirty="0">
              <a:solidFill>
                <a:srgbClr val="54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latin typeface="Corbel"/>
              </a:rPr>
              <a:t>Blok 4:</a:t>
            </a:r>
            <a:br>
              <a:rPr lang="ID-ID" dirty="0">
                <a:solidFill>
                  <a:schemeClr val="tx1"/>
                </a:solidFill>
                <a:latin typeface="Corbel"/>
              </a:rPr>
            </a:br>
            <a:br>
              <a:rPr lang="ID-ID" dirty="0">
                <a:solidFill>
                  <a:schemeClr val="tx1"/>
                </a:solidFill>
                <a:latin typeface="Corbel"/>
              </a:rPr>
            </a:br>
            <a:r>
              <a:rPr lang="ID-ID">
                <a:latin typeface="Corbel"/>
              </a:rPr>
              <a:t> Ekstraksi Fitur Statistik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8738" y="1521126"/>
            <a:ext cx="7315200" cy="3806223"/>
          </a:xfrm>
        </p:spPr>
      </p:pic>
    </p:spTree>
    <p:extLst>
      <p:ext uri="{BB962C8B-B14F-4D97-AF65-F5344CB8AC3E}">
        <p14:creationId xmlns:p14="http://schemas.microsoft.com/office/powerpoint/2010/main" val="72841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latin typeface="Corbel"/>
              </a:rPr>
              <a:t>Blok 4:</a:t>
            </a:r>
            <a:br>
              <a:rPr lang="ID-ID" dirty="0">
                <a:solidFill>
                  <a:schemeClr val="tx1"/>
                </a:solidFill>
                <a:latin typeface="Corbel"/>
              </a:rPr>
            </a:br>
            <a:br>
              <a:rPr lang="ID-ID" dirty="0">
                <a:solidFill>
                  <a:schemeClr val="tx1"/>
                </a:solidFill>
                <a:latin typeface="Corbel"/>
              </a:rPr>
            </a:br>
            <a:r>
              <a:rPr lang="ID-ID">
                <a:latin typeface="Corbel"/>
              </a:rPr>
              <a:t> Ekstraksi Fitur Statistik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8738" y="1866784"/>
            <a:ext cx="7315200" cy="3114907"/>
          </a:xfrm>
        </p:spPr>
      </p:pic>
    </p:spTree>
    <p:extLst>
      <p:ext uri="{BB962C8B-B14F-4D97-AF65-F5344CB8AC3E}">
        <p14:creationId xmlns:p14="http://schemas.microsoft.com/office/powerpoint/2010/main" val="161468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latin typeface="Corbel"/>
              </a:rPr>
              <a:t>Blok 5:</a:t>
            </a:r>
            <a:br>
              <a:rPr lang="ID-ID" b="1" dirty="0">
                <a:solidFill>
                  <a:schemeClr val="tx1"/>
                </a:solidFill>
                <a:latin typeface="Calibri"/>
              </a:rPr>
            </a:br>
            <a:br>
              <a:rPr lang="ID-ID" b="1" dirty="0">
                <a:solidFill>
                  <a:schemeClr val="tx1"/>
                </a:solidFill>
                <a:latin typeface="Calibri"/>
              </a:rPr>
            </a:br>
            <a:r>
              <a:rPr lang="ID-ID">
                <a:latin typeface="Corbel"/>
              </a:rPr>
              <a:t>Metode Klasifikasi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3600">
                <a:solidFill>
                  <a:srgbClr val="595959"/>
                </a:solidFill>
                <a:latin typeface="Corbel"/>
              </a:rPr>
              <a:t>SVM (Support Vector Machine)</a:t>
            </a:r>
          </a:p>
          <a:p>
            <a:r>
              <a:rPr lang="ID-ID" sz="3600">
                <a:solidFill>
                  <a:srgbClr val="595959"/>
                </a:solidFill>
                <a:latin typeface="Corbel"/>
              </a:rPr>
              <a:t>Decision Tree</a:t>
            </a:r>
          </a:p>
          <a:p>
            <a:r>
              <a:rPr lang="ID-ID" sz="3600">
                <a:solidFill>
                  <a:srgbClr val="595959"/>
                </a:solidFill>
                <a:latin typeface="Corbel"/>
              </a:rPr>
              <a:t>kNN</a:t>
            </a:r>
            <a:endParaRPr lang="ID-ID" sz="3600" dirty="0">
              <a:solidFill>
                <a:srgbClr val="595959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98851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latin typeface="Corbel"/>
              </a:rPr>
              <a:t>Hasil Performa</a:t>
            </a:r>
            <a:br>
              <a:rPr lang="ID-ID" b="1" dirty="0">
                <a:solidFill>
                  <a:schemeClr val="tx1"/>
                </a:solidFill>
                <a:latin typeface="Corbel"/>
              </a:rPr>
            </a:br>
            <a:r>
              <a:rPr lang="ID-ID" b="1">
                <a:latin typeface="Corbel"/>
              </a:rPr>
              <a:t>SVM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46538" y="768350"/>
            <a:ext cx="6984312" cy="5327440"/>
          </a:xfrm>
        </p:spPr>
      </p:pic>
    </p:spTree>
    <p:extLst>
      <p:ext uri="{BB962C8B-B14F-4D97-AF65-F5344CB8AC3E}">
        <p14:creationId xmlns:p14="http://schemas.microsoft.com/office/powerpoint/2010/main" val="2590960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latin typeface="Corbel"/>
              </a:rPr>
              <a:t>Hasil Performa</a:t>
            </a:r>
            <a:br>
              <a:rPr lang="ID-ID" b="1" dirty="0">
                <a:solidFill>
                  <a:schemeClr val="tx1"/>
                </a:solidFill>
                <a:latin typeface="Corbel"/>
              </a:rPr>
            </a:br>
            <a:r>
              <a:rPr lang="ID-ID" b="1">
                <a:latin typeface="Corbel"/>
              </a:rPr>
              <a:t>KNN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3525" y="782638"/>
            <a:ext cx="6961467" cy="5327362"/>
          </a:xfrm>
        </p:spPr>
      </p:pic>
    </p:spTree>
    <p:extLst>
      <p:ext uri="{BB962C8B-B14F-4D97-AF65-F5344CB8AC3E}">
        <p14:creationId xmlns:p14="http://schemas.microsoft.com/office/powerpoint/2010/main" val="2275632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latin typeface="Corbel"/>
              </a:rPr>
              <a:t>Hasil Performa</a:t>
            </a:r>
            <a:br>
              <a:rPr lang="ID-ID" b="1" dirty="0">
                <a:solidFill>
                  <a:schemeClr val="tx1"/>
                </a:solidFill>
                <a:latin typeface="Corbel"/>
              </a:rPr>
            </a:br>
            <a:r>
              <a:rPr lang="ID-ID" b="1">
                <a:latin typeface="Corbel"/>
              </a:rPr>
              <a:t>Decision Tree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13200" y="773113"/>
            <a:ext cx="7052509" cy="5322887"/>
          </a:xfrm>
        </p:spPr>
      </p:pic>
    </p:spTree>
    <p:extLst>
      <p:ext uri="{BB962C8B-B14F-4D97-AF65-F5344CB8AC3E}">
        <p14:creationId xmlns:p14="http://schemas.microsoft.com/office/powerpoint/2010/main" val="711154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Performa Terbaik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9100" y="1583912"/>
            <a:ext cx="6684681" cy="3683400"/>
          </a:xfrm>
        </p:spPr>
      </p:pic>
    </p:spTree>
    <p:extLst>
      <p:ext uri="{BB962C8B-B14F-4D97-AF65-F5344CB8AC3E}">
        <p14:creationId xmlns:p14="http://schemas.microsoft.com/office/powerpoint/2010/main" val="248950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latin typeface="Corbel"/>
              </a:rPr>
              <a:t>Kesimpulan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>
                <a:latin typeface="Angsana New"/>
              </a:rPr>
              <a:t>Akurasi terbaik didapatkan menggunakan metode SVM dengan PL=7 dan PR=1 dan kNN dengan PL=6 PR=2, dan PL=8, PR=0 dengan akurasi sebesar 0.714</a:t>
            </a:r>
          </a:p>
        </p:txBody>
      </p:sp>
    </p:spTree>
    <p:extLst>
      <p:ext uri="{BB962C8B-B14F-4D97-AF65-F5344CB8AC3E}">
        <p14:creationId xmlns:p14="http://schemas.microsoft.com/office/powerpoint/2010/main" val="19551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Latar Belakang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>
          <a:xfrm>
            <a:off x="3733800" y="900113"/>
            <a:ext cx="3707123" cy="5121275"/>
          </a:xfrm>
        </p:spPr>
        <p:txBody>
          <a:bodyPr>
            <a:normAutofit/>
          </a:bodyPr>
          <a:lstStyle/>
          <a:p>
            <a:r>
              <a:rPr lang="ID-ID" sz="2400">
                <a:solidFill>
                  <a:srgbClr val="000000"/>
                </a:solidFill>
                <a:latin typeface="Calibri"/>
              </a:rPr>
              <a:t>Parkinson's Disease (PD) merupakan salah satu penyakit gangguan pergerakan, mempengaruhi sekitar 4 – 6,5 juta orang di seluruh dunia dan 1% adalah usia lanjut. PD merupakan penyakit degenerasi sistem saraf pusat yang menyebabkan tremor, kaku, lambat. </a:t>
            </a:r>
          </a:p>
        </p:txBody>
      </p:sp>
      <p:pic>
        <p:nvPicPr>
          <p:cNvPr id="4" name="Picture 3" descr="parkinson disea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325" y="1130991"/>
            <a:ext cx="3512569" cy="465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5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252413" y="4092611"/>
            <a:ext cx="2947987" cy="1631914"/>
          </a:xfrm>
        </p:spPr>
        <p:txBody>
          <a:bodyPr/>
          <a:lstStyle/>
          <a:p>
            <a:r>
              <a:rPr lang="ID-ID"/>
              <a:t>Alur Metode</a:t>
            </a:r>
          </a:p>
        </p:txBody>
      </p:sp>
      <p:pic>
        <p:nvPicPr>
          <p:cNvPr id="4" name="Tampungan Konten 3" descr="Gambar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1787" y="1823349"/>
            <a:ext cx="9521518" cy="2256921"/>
          </a:xfrm>
        </p:spPr>
      </p:pic>
    </p:spTree>
    <p:extLst>
      <p:ext uri="{BB962C8B-B14F-4D97-AF65-F5344CB8AC3E}">
        <p14:creationId xmlns:p14="http://schemas.microsoft.com/office/powerpoint/2010/main" val="269441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latin typeface="Corbel"/>
              </a:rPr>
              <a:t>Blok 1</a:t>
            </a:r>
            <a:r>
              <a:rPr lang="ID-ID">
                <a:latin typeface="Corbel"/>
              </a:rPr>
              <a:t>:</a:t>
            </a:r>
            <a:br>
              <a:rPr lang="ID-ID" dirty="0">
                <a:solidFill>
                  <a:schemeClr val="tx1"/>
                </a:solidFill>
                <a:latin typeface="Corbel"/>
              </a:rPr>
            </a:br>
            <a:br>
              <a:rPr lang="ID-ID" dirty="0">
                <a:solidFill>
                  <a:schemeClr val="tx1"/>
                </a:solidFill>
                <a:latin typeface="Corbel"/>
              </a:rPr>
            </a:br>
            <a:r>
              <a:rPr lang="ID-ID">
                <a:latin typeface="Corbel"/>
              </a:rPr>
              <a:t>Dataset yang digunakan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sz="2400">
                <a:solidFill>
                  <a:schemeClr val="tx1"/>
                </a:solidFill>
                <a:latin typeface="Calibri"/>
              </a:rPr>
              <a:t>Database yang digunakan berisi sinyal gerak dari 93 PD (usia 66,3 tahun, 63% laki-laki) dan 73 sehat (usia 66,3 tahun, 55% laki-laki).</a:t>
            </a:r>
            <a:endParaRPr lang="en-US" sz="2400">
              <a:solidFill>
                <a:schemeClr val="tx1"/>
              </a:solidFill>
              <a:latin typeface="Calibri"/>
            </a:endParaRPr>
          </a:p>
          <a:p>
            <a:r>
              <a:rPr lang="ID-ID" sz="2400" dirty="0">
                <a:solidFill>
                  <a:schemeClr val="tx1"/>
                </a:solidFill>
                <a:latin typeface="Calibri"/>
              </a:rPr>
              <a:t>Database juga berisi gaya tekan ke bawah dari tiap </a:t>
            </a:r>
            <a:r>
              <a:rPr lang="ID-ID" sz="2400" i="1" dirty="0">
                <a:solidFill>
                  <a:schemeClr val="tx1"/>
                </a:solidFill>
                <a:latin typeface="Calibri"/>
              </a:rPr>
              <a:t>subject</a:t>
            </a:r>
            <a:r>
              <a:rPr lang="ID-ID" sz="2400" dirty="0">
                <a:solidFill>
                  <a:schemeClr val="tx1"/>
                </a:solidFill>
                <a:latin typeface="Calibri"/>
              </a:rPr>
              <a:t> pada saat berjalan. </a:t>
            </a:r>
          </a:p>
          <a:p>
            <a:r>
              <a:rPr lang="ID-ID" sz="2400" dirty="0">
                <a:solidFill>
                  <a:schemeClr val="tx1"/>
                </a:solidFill>
                <a:latin typeface="Calibri"/>
              </a:rPr>
              <a:t>Setiap </a:t>
            </a:r>
            <a:r>
              <a:rPr lang="ID-ID" sz="2400" i="1" dirty="0">
                <a:solidFill>
                  <a:schemeClr val="tx1"/>
                </a:solidFill>
                <a:latin typeface="Calibri"/>
              </a:rPr>
              <a:t>subject</a:t>
            </a:r>
            <a:r>
              <a:rPr lang="ID-ID" sz="2400" dirty="0">
                <a:solidFill>
                  <a:schemeClr val="tx1"/>
                </a:solidFill>
                <a:latin typeface="Calibri"/>
              </a:rPr>
              <a:t> dipasang 8 sensor untuk mengukur gaya dalam Newton sebagai fungsi dari waktu. </a:t>
            </a:r>
          </a:p>
          <a:p>
            <a:r>
              <a:rPr lang="ID-ID" sz="2400" dirty="0">
                <a:solidFill>
                  <a:schemeClr val="tx1"/>
                </a:solidFill>
                <a:latin typeface="Calibri"/>
              </a:rPr>
              <a:t>Output dari setiap 16 sensor disimpan dalam pada 100 sampel per detik. </a:t>
            </a:r>
          </a:p>
          <a:p>
            <a:r>
              <a:rPr lang="ID-ID" sz="2400">
                <a:solidFill>
                  <a:schemeClr val="tx1"/>
                </a:solidFill>
                <a:latin typeface="Calibri"/>
              </a:rPr>
              <a:t>Pada final project yang kami buat, kami menggunakan 17 data pasien parkinson dan 17 data pasien normal dengan masing-masin 10 data training dan 7 data testing.  </a:t>
            </a:r>
            <a:endParaRPr lang="ID-ID" dirty="0">
              <a:solidFill>
                <a:schemeClr val="tx1"/>
              </a:solidFill>
              <a:latin typeface="Calibri"/>
            </a:endParaRPr>
          </a:p>
          <a:p>
            <a:r>
              <a:rPr lang="ID-ID" sz="2400">
                <a:solidFill>
                  <a:schemeClr val="tx1"/>
                </a:solidFill>
                <a:latin typeface="Calibri"/>
              </a:rPr>
              <a:t>Data yang digunakan adalah rata-rata dari 8 sensor kaki kiri</a:t>
            </a:r>
            <a:br>
              <a:rPr lang="ID-ID" dirty="0">
                <a:solidFill>
                  <a:schemeClr val="tx1"/>
                </a:solidFill>
                <a:latin typeface="Calibri"/>
              </a:rPr>
            </a:br>
            <a:endParaRPr lang="ID-ID" dirty="0">
              <a:solidFill>
                <a:schemeClr val="tx1"/>
              </a:solidFill>
              <a:latin typeface="Calibri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16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latin typeface="Corbel"/>
              </a:rPr>
              <a:t>Blok 2</a:t>
            </a:r>
            <a:r>
              <a:rPr lang="ID-ID">
                <a:latin typeface="Corbel"/>
              </a:rPr>
              <a:t>:</a:t>
            </a:r>
            <a:br>
              <a:rPr lang="ID-ID" dirty="0">
                <a:solidFill>
                  <a:schemeClr val="tx1"/>
                </a:solidFill>
                <a:latin typeface="Corbel"/>
              </a:rPr>
            </a:br>
            <a:br>
              <a:rPr lang="ID-ID" dirty="0">
                <a:solidFill>
                  <a:schemeClr val="tx1"/>
                </a:solidFill>
                <a:latin typeface="Corbel"/>
              </a:rPr>
            </a:br>
            <a:r>
              <a:rPr lang="ID-ID">
                <a:latin typeface="Corbel"/>
              </a:rPr>
              <a:t>Transformasi sinyal ke bentuk Shifted  1D-LBP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>
                <a:solidFill>
                  <a:schemeClr val="tx1"/>
                </a:solidFill>
              </a:rPr>
              <a:t>Shifted one-dimensional local binary pattern </a:t>
            </a:r>
            <a:r>
              <a:rPr lang="EN-US" sz="2800" dirty="0">
                <a:solidFill>
                  <a:schemeClr val="tx1"/>
                </a:solidFill>
              </a:rPr>
              <a:t>(1D-LBP), yang merupakan pengembangan dari </a:t>
            </a:r>
            <a:r>
              <a:rPr lang="EN-US" sz="2800" i="1" dirty="0">
                <a:solidFill>
                  <a:schemeClr val="tx1"/>
                </a:solidFill>
              </a:rPr>
              <a:t>local binary pattern </a:t>
            </a:r>
            <a:r>
              <a:rPr lang="EN-US" sz="2800" dirty="0">
                <a:solidFill>
                  <a:schemeClr val="tx1"/>
                </a:solidFill>
              </a:rPr>
              <a:t>(LBP), 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Dasar dari proses metode ini hampir sama dengan 1D-LBP. Pada 1D-LBP tradisional, sinyal dibagi menjadi dua tetangga yang sama pada kanan dan kiri dengan satu titik sentral ditengah (PC).</a:t>
            </a:r>
          </a:p>
          <a:p>
            <a:r>
              <a:rPr lang="EN-US" sz="2800" dirty="0">
                <a:solidFill>
                  <a:schemeClr val="tx1"/>
                </a:solidFill>
              </a:rPr>
              <a:t>Namun, pada metode kali ini, kami menggunakan jumlah ketetanggaan yang berbeda pada kanan dan kiri. 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38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ID-ID" b="1">
                <a:latin typeface="Corbel"/>
              </a:rPr>
              <a:t>Blok 2</a:t>
            </a:r>
            <a:r>
              <a:rPr lang="ID-ID">
                <a:latin typeface="Corbel"/>
              </a:rPr>
              <a:t>:</a:t>
            </a:r>
            <a:br>
              <a:rPr lang="ID-ID" dirty="0">
                <a:solidFill>
                  <a:schemeClr val="tx1"/>
                </a:solidFill>
                <a:latin typeface="Corbel"/>
              </a:rPr>
            </a:br>
            <a:br>
              <a:rPr lang="ID-ID" dirty="0">
                <a:solidFill>
                  <a:schemeClr val="tx1"/>
                </a:solidFill>
                <a:latin typeface="Corbel"/>
              </a:rPr>
            </a:br>
            <a:r>
              <a:rPr lang="ID-ID">
                <a:latin typeface="Corbel"/>
              </a:rPr>
              <a:t>Transformasi sinyal ke bentuk Shifted  1D-LBP</a:t>
            </a:r>
          </a:p>
        </p:txBody>
      </p:sp>
      <p:pic>
        <p:nvPicPr>
          <p:cNvPr id="4" name="Tampungan Konten 3" descr="Gambar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885825" y="1279434"/>
            <a:ext cx="10519523" cy="1276442"/>
          </a:xfrm>
        </p:spPr>
      </p:pic>
      <p:pic>
        <p:nvPicPr>
          <p:cNvPr id="7" name="Gamba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3657600"/>
            <a:ext cx="10443486" cy="155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0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latin typeface="Corbel"/>
              </a:rPr>
              <a:t>Blok 3:</a:t>
            </a:r>
            <a:br>
              <a:rPr lang="ID-ID" dirty="0">
                <a:solidFill>
                  <a:schemeClr val="tx1"/>
                </a:solidFill>
                <a:latin typeface="Corbel"/>
              </a:rPr>
            </a:br>
            <a:br>
              <a:rPr lang="ID-ID" dirty="0">
                <a:solidFill>
                  <a:schemeClr val="tx1"/>
                </a:solidFill>
                <a:latin typeface="Corbel"/>
              </a:rPr>
            </a:br>
            <a:r>
              <a:rPr lang="ID-ID">
                <a:latin typeface="Corbel"/>
              </a:rPr>
              <a:t> Shifted 1D-LBP Histogram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27722" t="23540" r="13190" b="21062"/>
          <a:stretch>
            <a:fillRect/>
          </a:stretch>
        </p:blipFill>
        <p:spPr>
          <a:xfrm>
            <a:off x="3905250" y="1895475"/>
            <a:ext cx="6775627" cy="3429907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rcRect l="27722" t="23540" r="13190" b="21062"/>
          <a:stretch>
            <a:fillRect/>
          </a:stretch>
        </p:blipFill>
        <p:spPr>
          <a:xfrm>
            <a:off x="3952875" y="1706120"/>
            <a:ext cx="6775627" cy="342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9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36" y="813547"/>
            <a:ext cx="11985883" cy="515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latin typeface="Corbel"/>
              </a:rPr>
              <a:t>Blok 4:</a:t>
            </a:r>
            <a:br>
              <a:rPr lang="ID-ID" dirty="0">
                <a:solidFill>
                  <a:schemeClr val="tx1"/>
                </a:solidFill>
                <a:latin typeface="Corbel"/>
              </a:rPr>
            </a:br>
            <a:br>
              <a:rPr lang="ID-ID" dirty="0">
                <a:solidFill>
                  <a:schemeClr val="tx1"/>
                </a:solidFill>
                <a:latin typeface="Corbel"/>
              </a:rPr>
            </a:br>
            <a:r>
              <a:rPr lang="ID-ID">
                <a:latin typeface="Corbel"/>
              </a:rPr>
              <a:t> Ekstraksi Fitur Statistik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8738" y="1228147"/>
            <a:ext cx="7315200" cy="4392180"/>
          </a:xfrm>
        </p:spPr>
      </p:pic>
    </p:spTree>
    <p:extLst>
      <p:ext uri="{BB962C8B-B14F-4D97-AF65-F5344CB8AC3E}">
        <p14:creationId xmlns:p14="http://schemas.microsoft.com/office/powerpoint/2010/main" val="25469720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Widescreen</PresentationFormat>
  <Paragraphs>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Frame</vt:lpstr>
      <vt:lpstr>Detection of Parkinson's Disease by Shifted One Dimensional Local Binary Pattern from Gait</vt:lpstr>
      <vt:lpstr>Latar Belakang</vt:lpstr>
      <vt:lpstr>Alur Metode</vt:lpstr>
      <vt:lpstr>Blok 1:  Dataset yang digunakan</vt:lpstr>
      <vt:lpstr>Blok 2:  Transformasi sinyal ke bentuk Shifted  1D-LBP</vt:lpstr>
      <vt:lpstr>Blok 2:  Transformasi sinyal ke bentuk Shifted  1D-LBP</vt:lpstr>
      <vt:lpstr>Blok 3:   Shifted 1D-LBP Histogram</vt:lpstr>
      <vt:lpstr>PowerPoint Presentation</vt:lpstr>
      <vt:lpstr>Blok 4:   Ekstraksi Fitur Statistik</vt:lpstr>
      <vt:lpstr>Blok 4:   Ekstraksi Fitur Statistik</vt:lpstr>
      <vt:lpstr>Blok 4:   Ekstraksi Fitur Statistik</vt:lpstr>
      <vt:lpstr>Blok 5:  Metode Klasifikasi</vt:lpstr>
      <vt:lpstr>Hasil Performa SVM</vt:lpstr>
      <vt:lpstr>Hasil Performa KNN</vt:lpstr>
      <vt:lpstr>Hasil Performa Decision Tree</vt:lpstr>
      <vt:lpstr>Hasil Performa Terbaik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</cp:revision>
  <dcterms:created xsi:type="dcterms:W3CDTF">2014-08-26T23:50:58Z</dcterms:created>
  <dcterms:modified xsi:type="dcterms:W3CDTF">2016-12-20T02:24:28Z</dcterms:modified>
</cp:coreProperties>
</file>