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6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AB94-9375-2B41-BED2-A3992C8B2C8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9E63-D6BD-3B42-9CA8-426C6917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Students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3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.1 - Linear Regression Model- robust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295400"/>
            <a:ext cx="678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r2 =</a:t>
            </a:r>
          </a:p>
          <a:p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-0.6819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159000"/>
            <a:ext cx="7112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7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.2 – Regression tree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56368"/>
            <a:ext cx="304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 r2 =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-4.2413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16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1600" dirty="0">
              <a:solidFill>
                <a:srgbClr val="4BACC6"/>
              </a:solidFill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resuberror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resubLoss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Rtree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pPr marL="285750" indent="-285750">
              <a:buFont typeface="Wingdings" charset="0"/>
              <a:buChar char="Ø"/>
            </a:pPr>
            <a:r>
              <a:rPr lang="en-US" sz="1600" dirty="0" err="1" smtClean="0">
                <a:latin typeface="Courier"/>
                <a:cs typeface="Courier"/>
              </a:rPr>
              <a:t>resuberror</a:t>
            </a:r>
            <a:r>
              <a:rPr lang="en-US" sz="1600" dirty="0" smtClean="0">
                <a:latin typeface="Courier"/>
                <a:cs typeface="Courier"/>
              </a:rPr>
              <a:t> = 15.7758</a:t>
            </a:r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308100"/>
            <a:ext cx="6667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2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.2 – Regression tree </a:t>
            </a:r>
            <a:endParaRPr lang="en-US" dirty="0"/>
          </a:p>
        </p:txBody>
      </p:sp>
      <p:pic>
        <p:nvPicPr>
          <p:cNvPr id="4" name="Picture 3" descr="path1360_Rtree_m3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168400"/>
            <a:ext cx="7962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– Regression tree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9326"/>
            <a:ext cx="35091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cvRtree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crossval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Rtree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 err="1">
                <a:latin typeface="Courier"/>
                <a:cs typeface="Courier"/>
              </a:rPr>
              <a:t>cvloss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kfoldLoss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cvRtree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5038"/>
            <a:ext cx="707998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"/>
                <a:cs typeface="Courier"/>
              </a:rPr>
              <a:t>cvRtree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classreg.learning.partition.RegressionPartitionedModel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CrossValidatedModel</a:t>
            </a:r>
            <a:r>
              <a:rPr lang="en-US" sz="1600" dirty="0" smtClean="0">
                <a:latin typeface="Courier"/>
                <a:cs typeface="Courier"/>
              </a:rPr>
              <a:t>: 'Tree'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</a:t>
            </a:r>
            <a:r>
              <a:rPr lang="en-US" sz="1600" dirty="0" err="1" smtClean="0">
                <a:latin typeface="Courier"/>
                <a:cs typeface="Courier"/>
              </a:rPr>
              <a:t>PredictorNames</a:t>
            </a:r>
            <a:r>
              <a:rPr lang="en-US" sz="1600" dirty="0" smtClean="0">
                <a:latin typeface="Courier"/>
                <a:cs typeface="Courier"/>
              </a:rPr>
              <a:t>: {1x9 cell}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</a:t>
            </a:r>
            <a:r>
              <a:rPr lang="en-US" sz="1600" dirty="0" err="1" smtClean="0">
                <a:latin typeface="Courier"/>
                <a:cs typeface="Courier"/>
              </a:rPr>
              <a:t>ResponseName</a:t>
            </a:r>
            <a:r>
              <a:rPr lang="en-US" sz="1600" dirty="0" smtClean="0">
                <a:latin typeface="Courier"/>
                <a:cs typeface="Courier"/>
              </a:rPr>
              <a:t>: 'm3002'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</a:t>
            </a:r>
            <a:r>
              <a:rPr lang="en-US" sz="1600" dirty="0" err="1" smtClean="0">
                <a:latin typeface="Courier"/>
                <a:cs typeface="Courier"/>
              </a:rPr>
              <a:t>NumObservations</a:t>
            </a:r>
            <a:r>
              <a:rPr lang="en-US" sz="1600" dirty="0" smtClean="0">
                <a:latin typeface="Courier"/>
                <a:cs typeface="Courier"/>
              </a:rPr>
              <a:t>: 98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      </a:t>
            </a:r>
            <a:r>
              <a:rPr lang="en-US" sz="1600" dirty="0" err="1" smtClean="0">
                <a:latin typeface="Courier"/>
                <a:cs typeface="Courier"/>
              </a:rPr>
              <a:t>KFold</a:t>
            </a:r>
            <a:r>
              <a:rPr lang="en-US" sz="1600" dirty="0" smtClean="0">
                <a:latin typeface="Courier"/>
                <a:cs typeface="Courier"/>
              </a:rPr>
              <a:t>: 10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  Partition: [1x1 </a:t>
            </a:r>
            <a:r>
              <a:rPr lang="en-US" sz="1600" dirty="0" err="1" smtClean="0">
                <a:latin typeface="Courier"/>
                <a:cs typeface="Courier"/>
              </a:rPr>
              <a:t>cvpartition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ResponseTransform</a:t>
            </a:r>
            <a:r>
              <a:rPr lang="en-US" sz="1600" dirty="0" smtClean="0">
                <a:latin typeface="Courier"/>
                <a:cs typeface="Courier"/>
              </a:rPr>
              <a:t>: 'none'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Properties, Methods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cvloss</a:t>
            </a:r>
            <a:r>
              <a:rPr lang="en-US" sz="1600" dirty="0" smtClean="0">
                <a:latin typeface="Courier"/>
                <a:cs typeface="Courier"/>
              </a:rPr>
              <a:t> =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85.8394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348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1360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%% INFO : </a:t>
            </a:r>
          </a:p>
          <a:p>
            <a:r>
              <a:rPr lang="en-US" dirty="0"/>
              <a:t>    %%% Path # 1360</a:t>
            </a:r>
          </a:p>
          <a:p>
            <a:r>
              <a:rPr lang="en-US" dirty="0"/>
              <a:t>    %%% Students # 142</a:t>
            </a:r>
          </a:p>
          <a:p>
            <a:r>
              <a:rPr lang="en-US" dirty="0"/>
              <a:t>        %%% Start year :</a:t>
            </a:r>
          </a:p>
          <a:p>
            <a:r>
              <a:rPr lang="en-US" dirty="0"/>
              <a:t>        %%%   2009       64     45.07%</a:t>
            </a:r>
          </a:p>
          <a:p>
            <a:r>
              <a:rPr lang="en-US" dirty="0"/>
              <a:t>        %%%   2010       78     54.93%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%%% L4 Modules number 4 : m1001 - m1002 - m1003 - m1004</a:t>
            </a:r>
          </a:p>
          <a:p>
            <a:r>
              <a:rPr lang="en-US" dirty="0"/>
              <a:t>    %%% L5 Modules number 5 : m2001 - m2002 - m2003 - m2004 - m2005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%%% L6</a:t>
            </a:r>
          </a:p>
          <a:p>
            <a:r>
              <a:rPr lang="en-US" dirty="0"/>
              <a:t>        %%% Students numbers = 141</a:t>
            </a:r>
          </a:p>
          <a:p>
            <a:r>
              <a:rPr lang="en-US" dirty="0"/>
              <a:t>        %%% L6 paths </a:t>
            </a:r>
            <a:r>
              <a:rPr lang="en-US" dirty="0" smtClean="0"/>
              <a:t>variants </a:t>
            </a:r>
            <a:r>
              <a:rPr lang="en-US" dirty="0"/>
              <a:t>number = 1 </a:t>
            </a:r>
          </a:p>
          <a:p>
            <a:r>
              <a:rPr lang="en-US" dirty="0"/>
              <a:t>        %%% L6 # 2605</a:t>
            </a:r>
          </a:p>
          <a:p>
            <a:r>
              <a:rPr lang="en-US" dirty="0"/>
              <a:t>            %%% Modules number 5: m3001 - m3002 - m3003 - m3004 - m3005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2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P(L5|L4)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Features: L4 Modules marks</a:t>
            </a:r>
          </a:p>
          <a:p>
            <a:r>
              <a:rPr lang="en-US" sz="2800" dirty="0" smtClean="0"/>
              <a:t>Target : one of the L5 modules e.g. m2004</a:t>
            </a:r>
          </a:p>
          <a:p>
            <a:r>
              <a:rPr lang="en-US" sz="2800" dirty="0" smtClean="0"/>
              <a:t>All students records from all years will be divided randomly to training and testing set (7:3)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0538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1.1 - Linear Regression Model- Robust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0" y="3213100"/>
            <a:ext cx="9550400" cy="344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000" y="1815068"/>
            <a:ext cx="6141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 r2 =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0.1666</a:t>
            </a:r>
          </a:p>
          <a:p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Courier"/>
                <a:cs typeface="Courier"/>
              </a:rPr>
              <a:t>Note: the r2 values change as target change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"/>
                <a:cs typeface="Courier"/>
              </a:rPr>
              <a:t>How I would decide the best one ?</a:t>
            </a:r>
          </a:p>
        </p:txBody>
      </p:sp>
    </p:spTree>
    <p:extLst>
      <p:ext uri="{BB962C8B-B14F-4D97-AF65-F5344CB8AC3E}">
        <p14:creationId xmlns:p14="http://schemas.microsoft.com/office/powerpoint/2010/main" val="97692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– Regression tree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56368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 r2 =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-1.0937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sz="16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4BACC6"/>
                </a:solidFill>
                <a:latin typeface="Courier"/>
                <a:cs typeface="Courier"/>
              </a:rPr>
              <a:t>Is negative r2 value good ?</a:t>
            </a:r>
          </a:p>
          <a:p>
            <a:endParaRPr lang="en-US" sz="1600" dirty="0">
              <a:solidFill>
                <a:srgbClr val="4BACC6"/>
              </a:solidFill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resuberror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resubLoss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Rtree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pPr marL="285750" indent="-285750">
              <a:buFont typeface="Wingdings" charset="0"/>
              <a:buChar char="Ø"/>
            </a:pPr>
            <a:r>
              <a:rPr lang="en-US" sz="1600" dirty="0" err="1" smtClean="0">
                <a:latin typeface="Courier"/>
                <a:cs typeface="Courier"/>
              </a:rPr>
              <a:t>resuberror</a:t>
            </a:r>
            <a:r>
              <a:rPr lang="en-US" sz="1600" dirty="0" smtClean="0">
                <a:latin typeface="Courier"/>
                <a:cs typeface="Courier"/>
              </a:rPr>
              <a:t> = 34.5868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417638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6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– Regression tree </a:t>
            </a:r>
            <a:endParaRPr lang="en-US" dirty="0"/>
          </a:p>
        </p:txBody>
      </p:sp>
      <p:pic>
        <p:nvPicPr>
          <p:cNvPr id="3" name="Picture 2" descr="path1360_Rtree_m20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137349"/>
            <a:ext cx="7912100" cy="5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– Regression tree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9326"/>
            <a:ext cx="35091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cvRtree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crossval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Rtree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 err="1">
                <a:latin typeface="Courier"/>
                <a:cs typeface="Courier"/>
              </a:rPr>
              <a:t>cvloss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kfoldLoss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cvRtree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5038"/>
            <a:ext cx="7695636" cy="455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cvRtree</a:t>
            </a:r>
            <a:r>
              <a:rPr lang="en-US" sz="1600" dirty="0">
                <a:latin typeface="Courier"/>
                <a:cs typeface="Courier"/>
              </a:rPr>
              <a:t> =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classreg.learning.partition.RegressionPartitionedModel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CrossValidatedModel</a:t>
            </a:r>
            <a:r>
              <a:rPr lang="en-US" sz="1600" dirty="0">
                <a:latin typeface="Courier"/>
                <a:cs typeface="Courier"/>
              </a:rPr>
              <a:t>: 'Tree'</a:t>
            </a:r>
          </a:p>
          <a:p>
            <a:r>
              <a:rPr lang="en-US" sz="1600" dirty="0">
                <a:latin typeface="Courier"/>
                <a:cs typeface="Courier"/>
              </a:rPr>
              <a:t>         </a:t>
            </a:r>
            <a:r>
              <a:rPr lang="en-US" sz="1600" dirty="0" err="1">
                <a:latin typeface="Courier"/>
                <a:cs typeface="Courier"/>
              </a:rPr>
              <a:t>PredictorNames</a:t>
            </a:r>
            <a:r>
              <a:rPr lang="en-US" sz="1600" dirty="0">
                <a:latin typeface="Courier"/>
                <a:cs typeface="Courier"/>
              </a:rPr>
              <a:t>: {'m1001'  'm1002'  'm1003'  'm1004'}</a:t>
            </a:r>
          </a:p>
          <a:p>
            <a:r>
              <a:rPr lang="en-US" sz="1600" dirty="0">
                <a:latin typeface="Courier"/>
                <a:cs typeface="Courier"/>
              </a:rPr>
              <a:t>           </a:t>
            </a:r>
            <a:r>
              <a:rPr lang="en-US" sz="1600" dirty="0" err="1">
                <a:latin typeface="Courier"/>
                <a:cs typeface="Courier"/>
              </a:rPr>
              <a:t>ResponseName</a:t>
            </a:r>
            <a:r>
              <a:rPr lang="en-US" sz="1600" dirty="0">
                <a:latin typeface="Courier"/>
                <a:cs typeface="Courier"/>
              </a:rPr>
              <a:t>: 'm2004'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NumObservations</a:t>
            </a:r>
            <a:r>
              <a:rPr lang="en-US" sz="1600" dirty="0">
                <a:latin typeface="Courier"/>
                <a:cs typeface="Courier"/>
              </a:rPr>
              <a:t>: 99</a:t>
            </a:r>
          </a:p>
          <a:p>
            <a:r>
              <a:rPr lang="en-US" sz="1600" dirty="0">
                <a:latin typeface="Courier"/>
                <a:cs typeface="Courier"/>
              </a:rPr>
              <a:t>                  </a:t>
            </a:r>
            <a:r>
              <a:rPr lang="en-US" sz="1600" dirty="0" err="1">
                <a:latin typeface="Courier"/>
                <a:cs typeface="Courier"/>
              </a:rPr>
              <a:t>KFold</a:t>
            </a:r>
            <a:r>
              <a:rPr lang="en-US" sz="1600" dirty="0">
                <a:latin typeface="Courier"/>
                <a:cs typeface="Courier"/>
              </a:rPr>
              <a:t>: 10</a:t>
            </a:r>
          </a:p>
          <a:p>
            <a:r>
              <a:rPr lang="en-US" sz="1600" dirty="0">
                <a:latin typeface="Courier"/>
                <a:cs typeface="Courier"/>
              </a:rPr>
              <a:t>              Partition: [1x1 </a:t>
            </a:r>
            <a:r>
              <a:rPr lang="en-US" sz="1600" dirty="0" err="1">
                <a:latin typeface="Courier"/>
                <a:cs typeface="Courier"/>
              </a:rPr>
              <a:t>cvpartition</a:t>
            </a:r>
            <a:r>
              <a:rPr lang="en-US" sz="1600" dirty="0">
                <a:latin typeface="Courier"/>
                <a:cs typeface="Courier"/>
              </a:rPr>
              <a:t>]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ResponseTransform</a:t>
            </a:r>
            <a:r>
              <a:rPr lang="en-US" sz="1600" dirty="0">
                <a:latin typeface="Courier"/>
                <a:cs typeface="Courier"/>
              </a:rPr>
              <a:t>: 'none'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Properties, Methods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cvloss</a:t>
            </a:r>
            <a:r>
              <a:rPr lang="en-US" sz="1600" dirty="0">
                <a:latin typeface="Courier"/>
                <a:cs typeface="Courier"/>
              </a:rPr>
              <a:t> =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91.5250</a:t>
            </a:r>
          </a:p>
        </p:txBody>
      </p:sp>
    </p:spTree>
    <p:extLst>
      <p:ext uri="{BB962C8B-B14F-4D97-AF65-F5344CB8AC3E}">
        <p14:creationId xmlns:p14="http://schemas.microsoft.com/office/powerpoint/2010/main" val="368987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- P(L6|L4,L5)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Features: L4 &amp; L5 Modules marks</a:t>
            </a:r>
          </a:p>
          <a:p>
            <a:r>
              <a:rPr lang="en-US" sz="2800" dirty="0" smtClean="0"/>
              <a:t>Target : one of the L6 modules e.g. m3002</a:t>
            </a:r>
          </a:p>
          <a:p>
            <a:r>
              <a:rPr lang="en-US" sz="2800" dirty="0" smtClean="0"/>
              <a:t>All students records from all years will be divided randomly to training and testing set (7:3)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9117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.1 - Linear Regression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295400"/>
            <a:ext cx="678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r2 =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0.1217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47851"/>
            <a:ext cx="7594599" cy="46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464</Words>
  <Application>Microsoft Macintosh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Predicting Students performance</vt:lpstr>
      <vt:lpstr>Path 1360</vt:lpstr>
      <vt:lpstr>1- P(L5|L4)</vt:lpstr>
      <vt:lpstr>1.1 - Linear Regression Model- Robust</vt:lpstr>
      <vt:lpstr>1.2 – Regression tree </vt:lpstr>
      <vt:lpstr>1.2 – Regression tree </vt:lpstr>
      <vt:lpstr>1.2 – Regression tree </vt:lpstr>
      <vt:lpstr>2- P(L6|L4,L5)</vt:lpstr>
      <vt:lpstr>2.1 - Linear Regression Model</vt:lpstr>
      <vt:lpstr>2.1 - Linear Regression Model- robust </vt:lpstr>
      <vt:lpstr>2.2 – Regression tree </vt:lpstr>
      <vt:lpstr>2.2 – Regression tree </vt:lpstr>
      <vt:lpstr>1.2 – Regression tree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Students performance</dc:title>
  <dc:creator>Sara Jayyar</dc:creator>
  <cp:lastModifiedBy>Sara Jayyar</cp:lastModifiedBy>
  <cp:revision>8</cp:revision>
  <dcterms:created xsi:type="dcterms:W3CDTF">2016-08-11T02:12:08Z</dcterms:created>
  <dcterms:modified xsi:type="dcterms:W3CDTF">2016-08-11T03:50:49Z</dcterms:modified>
</cp:coreProperties>
</file>