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RobotoLight-bold.fntdata"/><Relationship Id="rId21" Type="http://schemas.openxmlformats.org/officeDocument/2006/relationships/slide" Target="slides/slide16.xml"/><Relationship Id="rId43" Type="http://schemas.openxmlformats.org/officeDocument/2006/relationships/font" Target="fonts/RobotoLight-regular.fntdata"/><Relationship Id="rId24" Type="http://schemas.openxmlformats.org/officeDocument/2006/relationships/slide" Target="slides/slide19.xml"/><Relationship Id="rId46" Type="http://schemas.openxmlformats.org/officeDocument/2006/relationships/font" Target="fonts/RobotoLight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96d2fee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96d2fe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5e2c55e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5e2c55e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5e2c55e8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5e2c55e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596d2fee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596d2fee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da6bf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bda6bf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5bda6bf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5bda6bf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bda6bf4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bda6bf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5bda6bf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5bda6bf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5bda6bf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5bda6bf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5bda6bf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5bda6bf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596d2fee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596d2fe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5bda6bf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5bda6bf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5bda6bf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5bda6bf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5bda6bf4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5bda6bf4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5bda6bf4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5bda6bf4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5bda6bf4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5bda6bf4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5bda6bf4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5bda6bf4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5bda6bf4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5bda6bf4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5bda6bf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5bda6bf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5bda6bf4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5bda6bf4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5bda6bf4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5bda6bf4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596d2fee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596d2fe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5bda6bf4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5bda6bf4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5bda6bf4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5bda6bf4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5bda6bf4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5bda6bf4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5bda6bf46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5bda6bf4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96d2fee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596d2fee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96d2fee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596d2fee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96d2fe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596d2fe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596d2fe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596d2fe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596d2fee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596d2fee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5e2c55e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5e2c55e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2800"/>
              <a:buNone/>
              <a:defRPr sz="2800">
                <a:solidFill>
                  <a:srgbClr val="EF8D8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7190850" y="4719675"/>
            <a:ext cx="1869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cxnSp>
        <p:nvCxnSpPr>
          <p:cNvPr id="10" name="Google Shape;10;p1"/>
          <p:cNvCxnSpPr/>
          <p:nvPr/>
        </p:nvCxnSpPr>
        <p:spPr>
          <a:xfrm flipH="1" rot="10800000">
            <a:off x="7377750" y="4663225"/>
            <a:ext cx="309000" cy="1077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1"/>
          <p:cNvSpPr/>
          <p:nvPr/>
        </p:nvSpPr>
        <p:spPr>
          <a:xfrm>
            <a:off x="7630600" y="4568875"/>
            <a:ext cx="1869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630600" y="4865275"/>
            <a:ext cx="1869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7986150" y="4703625"/>
            <a:ext cx="1869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285550" y="4483525"/>
            <a:ext cx="1869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832300" y="4152700"/>
            <a:ext cx="1869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442875" y="4152700"/>
            <a:ext cx="1869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442875" y="4814350"/>
            <a:ext cx="1869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cxnSp>
        <p:nvCxnSpPr>
          <p:cNvPr id="18" name="Google Shape;18;p1"/>
          <p:cNvCxnSpPr>
            <a:stCxn id="11" idx="6"/>
            <a:endCxn id="13" idx="2"/>
          </p:cNvCxnSpPr>
          <p:nvPr/>
        </p:nvCxnSpPr>
        <p:spPr>
          <a:xfrm>
            <a:off x="7817500" y="4658725"/>
            <a:ext cx="168600" cy="1347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1"/>
          <p:cNvCxnSpPr>
            <a:stCxn id="12" idx="6"/>
            <a:endCxn id="13" idx="2"/>
          </p:cNvCxnSpPr>
          <p:nvPr/>
        </p:nvCxnSpPr>
        <p:spPr>
          <a:xfrm flipH="1" rot="10800000">
            <a:off x="7817500" y="4793425"/>
            <a:ext cx="168600" cy="1617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1"/>
          <p:cNvCxnSpPr>
            <a:endCxn id="12" idx="2"/>
          </p:cNvCxnSpPr>
          <p:nvPr/>
        </p:nvCxnSpPr>
        <p:spPr>
          <a:xfrm>
            <a:off x="7361200" y="4865125"/>
            <a:ext cx="269400" cy="900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1"/>
          <p:cNvCxnSpPr>
            <a:stCxn id="13" idx="6"/>
            <a:endCxn id="14" idx="3"/>
          </p:cNvCxnSpPr>
          <p:nvPr/>
        </p:nvCxnSpPr>
        <p:spPr>
          <a:xfrm flipH="1" rot="10800000">
            <a:off x="8173050" y="4636875"/>
            <a:ext cx="139800" cy="1566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1"/>
          <p:cNvCxnSpPr>
            <a:stCxn id="13" idx="6"/>
            <a:endCxn id="17" idx="2"/>
          </p:cNvCxnSpPr>
          <p:nvPr/>
        </p:nvCxnSpPr>
        <p:spPr>
          <a:xfrm>
            <a:off x="8173050" y="4793475"/>
            <a:ext cx="269700" cy="1107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1"/>
          <p:cNvCxnSpPr>
            <a:stCxn id="17" idx="7"/>
            <a:endCxn id="15" idx="4"/>
          </p:cNvCxnSpPr>
          <p:nvPr/>
        </p:nvCxnSpPr>
        <p:spPr>
          <a:xfrm flipH="1" rot="10800000">
            <a:off x="8602404" y="4332466"/>
            <a:ext cx="323400" cy="5082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1"/>
          <p:cNvCxnSpPr>
            <a:stCxn id="17" idx="6"/>
            <a:endCxn id="16" idx="4"/>
          </p:cNvCxnSpPr>
          <p:nvPr/>
        </p:nvCxnSpPr>
        <p:spPr>
          <a:xfrm rot="10800000">
            <a:off x="8536475" y="4332400"/>
            <a:ext cx="93300" cy="5718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1"/>
          <p:cNvCxnSpPr>
            <a:endCxn id="15" idx="3"/>
          </p:cNvCxnSpPr>
          <p:nvPr/>
        </p:nvCxnSpPr>
        <p:spPr>
          <a:xfrm flipH="1" rot="10800000">
            <a:off x="8472371" y="4306084"/>
            <a:ext cx="387300" cy="2457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1"/>
          <p:cNvCxnSpPr>
            <a:stCxn id="14" idx="7"/>
            <a:endCxn id="16" idx="4"/>
          </p:cNvCxnSpPr>
          <p:nvPr/>
        </p:nvCxnSpPr>
        <p:spPr>
          <a:xfrm flipH="1" rot="10800000">
            <a:off x="8445079" y="4332541"/>
            <a:ext cx="91200" cy="1773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1"/>
          <p:cNvSpPr/>
          <p:nvPr/>
        </p:nvSpPr>
        <p:spPr>
          <a:xfrm>
            <a:off x="8670650" y="3642175"/>
            <a:ext cx="1869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cxnSp>
        <p:nvCxnSpPr>
          <p:cNvPr id="28" name="Google Shape;28;p1"/>
          <p:cNvCxnSpPr>
            <a:stCxn id="16" idx="0"/>
            <a:endCxn id="27" idx="4"/>
          </p:cNvCxnSpPr>
          <p:nvPr/>
        </p:nvCxnSpPr>
        <p:spPr>
          <a:xfrm flipH="1" rot="10800000">
            <a:off x="8536325" y="3821800"/>
            <a:ext cx="227700" cy="3309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1"/>
          <p:cNvCxnSpPr>
            <a:stCxn id="15" idx="0"/>
            <a:endCxn id="27" idx="4"/>
          </p:cNvCxnSpPr>
          <p:nvPr/>
        </p:nvCxnSpPr>
        <p:spPr>
          <a:xfrm rot="10800000">
            <a:off x="8764050" y="3821800"/>
            <a:ext cx="161700" cy="3309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1"/>
          <p:cNvSpPr/>
          <p:nvPr/>
        </p:nvSpPr>
        <p:spPr>
          <a:xfrm flipH="1" rot="10800000">
            <a:off x="6916908" y="300475"/>
            <a:ext cx="2016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cxnSp>
        <p:nvCxnSpPr>
          <p:cNvPr id="31" name="Google Shape;31;p1"/>
          <p:cNvCxnSpPr/>
          <p:nvPr/>
        </p:nvCxnSpPr>
        <p:spPr>
          <a:xfrm>
            <a:off x="7118239" y="428925"/>
            <a:ext cx="333000" cy="1077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1"/>
          <p:cNvSpPr/>
          <p:nvPr/>
        </p:nvSpPr>
        <p:spPr>
          <a:xfrm flipH="1" rot="10800000">
            <a:off x="7390612" y="451275"/>
            <a:ext cx="2016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sp>
        <p:nvSpPr>
          <p:cNvPr id="33" name="Google Shape;33;p1"/>
          <p:cNvSpPr/>
          <p:nvPr/>
        </p:nvSpPr>
        <p:spPr>
          <a:xfrm flipH="1" rot="10800000">
            <a:off x="7390612" y="154875"/>
            <a:ext cx="2016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sp>
        <p:nvSpPr>
          <p:cNvPr id="34" name="Google Shape;34;p1"/>
          <p:cNvSpPr/>
          <p:nvPr/>
        </p:nvSpPr>
        <p:spPr>
          <a:xfrm flipH="1" rot="10800000">
            <a:off x="7773614" y="316525"/>
            <a:ext cx="2016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sp>
        <p:nvSpPr>
          <p:cNvPr id="35" name="Google Shape;35;p1"/>
          <p:cNvSpPr/>
          <p:nvPr/>
        </p:nvSpPr>
        <p:spPr>
          <a:xfrm flipH="1" rot="10800000">
            <a:off x="8096131" y="536625"/>
            <a:ext cx="2016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sp>
        <p:nvSpPr>
          <p:cNvPr id="36" name="Google Shape;36;p1"/>
          <p:cNvSpPr/>
          <p:nvPr/>
        </p:nvSpPr>
        <p:spPr>
          <a:xfrm flipH="1" rot="10800000">
            <a:off x="8685097" y="867450"/>
            <a:ext cx="2016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sp>
        <p:nvSpPr>
          <p:cNvPr id="37" name="Google Shape;37;p1"/>
          <p:cNvSpPr/>
          <p:nvPr/>
        </p:nvSpPr>
        <p:spPr>
          <a:xfrm flipH="1" rot="10800000">
            <a:off x="8265604" y="867450"/>
            <a:ext cx="2016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sp>
        <p:nvSpPr>
          <p:cNvPr id="38" name="Google Shape;38;p1"/>
          <p:cNvSpPr/>
          <p:nvPr/>
        </p:nvSpPr>
        <p:spPr>
          <a:xfrm flipH="1" rot="10800000">
            <a:off x="8265604" y="205800"/>
            <a:ext cx="2016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cxnSp>
        <p:nvCxnSpPr>
          <p:cNvPr id="39" name="Google Shape;39;p1"/>
          <p:cNvCxnSpPr>
            <a:stCxn id="32" idx="6"/>
            <a:endCxn id="34" idx="2"/>
          </p:cNvCxnSpPr>
          <p:nvPr/>
        </p:nvCxnSpPr>
        <p:spPr>
          <a:xfrm flipH="1" rot="10800000">
            <a:off x="7592212" y="406425"/>
            <a:ext cx="181500" cy="1347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1"/>
          <p:cNvCxnSpPr>
            <a:stCxn id="33" idx="6"/>
            <a:endCxn id="34" idx="2"/>
          </p:cNvCxnSpPr>
          <p:nvPr/>
        </p:nvCxnSpPr>
        <p:spPr>
          <a:xfrm>
            <a:off x="7592212" y="244725"/>
            <a:ext cx="181500" cy="1617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1"/>
          <p:cNvCxnSpPr>
            <a:endCxn id="33" idx="2"/>
          </p:cNvCxnSpPr>
          <p:nvPr/>
        </p:nvCxnSpPr>
        <p:spPr>
          <a:xfrm flipH="1" rot="10800000">
            <a:off x="7100212" y="244725"/>
            <a:ext cx="290400" cy="900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Google Shape;42;p1"/>
          <p:cNvCxnSpPr>
            <a:stCxn id="34" idx="6"/>
            <a:endCxn id="35" idx="3"/>
          </p:cNvCxnSpPr>
          <p:nvPr/>
        </p:nvCxnSpPr>
        <p:spPr>
          <a:xfrm>
            <a:off x="7975214" y="406375"/>
            <a:ext cx="150300" cy="1566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1"/>
          <p:cNvCxnSpPr>
            <a:stCxn id="34" idx="6"/>
            <a:endCxn id="38" idx="2"/>
          </p:cNvCxnSpPr>
          <p:nvPr/>
        </p:nvCxnSpPr>
        <p:spPr>
          <a:xfrm flipH="1" rot="10800000">
            <a:off x="7975214" y="295675"/>
            <a:ext cx="290400" cy="1107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1"/>
          <p:cNvCxnSpPr>
            <a:stCxn id="38" idx="7"/>
            <a:endCxn id="36" idx="4"/>
          </p:cNvCxnSpPr>
          <p:nvPr/>
        </p:nvCxnSpPr>
        <p:spPr>
          <a:xfrm>
            <a:off x="8437680" y="359184"/>
            <a:ext cx="348300" cy="5082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1"/>
          <p:cNvCxnSpPr>
            <a:stCxn id="38" idx="6"/>
            <a:endCxn id="37" idx="4"/>
          </p:cNvCxnSpPr>
          <p:nvPr/>
        </p:nvCxnSpPr>
        <p:spPr>
          <a:xfrm flipH="1">
            <a:off x="8366404" y="295650"/>
            <a:ext cx="100800" cy="5718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1"/>
          <p:cNvCxnSpPr>
            <a:endCxn id="36" idx="3"/>
          </p:cNvCxnSpPr>
          <p:nvPr/>
        </p:nvCxnSpPr>
        <p:spPr>
          <a:xfrm>
            <a:off x="8297621" y="648066"/>
            <a:ext cx="417000" cy="2457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1"/>
          <p:cNvCxnSpPr>
            <a:stCxn id="35" idx="7"/>
            <a:endCxn id="37" idx="4"/>
          </p:cNvCxnSpPr>
          <p:nvPr/>
        </p:nvCxnSpPr>
        <p:spPr>
          <a:xfrm>
            <a:off x="8268208" y="690009"/>
            <a:ext cx="98100" cy="1773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1"/>
          <p:cNvSpPr/>
          <p:nvPr/>
        </p:nvSpPr>
        <p:spPr>
          <a:xfrm flipH="1" rot="10800000">
            <a:off x="8510966" y="1377975"/>
            <a:ext cx="201600" cy="17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8D89"/>
              </a:solidFill>
              <a:highlight>
                <a:srgbClr val="EF8D89"/>
              </a:highlight>
            </a:endParaRPr>
          </a:p>
        </p:txBody>
      </p:sp>
      <p:cxnSp>
        <p:nvCxnSpPr>
          <p:cNvPr id="49" name="Google Shape;49;p1"/>
          <p:cNvCxnSpPr>
            <a:stCxn id="37" idx="0"/>
            <a:endCxn id="48" idx="4"/>
          </p:cNvCxnSpPr>
          <p:nvPr/>
        </p:nvCxnSpPr>
        <p:spPr>
          <a:xfrm>
            <a:off x="8366404" y="1047150"/>
            <a:ext cx="245400" cy="3309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1"/>
          <p:cNvCxnSpPr>
            <a:stCxn id="36" idx="0"/>
            <a:endCxn id="48" idx="4"/>
          </p:cNvCxnSpPr>
          <p:nvPr/>
        </p:nvCxnSpPr>
        <p:spPr>
          <a:xfrm flipH="1">
            <a:off x="8611897" y="1047150"/>
            <a:ext cx="174000" cy="330900"/>
          </a:xfrm>
          <a:prstGeom prst="straightConnector1">
            <a:avLst/>
          </a:prstGeom>
          <a:noFill/>
          <a:ln cap="flat" cmpd="sng" w="9525">
            <a:solidFill>
              <a:srgbClr val="EF8D8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hyperlink" Target="https://github.com/pytorch/pytorch/issues/13246#issuecomment-44577003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311708" y="1195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ML modeli i grafičke kartice</a:t>
            </a:r>
            <a:endParaRPr>
              <a:solidFill>
                <a:srgbClr val="EF8D8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311700" y="3315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Roboto Light"/>
                <a:ea typeface="Roboto Light"/>
                <a:cs typeface="Roboto Light"/>
                <a:sym typeface="Roboto Light"/>
              </a:rPr>
              <a:t>Napredne arhitekture računala - seminarski rad</a:t>
            </a:r>
            <a:endParaRPr sz="2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Grafičke kartice 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8D89"/>
                </a:solidFill>
                <a:highlight>
                  <a:schemeClr val="lt1"/>
                </a:highlight>
              </a:rPr>
              <a:t>nVidia Tesla T4</a:t>
            </a:r>
            <a:endParaRPr b="1" sz="2000">
              <a:solidFill>
                <a:srgbClr val="EF8D8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999999"/>
              </a:solidFill>
              <a:highlight>
                <a:schemeClr val="lt1"/>
              </a:highlight>
            </a:endParaRPr>
          </a:p>
        </p:txBody>
      </p:sp>
      <p:sp>
        <p:nvSpPr>
          <p:cNvPr id="159" name="Google Shape;159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rgbClr val="EF8D89"/>
                </a:solidFill>
              </a:rPr>
              <a:t>nVidia Tesla P100</a:t>
            </a:r>
            <a:endParaRPr b="1" sz="2000">
              <a:solidFill>
                <a:srgbClr val="EF8D89"/>
              </a:solidFill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8" y="2807676"/>
            <a:ext cx="4183575" cy="163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674" y="1017727"/>
            <a:ext cx="1518004" cy="10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2045" y="1017725"/>
            <a:ext cx="1825900" cy="8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3101" y="2867851"/>
            <a:ext cx="4868582" cy="15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NVIDIA TESLA P100 vs. NVIDIA T4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75" y="1243125"/>
            <a:ext cx="6532051" cy="13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275" y="2984603"/>
            <a:ext cx="6532051" cy="1378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PyTorch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75" y="1424450"/>
            <a:ext cx="7561125" cy="2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75" y="1900275"/>
            <a:ext cx="8234753" cy="2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75" y="2571750"/>
            <a:ext cx="4062075" cy="6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339125"/>
            <a:ext cx="8839201" cy="24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Optimizacija treniranja duboke neuronske mreže softverskim pristupom u PyTorch programskom okviru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Strojno učenje -&gt; podaci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Ograničena memorija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Lazy loading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Batch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Višestruki pristup memoriji - “skupa” operacija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“Prazni hod”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Optimizacija?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-GB"/>
              <a:t>Pytorch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Dataloader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002" y="1403388"/>
            <a:ext cx="2869125" cy="291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734000" y="39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Dataloader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50" y="1898388"/>
            <a:ext cx="7852101" cy="13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/>
          <p:nvPr/>
        </p:nvSpPr>
        <p:spPr>
          <a:xfrm>
            <a:off x="3197275" y="2246850"/>
            <a:ext cx="1104600" cy="216600"/>
          </a:xfrm>
          <a:prstGeom prst="rect">
            <a:avLst/>
          </a:prstGeom>
          <a:noFill/>
          <a:ln cap="flat" cmpd="sng" w="2857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1659675" y="2463450"/>
            <a:ext cx="1322100" cy="216600"/>
          </a:xfrm>
          <a:prstGeom prst="rect">
            <a:avLst/>
          </a:prstGeom>
          <a:noFill/>
          <a:ln cap="flat" cmpd="sng" w="2857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num_workers</a:t>
            </a:r>
            <a:r>
              <a:rPr lang="en-GB"/>
              <a:t>		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311700" y="1152475"/>
            <a:ext cx="8520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Paralelizacija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Multithreading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Multiprocessing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Thread-safe?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Global interpreter lock(GIL)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 </a:t>
            </a:r>
            <a:r>
              <a:rPr i="1" lang="en-GB"/>
              <a:t>thread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Multithreading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Multiprocessing</a:t>
            </a:r>
            <a:endParaRPr i="1"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025" y="1614475"/>
            <a:ext cx="4248625" cy="23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/>
          <p:nvPr/>
        </p:nvSpPr>
        <p:spPr>
          <a:xfrm>
            <a:off x="2331000" y="3289625"/>
            <a:ext cx="639000" cy="649800"/>
          </a:xfrm>
          <a:prstGeom prst="mathMultiply">
            <a:avLst>
              <a:gd fmla="val 23292" name="adj1"/>
            </a:avLst>
          </a:prstGeom>
          <a:solidFill>
            <a:srgbClr val="EF8D8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r>
              <a:rPr lang="en-GB"/>
              <a:t>um_workers = 0		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Single-process(default)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Nema dodatnih procesa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Blokiranje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num_workers = X		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Multi</a:t>
            </a:r>
            <a:r>
              <a:rPr i="1" lang="en-GB"/>
              <a:t> - process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25" y="1640950"/>
            <a:ext cx="8619149" cy="199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num_workers = X		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Iteracija </a:t>
            </a:r>
            <a:r>
              <a:rPr i="1" lang="en-GB"/>
              <a:t>dataloadera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num_worker </a:t>
            </a:r>
            <a:r>
              <a:rPr lang="en-GB"/>
              <a:t>procesa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Mogući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Zauzeće RAM resursa kroz iteracije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Identifikacija problema?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Postupak alokacije procesa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Dizajn Python jezika</a:t>
            </a: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963" y="1566500"/>
            <a:ext cx="36099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5302913" y="3966800"/>
            <a:ext cx="3086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https://github.com/pytorch/pytorch/issues/13246#issuecomment-445770039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Sadržaj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311700" y="1152475"/>
            <a:ext cx="8520600" cy="3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400"/>
              <a:buChar char="○"/>
            </a:pPr>
            <a:r>
              <a:rPr lang="en-GB"/>
              <a:t>Okruženje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400"/>
              <a:buChar char="○"/>
            </a:pPr>
            <a:r>
              <a:rPr lang="en-GB"/>
              <a:t>Testovi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400"/>
              <a:buChar char="○"/>
            </a:pPr>
            <a:r>
              <a:rPr lang="en-GB"/>
              <a:t>Rezultati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Optimizacija treniranja duboke neuronske mreže hardwerskim pristupom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400"/>
              <a:buChar char="○"/>
            </a:pPr>
            <a:r>
              <a:rPr lang="en-GB"/>
              <a:t>Usporedba tehnologija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400"/>
              <a:buChar char="○"/>
            </a:pPr>
            <a:r>
              <a:rPr lang="en-GB"/>
              <a:t>Korišteni GPU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400"/>
              <a:buChar char="○"/>
            </a:pPr>
            <a:r>
              <a:rPr lang="en-GB"/>
              <a:t>Komentar rezultata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400"/>
              <a:buChar char="○"/>
            </a:pPr>
            <a:r>
              <a:rPr lang="en-GB"/>
              <a:t>Primjena PyTorch i CUDA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Optimizacija treniranja duboke neuronske mreže softwerskim pristupom u PyTorch programskom okviru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400"/>
              <a:buChar char="○"/>
            </a:pPr>
            <a:r>
              <a:rPr lang="en-GB"/>
              <a:t>DataLoader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400"/>
              <a:buChar char="○"/>
            </a:pPr>
            <a:r>
              <a:rPr lang="en-GB"/>
              <a:t>Num_workers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400"/>
              <a:buChar char="○"/>
            </a:pPr>
            <a:r>
              <a:rPr lang="en-GB"/>
              <a:t>Unix fork()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400"/>
              <a:buChar char="○"/>
            </a:pPr>
            <a:r>
              <a:rPr lang="en-GB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8D89"/>
              </a:buClr>
              <a:buSzPts val="1400"/>
              <a:buChar char="○"/>
            </a:pPr>
            <a:r>
              <a:rPr lang="en-GB"/>
              <a:t>Pinned memory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UNIX fork()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Child process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Vlastiti adresni prostor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Memorijska referenca        kopija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Neovisnost procesa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Copy-on-write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Dodatna alokacija memorije</a:t>
            </a: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700" y="724775"/>
            <a:ext cx="3840700" cy="37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/>
          <p:nvPr/>
        </p:nvSpPr>
        <p:spPr>
          <a:xfrm>
            <a:off x="3121475" y="1903650"/>
            <a:ext cx="411600" cy="2490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EF8D8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263" y="193000"/>
            <a:ext cx="4309475" cy="22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7263" y="2571750"/>
            <a:ext cx="4309475" cy="23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Garbage collector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Refcount </a:t>
            </a:r>
            <a:r>
              <a:rPr lang="en-GB"/>
              <a:t>mehanizam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Objekt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Nova referenca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Novi refcount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Promjena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Copy-on-write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Zauzeće memorije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175" y="1546100"/>
            <a:ext cx="4156800" cy="26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Pytorch dataloader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Svaka iteracija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num_worker </a:t>
            </a:r>
            <a:r>
              <a:rPr lang="en-GB"/>
              <a:t>procesa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Strojno učenje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Veliki </a:t>
            </a:r>
            <a:r>
              <a:rPr i="1" lang="en-GB"/>
              <a:t>dataset-ovi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Velik broj instanci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Pytorch </a:t>
            </a:r>
            <a:r>
              <a:rPr i="1" lang="en-GB"/>
              <a:t>dataset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__getitem__(self, index)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Pytorch dataset</a:t>
            </a:r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1067550" y="1152475"/>
            <a:ext cx="7149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DataIter(Dataset):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__init__(self):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path = "path/to/data"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self.data = []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for cls in os.listdir(path):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	for img in os.listdir(os.path.join(path, cls)):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		self.data.append(os.path.join(path, cls, img))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def __getitem__(self, idx):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with Image.open(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self.data[idx]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as img: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	img = img.convert('RGB')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return transforms.functional.to_tensor(img)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5" name="Google Shape;265;p36"/>
          <p:cNvSpPr/>
          <p:nvPr/>
        </p:nvSpPr>
        <p:spPr>
          <a:xfrm>
            <a:off x="1977000" y="1783525"/>
            <a:ext cx="1489200" cy="216600"/>
          </a:xfrm>
          <a:prstGeom prst="rect">
            <a:avLst/>
          </a:prstGeom>
          <a:noFill/>
          <a:ln cap="flat" cmpd="sng" w="2857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6" name="Google Shape;266;p36"/>
          <p:cNvSpPr/>
          <p:nvPr/>
        </p:nvSpPr>
        <p:spPr>
          <a:xfrm>
            <a:off x="3466200" y="2878375"/>
            <a:ext cx="1489200" cy="216600"/>
          </a:xfrm>
          <a:prstGeom prst="rect">
            <a:avLst/>
          </a:prstGeom>
          <a:noFill/>
          <a:ln cap="flat" cmpd="sng" w="28575">
            <a:solidFill>
              <a:srgbClr val="EF8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Rješenja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Promjena struktura podataka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Samo 1 </a:t>
            </a:r>
            <a:r>
              <a:rPr i="1" lang="en-GB"/>
              <a:t>refcount </a:t>
            </a:r>
            <a:r>
              <a:rPr lang="en-GB"/>
              <a:t>za krovni </a:t>
            </a:r>
            <a:r>
              <a:rPr i="1" lang="en-GB"/>
              <a:t>container</a:t>
            </a:r>
            <a:r>
              <a:rPr lang="en-GB"/>
              <a:t> tip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NumPy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pandas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PyArrow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PyTorch </a:t>
            </a:r>
            <a:r>
              <a:rPr i="1" lang="en-GB"/>
              <a:t>tensors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Nemaju </a:t>
            </a:r>
            <a:r>
              <a:rPr i="1" lang="en-GB"/>
              <a:t>copy-on-write </a:t>
            </a:r>
            <a:r>
              <a:rPr lang="en-GB"/>
              <a:t>ponašanje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</a:t>
            </a:r>
            <a:r>
              <a:rPr b="1" lang="en-GB"/>
              <a:t>multiprocessing</a:t>
            </a:r>
            <a:r>
              <a:rPr lang="en-GB"/>
              <a:t> modul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Eksplicitna s</a:t>
            </a:r>
            <a:r>
              <a:rPr i="1" lang="en-GB"/>
              <a:t>hared memory </a:t>
            </a:r>
            <a:r>
              <a:rPr lang="en-GB"/>
              <a:t>oznaka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</a:t>
            </a:r>
            <a:r>
              <a:rPr lang="en-GB"/>
              <a:t>prječavanje </a:t>
            </a:r>
            <a:r>
              <a:rPr i="1" lang="en-GB"/>
              <a:t>copy-on-write </a:t>
            </a:r>
            <a:r>
              <a:rPr lang="en-GB"/>
              <a:t>mehanizma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multiprocessing.Array()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/>
        </p:nvSpPr>
        <p:spPr>
          <a:xfrm>
            <a:off x="372950" y="271925"/>
            <a:ext cx="41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Prosječno vrijeme treniranja po epohama: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0" y="105667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EF8D89"/>
                </a:solidFill>
              </a:rPr>
              <a:t>01:32.815 min</a:t>
            </a:r>
            <a:endParaRPr b="1" sz="3600">
              <a:solidFill>
                <a:srgbClr val="EF8D89"/>
              </a:solidFill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0" y="25717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EF8D89"/>
                </a:solidFill>
              </a:rPr>
              <a:t>02:15.667 min</a:t>
            </a:r>
            <a:endParaRPr b="1" sz="3600">
              <a:solidFill>
                <a:srgbClr val="EF8D89"/>
              </a:solidFill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0" y="1693775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666666"/>
                </a:solidFill>
              </a:rPr>
              <a:t>Multi-process</a:t>
            </a:r>
            <a:endParaRPr i="1"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num_workers = 4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0" y="3229175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666666"/>
                </a:solidFill>
              </a:rPr>
              <a:t>Single</a:t>
            </a:r>
            <a:r>
              <a:rPr i="1" lang="en-GB" sz="2400">
                <a:solidFill>
                  <a:srgbClr val="666666"/>
                </a:solidFill>
              </a:rPr>
              <a:t>-process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num_workers = 0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pin_memory</a:t>
            </a:r>
            <a:r>
              <a:rPr lang="en-GB"/>
              <a:t>		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CPU(</a:t>
            </a:r>
            <a:r>
              <a:rPr i="1" lang="en-GB"/>
              <a:t>Host)</a:t>
            </a:r>
            <a:r>
              <a:rPr lang="en-GB"/>
              <a:t> to GPU(</a:t>
            </a:r>
            <a:r>
              <a:rPr i="1" lang="en-GB"/>
              <a:t>Device)</a:t>
            </a:r>
            <a:r>
              <a:rPr lang="en-GB"/>
              <a:t> prijenosi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PyTorch .to()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Podaci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Kako se odvija transfer?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-GB"/>
              <a:t>Direct memory access(DMA) sklop na GPU</a:t>
            </a:r>
            <a:endParaRPr b="1"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Rasterećivanje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I</a:t>
            </a:r>
            <a:r>
              <a:rPr b="1" lang="en-GB"/>
              <a:t>sključivo iz </a:t>
            </a:r>
            <a:r>
              <a:rPr b="1" i="1" lang="en-GB"/>
              <a:t>p</a:t>
            </a:r>
            <a:r>
              <a:rPr b="1" i="1" lang="en-GB"/>
              <a:t>inned memory </a:t>
            </a:r>
            <a:r>
              <a:rPr b="1" lang="en-GB"/>
              <a:t>dijela </a:t>
            </a:r>
            <a:r>
              <a:rPr b="1" i="1" lang="en-GB"/>
              <a:t>host-a</a:t>
            </a:r>
            <a:endParaRPr b="1"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Host to device transfer</a:t>
            </a:r>
            <a:r>
              <a:rPr lang="en-GB"/>
              <a:t>	</a:t>
            </a:r>
            <a:endParaRPr/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000" y="1421888"/>
            <a:ext cx="36099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Zašto </a:t>
            </a:r>
            <a:r>
              <a:rPr i="1" lang="en-GB"/>
              <a:t>pinned memory?</a:t>
            </a:r>
            <a:r>
              <a:rPr lang="en-GB"/>
              <a:t>	</a:t>
            </a:r>
            <a:endParaRPr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950" y="1017725"/>
            <a:ext cx="478610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Okruženje		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Treniranje modela za videosegmentaciju ehokardiograma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 i kod  - </a:t>
            </a:r>
            <a:r>
              <a:rPr lang="en-GB">
                <a:solidFill>
                  <a:srgbClr val="EF8D89"/>
                </a:solidFill>
              </a:rPr>
              <a:t>https://echonet.github.io/dynamic/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Zašto </a:t>
            </a:r>
            <a:r>
              <a:rPr i="1" lang="en-GB"/>
              <a:t>pinned memory?</a:t>
            </a:r>
            <a:r>
              <a:rPr lang="en-GB"/>
              <a:t>	</a:t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Traženi sadržaj nije dostupan u glavnoj memoriji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Page-miss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Zauzeće glavne memorije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Page-out </a:t>
            </a:r>
            <a:r>
              <a:rPr lang="en-GB"/>
              <a:t>određene stranice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Page-out </a:t>
            </a:r>
            <a:r>
              <a:rPr lang="en-GB"/>
              <a:t>neposredno </a:t>
            </a:r>
            <a:r>
              <a:rPr b="1" lang="en-GB"/>
              <a:t>prije</a:t>
            </a:r>
            <a:r>
              <a:rPr lang="en-GB"/>
              <a:t> ili </a:t>
            </a:r>
            <a:r>
              <a:rPr b="1" lang="en-GB"/>
              <a:t>tijekom</a:t>
            </a:r>
            <a:r>
              <a:rPr lang="en-GB"/>
              <a:t> </a:t>
            </a:r>
            <a:r>
              <a:rPr i="1" lang="en-GB"/>
              <a:t>host to device </a:t>
            </a:r>
            <a:r>
              <a:rPr lang="en-GB"/>
              <a:t>transfera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GPU neće dobiti ispravne podatke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Zahtjev: Dio memorije </a:t>
            </a:r>
            <a:r>
              <a:rPr i="1" lang="en-GB"/>
              <a:t>host-a</a:t>
            </a:r>
            <a:r>
              <a:rPr lang="en-GB"/>
              <a:t> koji sadrži podatke za prijenos na GPU ne smije biti </a:t>
            </a:r>
            <a:r>
              <a:rPr i="1" lang="en-GB"/>
              <a:t>page-outan </a:t>
            </a:r>
            <a:r>
              <a:rPr lang="en-GB"/>
              <a:t>-&gt; </a:t>
            </a:r>
            <a:r>
              <a:rPr b="1" i="1" lang="en-GB"/>
              <a:t>page locked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-GB"/>
              <a:t>Page locked           Pinned memory</a:t>
            </a:r>
            <a:endParaRPr b="1" i="1"/>
          </a:p>
        </p:txBody>
      </p:sp>
      <p:sp>
        <p:nvSpPr>
          <p:cNvPr id="306" name="Google Shape;306;p42"/>
          <p:cNvSpPr/>
          <p:nvPr/>
        </p:nvSpPr>
        <p:spPr>
          <a:xfrm>
            <a:off x="2276875" y="3798625"/>
            <a:ext cx="541500" cy="292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EF8D8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Host to device transfer</a:t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Podaci se prije transfera moraju prebaciti u </a:t>
            </a:r>
            <a:r>
              <a:rPr i="1" lang="en-GB"/>
              <a:t>pinned memory </a:t>
            </a:r>
            <a:r>
              <a:rPr lang="en-GB"/>
              <a:t>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Problem: 2 transfera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Paged memory -&gt; Pinned memory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Pinned memory -&gt; GPU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Ideja: Prilikom učitavanja podataka u glavnu memoriju podatke odmah prebaciti u </a:t>
            </a:r>
            <a:r>
              <a:rPr i="1" lang="en-GB"/>
              <a:t>pinned memory</a:t>
            </a:r>
            <a:r>
              <a:rPr lang="en-GB"/>
              <a:t> 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 transfer manje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Pytorch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-GB"/>
              <a:t>pin_memory = true</a:t>
            </a:r>
            <a:endParaRPr b="1"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Pagable vs pinned data transfer</a:t>
            </a:r>
            <a:endParaRPr i="1"/>
          </a:p>
        </p:txBody>
      </p:sp>
      <p:pic>
        <p:nvPicPr>
          <p:cNvPr id="318" name="Google Shape;3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052513"/>
            <a:ext cx="57626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/>
        </p:nvSpPr>
        <p:spPr>
          <a:xfrm>
            <a:off x="372950" y="271925"/>
            <a:ext cx="41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Prosječno vrijeme treniranja po epohama: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0" y="105667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EF8D89"/>
                </a:solidFill>
              </a:rPr>
              <a:t>01:32.815 min</a:t>
            </a:r>
            <a:endParaRPr b="1" sz="3600">
              <a:solidFill>
                <a:srgbClr val="EF8D89"/>
              </a:solidFill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0" y="25717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EF8D89"/>
                </a:solidFill>
              </a:rPr>
              <a:t>01:42.200 min</a:t>
            </a:r>
            <a:endParaRPr b="1" sz="3600">
              <a:solidFill>
                <a:srgbClr val="EF8D89"/>
              </a:solidFill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0" y="169377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666666"/>
                </a:solidFill>
              </a:rPr>
              <a:t>pin_memory</a:t>
            </a:r>
            <a:r>
              <a:rPr lang="en-GB" sz="2400">
                <a:solidFill>
                  <a:srgbClr val="666666"/>
                </a:solidFill>
              </a:rPr>
              <a:t> = </a:t>
            </a:r>
            <a:r>
              <a:rPr i="1" lang="en-GB" sz="2400">
                <a:solidFill>
                  <a:srgbClr val="666666"/>
                </a:solidFill>
              </a:rPr>
              <a:t>true</a:t>
            </a:r>
            <a:endParaRPr i="1" sz="2400">
              <a:solidFill>
                <a:srgbClr val="666666"/>
              </a:solidFill>
            </a:endParaRPr>
          </a:p>
        </p:txBody>
      </p:sp>
      <p:sp>
        <p:nvSpPr>
          <p:cNvPr id="327" name="Google Shape;327;p45"/>
          <p:cNvSpPr txBox="1"/>
          <p:nvPr/>
        </p:nvSpPr>
        <p:spPr>
          <a:xfrm>
            <a:off x="0" y="322917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666666"/>
                </a:solidFill>
              </a:rPr>
              <a:t>pin_memory</a:t>
            </a:r>
            <a:r>
              <a:rPr lang="en-GB" sz="2400">
                <a:solidFill>
                  <a:srgbClr val="666666"/>
                </a:solidFill>
              </a:rPr>
              <a:t> = </a:t>
            </a:r>
            <a:r>
              <a:rPr i="1" lang="en-GB" sz="2400">
                <a:solidFill>
                  <a:srgbClr val="666666"/>
                </a:solidFill>
              </a:rPr>
              <a:t>false</a:t>
            </a:r>
            <a:endParaRPr i="1"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Testovi 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256 snimki, 200 epoha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Kod većeg dataseta problem colab runtimea i vremena treniranja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Vremena treniranja 5-7 sati, na cijelom datasetu - tjednima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Testovi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5" y="984175"/>
            <a:ext cx="2583276" cy="278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152475"/>
            <a:ext cx="3498949" cy="233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3356" y="2571750"/>
            <a:ext cx="2849624" cy="23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Testovi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263" y="1217938"/>
            <a:ext cx="3285475" cy="32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372950" y="271925"/>
            <a:ext cx="41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Prosječno vrijeme treniranja po epohama: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0" y="105667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EF8D89"/>
                </a:solidFill>
              </a:rPr>
              <a:t>01:41.509 min</a:t>
            </a:r>
            <a:endParaRPr b="1" sz="3600">
              <a:solidFill>
                <a:srgbClr val="EF8D89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0" y="25717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EF8D89"/>
                </a:solidFill>
              </a:rPr>
              <a:t>01:32.815</a:t>
            </a:r>
            <a:r>
              <a:rPr b="1" lang="en-GB" sz="3600">
                <a:solidFill>
                  <a:srgbClr val="EF8D89"/>
                </a:solidFill>
              </a:rPr>
              <a:t> min</a:t>
            </a:r>
            <a:endParaRPr b="1" sz="3600">
              <a:solidFill>
                <a:srgbClr val="EF8D89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0" y="169377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Tesla T4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0" y="322917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Tesla P100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Optimizacija treniranja duboke neuronske mreže hardverskim pristupom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638" y="267400"/>
            <a:ext cx="4298725" cy="24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800" y="3132000"/>
            <a:ext cx="4112406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