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77" r:id="rId16"/>
    <p:sldId id="276" r:id="rId17"/>
    <p:sldId id="278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2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40114-58DB-4686-B8DB-971140D4A5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DCDF19-B581-4CD0-AF05-0A3934100BD2}">
      <dgm:prSet/>
      <dgm:spPr/>
      <dgm:t>
        <a:bodyPr/>
        <a:lstStyle/>
        <a:p>
          <a:r>
            <a:rPr lang="hr-HR"/>
            <a:t>Praćenje vremena koje pojedini član provodi u nekom objektu</a:t>
          </a:r>
          <a:endParaRPr lang="en-US"/>
        </a:p>
      </dgm:t>
    </dgm:pt>
    <dgm:pt modelId="{8147634D-9929-435F-9B52-95239A5B7A7B}" type="parTrans" cxnId="{89D12A7A-75C8-489A-AA09-C9D91B945976}">
      <dgm:prSet/>
      <dgm:spPr/>
      <dgm:t>
        <a:bodyPr/>
        <a:lstStyle/>
        <a:p>
          <a:endParaRPr lang="en-US"/>
        </a:p>
      </dgm:t>
    </dgm:pt>
    <dgm:pt modelId="{0176BD2B-A4F1-4AB5-8038-CEDCF433184F}" type="sibTrans" cxnId="{89D12A7A-75C8-489A-AA09-C9D91B945976}">
      <dgm:prSet/>
      <dgm:spPr/>
      <dgm:t>
        <a:bodyPr/>
        <a:lstStyle/>
        <a:p>
          <a:endParaRPr lang="en-US"/>
        </a:p>
      </dgm:t>
    </dgm:pt>
    <dgm:pt modelId="{BCF08443-4E3A-4E76-BF84-49AC7F07B505}">
      <dgm:prSet/>
      <dgm:spPr/>
      <dgm:t>
        <a:bodyPr/>
        <a:lstStyle/>
        <a:p>
          <a:r>
            <a:rPr lang="hr-HR"/>
            <a:t>Praćenje zauzetosti prostorija</a:t>
          </a:r>
          <a:endParaRPr lang="en-US"/>
        </a:p>
      </dgm:t>
    </dgm:pt>
    <dgm:pt modelId="{C765F98E-E3E6-4379-940E-18B353606F7D}" type="parTrans" cxnId="{CC152D38-0F82-4920-A71B-61C0B9A9DB0E}">
      <dgm:prSet/>
      <dgm:spPr/>
      <dgm:t>
        <a:bodyPr/>
        <a:lstStyle/>
        <a:p>
          <a:endParaRPr lang="en-US"/>
        </a:p>
      </dgm:t>
    </dgm:pt>
    <dgm:pt modelId="{5990C724-1D54-425A-B803-0A8D550451A8}" type="sibTrans" cxnId="{CC152D38-0F82-4920-A71B-61C0B9A9DB0E}">
      <dgm:prSet/>
      <dgm:spPr/>
      <dgm:t>
        <a:bodyPr/>
        <a:lstStyle/>
        <a:p>
          <a:endParaRPr lang="en-US"/>
        </a:p>
      </dgm:t>
    </dgm:pt>
    <dgm:pt modelId="{9A784BB3-8107-4DC7-B4EA-39A5967C8094}">
      <dgm:prSet/>
      <dgm:spPr/>
      <dgm:t>
        <a:bodyPr/>
        <a:lstStyle/>
        <a:p>
          <a:r>
            <a:rPr lang="hr-HR"/>
            <a:t>Imunost na prevare</a:t>
          </a:r>
          <a:endParaRPr lang="en-US"/>
        </a:p>
      </dgm:t>
    </dgm:pt>
    <dgm:pt modelId="{9148DE17-F656-4D3B-9873-4AE39A576A5E}" type="parTrans" cxnId="{AA521FDF-AACB-447D-86BD-A56ECFF8DEA6}">
      <dgm:prSet/>
      <dgm:spPr/>
      <dgm:t>
        <a:bodyPr/>
        <a:lstStyle/>
        <a:p>
          <a:endParaRPr lang="en-US"/>
        </a:p>
      </dgm:t>
    </dgm:pt>
    <dgm:pt modelId="{89B1281C-4CC9-4144-80D2-E67C7157C90B}" type="sibTrans" cxnId="{AA521FDF-AACB-447D-86BD-A56ECFF8DEA6}">
      <dgm:prSet/>
      <dgm:spPr/>
      <dgm:t>
        <a:bodyPr/>
        <a:lstStyle/>
        <a:p>
          <a:endParaRPr lang="en-US"/>
        </a:p>
      </dgm:t>
    </dgm:pt>
    <dgm:pt modelId="{714624BB-D249-4B7A-B659-8E2B15E42E8B}" type="pres">
      <dgm:prSet presAssocID="{CF040114-58DB-4686-B8DB-971140D4A5E1}" presName="linear" presStyleCnt="0">
        <dgm:presLayoutVars>
          <dgm:animLvl val="lvl"/>
          <dgm:resizeHandles val="exact"/>
        </dgm:presLayoutVars>
      </dgm:prSet>
      <dgm:spPr/>
    </dgm:pt>
    <dgm:pt modelId="{B8E48690-0164-40E3-89AA-3060DA66F384}" type="pres">
      <dgm:prSet presAssocID="{84DCDF19-B581-4CD0-AF05-0A3934100B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235865-D9F0-44E2-9C9C-4B8DC6AFD79C}" type="pres">
      <dgm:prSet presAssocID="{0176BD2B-A4F1-4AB5-8038-CEDCF433184F}" presName="spacer" presStyleCnt="0"/>
      <dgm:spPr/>
    </dgm:pt>
    <dgm:pt modelId="{721DD197-0A7D-4E34-A5D8-9EC2D9119098}" type="pres">
      <dgm:prSet presAssocID="{BCF08443-4E3A-4E76-BF84-49AC7F07B5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6608AA-2808-4985-AC25-A91AA0170EE5}" type="pres">
      <dgm:prSet presAssocID="{5990C724-1D54-425A-B803-0A8D550451A8}" presName="spacer" presStyleCnt="0"/>
      <dgm:spPr/>
    </dgm:pt>
    <dgm:pt modelId="{E78E50D0-A2EA-46E2-973E-1131D7245CBE}" type="pres">
      <dgm:prSet presAssocID="{9A784BB3-8107-4DC7-B4EA-39A5967C80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152D38-0F82-4920-A71B-61C0B9A9DB0E}" srcId="{CF040114-58DB-4686-B8DB-971140D4A5E1}" destId="{BCF08443-4E3A-4E76-BF84-49AC7F07B505}" srcOrd="1" destOrd="0" parTransId="{C765F98E-E3E6-4379-940E-18B353606F7D}" sibTransId="{5990C724-1D54-425A-B803-0A8D550451A8}"/>
    <dgm:cxn modelId="{89D12A7A-75C8-489A-AA09-C9D91B945976}" srcId="{CF040114-58DB-4686-B8DB-971140D4A5E1}" destId="{84DCDF19-B581-4CD0-AF05-0A3934100BD2}" srcOrd="0" destOrd="0" parTransId="{8147634D-9929-435F-9B52-95239A5B7A7B}" sibTransId="{0176BD2B-A4F1-4AB5-8038-CEDCF433184F}"/>
    <dgm:cxn modelId="{DA8CDB82-BFAE-4218-A19B-F5FF62E7D17A}" type="presOf" srcId="{84DCDF19-B581-4CD0-AF05-0A3934100BD2}" destId="{B8E48690-0164-40E3-89AA-3060DA66F384}" srcOrd="0" destOrd="0" presId="urn:microsoft.com/office/officeart/2005/8/layout/vList2"/>
    <dgm:cxn modelId="{0FC6279D-F369-4E60-9ADF-D313C5D68E23}" type="presOf" srcId="{9A784BB3-8107-4DC7-B4EA-39A5967C8094}" destId="{E78E50D0-A2EA-46E2-973E-1131D7245CBE}" srcOrd="0" destOrd="0" presId="urn:microsoft.com/office/officeart/2005/8/layout/vList2"/>
    <dgm:cxn modelId="{1244F0CA-92EC-4403-B2CB-5FD990FF411D}" type="presOf" srcId="{CF040114-58DB-4686-B8DB-971140D4A5E1}" destId="{714624BB-D249-4B7A-B659-8E2B15E42E8B}" srcOrd="0" destOrd="0" presId="urn:microsoft.com/office/officeart/2005/8/layout/vList2"/>
    <dgm:cxn modelId="{8ACEB7DE-B0DE-49CF-8988-3CF8027BC3E3}" type="presOf" srcId="{BCF08443-4E3A-4E76-BF84-49AC7F07B505}" destId="{721DD197-0A7D-4E34-A5D8-9EC2D9119098}" srcOrd="0" destOrd="0" presId="urn:microsoft.com/office/officeart/2005/8/layout/vList2"/>
    <dgm:cxn modelId="{AA521FDF-AACB-447D-86BD-A56ECFF8DEA6}" srcId="{CF040114-58DB-4686-B8DB-971140D4A5E1}" destId="{9A784BB3-8107-4DC7-B4EA-39A5967C8094}" srcOrd="2" destOrd="0" parTransId="{9148DE17-F656-4D3B-9873-4AE39A576A5E}" sibTransId="{89B1281C-4CC9-4144-80D2-E67C7157C90B}"/>
    <dgm:cxn modelId="{F91AE06B-7F7E-43CD-93BF-27DDB6A9BDD0}" type="presParOf" srcId="{714624BB-D249-4B7A-B659-8E2B15E42E8B}" destId="{B8E48690-0164-40E3-89AA-3060DA66F384}" srcOrd="0" destOrd="0" presId="urn:microsoft.com/office/officeart/2005/8/layout/vList2"/>
    <dgm:cxn modelId="{3EB157BA-281B-4E20-8384-EB9C48C3B0CC}" type="presParOf" srcId="{714624BB-D249-4B7A-B659-8E2B15E42E8B}" destId="{B2235865-D9F0-44E2-9C9C-4B8DC6AFD79C}" srcOrd="1" destOrd="0" presId="urn:microsoft.com/office/officeart/2005/8/layout/vList2"/>
    <dgm:cxn modelId="{D3C2E4F3-ACCF-437F-931B-5D5025E463FA}" type="presParOf" srcId="{714624BB-D249-4B7A-B659-8E2B15E42E8B}" destId="{721DD197-0A7D-4E34-A5D8-9EC2D9119098}" srcOrd="2" destOrd="0" presId="urn:microsoft.com/office/officeart/2005/8/layout/vList2"/>
    <dgm:cxn modelId="{05F07BF9-C2D6-45D7-9B21-651B2AB187A1}" type="presParOf" srcId="{714624BB-D249-4B7A-B659-8E2B15E42E8B}" destId="{DB6608AA-2808-4985-AC25-A91AA0170EE5}" srcOrd="3" destOrd="0" presId="urn:microsoft.com/office/officeart/2005/8/layout/vList2"/>
    <dgm:cxn modelId="{AE38D81D-1011-4879-B3E9-4C251A4035C8}" type="presParOf" srcId="{714624BB-D249-4B7A-B659-8E2B15E42E8B}" destId="{E78E50D0-A2EA-46E2-973E-1131D7245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8633F-F44A-4F9C-81ED-62746D93D4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33E18D-69BD-4EBE-860D-B0145DD6591C}">
      <dgm:prSet/>
      <dgm:spPr/>
      <dgm:t>
        <a:bodyPr/>
        <a:lstStyle/>
        <a:p>
          <a:r>
            <a:rPr lang="hr-HR"/>
            <a:t>Sigurnost – enkripcija podataka</a:t>
          </a:r>
          <a:endParaRPr lang="en-US"/>
        </a:p>
      </dgm:t>
    </dgm:pt>
    <dgm:pt modelId="{17E26900-F9CE-4BD9-A7D3-13734CE14414}" type="parTrans" cxnId="{B81E2EF9-6F2E-41B0-ADA9-08ECC900C9CA}">
      <dgm:prSet/>
      <dgm:spPr/>
      <dgm:t>
        <a:bodyPr/>
        <a:lstStyle/>
        <a:p>
          <a:endParaRPr lang="en-US"/>
        </a:p>
      </dgm:t>
    </dgm:pt>
    <dgm:pt modelId="{4B66B116-0312-44B4-B06F-C266C641F369}" type="sibTrans" cxnId="{B81E2EF9-6F2E-41B0-ADA9-08ECC900C9CA}">
      <dgm:prSet/>
      <dgm:spPr/>
      <dgm:t>
        <a:bodyPr/>
        <a:lstStyle/>
        <a:p>
          <a:endParaRPr lang="en-US"/>
        </a:p>
      </dgm:t>
    </dgm:pt>
    <dgm:pt modelId="{5325AF83-6852-4B5B-A27E-B75EB44030D5}">
      <dgm:prSet/>
      <dgm:spPr/>
      <dgm:t>
        <a:bodyPr/>
        <a:lstStyle/>
        <a:p>
          <a:r>
            <a:rPr lang="hr-HR"/>
            <a:t>Pouzdanost – spriječiti napade ili barem ih detektirati</a:t>
          </a:r>
          <a:endParaRPr lang="en-US"/>
        </a:p>
      </dgm:t>
    </dgm:pt>
    <dgm:pt modelId="{B0BFE93B-A20C-4C12-A25A-AD2210EB02C5}" type="parTrans" cxnId="{BB8031F0-C64F-4874-B66C-F5F7B2CB93B9}">
      <dgm:prSet/>
      <dgm:spPr/>
      <dgm:t>
        <a:bodyPr/>
        <a:lstStyle/>
        <a:p>
          <a:endParaRPr lang="en-US"/>
        </a:p>
      </dgm:t>
    </dgm:pt>
    <dgm:pt modelId="{A826259C-09BD-4440-BB1B-E8C3A9B2A2D7}" type="sibTrans" cxnId="{BB8031F0-C64F-4874-B66C-F5F7B2CB93B9}">
      <dgm:prSet/>
      <dgm:spPr/>
      <dgm:t>
        <a:bodyPr/>
        <a:lstStyle/>
        <a:p>
          <a:endParaRPr lang="en-US"/>
        </a:p>
      </dgm:t>
    </dgm:pt>
    <dgm:pt modelId="{DA3A8779-0225-405C-8AA5-997340C7DA97}">
      <dgm:prSet/>
      <dgm:spPr/>
      <dgm:t>
        <a:bodyPr/>
        <a:lstStyle/>
        <a:p>
          <a:r>
            <a:rPr lang="hr-HR"/>
            <a:t>Točnost – evidentirati prisutnost u rezoluciji 1 min</a:t>
          </a:r>
          <a:endParaRPr lang="en-US"/>
        </a:p>
      </dgm:t>
    </dgm:pt>
    <dgm:pt modelId="{EFCB6C49-7D39-44AA-B2D6-3B4460438399}" type="parTrans" cxnId="{F2BF03CB-5F2D-4897-BED3-CC95C2806053}">
      <dgm:prSet/>
      <dgm:spPr/>
      <dgm:t>
        <a:bodyPr/>
        <a:lstStyle/>
        <a:p>
          <a:endParaRPr lang="en-US"/>
        </a:p>
      </dgm:t>
    </dgm:pt>
    <dgm:pt modelId="{950D286F-0533-42A7-B48F-06D77C1FAA14}" type="sibTrans" cxnId="{F2BF03CB-5F2D-4897-BED3-CC95C2806053}">
      <dgm:prSet/>
      <dgm:spPr/>
      <dgm:t>
        <a:bodyPr/>
        <a:lstStyle/>
        <a:p>
          <a:endParaRPr lang="en-US"/>
        </a:p>
      </dgm:t>
    </dgm:pt>
    <dgm:pt modelId="{DCE55DF5-FBC7-4897-952F-D671EF9BD490}">
      <dgm:prSet/>
      <dgm:spPr/>
      <dgm:t>
        <a:bodyPr/>
        <a:lstStyle/>
        <a:p>
          <a:r>
            <a:rPr lang="hr-HR"/>
            <a:t>Tehnologije – starost min 10 godina zbog sigurnosti </a:t>
          </a:r>
          <a:endParaRPr lang="en-US"/>
        </a:p>
      </dgm:t>
    </dgm:pt>
    <dgm:pt modelId="{F9551C79-BCE7-42C6-9A98-8B637269AFC4}" type="parTrans" cxnId="{4C8A2245-8059-42D0-A47A-5DD08BF6AA70}">
      <dgm:prSet/>
      <dgm:spPr/>
      <dgm:t>
        <a:bodyPr/>
        <a:lstStyle/>
        <a:p>
          <a:endParaRPr lang="en-US"/>
        </a:p>
      </dgm:t>
    </dgm:pt>
    <dgm:pt modelId="{B9362988-1655-4EA3-A5B9-56D4B6E48ACE}" type="sibTrans" cxnId="{4C8A2245-8059-42D0-A47A-5DD08BF6AA70}">
      <dgm:prSet/>
      <dgm:spPr/>
      <dgm:t>
        <a:bodyPr/>
        <a:lstStyle/>
        <a:p>
          <a:endParaRPr lang="en-US"/>
        </a:p>
      </dgm:t>
    </dgm:pt>
    <dgm:pt modelId="{A1016F43-F498-42D4-8FF3-C57D793B64E3}">
      <dgm:prSet/>
      <dgm:spPr/>
      <dgm:t>
        <a:bodyPr/>
        <a:lstStyle/>
        <a:p>
          <a:r>
            <a:rPr lang="hr-HR"/>
            <a:t>Uporabljivost </a:t>
          </a:r>
          <a:endParaRPr lang="en-US"/>
        </a:p>
      </dgm:t>
    </dgm:pt>
    <dgm:pt modelId="{B696BF96-5DD8-4960-AC04-97BBF59DCB03}" type="parTrans" cxnId="{BB7E2708-4DBA-4629-8200-F7DCC7F9AFC0}">
      <dgm:prSet/>
      <dgm:spPr/>
      <dgm:t>
        <a:bodyPr/>
        <a:lstStyle/>
        <a:p>
          <a:endParaRPr lang="en-US"/>
        </a:p>
      </dgm:t>
    </dgm:pt>
    <dgm:pt modelId="{8718E25A-BD2C-4FC2-95D3-CFC5888C0224}" type="sibTrans" cxnId="{BB7E2708-4DBA-4629-8200-F7DCC7F9AFC0}">
      <dgm:prSet/>
      <dgm:spPr/>
      <dgm:t>
        <a:bodyPr/>
        <a:lstStyle/>
        <a:p>
          <a:endParaRPr lang="en-US"/>
        </a:p>
      </dgm:t>
    </dgm:pt>
    <dgm:pt modelId="{8284C114-C916-4EAC-8194-C8D2EECF70AE}">
      <dgm:prSet/>
      <dgm:spPr/>
      <dgm:t>
        <a:bodyPr/>
        <a:lstStyle/>
        <a:p>
          <a:r>
            <a:rPr lang="hr-HR"/>
            <a:t>Općenitost – iskoristiv u drugim industrijama</a:t>
          </a:r>
          <a:endParaRPr lang="en-US"/>
        </a:p>
      </dgm:t>
    </dgm:pt>
    <dgm:pt modelId="{F47D9D91-8ABF-4EBB-9B47-3BB870E6E911}" type="parTrans" cxnId="{5D1420D1-A39C-4730-BB11-C3B2FAC4A2FE}">
      <dgm:prSet/>
      <dgm:spPr/>
      <dgm:t>
        <a:bodyPr/>
        <a:lstStyle/>
        <a:p>
          <a:endParaRPr lang="en-US"/>
        </a:p>
      </dgm:t>
    </dgm:pt>
    <dgm:pt modelId="{0DD36CA1-4FAD-47C1-AA14-B31BBE702CA6}" type="sibTrans" cxnId="{5D1420D1-A39C-4730-BB11-C3B2FAC4A2FE}">
      <dgm:prSet/>
      <dgm:spPr/>
      <dgm:t>
        <a:bodyPr/>
        <a:lstStyle/>
        <a:p>
          <a:endParaRPr lang="en-US"/>
        </a:p>
      </dgm:t>
    </dgm:pt>
    <dgm:pt modelId="{F3C58D7B-136B-439D-8158-F418DB9B827A}">
      <dgm:prSet/>
      <dgm:spPr/>
      <dgm:t>
        <a:bodyPr/>
        <a:lstStyle/>
        <a:p>
          <a:r>
            <a:rPr lang="hr-HR"/>
            <a:t>Cijena – &lt; 2000 kn po prostoriji </a:t>
          </a:r>
          <a:endParaRPr lang="en-US"/>
        </a:p>
      </dgm:t>
    </dgm:pt>
    <dgm:pt modelId="{E3FD709F-EDD5-46A7-85E5-FEEEBFC6640A}" type="parTrans" cxnId="{94F48F19-8961-47AE-A5C7-ED067C54FDE7}">
      <dgm:prSet/>
      <dgm:spPr/>
      <dgm:t>
        <a:bodyPr/>
        <a:lstStyle/>
        <a:p>
          <a:endParaRPr lang="en-US"/>
        </a:p>
      </dgm:t>
    </dgm:pt>
    <dgm:pt modelId="{286D403D-A3A6-45C2-993A-958EC224B22E}" type="sibTrans" cxnId="{94F48F19-8961-47AE-A5C7-ED067C54FDE7}">
      <dgm:prSet/>
      <dgm:spPr/>
      <dgm:t>
        <a:bodyPr/>
        <a:lstStyle/>
        <a:p>
          <a:endParaRPr lang="en-US"/>
        </a:p>
      </dgm:t>
    </dgm:pt>
    <dgm:pt modelId="{D5495430-C8C4-46AA-8281-5DD07E11DD93}">
      <dgm:prSet/>
      <dgm:spPr/>
      <dgm:t>
        <a:bodyPr/>
        <a:lstStyle/>
        <a:p>
          <a:r>
            <a:rPr lang="hr-HR"/>
            <a:t>Usklađenost za zakonima - GDPR</a:t>
          </a:r>
          <a:endParaRPr lang="en-US"/>
        </a:p>
      </dgm:t>
    </dgm:pt>
    <dgm:pt modelId="{2D2AC33A-68F6-4220-A44D-34F70B69197E}" type="parTrans" cxnId="{7258BC16-BB0F-4C86-9701-C2FBEDBCD299}">
      <dgm:prSet/>
      <dgm:spPr/>
      <dgm:t>
        <a:bodyPr/>
        <a:lstStyle/>
        <a:p>
          <a:endParaRPr lang="en-US"/>
        </a:p>
      </dgm:t>
    </dgm:pt>
    <dgm:pt modelId="{6822597B-B4CC-4329-90E5-3F93DE3EA7EC}" type="sibTrans" cxnId="{7258BC16-BB0F-4C86-9701-C2FBEDBCD299}">
      <dgm:prSet/>
      <dgm:spPr/>
      <dgm:t>
        <a:bodyPr/>
        <a:lstStyle/>
        <a:p>
          <a:endParaRPr lang="en-US"/>
        </a:p>
      </dgm:t>
    </dgm:pt>
    <dgm:pt modelId="{6ABACF46-309F-4316-9A3A-00CF954AA630}" type="pres">
      <dgm:prSet presAssocID="{74E8633F-F44A-4F9C-81ED-62746D93D41C}" presName="diagram" presStyleCnt="0">
        <dgm:presLayoutVars>
          <dgm:dir/>
          <dgm:resizeHandles val="exact"/>
        </dgm:presLayoutVars>
      </dgm:prSet>
      <dgm:spPr/>
    </dgm:pt>
    <dgm:pt modelId="{A5620B3A-9A7B-4BC5-AD81-90B0C496C6C9}" type="pres">
      <dgm:prSet presAssocID="{9633E18D-69BD-4EBE-860D-B0145DD6591C}" presName="node" presStyleLbl="node1" presStyleIdx="0" presStyleCnt="8">
        <dgm:presLayoutVars>
          <dgm:bulletEnabled val="1"/>
        </dgm:presLayoutVars>
      </dgm:prSet>
      <dgm:spPr/>
    </dgm:pt>
    <dgm:pt modelId="{26EC5D69-7235-4757-8DD7-32D101272E36}" type="pres">
      <dgm:prSet presAssocID="{4B66B116-0312-44B4-B06F-C266C641F369}" presName="sibTrans" presStyleCnt="0"/>
      <dgm:spPr/>
    </dgm:pt>
    <dgm:pt modelId="{503CA259-12F3-4A19-8EC8-408D96AABD84}" type="pres">
      <dgm:prSet presAssocID="{5325AF83-6852-4B5B-A27E-B75EB44030D5}" presName="node" presStyleLbl="node1" presStyleIdx="1" presStyleCnt="8">
        <dgm:presLayoutVars>
          <dgm:bulletEnabled val="1"/>
        </dgm:presLayoutVars>
      </dgm:prSet>
      <dgm:spPr/>
    </dgm:pt>
    <dgm:pt modelId="{1B0C0E6D-0C67-4426-B7CD-177E3D4754D2}" type="pres">
      <dgm:prSet presAssocID="{A826259C-09BD-4440-BB1B-E8C3A9B2A2D7}" presName="sibTrans" presStyleCnt="0"/>
      <dgm:spPr/>
    </dgm:pt>
    <dgm:pt modelId="{897EFA7A-4CB8-4EA7-9ADB-FFC81474E79F}" type="pres">
      <dgm:prSet presAssocID="{DA3A8779-0225-405C-8AA5-997340C7DA97}" presName="node" presStyleLbl="node1" presStyleIdx="2" presStyleCnt="8">
        <dgm:presLayoutVars>
          <dgm:bulletEnabled val="1"/>
        </dgm:presLayoutVars>
      </dgm:prSet>
      <dgm:spPr/>
    </dgm:pt>
    <dgm:pt modelId="{D7E2540C-2AD8-4C9C-A243-46928AB76209}" type="pres">
      <dgm:prSet presAssocID="{950D286F-0533-42A7-B48F-06D77C1FAA14}" presName="sibTrans" presStyleCnt="0"/>
      <dgm:spPr/>
    </dgm:pt>
    <dgm:pt modelId="{7E0ECC92-1833-48F4-8EC7-30FD61DD7D0E}" type="pres">
      <dgm:prSet presAssocID="{DCE55DF5-FBC7-4897-952F-D671EF9BD490}" presName="node" presStyleLbl="node1" presStyleIdx="3" presStyleCnt="8">
        <dgm:presLayoutVars>
          <dgm:bulletEnabled val="1"/>
        </dgm:presLayoutVars>
      </dgm:prSet>
      <dgm:spPr/>
    </dgm:pt>
    <dgm:pt modelId="{34B5285E-5AA9-47B3-8BDD-66F6CFC46AB0}" type="pres">
      <dgm:prSet presAssocID="{B9362988-1655-4EA3-A5B9-56D4B6E48ACE}" presName="sibTrans" presStyleCnt="0"/>
      <dgm:spPr/>
    </dgm:pt>
    <dgm:pt modelId="{E900A4F0-3FEE-472E-B5E8-E7AE98ED8618}" type="pres">
      <dgm:prSet presAssocID="{A1016F43-F498-42D4-8FF3-C57D793B64E3}" presName="node" presStyleLbl="node1" presStyleIdx="4" presStyleCnt="8">
        <dgm:presLayoutVars>
          <dgm:bulletEnabled val="1"/>
        </dgm:presLayoutVars>
      </dgm:prSet>
      <dgm:spPr/>
    </dgm:pt>
    <dgm:pt modelId="{0189EE65-14BE-48EF-B241-30A7332B26F4}" type="pres">
      <dgm:prSet presAssocID="{8718E25A-BD2C-4FC2-95D3-CFC5888C0224}" presName="sibTrans" presStyleCnt="0"/>
      <dgm:spPr/>
    </dgm:pt>
    <dgm:pt modelId="{BE5B823F-2382-4219-AE9B-89BD2B9A58AA}" type="pres">
      <dgm:prSet presAssocID="{8284C114-C916-4EAC-8194-C8D2EECF70AE}" presName="node" presStyleLbl="node1" presStyleIdx="5" presStyleCnt="8">
        <dgm:presLayoutVars>
          <dgm:bulletEnabled val="1"/>
        </dgm:presLayoutVars>
      </dgm:prSet>
      <dgm:spPr/>
    </dgm:pt>
    <dgm:pt modelId="{EC87E803-AC5B-4F9F-89E0-3DDA41E45C4B}" type="pres">
      <dgm:prSet presAssocID="{0DD36CA1-4FAD-47C1-AA14-B31BBE702CA6}" presName="sibTrans" presStyleCnt="0"/>
      <dgm:spPr/>
    </dgm:pt>
    <dgm:pt modelId="{9F21BEF2-385B-405A-8312-AE6F8A1D7A90}" type="pres">
      <dgm:prSet presAssocID="{F3C58D7B-136B-439D-8158-F418DB9B827A}" presName="node" presStyleLbl="node1" presStyleIdx="6" presStyleCnt="8">
        <dgm:presLayoutVars>
          <dgm:bulletEnabled val="1"/>
        </dgm:presLayoutVars>
      </dgm:prSet>
      <dgm:spPr/>
    </dgm:pt>
    <dgm:pt modelId="{E8C622B5-1456-4C8E-8DFD-C28231E4719D}" type="pres">
      <dgm:prSet presAssocID="{286D403D-A3A6-45C2-993A-958EC224B22E}" presName="sibTrans" presStyleCnt="0"/>
      <dgm:spPr/>
    </dgm:pt>
    <dgm:pt modelId="{B2765640-32E5-4563-831A-CAA38D3E18CC}" type="pres">
      <dgm:prSet presAssocID="{D5495430-C8C4-46AA-8281-5DD07E11DD93}" presName="node" presStyleLbl="node1" presStyleIdx="7" presStyleCnt="8">
        <dgm:presLayoutVars>
          <dgm:bulletEnabled val="1"/>
        </dgm:presLayoutVars>
      </dgm:prSet>
      <dgm:spPr/>
    </dgm:pt>
  </dgm:ptLst>
  <dgm:cxnLst>
    <dgm:cxn modelId="{BB7E2708-4DBA-4629-8200-F7DCC7F9AFC0}" srcId="{74E8633F-F44A-4F9C-81ED-62746D93D41C}" destId="{A1016F43-F498-42D4-8FF3-C57D793B64E3}" srcOrd="4" destOrd="0" parTransId="{B696BF96-5DD8-4960-AC04-97BBF59DCB03}" sibTransId="{8718E25A-BD2C-4FC2-95D3-CFC5888C0224}"/>
    <dgm:cxn modelId="{5C45590E-AF08-4C47-A43F-88641DDBFB51}" type="presOf" srcId="{D5495430-C8C4-46AA-8281-5DD07E11DD93}" destId="{B2765640-32E5-4563-831A-CAA38D3E18CC}" srcOrd="0" destOrd="0" presId="urn:microsoft.com/office/officeart/2005/8/layout/default"/>
    <dgm:cxn modelId="{7258BC16-BB0F-4C86-9701-C2FBEDBCD299}" srcId="{74E8633F-F44A-4F9C-81ED-62746D93D41C}" destId="{D5495430-C8C4-46AA-8281-5DD07E11DD93}" srcOrd="7" destOrd="0" parTransId="{2D2AC33A-68F6-4220-A44D-34F70B69197E}" sibTransId="{6822597B-B4CC-4329-90E5-3F93DE3EA7EC}"/>
    <dgm:cxn modelId="{94F48F19-8961-47AE-A5C7-ED067C54FDE7}" srcId="{74E8633F-F44A-4F9C-81ED-62746D93D41C}" destId="{F3C58D7B-136B-439D-8158-F418DB9B827A}" srcOrd="6" destOrd="0" parTransId="{E3FD709F-EDD5-46A7-85E5-FEEEBFC6640A}" sibTransId="{286D403D-A3A6-45C2-993A-958EC224B22E}"/>
    <dgm:cxn modelId="{AA3C3E5C-271F-40FC-B947-FDC902EDB632}" type="presOf" srcId="{DCE55DF5-FBC7-4897-952F-D671EF9BD490}" destId="{7E0ECC92-1833-48F4-8EC7-30FD61DD7D0E}" srcOrd="0" destOrd="0" presId="urn:microsoft.com/office/officeart/2005/8/layout/default"/>
    <dgm:cxn modelId="{FD669361-73E3-49AE-AB4A-A2A45C6A1529}" type="presOf" srcId="{74E8633F-F44A-4F9C-81ED-62746D93D41C}" destId="{6ABACF46-309F-4316-9A3A-00CF954AA630}" srcOrd="0" destOrd="0" presId="urn:microsoft.com/office/officeart/2005/8/layout/default"/>
    <dgm:cxn modelId="{4C8A2245-8059-42D0-A47A-5DD08BF6AA70}" srcId="{74E8633F-F44A-4F9C-81ED-62746D93D41C}" destId="{DCE55DF5-FBC7-4897-952F-D671EF9BD490}" srcOrd="3" destOrd="0" parTransId="{F9551C79-BCE7-42C6-9A98-8B637269AFC4}" sibTransId="{B9362988-1655-4EA3-A5B9-56D4B6E48ACE}"/>
    <dgm:cxn modelId="{A0DC1675-8BC3-4096-8DDB-13832E7DD816}" type="presOf" srcId="{8284C114-C916-4EAC-8194-C8D2EECF70AE}" destId="{BE5B823F-2382-4219-AE9B-89BD2B9A58AA}" srcOrd="0" destOrd="0" presId="urn:microsoft.com/office/officeart/2005/8/layout/default"/>
    <dgm:cxn modelId="{B0173D55-2256-4B9A-A227-229AF70B0715}" type="presOf" srcId="{DA3A8779-0225-405C-8AA5-997340C7DA97}" destId="{897EFA7A-4CB8-4EA7-9ADB-FFC81474E79F}" srcOrd="0" destOrd="0" presId="urn:microsoft.com/office/officeart/2005/8/layout/default"/>
    <dgm:cxn modelId="{01F40E59-6149-4754-809F-28BE2BFDB059}" type="presOf" srcId="{5325AF83-6852-4B5B-A27E-B75EB44030D5}" destId="{503CA259-12F3-4A19-8EC8-408D96AABD84}" srcOrd="0" destOrd="0" presId="urn:microsoft.com/office/officeart/2005/8/layout/default"/>
    <dgm:cxn modelId="{39F881A5-C36F-43D6-80CB-3397F776E10D}" type="presOf" srcId="{9633E18D-69BD-4EBE-860D-B0145DD6591C}" destId="{A5620B3A-9A7B-4BC5-AD81-90B0C496C6C9}" srcOrd="0" destOrd="0" presId="urn:microsoft.com/office/officeart/2005/8/layout/default"/>
    <dgm:cxn modelId="{F7F609BE-690B-4305-88C4-6531BF57B8F0}" type="presOf" srcId="{A1016F43-F498-42D4-8FF3-C57D793B64E3}" destId="{E900A4F0-3FEE-472E-B5E8-E7AE98ED8618}" srcOrd="0" destOrd="0" presId="urn:microsoft.com/office/officeart/2005/8/layout/default"/>
    <dgm:cxn modelId="{F2BF03CB-5F2D-4897-BED3-CC95C2806053}" srcId="{74E8633F-F44A-4F9C-81ED-62746D93D41C}" destId="{DA3A8779-0225-405C-8AA5-997340C7DA97}" srcOrd="2" destOrd="0" parTransId="{EFCB6C49-7D39-44AA-B2D6-3B4460438399}" sibTransId="{950D286F-0533-42A7-B48F-06D77C1FAA14}"/>
    <dgm:cxn modelId="{5D1420D1-A39C-4730-BB11-C3B2FAC4A2FE}" srcId="{74E8633F-F44A-4F9C-81ED-62746D93D41C}" destId="{8284C114-C916-4EAC-8194-C8D2EECF70AE}" srcOrd="5" destOrd="0" parTransId="{F47D9D91-8ABF-4EBB-9B47-3BB870E6E911}" sibTransId="{0DD36CA1-4FAD-47C1-AA14-B31BBE702CA6}"/>
    <dgm:cxn modelId="{C9CC4CDC-A046-4919-8879-4E00087B571E}" type="presOf" srcId="{F3C58D7B-136B-439D-8158-F418DB9B827A}" destId="{9F21BEF2-385B-405A-8312-AE6F8A1D7A90}" srcOrd="0" destOrd="0" presId="urn:microsoft.com/office/officeart/2005/8/layout/default"/>
    <dgm:cxn modelId="{BB8031F0-C64F-4874-B66C-F5F7B2CB93B9}" srcId="{74E8633F-F44A-4F9C-81ED-62746D93D41C}" destId="{5325AF83-6852-4B5B-A27E-B75EB44030D5}" srcOrd="1" destOrd="0" parTransId="{B0BFE93B-A20C-4C12-A25A-AD2210EB02C5}" sibTransId="{A826259C-09BD-4440-BB1B-E8C3A9B2A2D7}"/>
    <dgm:cxn modelId="{B81E2EF9-6F2E-41B0-ADA9-08ECC900C9CA}" srcId="{74E8633F-F44A-4F9C-81ED-62746D93D41C}" destId="{9633E18D-69BD-4EBE-860D-B0145DD6591C}" srcOrd="0" destOrd="0" parTransId="{17E26900-F9CE-4BD9-A7D3-13734CE14414}" sibTransId="{4B66B116-0312-44B4-B06F-C266C641F369}"/>
    <dgm:cxn modelId="{C00E7C70-BD48-4F6C-96B4-132EEDE46463}" type="presParOf" srcId="{6ABACF46-309F-4316-9A3A-00CF954AA630}" destId="{A5620B3A-9A7B-4BC5-AD81-90B0C496C6C9}" srcOrd="0" destOrd="0" presId="urn:microsoft.com/office/officeart/2005/8/layout/default"/>
    <dgm:cxn modelId="{96E2EABF-FE58-4D91-92EF-C243262D01D4}" type="presParOf" srcId="{6ABACF46-309F-4316-9A3A-00CF954AA630}" destId="{26EC5D69-7235-4757-8DD7-32D101272E36}" srcOrd="1" destOrd="0" presId="urn:microsoft.com/office/officeart/2005/8/layout/default"/>
    <dgm:cxn modelId="{1BF412B7-467E-48DC-989E-45F328B567A3}" type="presParOf" srcId="{6ABACF46-309F-4316-9A3A-00CF954AA630}" destId="{503CA259-12F3-4A19-8EC8-408D96AABD84}" srcOrd="2" destOrd="0" presId="urn:microsoft.com/office/officeart/2005/8/layout/default"/>
    <dgm:cxn modelId="{1A18F737-0C9D-4DC3-9C4C-57E90C8B8759}" type="presParOf" srcId="{6ABACF46-309F-4316-9A3A-00CF954AA630}" destId="{1B0C0E6D-0C67-4426-B7CD-177E3D4754D2}" srcOrd="3" destOrd="0" presId="urn:microsoft.com/office/officeart/2005/8/layout/default"/>
    <dgm:cxn modelId="{E9315B74-57AE-49D6-A4C6-04D37F3AC12D}" type="presParOf" srcId="{6ABACF46-309F-4316-9A3A-00CF954AA630}" destId="{897EFA7A-4CB8-4EA7-9ADB-FFC81474E79F}" srcOrd="4" destOrd="0" presId="urn:microsoft.com/office/officeart/2005/8/layout/default"/>
    <dgm:cxn modelId="{C0863469-E263-4189-9F1B-B85A1C33F9DF}" type="presParOf" srcId="{6ABACF46-309F-4316-9A3A-00CF954AA630}" destId="{D7E2540C-2AD8-4C9C-A243-46928AB76209}" srcOrd="5" destOrd="0" presId="urn:microsoft.com/office/officeart/2005/8/layout/default"/>
    <dgm:cxn modelId="{240EDF27-7B95-4C63-B48D-10A8B45CF5EF}" type="presParOf" srcId="{6ABACF46-309F-4316-9A3A-00CF954AA630}" destId="{7E0ECC92-1833-48F4-8EC7-30FD61DD7D0E}" srcOrd="6" destOrd="0" presId="urn:microsoft.com/office/officeart/2005/8/layout/default"/>
    <dgm:cxn modelId="{24D7D354-4CCB-492C-A362-0B7400C2D10C}" type="presParOf" srcId="{6ABACF46-309F-4316-9A3A-00CF954AA630}" destId="{34B5285E-5AA9-47B3-8BDD-66F6CFC46AB0}" srcOrd="7" destOrd="0" presId="urn:microsoft.com/office/officeart/2005/8/layout/default"/>
    <dgm:cxn modelId="{38EFE844-2677-4238-BE83-347D4A60978E}" type="presParOf" srcId="{6ABACF46-309F-4316-9A3A-00CF954AA630}" destId="{E900A4F0-3FEE-472E-B5E8-E7AE98ED8618}" srcOrd="8" destOrd="0" presId="urn:microsoft.com/office/officeart/2005/8/layout/default"/>
    <dgm:cxn modelId="{16134DB9-4A9E-4E0B-B251-DFE8FAD50367}" type="presParOf" srcId="{6ABACF46-309F-4316-9A3A-00CF954AA630}" destId="{0189EE65-14BE-48EF-B241-30A7332B26F4}" srcOrd="9" destOrd="0" presId="urn:microsoft.com/office/officeart/2005/8/layout/default"/>
    <dgm:cxn modelId="{C8A41DF9-0402-4276-820F-55918BCCC3F5}" type="presParOf" srcId="{6ABACF46-309F-4316-9A3A-00CF954AA630}" destId="{BE5B823F-2382-4219-AE9B-89BD2B9A58AA}" srcOrd="10" destOrd="0" presId="urn:microsoft.com/office/officeart/2005/8/layout/default"/>
    <dgm:cxn modelId="{C25BA166-5CA3-42FA-8ADA-E7B3C9BD8B62}" type="presParOf" srcId="{6ABACF46-309F-4316-9A3A-00CF954AA630}" destId="{EC87E803-AC5B-4F9F-89E0-3DDA41E45C4B}" srcOrd="11" destOrd="0" presId="urn:microsoft.com/office/officeart/2005/8/layout/default"/>
    <dgm:cxn modelId="{46A20E5E-EDA3-4A0D-8C78-148185D26C35}" type="presParOf" srcId="{6ABACF46-309F-4316-9A3A-00CF954AA630}" destId="{9F21BEF2-385B-405A-8312-AE6F8A1D7A90}" srcOrd="12" destOrd="0" presId="urn:microsoft.com/office/officeart/2005/8/layout/default"/>
    <dgm:cxn modelId="{49671AD2-E8E2-4F37-81E6-6B13B692A4EE}" type="presParOf" srcId="{6ABACF46-309F-4316-9A3A-00CF954AA630}" destId="{E8C622B5-1456-4C8E-8DFD-C28231E4719D}" srcOrd="13" destOrd="0" presId="urn:microsoft.com/office/officeart/2005/8/layout/default"/>
    <dgm:cxn modelId="{DA7AAA6F-0A82-4224-AF3A-E89A230C0DAA}" type="presParOf" srcId="{6ABACF46-309F-4316-9A3A-00CF954AA630}" destId="{B2765640-32E5-4563-831A-CAA38D3E18C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48690-0164-40E3-89AA-3060DA66F384}">
      <dsp:nvSpPr>
        <dsp:cNvPr id="0" name=""/>
        <dsp:cNvSpPr/>
      </dsp:nvSpPr>
      <dsp:spPr>
        <a:xfrm>
          <a:off x="0" y="53370"/>
          <a:ext cx="10515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/>
            <a:t>Praćenje vremena koje pojedini član provodi u nekom objektu</a:t>
          </a:r>
          <a:endParaRPr lang="en-US" sz="3000" kern="1200"/>
        </a:p>
      </dsp:txBody>
      <dsp:txXfrm>
        <a:off x="58257" y="111627"/>
        <a:ext cx="10399086" cy="1076886"/>
      </dsp:txXfrm>
    </dsp:sp>
    <dsp:sp modelId="{721DD197-0A7D-4E34-A5D8-9EC2D9119098}">
      <dsp:nvSpPr>
        <dsp:cNvPr id="0" name=""/>
        <dsp:cNvSpPr/>
      </dsp:nvSpPr>
      <dsp:spPr>
        <a:xfrm>
          <a:off x="0" y="1333170"/>
          <a:ext cx="10515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/>
            <a:t>Praćenje zauzetosti prostorija</a:t>
          </a:r>
          <a:endParaRPr lang="en-US" sz="3000" kern="1200"/>
        </a:p>
      </dsp:txBody>
      <dsp:txXfrm>
        <a:off x="58257" y="1391427"/>
        <a:ext cx="10399086" cy="1076886"/>
      </dsp:txXfrm>
    </dsp:sp>
    <dsp:sp modelId="{E78E50D0-A2EA-46E2-973E-1131D7245CBE}">
      <dsp:nvSpPr>
        <dsp:cNvPr id="0" name=""/>
        <dsp:cNvSpPr/>
      </dsp:nvSpPr>
      <dsp:spPr>
        <a:xfrm>
          <a:off x="0" y="2612970"/>
          <a:ext cx="10515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/>
            <a:t>Imunost na prevare</a:t>
          </a:r>
          <a:endParaRPr lang="en-US" sz="3000" kern="1200"/>
        </a:p>
      </dsp:txBody>
      <dsp:txXfrm>
        <a:off x="58257" y="2671227"/>
        <a:ext cx="1039908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20B3A-9A7B-4BC5-AD81-90B0C496C6C9}">
      <dsp:nvSpPr>
        <dsp:cNvPr id="0" name=""/>
        <dsp:cNvSpPr/>
      </dsp:nvSpPr>
      <dsp:spPr>
        <a:xfrm>
          <a:off x="3080" y="53915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Sigurnost – enkripcija podataka</a:t>
          </a:r>
          <a:endParaRPr lang="en-US" sz="2300" kern="1200"/>
        </a:p>
      </dsp:txBody>
      <dsp:txXfrm>
        <a:off x="3080" y="539153"/>
        <a:ext cx="2444055" cy="1466433"/>
      </dsp:txXfrm>
    </dsp:sp>
    <dsp:sp modelId="{503CA259-12F3-4A19-8EC8-408D96AABD84}">
      <dsp:nvSpPr>
        <dsp:cNvPr id="0" name=""/>
        <dsp:cNvSpPr/>
      </dsp:nvSpPr>
      <dsp:spPr>
        <a:xfrm>
          <a:off x="2691541" y="53915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Pouzdanost – spriječiti napade ili barem ih detektirati</a:t>
          </a:r>
          <a:endParaRPr lang="en-US" sz="2300" kern="1200"/>
        </a:p>
      </dsp:txBody>
      <dsp:txXfrm>
        <a:off x="2691541" y="539153"/>
        <a:ext cx="2444055" cy="1466433"/>
      </dsp:txXfrm>
    </dsp:sp>
    <dsp:sp modelId="{897EFA7A-4CB8-4EA7-9ADB-FFC81474E79F}">
      <dsp:nvSpPr>
        <dsp:cNvPr id="0" name=""/>
        <dsp:cNvSpPr/>
      </dsp:nvSpPr>
      <dsp:spPr>
        <a:xfrm>
          <a:off x="5380002" y="53915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Točnost – evidentirati prisutnost u rezoluciji 1 min</a:t>
          </a:r>
          <a:endParaRPr lang="en-US" sz="2300" kern="1200"/>
        </a:p>
      </dsp:txBody>
      <dsp:txXfrm>
        <a:off x="5380002" y="539153"/>
        <a:ext cx="2444055" cy="1466433"/>
      </dsp:txXfrm>
    </dsp:sp>
    <dsp:sp modelId="{7E0ECC92-1833-48F4-8EC7-30FD61DD7D0E}">
      <dsp:nvSpPr>
        <dsp:cNvPr id="0" name=""/>
        <dsp:cNvSpPr/>
      </dsp:nvSpPr>
      <dsp:spPr>
        <a:xfrm>
          <a:off x="8068463" y="53915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Tehnologije – starost min 10 godina zbog sigurnosti </a:t>
          </a:r>
          <a:endParaRPr lang="en-US" sz="2300" kern="1200"/>
        </a:p>
      </dsp:txBody>
      <dsp:txXfrm>
        <a:off x="8068463" y="539153"/>
        <a:ext cx="2444055" cy="1466433"/>
      </dsp:txXfrm>
    </dsp:sp>
    <dsp:sp modelId="{E900A4F0-3FEE-472E-B5E8-E7AE98ED8618}">
      <dsp:nvSpPr>
        <dsp:cNvPr id="0" name=""/>
        <dsp:cNvSpPr/>
      </dsp:nvSpPr>
      <dsp:spPr>
        <a:xfrm>
          <a:off x="3080" y="224999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Uporabljivost </a:t>
          </a:r>
          <a:endParaRPr lang="en-US" sz="2300" kern="1200"/>
        </a:p>
      </dsp:txBody>
      <dsp:txXfrm>
        <a:off x="3080" y="2249992"/>
        <a:ext cx="2444055" cy="1466433"/>
      </dsp:txXfrm>
    </dsp:sp>
    <dsp:sp modelId="{BE5B823F-2382-4219-AE9B-89BD2B9A58AA}">
      <dsp:nvSpPr>
        <dsp:cNvPr id="0" name=""/>
        <dsp:cNvSpPr/>
      </dsp:nvSpPr>
      <dsp:spPr>
        <a:xfrm>
          <a:off x="2691541" y="224999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Općenitost – iskoristiv u drugim industrijama</a:t>
          </a:r>
          <a:endParaRPr lang="en-US" sz="2300" kern="1200"/>
        </a:p>
      </dsp:txBody>
      <dsp:txXfrm>
        <a:off x="2691541" y="2249992"/>
        <a:ext cx="2444055" cy="1466433"/>
      </dsp:txXfrm>
    </dsp:sp>
    <dsp:sp modelId="{9F21BEF2-385B-405A-8312-AE6F8A1D7A90}">
      <dsp:nvSpPr>
        <dsp:cNvPr id="0" name=""/>
        <dsp:cNvSpPr/>
      </dsp:nvSpPr>
      <dsp:spPr>
        <a:xfrm>
          <a:off x="5380002" y="224999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Cijena – &lt; 2000 kn po prostoriji </a:t>
          </a:r>
          <a:endParaRPr lang="en-US" sz="2300" kern="1200"/>
        </a:p>
      </dsp:txBody>
      <dsp:txXfrm>
        <a:off x="5380002" y="2249992"/>
        <a:ext cx="2444055" cy="1466433"/>
      </dsp:txXfrm>
    </dsp:sp>
    <dsp:sp modelId="{B2765640-32E5-4563-831A-CAA38D3E18CC}">
      <dsp:nvSpPr>
        <dsp:cNvPr id="0" name=""/>
        <dsp:cNvSpPr/>
      </dsp:nvSpPr>
      <dsp:spPr>
        <a:xfrm>
          <a:off x="8068463" y="224999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Usklađenost za zakonima - GDPR</a:t>
          </a:r>
          <a:endParaRPr lang="en-US" sz="2300" kern="1200"/>
        </a:p>
      </dsp:txBody>
      <dsp:txXfrm>
        <a:off x="8068463" y="2249992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7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63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95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22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1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0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4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3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1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10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1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E0CE-9190-CCE1-5B53-948149D4F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18513"/>
            <a:ext cx="5962000" cy="2607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cap="all" spc="390" baseline="0" dirty="0">
                <a:solidFill>
                  <a:schemeClr val="tx1"/>
                </a:solidFill>
                <a:latin typeface="Avenir Next LT Pro Demi" panose="020B0604020202020204" pitchFamily="34" charset="-18"/>
              </a:rPr>
              <a:t>IDEJNO RJEŠENJE SUSTAVA ZA EVIDENCIJU OSOBA I PRAĆENJE KORIŠTENJA RESURSA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38F3B3DF-DAAF-1B53-D178-AD2118917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BBBED-D501-DDF0-6A02-0B9A886C5F20}"/>
              </a:ext>
            </a:extLst>
          </p:cNvPr>
          <p:cNvSpPr txBox="1"/>
          <p:nvPr/>
        </p:nvSpPr>
        <p:spPr>
          <a:xfrm>
            <a:off x="6722632" y="6340774"/>
            <a:ext cx="528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B. Božinović , M. Ivanda, M. </a:t>
            </a:r>
            <a:r>
              <a:rPr lang="hr-HR" dirty="0" err="1"/>
              <a:t>Medak</a:t>
            </a:r>
            <a:r>
              <a:rPr lang="hr-HR" dirty="0"/>
              <a:t>, A. Žuljević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EB25-E4F2-D2E6-763B-2BF60A6D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55" y="206760"/>
            <a:ext cx="4696177" cy="78391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Sveučilište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Splitu</a:t>
            </a:r>
            <a:b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Fakultet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Elektrotehnike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Strojarstva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Brodogradnje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9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221EB-1F17-BF78-DB96-ECBAFC64E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99" y="1270000"/>
            <a:ext cx="9916156" cy="37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4BDA-0772-EA08-CB9A-3310C76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Mrežna 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E44A-6CFE-088B-184F-4B023840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Problem</a:t>
            </a:r>
          </a:p>
          <a:p>
            <a:r>
              <a:rPr lang="hr-HR" dirty="0"/>
              <a:t>Svi uređaji koji se nalaze „iza“ mrežnog </a:t>
            </a:r>
            <a:r>
              <a:rPr lang="hr-HR" dirty="0" err="1"/>
              <a:t>rutera</a:t>
            </a:r>
            <a:r>
              <a:rPr lang="hr-HR" dirty="0"/>
              <a:t> imaju privatne IP adrese - uređaj koji se nalazi izvan LAN-a ne može poslati paket na privatnu IP adresu</a:t>
            </a:r>
          </a:p>
          <a:p>
            <a:r>
              <a:rPr lang="hr-HR" dirty="0"/>
              <a:t>Da bi aplikacijski server mogao izvršiti </a:t>
            </a:r>
            <a:r>
              <a:rPr lang="hr-HR" dirty="0" err="1"/>
              <a:t>ping</a:t>
            </a:r>
            <a:r>
              <a:rPr lang="hr-HR" dirty="0"/>
              <a:t> naredbu nad mobilnim uređajem u nekoj od prostorija potrebno je definirati određenu topologiju pod mreže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430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CD61-5D8D-4EF4-8BD5-ACD424F1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8" y="636018"/>
            <a:ext cx="10515600" cy="5596106"/>
          </a:xfrm>
        </p:spPr>
        <p:txBody>
          <a:bodyPr>
            <a:normAutofit/>
          </a:bodyPr>
          <a:lstStyle/>
          <a:p>
            <a:r>
              <a:rPr lang="hr-HR" dirty="0"/>
              <a:t>Za privatne adrese koristit ćemo 192.168 klasu</a:t>
            </a:r>
          </a:p>
          <a:p>
            <a:r>
              <a:rPr lang="hr-HR" dirty="0"/>
              <a:t>Cijeli sustav povezan je na 1 glavni </a:t>
            </a:r>
            <a:r>
              <a:rPr lang="hr-HR" dirty="0" err="1"/>
              <a:t>ruter</a:t>
            </a:r>
            <a:r>
              <a:rPr lang="hr-HR" dirty="0"/>
              <a:t> preko kojeg je moguć pristup internetu izvan lokalne mreže – 192.168.0.0</a:t>
            </a:r>
          </a:p>
          <a:p>
            <a:r>
              <a:rPr lang="hr-HR" dirty="0" err="1"/>
              <a:t>Ruter</a:t>
            </a:r>
            <a:r>
              <a:rPr lang="hr-HR" dirty="0"/>
              <a:t> aplikacijskog servera – 192.168.1.0</a:t>
            </a:r>
          </a:p>
          <a:p>
            <a:r>
              <a:rPr lang="hr-HR" dirty="0"/>
              <a:t>Pristupne točke – 192.168.2.0 , 192.168.3.0, </a:t>
            </a:r>
            <a:r>
              <a:rPr lang="hr-HR" dirty="0" err="1"/>
              <a:t>itd</a:t>
            </a:r>
            <a:endParaRPr lang="hr-HR" dirty="0"/>
          </a:p>
          <a:p>
            <a:pPr lvl="1"/>
            <a:r>
              <a:rPr lang="hr-HR" dirty="0"/>
              <a:t>Ograničenje – </a:t>
            </a:r>
            <a:r>
              <a:rPr lang="hr-HR" dirty="0" err="1"/>
              <a:t>max</a:t>
            </a:r>
            <a:r>
              <a:rPr lang="hr-HR" dirty="0"/>
              <a:t> 255 prostorija</a:t>
            </a:r>
          </a:p>
          <a:p>
            <a:r>
              <a:rPr lang="hr-HR" dirty="0"/>
              <a:t>Na aplikacijski server povezani svi NFC čitači</a:t>
            </a:r>
          </a:p>
          <a:p>
            <a:r>
              <a:rPr lang="hr-HR" dirty="0"/>
              <a:t>Svaki </a:t>
            </a:r>
            <a:r>
              <a:rPr lang="hr-HR" dirty="0" err="1"/>
              <a:t>ruter</a:t>
            </a:r>
            <a:r>
              <a:rPr lang="hr-HR" dirty="0"/>
              <a:t> definira vlastit </a:t>
            </a:r>
            <a:r>
              <a:rPr lang="hr-HR" dirty="0" err="1"/>
              <a:t>podmrežu</a:t>
            </a:r>
            <a:r>
              <a:rPr lang="hr-HR" dirty="0"/>
              <a:t> na koju se spajaju mobilni uređaji – 192.168. [1-255].0 </a:t>
            </a:r>
          </a:p>
          <a:p>
            <a:pPr lvl="1"/>
            <a:r>
              <a:rPr lang="hr-HR" dirty="0"/>
              <a:t>Ograničenje – </a:t>
            </a:r>
            <a:r>
              <a:rPr lang="hr-HR" dirty="0" err="1"/>
              <a:t>max</a:t>
            </a:r>
            <a:r>
              <a:rPr lang="hr-HR" dirty="0"/>
              <a:t> 255 korisnika unutar prostorije</a:t>
            </a:r>
          </a:p>
          <a:p>
            <a:r>
              <a:rPr lang="hr-HR" dirty="0"/>
              <a:t>Na ovaj način moguće je realizirati </a:t>
            </a:r>
            <a:r>
              <a:rPr lang="hr-HR" dirty="0" err="1"/>
              <a:t>ping</a:t>
            </a:r>
            <a:r>
              <a:rPr lang="hr-HR" dirty="0"/>
              <a:t> naredbu aplikacijskog servera na neki od mobilnih uređaja </a:t>
            </a:r>
            <a:r>
              <a:rPr lang="hr-HR" dirty="0" err="1"/>
              <a:t>uodređenoj</a:t>
            </a:r>
            <a:r>
              <a:rPr lang="hr-HR" dirty="0"/>
              <a:t> prostoriji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50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C3CAF6-5735-EAAF-2B80-32CE7B150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212" y="391729"/>
            <a:ext cx="9177221" cy="58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8129-1F6C-2AFD-E988-375DE05B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5" y="443883"/>
            <a:ext cx="10946166" cy="6090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dirty="0"/>
              <a:t>Primjer</a:t>
            </a:r>
          </a:p>
          <a:p>
            <a:r>
              <a:rPr lang="hr-HR" dirty="0"/>
              <a:t>Aplikacijski server – 192.168.1.1</a:t>
            </a:r>
          </a:p>
          <a:p>
            <a:r>
              <a:rPr lang="hr-HR" dirty="0"/>
              <a:t>Uređaj kojeg želimo </a:t>
            </a:r>
            <a:r>
              <a:rPr lang="hr-HR" dirty="0" err="1"/>
              <a:t>pingati</a:t>
            </a:r>
            <a:r>
              <a:rPr lang="hr-HR" dirty="0"/>
              <a:t> – 192.168.4.5</a:t>
            </a:r>
          </a:p>
          <a:p>
            <a:r>
              <a:rPr lang="hr-HR" dirty="0"/>
              <a:t>Aplikacijski server provjerava postoji li uređaj s tom IP adresom na njegovoj lokalnoj mreži</a:t>
            </a:r>
          </a:p>
          <a:p>
            <a:r>
              <a:rPr lang="hr-HR" dirty="0"/>
              <a:t>Mrežnom maskom zaključuje da pripada drugoj mreži i šalje paket na </a:t>
            </a:r>
            <a:r>
              <a:rPr lang="hr-HR" i="1" dirty="0" err="1"/>
              <a:t>default</a:t>
            </a:r>
            <a:r>
              <a:rPr lang="hr-HR" i="1" dirty="0"/>
              <a:t> </a:t>
            </a:r>
            <a:r>
              <a:rPr lang="hr-HR" i="1" dirty="0" err="1"/>
              <a:t>gateway</a:t>
            </a:r>
            <a:endParaRPr lang="hr-HR" i="1" dirty="0"/>
          </a:p>
          <a:p>
            <a:r>
              <a:rPr lang="hr-HR" i="1" dirty="0" err="1"/>
              <a:t>Default</a:t>
            </a:r>
            <a:r>
              <a:rPr lang="hr-HR" i="1" dirty="0"/>
              <a:t> </a:t>
            </a:r>
            <a:r>
              <a:rPr lang="hr-HR" i="1" dirty="0" err="1"/>
              <a:t>gateway</a:t>
            </a:r>
            <a:r>
              <a:rPr lang="hr-HR" i="1" dirty="0"/>
              <a:t> </a:t>
            </a:r>
            <a:r>
              <a:rPr lang="hr-HR" dirty="0" err="1"/>
              <a:t>proslijeđuje</a:t>
            </a:r>
            <a:r>
              <a:rPr lang="hr-HR" dirty="0"/>
              <a:t> paket na glavni </a:t>
            </a:r>
            <a:r>
              <a:rPr lang="hr-HR" dirty="0" err="1"/>
              <a:t>ruter</a:t>
            </a:r>
            <a:endParaRPr lang="hr-HR" dirty="0"/>
          </a:p>
          <a:p>
            <a:r>
              <a:rPr lang="hr-HR" dirty="0"/>
              <a:t>Glavni </a:t>
            </a:r>
            <a:r>
              <a:rPr lang="hr-HR" dirty="0" err="1"/>
              <a:t>ruter</a:t>
            </a:r>
            <a:r>
              <a:rPr lang="hr-HR" dirty="0"/>
              <a:t> mrežnom maskom zaključuje da paket treba proslijediti na </a:t>
            </a:r>
            <a:r>
              <a:rPr lang="hr-HR" dirty="0" err="1"/>
              <a:t>ruter</a:t>
            </a:r>
            <a:r>
              <a:rPr lang="hr-HR" dirty="0"/>
              <a:t> koji definira mrežu s 192.168.4.0/24 adresama</a:t>
            </a:r>
          </a:p>
          <a:p>
            <a:r>
              <a:rPr lang="hr-HR" dirty="0" err="1"/>
              <a:t>Ruter</a:t>
            </a:r>
            <a:r>
              <a:rPr lang="hr-HR" dirty="0"/>
              <a:t> s adresom 192.168.4.0 predstavlja </a:t>
            </a:r>
            <a:r>
              <a:rPr lang="hr-HR" dirty="0" err="1"/>
              <a:t>ruter</a:t>
            </a:r>
            <a:r>
              <a:rPr lang="hr-HR" dirty="0"/>
              <a:t> ciljane prostorije na koji su povezani svi uređaji u prostoriji</a:t>
            </a:r>
          </a:p>
          <a:p>
            <a:r>
              <a:rPr lang="hr-HR" dirty="0"/>
              <a:t>Paket šalje mobilnom uređaju 192.168.4.5 i ako </a:t>
            </a:r>
            <a:r>
              <a:rPr lang="hr-HR" dirty="0" err="1"/>
              <a:t>ping</a:t>
            </a:r>
            <a:r>
              <a:rPr lang="hr-HR" dirty="0"/>
              <a:t> uspije korisnik se evidentira kao prisutan </a:t>
            </a:r>
          </a:p>
          <a:p>
            <a:r>
              <a:rPr lang="hr-HR" dirty="0"/>
              <a:t>Paket s informacijom o ishodu na isti način propagira se natrag do aplikacijskog servera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19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60250-2831-EEFE-4916-C7727F0F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sz="3700" dirty="0"/>
              <a:t>Rad sustava u odre</a:t>
            </a:r>
            <a:r>
              <a:rPr lang="hr-HR" sz="3200" dirty="0">
                <a:latin typeface="Arial Black" panose="020B0A04020102020204" pitchFamily="34" charset="0"/>
              </a:rPr>
              <a:t>đ</a:t>
            </a:r>
            <a:r>
              <a:rPr lang="hr-HR" sz="3700" dirty="0"/>
              <a:t>enim situacijama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8C03-58E7-57F7-2C71-ECC31E25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2400" dirty="0"/>
              <a:t>Pauza između predavanja</a:t>
            </a:r>
          </a:p>
          <a:p>
            <a:pPr lvl="1"/>
            <a:r>
              <a:rPr lang="hr-HR" dirty="0"/>
              <a:t>Automatsko povezivanje na WiFi</a:t>
            </a:r>
          </a:p>
          <a:p>
            <a:pPr lvl="1"/>
            <a:r>
              <a:rPr lang="hr-HR" dirty="0"/>
              <a:t>Početak i završetak sesije</a:t>
            </a:r>
          </a:p>
          <a:p>
            <a:r>
              <a:rPr lang="hr-HR" sz="2400" dirty="0"/>
              <a:t>Ilegalna evidencija</a:t>
            </a:r>
          </a:p>
          <a:p>
            <a:pPr lvl="1"/>
            <a:r>
              <a:rPr lang="hr-HR" dirty="0"/>
              <a:t>1 MAC adresa – 2 IP adrese</a:t>
            </a:r>
          </a:p>
          <a:p>
            <a:r>
              <a:rPr lang="hr-HR" sz="2400" dirty="0" err="1"/>
              <a:t>Limitacija</a:t>
            </a:r>
            <a:r>
              <a:rPr lang="hr-HR" sz="2400" dirty="0"/>
              <a:t> sustava – </a:t>
            </a:r>
            <a:r>
              <a:rPr lang="hr-HR" sz="2400" dirty="0" err="1"/>
              <a:t>Wifi</a:t>
            </a:r>
            <a:r>
              <a:rPr lang="hr-HR" sz="2400" dirty="0"/>
              <a:t> domet izvan </a:t>
            </a:r>
            <a:r>
              <a:rPr lang="hr-HR" sz="2400" dirty="0" err="1"/>
              <a:t>postorije</a:t>
            </a:r>
            <a:endParaRPr lang="hr-HR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ireless router outline">
            <a:extLst>
              <a:ext uri="{FF2B5EF4-FFF2-40B4-BE49-F238E27FC236}">
                <a16:creationId xmlns:a16="http://schemas.microsoft.com/office/drawing/2014/main" id="{5DE069ED-EC87-D5ED-48AB-1082A6AD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720" y="406586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Graphic 8" descr="Wireless outline">
            <a:extLst>
              <a:ext uri="{FF2B5EF4-FFF2-40B4-BE49-F238E27FC236}">
                <a16:creationId xmlns:a16="http://schemas.microsoft.com/office/drawing/2014/main" id="{D04A2169-1ED3-EA2D-C01F-F4C2A66CD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206" y="3508928"/>
            <a:ext cx="2454179" cy="24541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6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6B95-FDDF-06A5-6F2B-836F192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Zadovoljenje nefunkcionalnih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41F4-5CEB-EDD5-9A16-37886000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5086905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Sigurnost – ranjivost bežičnih komunikacijskih kanala </a:t>
            </a:r>
          </a:p>
          <a:p>
            <a:pPr lvl="1"/>
            <a:r>
              <a:rPr lang="hr-HR" dirty="0" err="1"/>
              <a:t>Deauthentication</a:t>
            </a:r>
            <a:r>
              <a:rPr lang="hr-HR" dirty="0"/>
              <a:t> </a:t>
            </a:r>
            <a:r>
              <a:rPr lang="hr-HR" dirty="0" err="1"/>
              <a:t>attack</a:t>
            </a:r>
            <a:endParaRPr lang="hr-HR" dirty="0"/>
          </a:p>
          <a:p>
            <a:pPr lvl="1"/>
            <a:r>
              <a:rPr lang="hr-HR" dirty="0"/>
              <a:t>Radio </a:t>
            </a:r>
            <a:r>
              <a:rPr lang="hr-HR" dirty="0" err="1"/>
              <a:t>jamming</a:t>
            </a:r>
            <a:endParaRPr lang="hr-HR" dirty="0"/>
          </a:p>
          <a:p>
            <a:r>
              <a:rPr lang="hr-HR" dirty="0"/>
              <a:t>Pouzdanost – NFC signalizira ukoliko sustav nije u funkciji, profesor može naknadno ručno unijeti prisutnost</a:t>
            </a:r>
          </a:p>
          <a:p>
            <a:r>
              <a:rPr lang="hr-HR" dirty="0"/>
              <a:t>Točnost – Ping naredba se vrši svako 1 min </a:t>
            </a:r>
          </a:p>
          <a:p>
            <a:r>
              <a:rPr lang="hr-HR" dirty="0"/>
              <a:t>Tehnologije – Sve korištene tehnologije zadovoljavaju </a:t>
            </a:r>
          </a:p>
          <a:p>
            <a:r>
              <a:rPr lang="hr-HR" dirty="0"/>
              <a:t>Općenitost – Moguće promjene u rolama</a:t>
            </a:r>
          </a:p>
          <a:p>
            <a:r>
              <a:rPr lang="hr-HR" dirty="0"/>
              <a:t>Cijena </a:t>
            </a:r>
          </a:p>
          <a:p>
            <a:pPr lvl="1"/>
            <a:r>
              <a:rPr lang="hr-HR" dirty="0"/>
              <a:t>Dual Band </a:t>
            </a:r>
            <a:r>
              <a:rPr lang="hr-HR" dirty="0" err="1"/>
              <a:t>Wifi</a:t>
            </a:r>
            <a:r>
              <a:rPr lang="hr-HR" dirty="0"/>
              <a:t> pristupna točka – 150 eura</a:t>
            </a:r>
          </a:p>
          <a:p>
            <a:pPr lvl="1"/>
            <a:r>
              <a:rPr lang="hr-HR" dirty="0"/>
              <a:t>NFC čitač – 50 eura</a:t>
            </a:r>
          </a:p>
          <a:p>
            <a:pPr lvl="1"/>
            <a:r>
              <a:rPr lang="hr-HR" dirty="0"/>
              <a:t>Ethernet kabeli – 4 eura</a:t>
            </a:r>
          </a:p>
          <a:p>
            <a:pPr lvl="1"/>
            <a:r>
              <a:rPr lang="hr-HR" dirty="0"/>
              <a:t>Povećanje cijene moguće u slučaju velikog broja prostorija</a:t>
            </a:r>
          </a:p>
          <a:p>
            <a:r>
              <a:rPr lang="hr-HR" dirty="0"/>
              <a:t>Usklađenost sa zakonima – formular za suglasnost korištenja osobnih podataka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399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EB33-2EF4-524C-238E-01252FD8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dirty="0"/>
              <a:t>Primjer korištenja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2DE6-2079-C92E-0A85-E994AB6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2400" dirty="0"/>
              <a:t>Profesor izvršava početno NFC očitavanje </a:t>
            </a:r>
          </a:p>
          <a:p>
            <a:r>
              <a:rPr lang="hr-HR" sz="2400" dirty="0"/>
              <a:t>Spajanje profesorovog mobitela na pristupnu točku uz pomoć podataka poslanih od strane NFC čitača</a:t>
            </a:r>
          </a:p>
          <a:p>
            <a:r>
              <a:rPr lang="hr-HR" sz="2400" dirty="0"/>
              <a:t>Aplikacija na mobilnom uređaju šalje IP I MAC adresu čitaču</a:t>
            </a:r>
          </a:p>
          <a:p>
            <a:r>
              <a:rPr lang="hr-HR" sz="2400" dirty="0"/>
              <a:t>Čitač šalje adrese na aplikacijski server koji ih sprema u sustav i povezuje s profesorom</a:t>
            </a:r>
          </a:p>
          <a:p>
            <a:endParaRPr lang="hr-HR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FC8783CE-27A9-8D58-1B5E-C30C76E6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720" y="406586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7788EF2B-5911-8F04-E6DB-6B6AD36AE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206" y="3508928"/>
            <a:ext cx="2454179" cy="24541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96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EB33-2EF4-524C-238E-01252FD8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dirty="0"/>
              <a:t>Primjer korištenja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2DE6-2079-C92E-0A85-E994AB6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2400" dirty="0"/>
              <a:t>Čitač signalizira uspješnost evidencije</a:t>
            </a:r>
          </a:p>
          <a:p>
            <a:r>
              <a:rPr lang="hr-HR" sz="2400" dirty="0"/>
              <a:t>Studenti ulaze i vrše NFC očitavanje na isti način</a:t>
            </a:r>
          </a:p>
          <a:p>
            <a:r>
              <a:rPr lang="hr-HR" sz="2400" dirty="0"/>
              <a:t>Aplikacijski server svako 60 sekunda vrši </a:t>
            </a:r>
            <a:r>
              <a:rPr lang="hr-HR" sz="2400" dirty="0" err="1"/>
              <a:t>ping</a:t>
            </a:r>
            <a:r>
              <a:rPr lang="hr-HR" sz="2400" dirty="0"/>
              <a:t> naredbu svim IP adresama u sustavu te evidentira prisutnost</a:t>
            </a:r>
          </a:p>
          <a:p>
            <a:r>
              <a:rPr lang="hr-HR" sz="2400" dirty="0"/>
              <a:t>Profesor završava sa satom i izvršava drugo NFC očitavanje.</a:t>
            </a:r>
          </a:p>
          <a:p>
            <a:r>
              <a:rPr lang="hr-HR" sz="2400" dirty="0"/>
              <a:t>Aplikacijski server prekida sesiju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FC8783CE-27A9-8D58-1B5E-C30C76E6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720" y="406586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7788EF2B-5911-8F04-E6DB-6B6AD36AE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206" y="3508928"/>
            <a:ext cx="2454179" cy="24541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22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4060-7F7C-91B7-4126-064C05B9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Proof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Concept</a:t>
            </a:r>
            <a:r>
              <a:rPr lang="hr-HR" dirty="0"/>
              <a:t> – Sistemska podrška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B1BD-C326-A4B5-103D-60F37A8C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dirty="0"/>
              <a:t>Korišteni su sljedeći hardverski resursi:</a:t>
            </a:r>
          </a:p>
          <a:p>
            <a:r>
              <a:rPr lang="hr-HR" dirty="0" err="1"/>
              <a:t>Raspberry</a:t>
            </a:r>
            <a:r>
              <a:rPr lang="hr-HR" dirty="0"/>
              <a:t> Pi 4 Model B 4GB RAM</a:t>
            </a:r>
          </a:p>
          <a:p>
            <a:r>
              <a:rPr lang="hr-HR" dirty="0"/>
              <a:t>32GB SD kartica kao medij pohrane za </a:t>
            </a:r>
            <a:r>
              <a:rPr lang="hr-HR" dirty="0" err="1"/>
              <a:t>Raspberry</a:t>
            </a:r>
            <a:r>
              <a:rPr lang="hr-HR" dirty="0"/>
              <a:t> Pi računalo</a:t>
            </a:r>
          </a:p>
          <a:p>
            <a:r>
              <a:rPr lang="hr-HR" dirty="0" err="1"/>
              <a:t>Raspberry</a:t>
            </a:r>
            <a:r>
              <a:rPr lang="hr-HR" dirty="0"/>
              <a:t> Pi metalna kutija za prenosivost</a:t>
            </a:r>
          </a:p>
          <a:p>
            <a:r>
              <a:rPr lang="hr-HR" dirty="0" err="1"/>
              <a:t>Raspberry</a:t>
            </a:r>
            <a:r>
              <a:rPr lang="hr-HR" dirty="0"/>
              <a:t> Pi 4 ventilator - postavljen na metalnu kutiju za potrebe hlađenja. Crvena žica spojena je na </a:t>
            </a:r>
            <a:r>
              <a:rPr lang="hr-HR" dirty="0" err="1"/>
              <a:t>RasppberryPi</a:t>
            </a:r>
            <a:r>
              <a:rPr lang="hr-HR" dirty="0"/>
              <a:t> pin 2 za napajanje od 5V dok je crna žica spojena na pin 6 uzemljenje</a:t>
            </a:r>
          </a:p>
          <a:p>
            <a:r>
              <a:rPr lang="hr-HR" dirty="0"/>
              <a:t>Napajanje korištenjem adaptera električne energije za održavanje </a:t>
            </a:r>
            <a:r>
              <a:rPr lang="hr-HR" dirty="0" err="1"/>
              <a:t>randog</a:t>
            </a:r>
            <a:r>
              <a:rPr lang="hr-HR" dirty="0"/>
              <a:t> napona u intervalu 4.75V - 5.25V koji je predviđen za </a:t>
            </a:r>
            <a:r>
              <a:rPr lang="hr-HR" dirty="0" err="1"/>
              <a:t>Raspberry</a:t>
            </a:r>
            <a:r>
              <a:rPr lang="hr-HR" dirty="0"/>
              <a:t> Pi računalo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05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F8849-38FF-BC09-8718-61814A30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Sadržaj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98F3-1480-424B-1C1C-B48C63DF3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hr-HR" dirty="0"/>
              <a:t>O problemu</a:t>
            </a:r>
          </a:p>
          <a:p>
            <a:pPr marL="457200" indent="-457200" algn="l">
              <a:buFont typeface="+mj-lt"/>
              <a:buAutoNum type="arabicPeriod"/>
            </a:pPr>
            <a:r>
              <a:rPr lang="hr-HR" dirty="0"/>
              <a:t>Korisnički zahtjevi</a:t>
            </a:r>
          </a:p>
          <a:p>
            <a:pPr marL="457200" indent="-457200" algn="l">
              <a:buFont typeface="+mj-lt"/>
              <a:buAutoNum type="arabicPeriod"/>
            </a:pPr>
            <a:r>
              <a:rPr lang="hr-HR" dirty="0"/>
              <a:t>Arhitektura sustava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hr-HR" dirty="0"/>
              <a:t>POC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AB1A-E4B2-0880-ABCD-52BC7A6A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44" y="873760"/>
            <a:ext cx="5188895" cy="5323523"/>
          </a:xfrm>
        </p:spPr>
        <p:txBody>
          <a:bodyPr>
            <a:normAutofit lnSpcReduction="10000"/>
          </a:bodyPr>
          <a:lstStyle/>
          <a:p>
            <a:r>
              <a:rPr lang="hr-HR" sz="2000" dirty="0"/>
              <a:t>Za realizaciju NFC aspekta planirana je nabava </a:t>
            </a:r>
            <a:r>
              <a:rPr lang="hr-HR" sz="2000" dirty="0" err="1"/>
              <a:t>Adafruit</a:t>
            </a:r>
            <a:r>
              <a:rPr lang="hr-HR" sz="2000" dirty="0"/>
              <a:t> PN532 NFC/RFID </a:t>
            </a:r>
            <a:r>
              <a:rPr lang="hr-HR" sz="2000" dirty="0" err="1"/>
              <a:t>controller</a:t>
            </a:r>
            <a:r>
              <a:rPr lang="hr-HR" sz="2000" dirty="0"/>
              <a:t> </a:t>
            </a:r>
            <a:r>
              <a:rPr lang="hr-HR" sz="2000" dirty="0" err="1"/>
              <a:t>breakout</a:t>
            </a:r>
            <a:r>
              <a:rPr lang="hr-HR" sz="2000" dirty="0"/>
              <a:t> </a:t>
            </a:r>
            <a:r>
              <a:rPr lang="hr-HR" sz="2000" dirty="0" err="1"/>
              <a:t>board</a:t>
            </a:r>
            <a:r>
              <a:rPr lang="hr-HR" sz="2000" dirty="0"/>
              <a:t> - v1.6 . Planirano je fizičko spajanje zadane pločice na </a:t>
            </a:r>
            <a:r>
              <a:rPr lang="hr-HR" sz="2000" dirty="0" err="1"/>
              <a:t>Raspberry</a:t>
            </a:r>
            <a:r>
              <a:rPr lang="hr-HR" sz="2000" dirty="0"/>
              <a:t> Pi i to na sljedeći način:</a:t>
            </a:r>
          </a:p>
          <a:p>
            <a:r>
              <a:rPr lang="hr-HR" sz="2000" dirty="0"/>
              <a:t>PN532 SCK → </a:t>
            </a:r>
            <a:r>
              <a:rPr lang="hr-HR" sz="2000" dirty="0" err="1"/>
              <a:t>RPi</a:t>
            </a:r>
            <a:r>
              <a:rPr lang="hr-HR" sz="2000" dirty="0"/>
              <a:t> GPIO 11 (SPI_CLK)</a:t>
            </a:r>
          </a:p>
          <a:p>
            <a:r>
              <a:rPr lang="hr-HR" sz="2000" dirty="0"/>
              <a:t>PN532 MISO → </a:t>
            </a:r>
            <a:r>
              <a:rPr lang="hr-HR" sz="2000" dirty="0" err="1"/>
              <a:t>RPi</a:t>
            </a:r>
            <a:r>
              <a:rPr lang="hr-HR" sz="2000" dirty="0"/>
              <a:t> GPIO 09 (SPI_MISO)</a:t>
            </a:r>
          </a:p>
          <a:p>
            <a:r>
              <a:rPr lang="hr-HR" sz="2000" dirty="0"/>
              <a:t>PN532 MOSI → </a:t>
            </a:r>
            <a:r>
              <a:rPr lang="hr-HR" sz="2000" dirty="0" err="1"/>
              <a:t>RPi</a:t>
            </a:r>
            <a:r>
              <a:rPr lang="hr-HR" sz="2000" dirty="0"/>
              <a:t> GPIO 10 (SPI_MOSI)</a:t>
            </a:r>
          </a:p>
          <a:p>
            <a:r>
              <a:rPr lang="hr-HR" sz="2000" dirty="0"/>
              <a:t>PN532 SSEL → </a:t>
            </a:r>
            <a:r>
              <a:rPr lang="hr-HR" sz="2000" dirty="0" err="1"/>
              <a:t>RPi</a:t>
            </a:r>
            <a:r>
              <a:rPr lang="hr-HR" sz="2000" dirty="0"/>
              <a:t> GPIO 08 (SPI_CE0_N)</a:t>
            </a:r>
          </a:p>
          <a:p>
            <a:r>
              <a:rPr lang="hr-HR" sz="2000" dirty="0"/>
              <a:t>PN532 3.3v → </a:t>
            </a:r>
            <a:r>
              <a:rPr lang="hr-HR" sz="2000" dirty="0" err="1"/>
              <a:t>RPi</a:t>
            </a:r>
            <a:r>
              <a:rPr lang="hr-HR" sz="2000" dirty="0"/>
              <a:t> 3.3v (</a:t>
            </a:r>
            <a:r>
              <a:rPr lang="hr-HR" sz="2000" dirty="0" err="1"/>
              <a:t>multiple</a:t>
            </a:r>
            <a:r>
              <a:rPr lang="hr-HR" sz="2000" dirty="0"/>
              <a:t> </a:t>
            </a:r>
            <a:r>
              <a:rPr lang="hr-HR" sz="2000" dirty="0" err="1"/>
              <a:t>pins</a:t>
            </a:r>
            <a:r>
              <a:rPr lang="hr-HR" sz="2000" dirty="0"/>
              <a:t>)</a:t>
            </a:r>
          </a:p>
          <a:p>
            <a:r>
              <a:rPr lang="hr-HR" sz="2000" dirty="0"/>
              <a:t>PN532 GND → </a:t>
            </a:r>
            <a:r>
              <a:rPr lang="hr-HR" sz="2000" dirty="0" err="1"/>
              <a:t>RPi</a:t>
            </a:r>
            <a:r>
              <a:rPr lang="hr-HR" sz="2000" dirty="0"/>
              <a:t> GND (</a:t>
            </a:r>
            <a:r>
              <a:rPr lang="hr-HR" sz="2000" dirty="0" err="1"/>
              <a:t>multiple</a:t>
            </a:r>
            <a:r>
              <a:rPr lang="hr-HR" sz="2000" dirty="0"/>
              <a:t> </a:t>
            </a:r>
            <a:r>
              <a:rPr lang="hr-HR" sz="2000" dirty="0" err="1"/>
              <a:t>pins</a:t>
            </a:r>
            <a:r>
              <a:rPr lang="hr-HR" sz="2000" dirty="0"/>
              <a:t>)</a:t>
            </a:r>
          </a:p>
          <a:p>
            <a:r>
              <a:rPr lang="hr-HR" sz="2000" dirty="0"/>
              <a:t>Komunikacija između </a:t>
            </a:r>
            <a:r>
              <a:rPr lang="hr-HR" sz="2000" dirty="0" err="1"/>
              <a:t>Raspberry</a:t>
            </a:r>
            <a:r>
              <a:rPr lang="hr-HR" sz="2000" dirty="0"/>
              <a:t> Pi računala i NFC pločice odvijala bi se preko SPI sučelja uz korištenje </a:t>
            </a:r>
            <a:r>
              <a:rPr lang="hr-HR" sz="2000" dirty="0" err="1"/>
              <a:t>libnfc</a:t>
            </a:r>
            <a:r>
              <a:rPr lang="hr-HR" sz="2000" dirty="0"/>
              <a:t> biblioteke.</a:t>
            </a:r>
          </a:p>
          <a:p>
            <a:endParaRPr lang="hr-HR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CD0E-D9E2-39CB-2C4D-809AEA5B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1" r="-1" b="-1"/>
          <a:stretch/>
        </p:blipFill>
        <p:spPr>
          <a:xfrm>
            <a:off x="1303383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840930" flipH="1" flipV="1">
            <a:off x="2387864" y="-729071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B7E42-9DDB-40DA-0656-C42D7A3B0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r="36257" b="-1"/>
          <a:stretch/>
        </p:blipFill>
        <p:spPr>
          <a:xfrm>
            <a:off x="0" y="409129"/>
            <a:ext cx="2377016" cy="3435255"/>
          </a:xfrm>
          <a:custGeom>
            <a:avLst/>
            <a:gdLst/>
            <a:ahLst/>
            <a:cxnLst/>
            <a:rect l="l" t="t" r="r" b="b"/>
            <a:pathLst>
              <a:path w="2377036" h="3435255">
                <a:moveTo>
                  <a:pt x="659409" y="0"/>
                </a:moveTo>
                <a:cubicBezTo>
                  <a:pt x="1608028" y="0"/>
                  <a:pt x="2377036" y="769008"/>
                  <a:pt x="2377036" y="1717628"/>
                </a:cubicBezTo>
                <a:cubicBezTo>
                  <a:pt x="2377036" y="2666247"/>
                  <a:pt x="1608028" y="3435255"/>
                  <a:pt x="659409" y="3435255"/>
                </a:cubicBezTo>
                <a:cubicBezTo>
                  <a:pt x="481542" y="3435255"/>
                  <a:pt x="309991" y="3408220"/>
                  <a:pt x="148639" y="3358034"/>
                </a:cubicBezTo>
                <a:lnTo>
                  <a:pt x="0" y="3303632"/>
                </a:lnTo>
                <a:lnTo>
                  <a:pt x="0" y="131624"/>
                </a:lnTo>
                <a:lnTo>
                  <a:pt x="148639" y="77221"/>
                </a:lnTo>
                <a:cubicBezTo>
                  <a:pt x="309991" y="27036"/>
                  <a:pt x="481542" y="0"/>
                  <a:pt x="659409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3468E-6A97-9672-057F-9B6325067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42" b="1"/>
          <a:stretch/>
        </p:blipFill>
        <p:spPr>
          <a:xfrm>
            <a:off x="269483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81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3902C-578C-1FF9-7078-3A16ED5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sz="2800" err="1"/>
              <a:t>Proof</a:t>
            </a:r>
            <a:r>
              <a:rPr lang="hr-HR" sz="2800"/>
              <a:t> </a:t>
            </a:r>
            <a:r>
              <a:rPr lang="hr-HR" sz="2800" err="1"/>
              <a:t>of</a:t>
            </a:r>
            <a:r>
              <a:rPr lang="hr-HR" sz="2800"/>
              <a:t> </a:t>
            </a:r>
            <a:r>
              <a:rPr lang="hr-HR" sz="2800" err="1"/>
              <a:t>Concept</a:t>
            </a:r>
            <a:r>
              <a:rPr lang="hr-HR" sz="2800"/>
              <a:t> – Aplikacijski server i baza podataka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88D8-51AC-DF08-5130-5BC28DF4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1900" dirty="0"/>
              <a:t>Aplikacijski server i baza podataka instalirani su na </a:t>
            </a:r>
            <a:r>
              <a:rPr lang="hr-HR" sz="1900" dirty="0" err="1"/>
              <a:t>Raspberry</a:t>
            </a:r>
            <a:r>
              <a:rPr lang="hr-HR" sz="1900" dirty="0"/>
              <a:t> Pi računalu na koje je instaliran </a:t>
            </a:r>
            <a:r>
              <a:rPr lang="hr-HR" sz="1900" dirty="0" err="1"/>
              <a:t>Raspbian</a:t>
            </a:r>
            <a:r>
              <a:rPr lang="hr-HR" sz="1900" dirty="0"/>
              <a:t> GNU/Linux 10 </a:t>
            </a:r>
          </a:p>
          <a:p>
            <a:r>
              <a:rPr lang="hr-HR" sz="1900" dirty="0"/>
              <a:t>Node.js verzija 10.24.0</a:t>
            </a:r>
          </a:p>
          <a:p>
            <a:r>
              <a:rPr lang="hr-HR" sz="1900" dirty="0" err="1"/>
              <a:t>Dependencies</a:t>
            </a:r>
            <a:r>
              <a:rPr lang="hr-HR" sz="1900" dirty="0"/>
              <a:t>:</a:t>
            </a:r>
          </a:p>
          <a:p>
            <a:pPr lvl="1"/>
            <a:r>
              <a:rPr lang="hr-HR" sz="1900" dirty="0" err="1"/>
              <a:t>Bcrypt</a:t>
            </a:r>
            <a:r>
              <a:rPr lang="hr-HR" sz="1900" dirty="0"/>
              <a:t> </a:t>
            </a:r>
          </a:p>
          <a:p>
            <a:pPr lvl="1"/>
            <a:r>
              <a:rPr lang="hr-HR" sz="1900" dirty="0" err="1"/>
              <a:t>Dotenv</a:t>
            </a:r>
            <a:endParaRPr lang="hr-HR" sz="1900" dirty="0"/>
          </a:p>
          <a:p>
            <a:pPr lvl="1"/>
            <a:r>
              <a:rPr lang="hr-HR" sz="1900" dirty="0"/>
              <a:t>Express </a:t>
            </a:r>
          </a:p>
          <a:p>
            <a:pPr lvl="1"/>
            <a:r>
              <a:rPr lang="hr-HR" sz="1900" dirty="0"/>
              <a:t>Morgan </a:t>
            </a:r>
          </a:p>
          <a:p>
            <a:pPr lvl="1"/>
            <a:r>
              <a:rPr lang="hr-HR" sz="1900" dirty="0"/>
              <a:t>Winston </a:t>
            </a:r>
          </a:p>
          <a:p>
            <a:pPr lvl="1"/>
            <a:r>
              <a:rPr lang="hr-HR" sz="1900" dirty="0" err="1"/>
              <a:t>Pg</a:t>
            </a:r>
            <a:endParaRPr lang="hr-HR" sz="1900" dirty="0"/>
          </a:p>
          <a:p>
            <a:pPr lvl="1"/>
            <a:r>
              <a:rPr lang="hr-HR" sz="1900" dirty="0"/>
              <a:t>Ping</a:t>
            </a:r>
          </a:p>
          <a:p>
            <a:pPr lvl="1"/>
            <a:r>
              <a:rPr lang="hr-HR" sz="1900" dirty="0" err="1"/>
              <a:t>Sequelize</a:t>
            </a:r>
            <a:endParaRPr lang="hr-HR" sz="1900" dirty="0"/>
          </a:p>
          <a:p>
            <a:pPr lvl="1"/>
            <a:endParaRPr lang="hr-HR" sz="1900" dirty="0"/>
          </a:p>
          <a:p>
            <a:pPr lvl="1"/>
            <a:endParaRPr lang="hr-HR" sz="1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E6E4D2EC-87F5-7861-CC6E-BF8B0FED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720" y="406586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Morse Code outline">
            <a:extLst>
              <a:ext uri="{FF2B5EF4-FFF2-40B4-BE49-F238E27FC236}">
                <a16:creationId xmlns:a16="http://schemas.microsoft.com/office/drawing/2014/main" id="{A47754CF-9BF1-1378-A648-E7D61F3B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206" y="3508928"/>
            <a:ext cx="2454179" cy="24541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5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B51D57CB-A627-9C88-960C-6C40674A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036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0157-26A7-2678-3601-9B7C96C9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43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2400" dirty="0" err="1"/>
              <a:t>PostgreSQL</a:t>
            </a:r>
            <a:r>
              <a:rPr lang="hr-HR" sz="2400" dirty="0"/>
              <a:t> DBMS verzije 11.18</a:t>
            </a:r>
          </a:p>
          <a:p>
            <a:r>
              <a:rPr lang="hr-HR" sz="2400" dirty="0"/>
              <a:t>PgAdmin3</a:t>
            </a:r>
          </a:p>
          <a:p>
            <a:r>
              <a:rPr lang="hr-HR" sz="2400" dirty="0"/>
              <a:t>Zbog problema pristupa </a:t>
            </a:r>
            <a:r>
              <a:rPr lang="hr-HR" sz="2400" dirty="0" err="1"/>
              <a:t>Raspberry</a:t>
            </a:r>
            <a:r>
              <a:rPr lang="hr-HR" sz="2400" dirty="0"/>
              <a:t> Pi računalu izvan LAN-a u kojem se nalazi i nemogućnosti korištenja statičke IP adrese korišteno je </a:t>
            </a:r>
            <a:r>
              <a:rPr lang="hr-HR" sz="2400" dirty="0" err="1"/>
              <a:t>PiTunnel</a:t>
            </a:r>
            <a:r>
              <a:rPr lang="hr-HR" sz="2400" dirty="0"/>
              <a:t> rješenje koje po principu sličnom VPN serveru dodjeljuje </a:t>
            </a:r>
            <a:r>
              <a:rPr lang="hr-HR" sz="2400" dirty="0" err="1"/>
              <a:t>Raspberry</a:t>
            </a:r>
            <a:r>
              <a:rPr lang="hr-HR" sz="2400" dirty="0"/>
              <a:t> Pi računalu javnu domenu</a:t>
            </a:r>
          </a:p>
        </p:txBody>
      </p:sp>
      <p:pic>
        <p:nvPicPr>
          <p:cNvPr id="9" name="Graphic 8" descr="Cloud Computing outline">
            <a:extLst>
              <a:ext uri="{FF2B5EF4-FFF2-40B4-BE49-F238E27FC236}">
                <a16:creationId xmlns:a16="http://schemas.microsoft.com/office/drawing/2014/main" id="{28298F7C-D7F5-5840-6A36-70AB10124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2326" y="4626194"/>
            <a:ext cx="2066062" cy="206606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1" name="Arc 4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0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EB33-2EF4-524C-238E-01252FD8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sz="4000" dirty="0" err="1"/>
              <a:t>Proof</a:t>
            </a:r>
            <a:r>
              <a:rPr lang="hr-HR" sz="4000" dirty="0"/>
              <a:t> </a:t>
            </a:r>
            <a:r>
              <a:rPr lang="hr-HR" sz="4000" dirty="0" err="1"/>
              <a:t>of</a:t>
            </a:r>
            <a:r>
              <a:rPr lang="hr-HR" sz="4000" dirty="0"/>
              <a:t> </a:t>
            </a:r>
            <a:r>
              <a:rPr lang="hr-HR" sz="4000" dirty="0" err="1"/>
              <a:t>Concept</a:t>
            </a:r>
            <a:r>
              <a:rPr lang="hr-HR" sz="4000" dirty="0"/>
              <a:t> – Klijentska aplikacija</a:t>
            </a:r>
            <a:endParaRPr lang="hr-HR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2DE6-2079-C92E-0A85-E994AB6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2200" dirty="0"/>
              <a:t>Android verzija</a:t>
            </a:r>
          </a:p>
          <a:p>
            <a:r>
              <a:rPr lang="hr-HR" sz="2200" dirty="0"/>
              <a:t>Android Studio IDE – Java programski jezik</a:t>
            </a:r>
          </a:p>
          <a:p>
            <a:r>
              <a:rPr lang="hr-HR" sz="2200" dirty="0"/>
              <a:t>Funkcionalnosti: </a:t>
            </a:r>
          </a:p>
          <a:p>
            <a:pPr lvl="1"/>
            <a:r>
              <a:rPr lang="hr-HR" sz="2200" dirty="0" err="1"/>
              <a:t>Autentikacija</a:t>
            </a:r>
            <a:r>
              <a:rPr lang="hr-HR" sz="2200" dirty="0"/>
              <a:t> </a:t>
            </a:r>
          </a:p>
          <a:p>
            <a:pPr lvl="1"/>
            <a:r>
              <a:rPr lang="hr-HR" sz="2200" dirty="0"/>
              <a:t>Pregled ostvarenog prisustva</a:t>
            </a:r>
          </a:p>
          <a:p>
            <a:pPr lvl="1"/>
            <a:r>
              <a:rPr lang="hr-HR" sz="2200" dirty="0"/>
              <a:t>Početak sesije predmeta od strane profesora</a:t>
            </a:r>
          </a:p>
          <a:p>
            <a:pPr lvl="1"/>
            <a:r>
              <a:rPr lang="hr-HR" sz="2200" dirty="0"/>
              <a:t>Registracija studenata za evidenciju</a:t>
            </a:r>
          </a:p>
          <a:p>
            <a:pPr lvl="1"/>
            <a:r>
              <a:rPr lang="hr-HR" sz="2200" dirty="0"/>
              <a:t>Zatvaranje sesije predmeta od strane profesora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FC8783CE-27A9-8D58-1B5E-C30C76E6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720" y="406586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7788EF2B-5911-8F04-E6DB-6B6AD36AE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206" y="3508928"/>
            <a:ext cx="2454179" cy="24541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17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FE81-1714-3771-1F1E-274FFF9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Mobilna aplikacija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62264D-AE96-3228-A3DD-4A0234F4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35" y="1690688"/>
            <a:ext cx="2170807" cy="3859213"/>
          </a:xfr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6E52B10-5FC3-3457-9F3D-0DD9523C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2170807" cy="38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88AB-F893-16C7-A9B7-2ADB6227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Profesorske opcije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CF7A19-E32D-C869-D641-3E5342CF1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4" y="1997072"/>
            <a:ext cx="2170807" cy="3859213"/>
          </a:xfr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2D7CD0-3FA4-F910-B12E-0B2C1AFAE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03" y="1997075"/>
            <a:ext cx="2170809" cy="3859216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32A2CE44-53C5-49D2-4DDC-17C9054C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63" y="1997516"/>
            <a:ext cx="2170557" cy="3858768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6DED3122-E5F7-F624-5BB6-91E394E45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071" y="1997516"/>
            <a:ext cx="2170557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771E-345B-3F6B-25A6-B473F79D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Studentove opcije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9390C8-FFCC-98CC-626A-29D588523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11" y="1825624"/>
            <a:ext cx="2170807" cy="3859213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D8C640-FF2C-FC21-D6EE-A58DE97C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68" y="1825625"/>
            <a:ext cx="2170807" cy="3859213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6A16F58A-68BE-E47B-8E60-D0625C13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554" y="1826069"/>
            <a:ext cx="2170557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8068-502D-5F5D-E4EC-390E0AE4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problemu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A28E45-7BB2-D786-60AF-62290AC26D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67600-A5F3-7822-1887-29525A25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hr-HR" dirty="0"/>
              <a:t>Korisni</a:t>
            </a:r>
            <a:r>
              <a:rPr lang="hr-HR" sz="3600" dirty="0">
                <a:latin typeface="Arial Black" panose="020B0A04020102020204" pitchFamily="34" charset="0"/>
              </a:rPr>
              <a:t>č</a:t>
            </a:r>
            <a:r>
              <a:rPr lang="hr-HR" dirty="0"/>
              <a:t>ki zahtjevi – funkcionalni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B61-5C00-899B-735F-DBDA6F17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93361" cy="5167312"/>
          </a:xfrm>
        </p:spPr>
        <p:txBody>
          <a:bodyPr>
            <a:normAutofit/>
          </a:bodyPr>
          <a:lstStyle/>
          <a:p>
            <a:r>
              <a:rPr lang="hr-HR" sz="2000" dirty="0"/>
              <a:t>3 vrste korisnika sustava: student, profesor, administrator</a:t>
            </a:r>
            <a:br>
              <a:rPr lang="hr-HR" sz="2000" dirty="0"/>
            </a:br>
            <a:endParaRPr lang="hr-HR" sz="2000" dirty="0"/>
          </a:p>
          <a:p>
            <a:pPr marL="0" indent="0">
              <a:buNone/>
            </a:pPr>
            <a:r>
              <a:rPr lang="hr-HR" sz="2000" dirty="0"/>
              <a:t>Student </a:t>
            </a:r>
          </a:p>
          <a:p>
            <a:r>
              <a:rPr lang="hr-HR" sz="2000" dirty="0"/>
              <a:t>Evidencija vlastite prisutnosti</a:t>
            </a:r>
          </a:p>
          <a:p>
            <a:r>
              <a:rPr lang="hr-HR" sz="2000" dirty="0"/>
              <a:t>Pregled vlastite prisutnosti</a:t>
            </a:r>
          </a:p>
          <a:p>
            <a:pPr lvl="1"/>
            <a:r>
              <a:rPr lang="hr-HR" sz="2000" dirty="0"/>
              <a:t>Mogućnost odabira vremenskog intervala</a:t>
            </a:r>
          </a:p>
          <a:p>
            <a:r>
              <a:rPr lang="hr-HR" sz="2000" dirty="0"/>
              <a:t>Usporedba sa </a:t>
            </a:r>
            <a:r>
              <a:rPr lang="hr-HR" sz="2000" dirty="0" err="1"/>
              <a:t>zahtjevanom</a:t>
            </a:r>
            <a:r>
              <a:rPr lang="hr-HR" sz="2000" dirty="0"/>
              <a:t> kvotom</a:t>
            </a:r>
          </a:p>
          <a:p>
            <a:r>
              <a:rPr lang="hr-HR" sz="2000" dirty="0"/>
              <a:t>Obavijesti:</a:t>
            </a:r>
          </a:p>
          <a:p>
            <a:pPr lvl="1"/>
            <a:r>
              <a:rPr lang="hr-HR" sz="2000" dirty="0"/>
              <a:t>Uspješna/ neuspješna evidencija</a:t>
            </a:r>
          </a:p>
          <a:p>
            <a:pPr lvl="1"/>
            <a:r>
              <a:rPr lang="hr-HR" sz="2000" dirty="0"/>
              <a:t>Nedolazak na nastavu</a:t>
            </a:r>
          </a:p>
          <a:p>
            <a:pPr lvl="1"/>
            <a:r>
              <a:rPr lang="hr-HR" sz="2000" dirty="0"/>
              <a:t>Niska stopa </a:t>
            </a:r>
            <a:r>
              <a:rPr lang="hr-HR" sz="2000" dirty="0" err="1"/>
              <a:t>dolaznosti</a:t>
            </a:r>
            <a:endParaRPr lang="hr-HR" sz="2000" dirty="0"/>
          </a:p>
          <a:p>
            <a:pPr lvl="1"/>
            <a:endParaRPr lang="hr-HR" sz="1700" dirty="0"/>
          </a:p>
          <a:p>
            <a:pPr lvl="1"/>
            <a:endParaRPr lang="hr-HR" sz="1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School boy outline">
            <a:extLst>
              <a:ext uri="{FF2B5EF4-FFF2-40B4-BE49-F238E27FC236}">
                <a16:creationId xmlns:a16="http://schemas.microsoft.com/office/drawing/2014/main" id="{7FEF1918-A3DC-4EC9-B625-5C28F833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5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38DF-1FCB-4835-263C-A9744070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73" y="454718"/>
            <a:ext cx="7684363" cy="674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dirty="0"/>
              <a:t>Profesor</a:t>
            </a:r>
          </a:p>
          <a:p>
            <a:r>
              <a:rPr lang="hr-HR" sz="2000" dirty="0"/>
              <a:t>Evidencija vlastite prisutnosti</a:t>
            </a:r>
          </a:p>
          <a:p>
            <a:r>
              <a:rPr lang="hr-HR" sz="2000" dirty="0"/>
              <a:t>Pregled vlastite prisutnosti</a:t>
            </a:r>
          </a:p>
          <a:p>
            <a:pPr lvl="1"/>
            <a:r>
              <a:rPr lang="hr-HR" sz="2000" dirty="0"/>
              <a:t>Odabir vremenskog intervala</a:t>
            </a:r>
          </a:p>
          <a:p>
            <a:pPr lvl="1"/>
            <a:r>
              <a:rPr lang="hr-HR" sz="2000" dirty="0"/>
              <a:t>Odabir predmeta</a:t>
            </a:r>
          </a:p>
          <a:p>
            <a:r>
              <a:rPr lang="hr-HR" sz="2000" dirty="0"/>
              <a:t>Manualna evidencija studenata</a:t>
            </a:r>
          </a:p>
          <a:p>
            <a:r>
              <a:rPr lang="hr-HR" sz="2000" dirty="0"/>
              <a:t>Pregled prisutnosti u realnom vremenu (lista studenata)</a:t>
            </a:r>
          </a:p>
          <a:p>
            <a:pPr lvl="1"/>
            <a:r>
              <a:rPr lang="hr-HR" sz="2000" dirty="0"/>
              <a:t>Mogućnost pretraživanja po imenu, broju indeksa</a:t>
            </a:r>
          </a:p>
          <a:p>
            <a:pPr lvl="1"/>
            <a:r>
              <a:rPr lang="hr-HR" sz="2000" dirty="0"/>
              <a:t>Sortiranje po abecednom redu</a:t>
            </a:r>
          </a:p>
          <a:p>
            <a:r>
              <a:rPr lang="hr-HR" sz="2000" dirty="0"/>
              <a:t>Pretraga studenata po imenu, grupi, predmetu, broju</a:t>
            </a:r>
            <a:br>
              <a:rPr lang="hr-HR" sz="2000" dirty="0"/>
            </a:br>
            <a:r>
              <a:rPr lang="hr-HR" sz="2000" dirty="0"/>
              <a:t>indeksa</a:t>
            </a:r>
          </a:p>
          <a:p>
            <a:r>
              <a:rPr lang="hr-HR" sz="2000" dirty="0"/>
              <a:t>Obavijesti </a:t>
            </a:r>
          </a:p>
          <a:p>
            <a:pPr lvl="1"/>
            <a:r>
              <a:rPr lang="hr-HR" sz="2000" dirty="0"/>
              <a:t>Odlazak studenta s nastave</a:t>
            </a:r>
          </a:p>
          <a:p>
            <a:pPr lvl="1"/>
            <a:r>
              <a:rPr lang="hr-HR" sz="2000" dirty="0"/>
              <a:t>Uspješno/neuspješno evidentiranje </a:t>
            </a:r>
          </a:p>
          <a:p>
            <a:r>
              <a:rPr lang="hr-HR" sz="2000" dirty="0"/>
              <a:t>Prosječno trajanje nastave za pojedini predmet/prostoriju</a:t>
            </a:r>
          </a:p>
          <a:p>
            <a:r>
              <a:rPr lang="hr-HR" sz="2000" dirty="0"/>
              <a:t>Evidencija broja sati rada </a:t>
            </a:r>
          </a:p>
          <a:p>
            <a:endParaRPr lang="hr-HR" sz="1300" dirty="0"/>
          </a:p>
          <a:p>
            <a:endParaRPr lang="hr-HR" sz="13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lassroom outline">
            <a:extLst>
              <a:ext uri="{FF2B5EF4-FFF2-40B4-BE49-F238E27FC236}">
                <a16:creationId xmlns:a16="http://schemas.microsoft.com/office/drawing/2014/main" id="{9E83D1A9-9139-471F-4977-22E786A4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2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B929-EC10-83FB-0673-2A0ACFA2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558718"/>
            <a:ext cx="6172200" cy="4960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400" dirty="0"/>
              <a:t>Administrator</a:t>
            </a:r>
          </a:p>
          <a:p>
            <a:r>
              <a:rPr lang="hr-HR" sz="2400" dirty="0"/>
              <a:t>Pregled evidencije prisustva po: prostoriji, profesoru, studentu, vremenskom intervalu, predmetu</a:t>
            </a:r>
          </a:p>
          <a:p>
            <a:r>
              <a:rPr lang="hr-HR" sz="2400" dirty="0"/>
              <a:t>Sortiranje predmeta po postotku prisutnosti</a:t>
            </a:r>
          </a:p>
          <a:p>
            <a:r>
              <a:rPr lang="hr-HR" sz="2400" dirty="0"/>
              <a:t>Unos postotka za zadovoljenje prisutnosti</a:t>
            </a:r>
          </a:p>
          <a:p>
            <a:r>
              <a:rPr lang="hr-HR" sz="2400" dirty="0"/>
              <a:t>Ispit studenta koji nisu zadovoljili minimalan postotak</a:t>
            </a:r>
          </a:p>
          <a:p>
            <a:r>
              <a:rPr lang="hr-HR" sz="2400" dirty="0"/>
              <a:t>Uvid u način pojedine evidencije (manualno ili automatski putem sustava)</a:t>
            </a:r>
          </a:p>
          <a:p>
            <a:r>
              <a:rPr lang="hr-HR" sz="2400" dirty="0"/>
              <a:t>Obavijesti </a:t>
            </a:r>
          </a:p>
          <a:p>
            <a:pPr lvl="1"/>
            <a:r>
              <a:rPr lang="hr-HR" dirty="0"/>
              <a:t>Neodržani sat</a:t>
            </a:r>
          </a:p>
          <a:p>
            <a:pPr lvl="1"/>
            <a:r>
              <a:rPr lang="hr-HR" dirty="0"/>
              <a:t>Greške u radu sustava</a:t>
            </a:r>
          </a:p>
          <a:p>
            <a:pPr lvl="1"/>
            <a:r>
              <a:rPr lang="hr-HR" dirty="0"/>
              <a:t>Detektirane sigurnosne prijetnje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Management outline">
            <a:extLst>
              <a:ext uri="{FF2B5EF4-FFF2-40B4-BE49-F238E27FC236}">
                <a16:creationId xmlns:a16="http://schemas.microsoft.com/office/drawing/2014/main" id="{A7F2E3D3-09F5-ED66-C03D-FAA8C93E0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06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951-C1AF-54D4-9386-5F092ED4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Korisni</a:t>
            </a:r>
            <a:r>
              <a:rPr lang="hr-HR" sz="2800" dirty="0" err="1">
                <a:latin typeface="Arial Black" panose="020B0A04020102020204" pitchFamily="34" charset="0"/>
              </a:rPr>
              <a:t>Č</a:t>
            </a:r>
            <a:r>
              <a:rPr lang="hr-HR" dirty="0" err="1"/>
              <a:t>ki</a:t>
            </a:r>
            <a:r>
              <a:rPr lang="hr-HR" dirty="0"/>
              <a:t> zahtjevi - nefunkcionalni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10CE3-8BB3-A33A-96EC-C446496485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25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8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CF6F3-C375-7E78-D5FB-2995C8CA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hr-HR" dirty="0"/>
              <a:t>Arhitektura sustava – moduli i tehnologije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D162-40AB-6CD2-8AC6-B0EEA1FD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r-HR" sz="1900" dirty="0"/>
              <a:t>Mobilni uređaj za </a:t>
            </a:r>
            <a:r>
              <a:rPr lang="hr-HR" sz="1900" dirty="0" err="1"/>
              <a:t>timbravanje</a:t>
            </a:r>
            <a:r>
              <a:rPr lang="hr-HR" sz="1900" dirty="0"/>
              <a:t> umjesto kartica/tokena</a:t>
            </a:r>
          </a:p>
          <a:p>
            <a:pPr lvl="1"/>
            <a:r>
              <a:rPr lang="hr-HR" sz="1900" dirty="0"/>
              <a:t>Mobilna aplikacija </a:t>
            </a:r>
          </a:p>
          <a:p>
            <a:r>
              <a:rPr lang="hr-HR" sz="1900" dirty="0"/>
              <a:t>NFC </a:t>
            </a:r>
          </a:p>
          <a:p>
            <a:pPr lvl="1"/>
            <a:r>
              <a:rPr lang="hr-HR" sz="1900" dirty="0"/>
              <a:t>Dvostrana komunikacija</a:t>
            </a:r>
          </a:p>
          <a:p>
            <a:pPr lvl="1"/>
            <a:r>
              <a:rPr lang="hr-HR" sz="1900" dirty="0"/>
              <a:t>Dostupnost</a:t>
            </a:r>
          </a:p>
          <a:p>
            <a:r>
              <a:rPr lang="hr-HR" sz="1900" dirty="0"/>
              <a:t>WiFi </a:t>
            </a:r>
          </a:p>
          <a:p>
            <a:pPr lvl="1"/>
            <a:r>
              <a:rPr lang="hr-HR" sz="1900" dirty="0"/>
              <a:t>Prikupljanje informacija u realnom vremenu na automatiziran način</a:t>
            </a:r>
          </a:p>
          <a:p>
            <a:pPr lvl="1"/>
            <a:r>
              <a:rPr lang="hr-HR" sz="1900" dirty="0"/>
              <a:t>Nema uparivanja s baznom stanicom</a:t>
            </a:r>
          </a:p>
          <a:p>
            <a:pPr lvl="1"/>
            <a:r>
              <a:rPr lang="hr-HR" sz="1900" dirty="0"/>
              <a:t>Rasprostranjenost</a:t>
            </a:r>
          </a:p>
          <a:p>
            <a:pPr lvl="1"/>
            <a:r>
              <a:rPr lang="hr-HR" sz="1900" dirty="0" err="1"/>
              <a:t>Wifi</a:t>
            </a:r>
            <a:r>
              <a:rPr lang="hr-HR" sz="1900" dirty="0"/>
              <a:t> </a:t>
            </a:r>
            <a:r>
              <a:rPr lang="hr-HR" sz="1900" dirty="0" err="1"/>
              <a:t>mesh</a:t>
            </a:r>
            <a:endParaRPr lang="hr-HR" sz="1900" dirty="0"/>
          </a:p>
          <a:p>
            <a:pPr lvl="1"/>
            <a:r>
              <a:rPr lang="hr-HR" sz="1900" dirty="0"/>
              <a:t>Dual band</a:t>
            </a:r>
          </a:p>
          <a:p>
            <a:pPr lvl="1"/>
            <a:endParaRPr lang="hr-HR" sz="19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Robot outline">
            <a:extLst>
              <a:ext uri="{FF2B5EF4-FFF2-40B4-BE49-F238E27FC236}">
                <a16:creationId xmlns:a16="http://schemas.microsoft.com/office/drawing/2014/main" id="{053B88B4-92A7-DDAC-E146-44BA80C2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968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pple outline">
            <a:extLst>
              <a:ext uri="{FF2B5EF4-FFF2-40B4-BE49-F238E27FC236}">
                <a16:creationId xmlns:a16="http://schemas.microsoft.com/office/drawing/2014/main" id="{5C838FE2-CCAC-D32B-85A3-A33D0A946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1331" y="4626194"/>
            <a:ext cx="2066062" cy="206606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34EE-DF60-B190-A741-66EC9B21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11" y="492711"/>
            <a:ext cx="11324208" cy="6365289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Postaviti NFC čitače u prostorije i svakom dati jedinstveni naziv</a:t>
            </a:r>
          </a:p>
          <a:p>
            <a:r>
              <a:rPr lang="hr-HR" dirty="0"/>
              <a:t>WiFi pristupne točke u svakoj prostoriji imaju jedinstveni SSID</a:t>
            </a:r>
          </a:p>
          <a:p>
            <a:r>
              <a:rPr lang="hr-HR" dirty="0"/>
              <a:t>Prijava u aplikaciju putem AAI korisničkog računa </a:t>
            </a:r>
          </a:p>
          <a:p>
            <a:pPr lvl="1"/>
            <a:r>
              <a:rPr lang="hr-HR" dirty="0"/>
              <a:t>Autentifikacija preko posebnog API-ja</a:t>
            </a:r>
          </a:p>
          <a:p>
            <a:pPr lvl="1"/>
            <a:r>
              <a:rPr lang="hr-HR" dirty="0"/>
              <a:t>Povezivanje uređaja s korisnikom</a:t>
            </a:r>
          </a:p>
          <a:p>
            <a:pPr lvl="1"/>
            <a:r>
              <a:rPr lang="hr-HR" dirty="0"/>
              <a:t>Aktivacija NFC na mobilnom uređaju</a:t>
            </a:r>
          </a:p>
          <a:p>
            <a:r>
              <a:rPr lang="hr-HR" dirty="0"/>
              <a:t>Korisnik prislanja mobitel na NFC čitač u prostoriji </a:t>
            </a:r>
          </a:p>
          <a:p>
            <a:pPr lvl="1"/>
            <a:r>
              <a:rPr lang="hr-HR" dirty="0"/>
              <a:t>Korištenjem NFC protokola naređuje uređaju spajanje na zadanu WiFi pristupnu točku s potrebnim podacima</a:t>
            </a:r>
          </a:p>
          <a:p>
            <a:pPr lvl="1"/>
            <a:r>
              <a:rPr lang="hr-HR" dirty="0"/>
              <a:t>Nakon spajanja aplikacija šalje IP I MAC adresu</a:t>
            </a:r>
          </a:p>
          <a:p>
            <a:pPr lvl="1"/>
            <a:r>
              <a:rPr lang="hr-HR" dirty="0"/>
              <a:t>Evidencija uspješna</a:t>
            </a:r>
          </a:p>
          <a:p>
            <a:r>
              <a:rPr lang="hr-HR" dirty="0"/>
              <a:t>Dodjela IP adresa preko DHCP servera na svakoj </a:t>
            </a:r>
            <a:r>
              <a:rPr lang="hr-HR" dirty="0" err="1"/>
              <a:t>Wifi</a:t>
            </a:r>
            <a:r>
              <a:rPr lang="hr-HR" dirty="0"/>
              <a:t> pristupnoj točki</a:t>
            </a:r>
          </a:p>
          <a:p>
            <a:r>
              <a:rPr lang="hr-HR" dirty="0"/>
              <a:t>NFC čitač sprema i čita podatke s aplikacijskog servera</a:t>
            </a:r>
          </a:p>
          <a:p>
            <a:pPr lvl="1"/>
            <a:r>
              <a:rPr lang="hr-HR" dirty="0"/>
              <a:t>Logika aplikacijskog servera bit će implementira u Node.js (Express)</a:t>
            </a:r>
          </a:p>
          <a:p>
            <a:pPr lvl="1"/>
            <a:r>
              <a:rPr lang="hr-HR" dirty="0"/>
              <a:t>Na produkciji bit će hostan na Linux serveru (Ubuntu)</a:t>
            </a:r>
          </a:p>
          <a:p>
            <a:pPr lvl="1"/>
            <a:r>
              <a:rPr lang="hr-HR" dirty="0"/>
              <a:t>Apache web server – povezivanje sa sustavom</a:t>
            </a:r>
          </a:p>
          <a:p>
            <a:r>
              <a:rPr lang="hr-HR" dirty="0"/>
              <a:t>Na strani aplikacijskog servera inicijalizira se sesija koja u određenim intervalima izvršavati PING naredbu prema IP adresama svih uređaja zapisanim u sustavu</a:t>
            </a:r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80454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22DDAF50A7E4DA556CF5FEB021FBD" ma:contentTypeVersion="5" ma:contentTypeDescription="Create a new document." ma:contentTypeScope="" ma:versionID="728086bef802982b2274c84a7a53b654">
  <xsd:schema xmlns:xsd="http://www.w3.org/2001/XMLSchema" xmlns:xs="http://www.w3.org/2001/XMLSchema" xmlns:p="http://schemas.microsoft.com/office/2006/metadata/properties" xmlns:ns3="c2103024-6f5f-4a98-b97d-7412c92cad80" xmlns:ns4="c3a33df7-bcf2-49d6-8b6a-6b8f3e0d8e96" targetNamespace="http://schemas.microsoft.com/office/2006/metadata/properties" ma:root="true" ma:fieldsID="9ac95d4fb0399b17a59a9b926172620c" ns3:_="" ns4:_="">
    <xsd:import namespace="c2103024-6f5f-4a98-b97d-7412c92cad80"/>
    <xsd:import namespace="c3a33df7-bcf2-49d6-8b6a-6b8f3e0d8e9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03024-6f5f-4a98-b97d-7412c92cad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33df7-bcf2-49d6-8b6a-6b8f3e0d8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8098C0-3D00-4B72-9D11-048833E727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03024-6f5f-4a98-b97d-7412c92cad80"/>
    <ds:schemaRef ds:uri="c3a33df7-bcf2-49d6-8b6a-6b8f3e0d8e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769817-22C7-4BB1-A515-DF237A7A95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5337B-E4ED-4BE7-B8C5-348CD73831A9}">
  <ds:schemaRefs>
    <ds:schemaRef ds:uri="http://schemas.openxmlformats.org/package/2006/metadata/core-properties"/>
    <ds:schemaRef ds:uri="c2103024-6f5f-4a98-b97d-7412c92cad8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c3a33df7-bcf2-49d6-8b6a-6b8f3e0d8e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1255</Words>
  <Application>Microsoft Office PowerPoint</Application>
  <PresentationFormat>Široki zaslon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33" baseType="lpstr">
      <vt:lpstr>Aharoni</vt:lpstr>
      <vt:lpstr>Arial</vt:lpstr>
      <vt:lpstr>Arial Black</vt:lpstr>
      <vt:lpstr>Avenir Next LT Pro</vt:lpstr>
      <vt:lpstr>Avenir Next LT Pro Demi</vt:lpstr>
      <vt:lpstr>Calibri</vt:lpstr>
      <vt:lpstr>ShapesVTI</vt:lpstr>
      <vt:lpstr>IDEJNO RJEŠENJE SUSTAVA ZA EVIDENCIJU OSOBA I PRAĆENJE KORIŠTENJA RESURSA</vt:lpstr>
      <vt:lpstr>Sadržaj</vt:lpstr>
      <vt:lpstr>O problemu</vt:lpstr>
      <vt:lpstr>Korisnički zahtjevi – funkcionalni </vt:lpstr>
      <vt:lpstr>PowerPoint prezentacija</vt:lpstr>
      <vt:lpstr>PowerPoint prezentacija</vt:lpstr>
      <vt:lpstr>KorisniČki zahtjevi - nefunkcionalni</vt:lpstr>
      <vt:lpstr>Arhitektura sustava – moduli i tehnologije</vt:lpstr>
      <vt:lpstr>PowerPoint prezentacija</vt:lpstr>
      <vt:lpstr>PowerPoint prezentacija</vt:lpstr>
      <vt:lpstr>Mrežna arhitektura sustava</vt:lpstr>
      <vt:lpstr>PowerPoint prezentacija</vt:lpstr>
      <vt:lpstr>PowerPoint prezentacija</vt:lpstr>
      <vt:lpstr>PowerPoint prezentacija</vt:lpstr>
      <vt:lpstr>Rad sustava u određenim situacijama</vt:lpstr>
      <vt:lpstr>Zadovoljenje nefunkcionalnih zahtjeva</vt:lpstr>
      <vt:lpstr>Primjer korištenja</vt:lpstr>
      <vt:lpstr>Primjer korištenja</vt:lpstr>
      <vt:lpstr>Proof of Concept – Sistemska podrška</vt:lpstr>
      <vt:lpstr>PowerPoint prezentacija</vt:lpstr>
      <vt:lpstr>Proof of Concept – Aplikacijski server i baza podataka</vt:lpstr>
      <vt:lpstr>PowerPoint prezentacija</vt:lpstr>
      <vt:lpstr>Proof of Concept – Klijentska aplikacija</vt:lpstr>
      <vt:lpstr>Mobilna aplikacija</vt:lpstr>
      <vt:lpstr>Profesorske opcije</vt:lpstr>
      <vt:lpstr>Studentove opcije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IDEJNO RJEŠENJE SUSTAVA ZA EVIDENCIJU OSOBA I PRAĆENJE KORIŠTENJA RESURSA</dc:title>
  <dc:creator>Ana Žuljević</dc:creator>
  <cp:lastModifiedBy>GLAMOS G</cp:lastModifiedBy>
  <cp:revision>4</cp:revision>
  <dcterms:created xsi:type="dcterms:W3CDTF">2023-02-12T13:10:24Z</dcterms:created>
  <dcterms:modified xsi:type="dcterms:W3CDTF">2023-02-16T10:35:55Z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0x01010097322DDAF50A7E4DA556CF5FEB021FBD</vt:lpwstr>
  </property>
</Properties>
</file>