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8"/>
  </p:notesMasterIdLst>
  <p:sldIdLst>
    <p:sldId id="256" r:id="rId2"/>
    <p:sldId id="268" r:id="rId3"/>
    <p:sldId id="269" r:id="rId4"/>
    <p:sldId id="270" r:id="rId5"/>
    <p:sldId id="271" r:id="rId6"/>
    <p:sldId id="355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4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6764" autoAdjust="0"/>
  </p:normalViewPr>
  <p:slideViewPr>
    <p:cSldViewPr snapToGrid="0" snapToObjects="1">
      <p:cViewPr varScale="1">
        <p:scale>
          <a:sx n="169" d="100"/>
          <a:sy n="169" d="100"/>
        </p:scale>
        <p:origin x="41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9756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 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(s) at the end</a:t>
            </a:r>
            <a:r>
              <a:rPr lang="en" sz="11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207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990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096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728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4031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105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194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378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5613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1394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157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9985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7023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4207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151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392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2471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44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229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312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64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02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32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451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50081" y="864393"/>
            <a:ext cx="7836693" cy="1735930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3" cy="592931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/>
          <a:lstStyle>
            <a:lvl1pPr marL="190500" lvl="0" indent="-190500" algn="ctr" rtl="0">
              <a:spcBef>
                <a:spcPts val="0"/>
              </a:spcBef>
              <a:spcAft>
                <a:spcPts val="0"/>
              </a:spcAft>
              <a:defRPr/>
            </a:lvl1pPr>
            <a:lvl2pPr marL="419100" lvl="1" indent="-165100" algn="ctr" rtl="0">
              <a:spcBef>
                <a:spcPts val="0"/>
              </a:spcBef>
              <a:spcAft>
                <a:spcPts val="0"/>
              </a:spcAft>
              <a:defRPr/>
            </a:lvl2pPr>
            <a:lvl3pPr marL="647700" lvl="2" indent="-127000" algn="ctr" rtl="0">
              <a:spcBef>
                <a:spcPts val="0"/>
              </a:spcBef>
              <a:spcAft>
                <a:spcPts val="0"/>
              </a:spcAft>
              <a:defRPr/>
            </a:lvl3pPr>
            <a:lvl4pPr marL="901700" lvl="3" indent="-127000" algn="ctr" rtl="0">
              <a:spcBef>
                <a:spcPts val="0"/>
              </a:spcBef>
              <a:spcAft>
                <a:spcPts val="0"/>
              </a:spcAft>
              <a:defRPr/>
            </a:lvl4pPr>
            <a:lvl5pPr marL="1155700" lvl="4" indent="-127000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50081" y="437989"/>
            <a:ext cx="7836750" cy="990703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/>
          <a:lstStyle>
            <a:lvl1pPr marL="696913" lvl="0" indent="-328613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tabLst/>
              <a:defRPr sz="2800"/>
            </a:lvl1pPr>
            <a:lvl2pPr marL="558800" lvl="1" indent="-25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3900" lvl="2" indent="-25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1700" lvl="3" indent="-381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6800" lvl="4" indent="-381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0800" lvl="5" indent="-381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4800" lvl="6" indent="-254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41500" lvl="7" indent="-381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5500" lvl="8" indent="-381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50081" y="437989"/>
            <a:ext cx="7836750" cy="990703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50081" y="864393"/>
            <a:ext cx="7836693" cy="1735930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5pPr>
            <a:lvl6pPr marL="254000" marR="0" lvl="5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6pPr>
            <a:lvl7pPr marL="520700" marR="0" lvl="6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7pPr>
            <a:lvl8pPr marL="774700" marR="0" lvl="7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8pPr>
            <a:lvl9pPr marL="1028700" marR="0" lvl="8" indent="0" algn="ctr" rtl="0">
              <a:spcBef>
                <a:spcPts val="0"/>
              </a:spcBef>
              <a:spcAft>
                <a:spcPts val="0"/>
              </a:spcAft>
              <a:buSzPct val="80000"/>
              <a:defRPr sz="1000" b="0" i="0" u="none" strike="noStrike" cap="none"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3" cy="592931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/>
          <a:lstStyle>
            <a:lvl1pPr marL="19050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9100" marR="0" lvl="1" indent="-165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7700" marR="0" lvl="2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5700" marR="0" lvl="4" indent="-127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207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47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4675695"/>
            <a:ext cx="9144000" cy="467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-27574"/>
            <a:ext cx="9144000" cy="467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9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8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://www.sqlite.org/famous.html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50081" y="707231"/>
            <a:ext cx="7836693" cy="1893093"/>
          </a:xfrm>
          <a:prstGeom prst="rect">
            <a:avLst/>
          </a:prstGeom>
          <a:noFill/>
          <a:ln w="9525" cap="flat" cmpd="sng">
            <a:solidFill>
              <a:srgbClr val="FFFF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43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Основы синтаксиса </a:t>
            </a:r>
            <a:r>
              <a:rPr lang="en-US" sz="43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  <a:endParaRPr lang="en" sz="43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3" cy="59293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9050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ru-RU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Адаптировано из: 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" sz="1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  <a:r>
              <a:rPr lang="ru-RU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https://www.py4e.com/lessons/database</a:t>
            </a:r>
          </a:p>
        </p:txBody>
      </p:sp>
      <p:pic>
        <p:nvPicPr>
          <p:cNvPr id="13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4997547" y="4506216"/>
            <a:ext cx="3813749" cy="3499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http://en.wikipedia.org/wiki/SQL</a:t>
            </a:r>
          </a:p>
        </p:txBody>
      </p:sp>
      <p:sp>
        <p:nvSpPr>
          <p:cNvPr id="6" name="Shape 249"/>
          <p:cNvSpPr txBox="1">
            <a:spLocks noGrp="1"/>
          </p:cNvSpPr>
          <p:nvPr>
            <p:ph type="body" idx="1"/>
          </p:nvPr>
        </p:nvSpPr>
        <p:spPr>
          <a:xfrm>
            <a:off x="650081" y="1464468"/>
            <a:ext cx="7836750" cy="287823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Structured Query Language</a:t>
            </a:r>
            <a:r>
              <a:rPr lang="ru-RU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(язык структурированных запросов)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используется для передачи команд в базу данных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Создание записей 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иначе говоря – вставка, или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Insert)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Получение данных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Изменение данных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2500"/>
              </a:spcBef>
              <a:spcAft>
                <a:spcPts val="60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Удаление данных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SQL:</a:t>
            </a:r>
            <a:r>
              <a:rPr lang="en" sz="43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Insert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79192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Инструкция 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служит для добавления ряда в таблицу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212526" y="3496865"/>
            <a:ext cx="8849418" cy="41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'kf@umich.edu');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252" y="301535"/>
            <a:ext cx="6821906" cy="447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0421" y="272716"/>
            <a:ext cx="6649453" cy="4306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2783304" y="609252"/>
            <a:ext cx="6497053" cy="4258087"/>
            <a:chOff x="1472711" y="274759"/>
            <a:chExt cx="7848030" cy="5143500"/>
          </a:xfrm>
        </p:grpSpPr>
        <p:pic>
          <p:nvPicPr>
            <p:cNvPr id="393" name="Shape 393" descr="Untitle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2711" y="274759"/>
              <a:ext cx="784803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Shape 394"/>
            <p:cNvSpPr/>
            <p:nvPr/>
          </p:nvSpPr>
          <p:spPr>
            <a:xfrm flipH="1">
              <a:off x="3642304" y="2603156"/>
              <a:ext cx="714318" cy="714318"/>
            </a:xfrm>
            <a:prstGeom prst="rightArrow">
              <a:avLst>
                <a:gd name="adj1" fmla="val 46684"/>
                <a:gd name="adj2" fmla="val 20237"/>
              </a:avLst>
            </a:prstGeom>
            <a:blipFill rotWithShape="0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SQL:</a:t>
            </a:r>
            <a:r>
              <a:rPr lang="en" sz="43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Delete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87129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Удаляет один или несколько рядов из таблицы с учетом критериев выбора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40340" y="3621881"/>
            <a:ext cx="8575706" cy="435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DELETE FROM</a:t>
            </a:r>
            <a:r>
              <a:rPr lang="en" sz="2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email='ted@umich.edu';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 descr="Screen Shot 2015-08-10 at 8.33.3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42" y="288758"/>
            <a:ext cx="7275669" cy="481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 descr="Screen Shot 2015-08-10 at 8.33.36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442" y="288903"/>
            <a:ext cx="6825916" cy="45157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2797430" y="641684"/>
            <a:ext cx="6619285" cy="4393687"/>
            <a:chOff x="1180225" y="288497"/>
            <a:chExt cx="7748911" cy="5143500"/>
          </a:xfrm>
        </p:grpSpPr>
        <p:pic>
          <p:nvPicPr>
            <p:cNvPr id="412" name="Shape 412" descr="Screen Shot 2015-08-10 at 8.33.52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0225" y="288497"/>
              <a:ext cx="774891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/>
            <p:nvPr/>
          </p:nvSpPr>
          <p:spPr>
            <a:xfrm flipH="1">
              <a:off x="3543848" y="2250281"/>
              <a:ext cx="714375" cy="714375"/>
            </a:xfrm>
            <a:prstGeom prst="rightArrow">
              <a:avLst>
                <a:gd name="adj1" fmla="val 43275"/>
                <a:gd name="adj2" fmla="val 20765"/>
              </a:avLst>
            </a:prstGeom>
            <a:blipFill rotWithShape="0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SQL:</a:t>
            </a:r>
            <a:r>
              <a:rPr lang="en" sz="43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Update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837280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20650" lvl="0" indent="0">
              <a:spcBef>
                <a:spcPts val="0"/>
              </a:spcBef>
              <a:buSzPct val="175000"/>
              <a:buNone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обновить (изменить) значение поля с использованием условия 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`</a:t>
            </a:r>
            <a:r>
              <a:rPr lang="en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where`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684213" lvl="0" indent="0">
              <a:spcBef>
                <a:spcPts val="0"/>
              </a:spcBef>
              <a:buSzPct val="175000"/>
              <a:buNone/>
            </a:pPr>
            <a:r>
              <a:rPr lang="ru-RU" sz="1600" i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 </a:t>
            </a:r>
            <a:r>
              <a:rPr lang="ru-RU" sz="1600" i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без </a:t>
            </a:r>
            <a:r>
              <a:rPr lang="en-US" sz="1600" i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`where`</a:t>
            </a:r>
            <a:r>
              <a:rPr lang="ru-RU" sz="1600" i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новое значение будет присвоено указанному полю во всех рядах таблицы</a:t>
            </a:r>
            <a:endParaRPr lang="en" sz="1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22793" y="3154239"/>
            <a:ext cx="8853974" cy="8792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UPDATE</a:t>
            </a:r>
            <a:r>
              <a:rPr lang="en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</a:t>
            </a:r>
            <a:r>
              <a:rPr lang="en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name='Charles' </a:t>
            </a:r>
            <a:r>
              <a:rPr lang="en" sz="2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email='csev@umich.edu';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 descr="Screen Shot 2015-08-10 at 8.36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285" y="288758"/>
            <a:ext cx="7178842" cy="474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Shape 430" descr="Screen Shot 2015-08-10 at 8.36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2716" y="280737"/>
            <a:ext cx="6938211" cy="4542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2999874" y="824977"/>
            <a:ext cx="6361850" cy="4222810"/>
            <a:chOff x="1636876" y="417634"/>
            <a:chExt cx="7748911" cy="5143500"/>
          </a:xfrm>
        </p:grpSpPr>
        <p:pic>
          <p:nvPicPr>
            <p:cNvPr id="431" name="Shape 431" descr="Screen Shot 2015-08-10 at 8.36.36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36876" y="417634"/>
              <a:ext cx="774891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Shape 432"/>
            <p:cNvSpPr/>
            <p:nvPr/>
          </p:nvSpPr>
          <p:spPr>
            <a:xfrm flipH="1">
              <a:off x="3873560" y="1893093"/>
              <a:ext cx="714375" cy="714375"/>
            </a:xfrm>
            <a:prstGeom prst="rightArrow">
              <a:avLst>
                <a:gd name="adj1" fmla="val 43275"/>
                <a:gd name="adj2" fmla="val 20765"/>
              </a:avLst>
            </a:prstGeom>
            <a:blipFill rotWithShape="0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Распространенные системы</a:t>
            </a:r>
            <a:r>
              <a:rPr lang="en" sz="3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ru-RU" sz="3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управления базами данных (СУБД)</a:t>
            </a:r>
            <a:endParaRPr lang="en" sz="3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374208" y="1464468"/>
            <a:ext cx="8504727" cy="2980287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Наиболее широко используются: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Oracle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Большая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платная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промышленного масштаба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множество тонких настроек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540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MySql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Попроще, но очень быстрая и масштабируемая 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коммерческий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source</a:t>
            </a:r>
          </a:p>
          <a:p>
            <a:pPr marL="2540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SqlServer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Очень удобная 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разработка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Microsoft (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также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Access)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Множество других проектов поменьше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есплатных и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source</a:t>
            </a:r>
          </a:p>
          <a:p>
            <a:pPr marL="2540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HSQL, </a:t>
            </a:r>
            <a:r>
              <a:rPr lang="en" sz="2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Postgres, ...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3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Получение записей</a:t>
            </a: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3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50081" y="1428692"/>
            <a:ext cx="7836750" cy="75445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Инструкция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SELECT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используется для получения набора записей из таблицы </a:t>
            </a:r>
          </a:p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всех :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215136" y="2407736"/>
            <a:ext cx="8536178" cy="45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Users;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27212" y="3803607"/>
            <a:ext cx="8920842" cy="45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Users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WHERE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email='csev@umich.edu';</a:t>
            </a:r>
          </a:p>
        </p:txBody>
      </p:sp>
      <p:sp>
        <p:nvSpPr>
          <p:cNvPr id="2" name="Shape 438">
            <a:extLst>
              <a:ext uri="{FF2B5EF4-FFF2-40B4-BE49-F238E27FC236}">
                <a16:creationId xmlns:a16="http://schemas.microsoft.com/office/drawing/2014/main" id="{77C55512-D810-22B3-2D70-86AB71A0F6CD}"/>
              </a:ext>
            </a:extLst>
          </p:cNvPr>
          <p:cNvSpPr txBox="1">
            <a:spLocks/>
          </p:cNvSpPr>
          <p:nvPr/>
        </p:nvSpPr>
        <p:spPr>
          <a:xfrm>
            <a:off x="650081" y="3274848"/>
            <a:ext cx="7836750" cy="382752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96913" marR="0" lvl="0" indent="-328613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tabLst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8800" marR="0" lvl="1" indent="-25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-25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1700" marR="0" lvl="3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66800" marR="0" lvl="4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20800" marR="0" lvl="5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74800" marR="0" lvl="6" indent="-254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41500" marR="0" lvl="7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95500" marR="0" lvl="8" indent="-381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0">
              <a:spcBef>
                <a:spcPts val="0"/>
              </a:spcBef>
              <a:buSzPct val="175000"/>
              <a:buFont typeface="Cabin"/>
              <a:buNone/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	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некоторого подмножества по условию</a:t>
            </a:r>
            <a:r>
              <a:rPr lang="en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WHERE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 descr="Screen Shot 2015-08-10 at 8.38.4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116" y="304800"/>
            <a:ext cx="7138737" cy="470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hape 450" descr="Screen Shot 2015-08-10 at 8.38.5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158" y="292828"/>
            <a:ext cx="7154779" cy="474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 помощью </a:t>
            </a:r>
            <a:r>
              <a:rPr lang="en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BY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50081" y="1464468"/>
            <a:ext cx="7836750" cy="10186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206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Конструкция </a:t>
            </a:r>
            <a:r>
              <a:rPr lang="en" sz="2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BY </a:t>
            </a:r>
            <a:r>
              <a:rPr lang="ru-RU" sz="20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может</a:t>
            </a:r>
            <a:r>
              <a:rPr lang="ru-RU" sz="2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включаться в</a:t>
            </a:r>
            <a:r>
              <a:rPr lang="en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инструкции для вывода результатов с сортировкой по возрастанию (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`ASC`, 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умолчанию) или по убыванию (</a:t>
            </a:r>
            <a:r>
              <a:rPr lang="en-US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`DESC`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296740" y="3321843"/>
            <a:ext cx="8605472" cy="42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BY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email;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9904" y="3986212"/>
            <a:ext cx="8715374" cy="42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7F00"/>
              </a:buClr>
              <a:buSzPct val="25000"/>
            </a:pP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SELECT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BY</a:t>
            </a:r>
            <a:r>
              <a:rPr lang="en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</a:t>
            </a:r>
            <a:r>
              <a:rPr lang="en-US" sz="2500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;</a:t>
            </a:r>
            <a:endParaRPr lang="en" sz="2500" dirty="0">
              <a:solidFill>
                <a:srgbClr val="FFFF00"/>
              </a:solidFill>
              <a:latin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 descr="Screen Shot 2015-08-10 at 8.57.0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571" y="264694"/>
            <a:ext cx="7350137" cy="487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3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Базовый синтаксис </a:t>
            </a:r>
            <a:r>
              <a:rPr lang="en" sz="43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3097708" y="2950368"/>
            <a:ext cx="2766487" cy="45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Users;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59928" y="3421856"/>
            <a:ext cx="7242917" cy="45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email='csev@umich.edu';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18814" y="2436018"/>
            <a:ext cx="8095612" cy="407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email='csev@umich.edu';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11907" y="1445006"/>
            <a:ext cx="8809424" cy="41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'kf@umich.edu');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167116" y="1908358"/>
            <a:ext cx="6638287" cy="435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email='ted@umich.edu';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190452" y="3936206"/>
            <a:ext cx="4588987" cy="421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1700" i="0" u="none" strike="noStrike" cap="none" dirty="0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1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>
            <a:spLocks noGrp="1"/>
          </p:cNvSpPr>
          <p:nvPr>
            <p:ph type="title" idx="4294967295"/>
          </p:nvPr>
        </p:nvSpPr>
        <p:spPr>
          <a:xfrm>
            <a:off x="822766" y="633178"/>
            <a:ext cx="6994683" cy="476211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1035" name="Shape 1035"/>
          <p:cNvSpPr txBox="1"/>
          <p:nvPr/>
        </p:nvSpPr>
        <p:spPr>
          <a:xfrm>
            <a:off x="678431" y="1234420"/>
            <a:ext cx="3823705" cy="3251855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</a:t>
            </a:r>
            <a:r>
              <a:rPr lang="en-US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slide</a:t>
            </a:r>
            <a:r>
              <a:rPr lang="en-US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are Copyright 2010-  Charles R. Severance (</a:t>
            </a:r>
            <a:r>
              <a:rPr lang="en" sz="1000" b="0" i="0" u="sng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" sz="1000" b="0" i="0" u="sng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ru-RU" sz="1000" dirty="0">
                <a:solidFill>
                  <a:srgbClr val="FFFFFF"/>
                </a:solidFill>
              </a:rPr>
              <a:t>Перевод с английского, адаптация: 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ru-RU" sz="1000" dirty="0">
                <a:solidFill>
                  <a:srgbClr val="FFFFFF"/>
                </a:solidFill>
              </a:rPr>
              <a:t>Максим Миславский </a:t>
            </a:r>
            <a:r>
              <a:rPr lang="en-US" sz="1000" dirty="0">
                <a:solidFill>
                  <a:srgbClr val="FFFFFF"/>
                </a:solidFill>
              </a:rPr>
              <a:t>out of nowhere</a:t>
            </a:r>
            <a:endParaRPr lang="en"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Shape 10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18" y="532940"/>
            <a:ext cx="576449" cy="5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Shape 10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449" y="6331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Shape 1038"/>
          <p:cNvSpPr txBox="1"/>
          <p:nvPr/>
        </p:nvSpPr>
        <p:spPr>
          <a:xfrm>
            <a:off x="4896225" y="1307812"/>
            <a:ext cx="3823705" cy="3111788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 </a:t>
            </a:r>
            <a:r>
              <a:rPr lang="ru-RU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используется </a:t>
            </a:r>
            <a:br>
              <a:rPr lang="ru-RU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 многих программных продуктах</a:t>
            </a:r>
            <a:r>
              <a:rPr lang="en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0618" y="4575542"/>
            <a:ext cx="4032336" cy="3499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http://www.sqlite.org/famous.html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2749433"/>
            <a:ext cx="1535906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4206758"/>
            <a:ext cx="1535906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8806" y="1427840"/>
            <a:ext cx="1535906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0618" y="3578108"/>
            <a:ext cx="153590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600" y="2163646"/>
            <a:ext cx="1535906" cy="47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8962" y="2077921"/>
            <a:ext cx="1535906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7231" y="2806583"/>
            <a:ext cx="1535906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21943" y="1463558"/>
            <a:ext cx="1535906" cy="37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21806" y="3085190"/>
            <a:ext cx="1535906" cy="63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85862" y="3328077"/>
            <a:ext cx="1535906" cy="53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79218" y="2563696"/>
            <a:ext cx="1535906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43322" y="3720983"/>
            <a:ext cx="1535906" cy="39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29387" y="1520708"/>
            <a:ext cx="1535906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021806" y="4106746"/>
            <a:ext cx="1535906" cy="40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Графический интерфейс для </a:t>
            </a:r>
            <a:r>
              <a:rPr lang="en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50081" y="1825524"/>
            <a:ext cx="7836750" cy="2846543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это весьма популярная СУБД. Она бесплатная, отличается быстродействием и компактностью.</a:t>
            </a:r>
          </a:p>
          <a:p>
            <a:pPr marL="254000" lvl="0" indent="-254000">
              <a:spcBef>
                <a:spcPts val="600"/>
              </a:spcBef>
            </a:pP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Графический интерфейс для </a:t>
            </a:r>
            <a:r>
              <a:rPr lang="ru-RU" sz="2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напрямую выполнять операции с базой данных. </a:t>
            </a:r>
            <a:endParaRPr lang="ru-RU" sz="2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84200" lvl="2" indent="-254000">
              <a:spcBef>
                <a:spcPts val="600"/>
              </a:spcBef>
            </a:pPr>
            <a:r>
              <a:rPr lang="ru-RU" sz="2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http://sqlitebrowser.org/ </a:t>
            </a:r>
          </a:p>
          <a:p>
            <a:pPr marL="254000" marR="0" lvl="0" indent="-254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000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ru-RU" sz="2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QLite</a:t>
            </a:r>
            <a:r>
              <a:rPr lang="ru-RU" sz="2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интегрирована в Python и ряд других языков.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7420" y="432393"/>
            <a:ext cx="6541453" cy="428718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1498353" y="3136760"/>
            <a:ext cx="2907569" cy="3499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19100" marR="0" lvl="1" indent="-25400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sqlitebrowser.org</a:t>
            </a:r>
            <a:r>
              <a:rPr lang="en" sz="2000" u="sng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D966"/>
                </a:solidFill>
              </a:rPr>
              <a:t>Создаем базу данных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820572"/>
            <a:ext cx="7836693" cy="661182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https://www.py4e.com/lectures3/Pythonlearn-15-Database-Handout.txt</a:t>
            </a:r>
          </a:p>
        </p:txBody>
      </p:sp>
    </p:spTree>
    <p:extLst>
      <p:ext uri="{BB962C8B-B14F-4D97-AF65-F5344CB8AC3E}">
        <p14:creationId xmlns:p14="http://schemas.microsoft.com/office/powerpoint/2010/main" val="193207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2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Начинаем с азов </a:t>
            </a:r>
            <a:r>
              <a:rPr lang="en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ru-RU" sz="2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сего одна таблица</a:t>
            </a:r>
            <a:endParaRPr lang="en" sz="2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56" name="Shape 356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47" y="1428692"/>
            <a:ext cx="4942780" cy="323943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5581767" y="1428692"/>
            <a:ext cx="3426766" cy="1263807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Courier New"/>
              <a:buNone/>
            </a:pPr>
            <a:r>
              <a:rPr lang="en" sz="1600" b="1" i="0" u="none" strike="noStrike" cap="none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1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1600" b="1" i="0" u="none" strike="noStrike" cap="none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1600" b="1" i="0" u="none" strike="noStrike" cap="none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ru-RU"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endParaRPr lang="ru-RU" sz="16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(name, email) VALUES ('Chuck', 'csev@umich.edu');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(name, email) VALUES ('Colleen', 'cvl@umich.edu');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(name, email) VALUES ('Ted', 'ted@umich.edu');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Users (name, email) VALUES ('Sally', 'a1@umich.edu');</a:t>
            </a:r>
            <a:endParaRPr lang="en" sz="12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Shape 362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289" y="280737"/>
            <a:ext cx="6976932" cy="457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358" y="224589"/>
            <a:ext cx="7275095" cy="468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5040652" y="3098193"/>
            <a:ext cx="2703900" cy="35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Наша таблица из четырех рядов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772</Words>
  <Application>Microsoft Office PowerPoint</Application>
  <PresentationFormat>On-screen Show (16:9)</PresentationFormat>
  <Paragraphs>74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Regular</vt:lpstr>
      <vt:lpstr>Cabin</vt:lpstr>
      <vt:lpstr>Courier</vt:lpstr>
      <vt:lpstr>Gill Sans</vt:lpstr>
      <vt:lpstr>Arial</vt:lpstr>
      <vt:lpstr>Courier New</vt:lpstr>
      <vt:lpstr>Title &amp; Subtitle</vt:lpstr>
      <vt:lpstr>Основы синтаксиса SQL</vt:lpstr>
      <vt:lpstr>Распространенные системы  управления базами данных (СУБД)</vt:lpstr>
      <vt:lpstr>SQLite используется  во многих программных продуктах...</vt:lpstr>
      <vt:lpstr>Графический интерфейс для SQLite</vt:lpstr>
      <vt:lpstr>PowerPoint Presentation</vt:lpstr>
      <vt:lpstr>Создаем базу данных</vt:lpstr>
      <vt:lpstr>Начинаем с азов – всего одна таблица</vt:lpstr>
      <vt:lpstr>PowerPoint Presentation</vt:lpstr>
      <vt:lpstr>PowerPoint Presentation</vt:lpstr>
      <vt:lpstr>SQL</vt:lpstr>
      <vt:lpstr>SQL: Insert</vt:lpstr>
      <vt:lpstr>PowerPoint Presentation</vt:lpstr>
      <vt:lpstr>PowerPoint Presentation</vt:lpstr>
      <vt:lpstr>SQL: Delete</vt:lpstr>
      <vt:lpstr>PowerPoint Presentation</vt:lpstr>
      <vt:lpstr>PowerPoint Presentation</vt:lpstr>
      <vt:lpstr>SQL: Update</vt:lpstr>
      <vt:lpstr>PowerPoint Presentation</vt:lpstr>
      <vt:lpstr>PowerPoint Presentation</vt:lpstr>
      <vt:lpstr>Получение записей: SELECT</vt:lpstr>
      <vt:lpstr>PowerPoint Presentation</vt:lpstr>
      <vt:lpstr>PowerPoint Presentation</vt:lpstr>
      <vt:lpstr>Сортировка с помощью ORDER BY</vt:lpstr>
      <vt:lpstr>PowerPoint Presentation</vt:lpstr>
      <vt:lpstr>Базовый синтаксис SQL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SQLite</dc:title>
  <dc:creator>User</dc:creator>
  <cp:lastModifiedBy>Khlaa Sor</cp:lastModifiedBy>
  <cp:revision>83</cp:revision>
  <dcterms:modified xsi:type="dcterms:W3CDTF">2024-07-15T19:18:29Z</dcterms:modified>
</cp:coreProperties>
</file>