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8eb1a8f8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8eb1a8f8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8eb1a8f8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8eb1a8f8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8eb1a8f8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8eb1a8f8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8eb1a8f8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8eb1a8f8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8eb1a8f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8eb1a8f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8eb1a8f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8eb1a8f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8eb1a8f8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8eb1a8f8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8eb1a8f8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8eb1a8f8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eb1a8f8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eb1a8f8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8eb1a8f8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eb1a8f8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8eb1a8f8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eb1a8f8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cchair@newpaltz.edu" TargetMode="External"/><Relationship Id="rId4" Type="http://schemas.openxmlformats.org/officeDocument/2006/relationships/hyperlink" Target="mailto:departd@newpaltz.edu" TargetMode="External"/><Relationship Id="rId5" Type="http://schemas.openxmlformats.org/officeDocument/2006/relationships/hyperlink" Target="mailto:retarys@newpaltz.edu" TargetMode="External"/><Relationship Id="rId6" Type="http://schemas.openxmlformats.org/officeDocument/2006/relationships/hyperlink" Target="mailto:fessorp@newpaltz.edu" TargetMode="External"/><Relationship Id="rId7" Type="http://schemas.openxmlformats.org/officeDocument/2006/relationships/hyperlink" Target="mailto:daltond2@hawkmail.newpaltz.edu" TargetMode="External"/><Relationship Id="rId8" Type="http://schemas.openxmlformats.org/officeDocument/2006/relationships/hyperlink" Target="mailto:dannyswebdesign@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744575"/>
            <a:ext cx="9144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CRC Internship Fieldwork Form</a:t>
            </a:r>
            <a:endParaRPr/>
          </a:p>
        </p:txBody>
      </p:sp>
      <p:sp>
        <p:nvSpPr>
          <p:cNvPr id="55" name="Google Shape;55;p13"/>
          <p:cNvSpPr txBox="1"/>
          <p:nvPr>
            <p:ph idx="1" type="subTitle"/>
          </p:nvPr>
        </p:nvSpPr>
        <p:spPr>
          <a:xfrm>
            <a:off x="311700" y="2834125"/>
            <a:ext cx="8520600" cy="22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Dalton and Seraphim </a:t>
            </a:r>
            <a:r>
              <a:rPr lang="en"/>
              <a:t>Dmitrieff</a:t>
            </a:r>
            <a:endParaRPr/>
          </a:p>
          <a:p>
            <a:pPr indent="0" lvl="0" marL="0" rtl="0" algn="ctr">
              <a:spcBef>
                <a:spcPts val="0"/>
              </a:spcBef>
              <a:spcAft>
                <a:spcPts val="0"/>
              </a:spcAft>
              <a:buNone/>
            </a:pPr>
            <a:r>
              <a:rPr lang="en"/>
              <a:t>In-Class Project</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 and Learned</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a:t>
            </a:r>
            <a:endParaRPr/>
          </a:p>
          <a:p>
            <a:pPr indent="-342900" lvl="0" marL="457200" rtl="0" algn="l">
              <a:spcBef>
                <a:spcPts val="1600"/>
              </a:spcBef>
              <a:spcAft>
                <a:spcPts val="0"/>
              </a:spcAft>
              <a:buSzPts val="1800"/>
              <a:buChar char="-"/>
            </a:pPr>
            <a:r>
              <a:rPr lang="en"/>
              <a:t>PHP</a:t>
            </a:r>
            <a:endParaRPr/>
          </a:p>
          <a:p>
            <a:pPr indent="-342900" lvl="0" marL="457200" rtl="0" algn="l">
              <a:spcBef>
                <a:spcPts val="0"/>
              </a:spcBef>
              <a:spcAft>
                <a:spcPts val="0"/>
              </a:spcAft>
              <a:buSzPts val="1800"/>
              <a:buChar char="-"/>
            </a:pPr>
            <a:r>
              <a:rPr lang="en"/>
              <a:t>MySQL (MariaDB)</a:t>
            </a:r>
            <a:endParaRPr/>
          </a:p>
          <a:p>
            <a:pPr indent="-342900" lvl="0" marL="457200" rtl="0" algn="l">
              <a:spcBef>
                <a:spcPts val="0"/>
              </a:spcBef>
              <a:spcAft>
                <a:spcPts val="0"/>
              </a:spcAft>
              <a:buSzPts val="1800"/>
              <a:buChar char="-"/>
            </a:pPr>
            <a:r>
              <a:rPr lang="en"/>
              <a:t>PhpMyAdmin</a:t>
            </a:r>
            <a:endParaRPr/>
          </a:p>
          <a:p>
            <a:pPr indent="0" lvl="0" marL="0" rtl="0" algn="l">
              <a:spcBef>
                <a:spcPts val="1600"/>
              </a:spcBef>
              <a:spcAft>
                <a:spcPts val="0"/>
              </a:spcAft>
              <a:buNone/>
            </a:pPr>
            <a:r>
              <a:rPr lang="en"/>
              <a:t>Front-end:</a:t>
            </a:r>
            <a:endParaRPr/>
          </a:p>
          <a:p>
            <a:pPr indent="-342900" lvl="0" marL="457200" rtl="0" algn="l">
              <a:spcBef>
                <a:spcPts val="1600"/>
              </a:spcBef>
              <a:spcAft>
                <a:spcPts val="0"/>
              </a:spcAft>
              <a:buSzPts val="1800"/>
              <a:buChar char="-"/>
            </a:pPr>
            <a:r>
              <a:rPr lang="en"/>
              <a:t>PHP</a:t>
            </a:r>
            <a:endParaRPr/>
          </a:p>
          <a:p>
            <a:pPr indent="-342900" lvl="0" marL="457200" rtl="0" algn="l">
              <a:spcBef>
                <a:spcPts val="0"/>
              </a:spcBef>
              <a:spcAft>
                <a:spcPts val="0"/>
              </a:spcAft>
              <a:buSzPts val="1800"/>
              <a:buChar char="-"/>
            </a:pPr>
            <a:r>
              <a:rPr lang="en"/>
              <a:t>HTML 5</a:t>
            </a:r>
            <a:endParaRPr/>
          </a:p>
          <a:p>
            <a:pPr indent="-342900" lvl="0" marL="457200" rtl="0" algn="l">
              <a:spcBef>
                <a:spcPts val="0"/>
              </a:spcBef>
              <a:spcAft>
                <a:spcPts val="0"/>
              </a:spcAft>
              <a:buSzPts val="1800"/>
              <a:buChar char="-"/>
            </a:pPr>
            <a:r>
              <a:rPr lang="en"/>
              <a:t>CSS 3</a:t>
            </a:r>
            <a:endParaRPr/>
          </a:p>
          <a:p>
            <a:pPr indent="-342900" lvl="0" marL="457200" rtl="0" algn="l">
              <a:spcBef>
                <a:spcPts val="0"/>
              </a:spcBef>
              <a:spcAft>
                <a:spcPts val="0"/>
              </a:spcAft>
              <a:buSzPts val="1800"/>
              <a:buChar char="-"/>
            </a:pPr>
            <a:r>
              <a:rPr lang="en"/>
              <a:t>JavaScript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21" name="Google Shape;121;p23"/>
          <p:cNvSpPr txBox="1"/>
          <p:nvPr>
            <p:ph idx="1" type="body"/>
          </p:nvPr>
        </p:nvSpPr>
        <p:spPr>
          <a:xfrm>
            <a:off x="311700" y="1152475"/>
            <a:ext cx="3598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biggest challenge, by far, was understanding the project at hand, and to get a real feel for our software requirements, and learning what the code from last semester actually did. We also accomplished the additional challenge of making sure that our design was conformant to the New Paltz Style Guide.</a:t>
            </a:r>
            <a:endParaRPr sz="1400"/>
          </a:p>
          <a:p>
            <a:pPr indent="0" lvl="0" marL="0" rtl="0" algn="l">
              <a:spcBef>
                <a:spcPts val="1600"/>
              </a:spcBef>
              <a:spcAft>
                <a:spcPts val="1600"/>
              </a:spcAft>
              <a:buNone/>
            </a:pPr>
            <a:r>
              <a:rPr lang="en" sz="1400"/>
              <a:t>The top screenshot is the login page from last semester, and the bottom screenshot is the one from this semester.</a:t>
            </a:r>
            <a:endParaRPr sz="1400"/>
          </a:p>
        </p:txBody>
      </p:sp>
      <p:pic>
        <p:nvPicPr>
          <p:cNvPr id="122" name="Google Shape;122;p23"/>
          <p:cNvPicPr preferRelativeResize="0"/>
          <p:nvPr/>
        </p:nvPicPr>
        <p:blipFill>
          <a:blip r:embed="rId3">
            <a:alphaModFix/>
          </a:blip>
          <a:stretch>
            <a:fillRect/>
          </a:stretch>
        </p:blipFill>
        <p:spPr>
          <a:xfrm>
            <a:off x="3927073" y="0"/>
            <a:ext cx="5216926" cy="2571751"/>
          </a:xfrm>
          <a:prstGeom prst="rect">
            <a:avLst/>
          </a:prstGeom>
          <a:noFill/>
          <a:ln>
            <a:noFill/>
          </a:ln>
        </p:spPr>
      </p:pic>
      <p:pic>
        <p:nvPicPr>
          <p:cNvPr id="123" name="Google Shape;123;p23"/>
          <p:cNvPicPr preferRelativeResize="0"/>
          <p:nvPr/>
        </p:nvPicPr>
        <p:blipFill>
          <a:blip r:embed="rId4">
            <a:alphaModFix/>
          </a:blip>
          <a:stretch>
            <a:fillRect/>
          </a:stretch>
        </p:blipFill>
        <p:spPr>
          <a:xfrm>
            <a:off x="3910528" y="2571749"/>
            <a:ext cx="5233473"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how to compartmentalize a web-based interface using PHP; by splitting each portion of our project into several smaller files, we were able to work on certain aspects of our project faster and easier. </a:t>
            </a:r>
            <a:endParaRPr/>
          </a:p>
          <a:p>
            <a:pPr indent="0" lvl="0" marL="0" rtl="0" algn="l">
              <a:spcBef>
                <a:spcPts val="1600"/>
              </a:spcBef>
              <a:spcAft>
                <a:spcPts val="0"/>
              </a:spcAft>
              <a:buNone/>
            </a:pPr>
            <a:r>
              <a:rPr lang="en"/>
              <a:t>For example: say, the Reject button didn’t work right or we wanted to add/remove a link on our navigation menu. We could instead edit a component that held the logic for our accept/reject buttons, or the logic for the navigation menu.</a:t>
            </a:r>
            <a:endParaRPr/>
          </a:p>
          <a:p>
            <a:pPr indent="0" lvl="0" marL="0" rtl="0" algn="l">
              <a:spcBef>
                <a:spcPts val="1600"/>
              </a:spcBef>
              <a:spcAft>
                <a:spcPts val="1600"/>
              </a:spcAft>
              <a:buNone/>
            </a:pPr>
            <a:r>
              <a:rPr lang="en"/>
              <a:t>We also learned how MySQL queries worked and how to use them to modify entries in a database.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and Goals of the Project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an interactive form system that will replace the existing system for student field work.</a:t>
            </a:r>
            <a:endParaRPr/>
          </a:p>
          <a:p>
            <a:pPr indent="0" lvl="0" marL="0" rtl="0" algn="l">
              <a:spcBef>
                <a:spcPts val="1600"/>
              </a:spcBef>
              <a:spcAft>
                <a:spcPts val="0"/>
              </a:spcAft>
              <a:buNone/>
            </a:pPr>
            <a:r>
              <a:rPr lang="en"/>
              <a:t>Currently, the existing system involves filling out a form from Records and Registration and processing it from there. Making this form an interactive system would mean that all parties involved would have an easier time filing the clerical work.</a:t>
            </a:r>
            <a:endParaRPr/>
          </a:p>
          <a:p>
            <a:pPr indent="0" lvl="0" marL="0" rtl="0" algn="l">
              <a:spcBef>
                <a:spcPts val="1600"/>
              </a:spcBef>
              <a:spcAft>
                <a:spcPts val="1600"/>
              </a:spcAft>
              <a:buNone/>
            </a:pPr>
            <a:r>
              <a:rPr lang="en"/>
              <a:t>This system would account for Students, their Employers, their supervising Instructors, their Department Chairs, their Department Deans, the Career Resource Center, and Records and Registration.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Solution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Test Workflow</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following screenshots show the workflow involved for the parties:</a:t>
            </a:r>
            <a:endParaRPr sz="1200"/>
          </a:p>
          <a:p>
            <a:pPr indent="-304800" lvl="0" marL="457200" rtl="0" algn="l">
              <a:spcBef>
                <a:spcPts val="1600"/>
              </a:spcBef>
              <a:spcAft>
                <a:spcPts val="0"/>
              </a:spcAft>
              <a:buSzPts val="1200"/>
              <a:buChar char="-"/>
            </a:pPr>
            <a:r>
              <a:rPr lang="en" sz="1200"/>
              <a:t>The Creation of a Chair Account for an imaginary department whose name is Chad Chairperson (</a:t>
            </a:r>
            <a:r>
              <a:rPr lang="en" sz="1200" u="sng">
                <a:solidFill>
                  <a:schemeClr val="hlink"/>
                </a:solidFill>
                <a:hlinkClick r:id="rId3"/>
              </a:rPr>
              <a:t>cchair@newpaltz.edu</a:t>
            </a:r>
            <a:r>
              <a:rPr lang="en" sz="1200"/>
              <a:t>)</a:t>
            </a:r>
            <a:endParaRPr sz="1200"/>
          </a:p>
          <a:p>
            <a:pPr indent="-304800" lvl="0" marL="457200" rtl="0" algn="l">
              <a:spcBef>
                <a:spcPts val="0"/>
              </a:spcBef>
              <a:spcAft>
                <a:spcPts val="0"/>
              </a:spcAft>
              <a:buSzPts val="1200"/>
              <a:buChar char="-"/>
            </a:pPr>
            <a:r>
              <a:rPr lang="en" sz="1200"/>
              <a:t>The Creation of a Dean Account for that imaginary department whose name is Dean dePartment (</a:t>
            </a:r>
            <a:r>
              <a:rPr lang="en" sz="1200" u="sng">
                <a:solidFill>
                  <a:schemeClr val="hlink"/>
                </a:solidFill>
                <a:hlinkClick r:id="rId4"/>
              </a:rPr>
              <a:t>departd@newpaltz.edu</a:t>
            </a:r>
            <a:r>
              <a:rPr lang="en" sz="1200"/>
              <a:t>)</a:t>
            </a:r>
            <a:endParaRPr sz="1200"/>
          </a:p>
          <a:p>
            <a:pPr indent="-304800" lvl="0" marL="457200" rtl="0" algn="l">
              <a:spcBef>
                <a:spcPts val="0"/>
              </a:spcBef>
              <a:spcAft>
                <a:spcPts val="0"/>
              </a:spcAft>
              <a:buSzPts val="1200"/>
              <a:buChar char="-"/>
            </a:pPr>
            <a:r>
              <a:rPr lang="en" sz="1200"/>
              <a:t>The Creation of a Department Secretary for that department, whose name is Sek Re-Tary (</a:t>
            </a:r>
            <a:r>
              <a:rPr lang="en" sz="1200" u="sng">
                <a:solidFill>
                  <a:schemeClr val="hlink"/>
                </a:solidFill>
                <a:hlinkClick r:id="rId5"/>
              </a:rPr>
              <a:t>retarys@newpaltz.edu</a:t>
            </a:r>
            <a:r>
              <a:rPr lang="en" sz="1200"/>
              <a:t>)</a:t>
            </a:r>
            <a:endParaRPr sz="1200"/>
          </a:p>
          <a:p>
            <a:pPr indent="-304800" lvl="0" marL="457200" rtl="0" algn="l">
              <a:spcBef>
                <a:spcPts val="0"/>
              </a:spcBef>
              <a:spcAft>
                <a:spcPts val="0"/>
              </a:spcAft>
              <a:buSzPts val="1200"/>
              <a:buChar char="-"/>
            </a:pPr>
            <a:r>
              <a:rPr lang="en" sz="1200"/>
              <a:t>The Creation of a supervising Instructor whose name is Pro Fessor (</a:t>
            </a:r>
            <a:r>
              <a:rPr lang="en" sz="1200" u="sng">
                <a:solidFill>
                  <a:schemeClr val="hlink"/>
                </a:solidFill>
                <a:hlinkClick r:id="rId6"/>
              </a:rPr>
              <a:t>fessorp@newpaltz.edu</a:t>
            </a:r>
            <a:r>
              <a:rPr lang="en" sz="1200"/>
              <a:t>)</a:t>
            </a:r>
            <a:endParaRPr sz="1200"/>
          </a:p>
          <a:p>
            <a:pPr indent="-304800" lvl="0" marL="457200" rtl="0" algn="l">
              <a:spcBef>
                <a:spcPts val="0"/>
              </a:spcBef>
              <a:spcAft>
                <a:spcPts val="0"/>
              </a:spcAft>
              <a:buSzPts val="1200"/>
              <a:buChar char="-"/>
            </a:pPr>
            <a:r>
              <a:rPr lang="en" sz="1200"/>
              <a:t>The Creation of a test department who has these Dean and Chair assigned to them, that is called “Computer Science Examples” with the department code “CSE”</a:t>
            </a:r>
            <a:endParaRPr sz="1200"/>
          </a:p>
          <a:p>
            <a:pPr indent="-304800" lvl="0" marL="457200" rtl="0" algn="l">
              <a:spcBef>
                <a:spcPts val="0"/>
              </a:spcBef>
              <a:spcAft>
                <a:spcPts val="0"/>
              </a:spcAft>
              <a:buSzPts val="1200"/>
              <a:buChar char="-"/>
            </a:pPr>
            <a:r>
              <a:rPr lang="en" sz="1200"/>
              <a:t>The Creation of a Student whose name is Daniel Dalton (</a:t>
            </a:r>
            <a:r>
              <a:rPr lang="en" sz="1200" u="sng">
                <a:solidFill>
                  <a:schemeClr val="hlink"/>
                </a:solidFill>
                <a:hlinkClick r:id="rId7"/>
              </a:rPr>
              <a:t>daltond2@hawkmail.newpaltz.edu</a:t>
            </a:r>
            <a:r>
              <a:rPr lang="en" sz="1200"/>
              <a:t>)</a:t>
            </a:r>
            <a:endParaRPr sz="1200"/>
          </a:p>
          <a:p>
            <a:pPr indent="-304800" lvl="0" marL="457200" rtl="0" algn="l">
              <a:spcBef>
                <a:spcPts val="0"/>
              </a:spcBef>
              <a:spcAft>
                <a:spcPts val="0"/>
              </a:spcAft>
              <a:buSzPts val="1200"/>
              <a:buChar char="-"/>
            </a:pPr>
            <a:r>
              <a:rPr lang="en" sz="1200"/>
              <a:t>The Creation of an Employer whose name is also Daniel Dalton, but the e-mail is </a:t>
            </a:r>
            <a:r>
              <a:rPr lang="en" sz="1200" u="sng">
                <a:solidFill>
                  <a:schemeClr val="hlink"/>
                </a:solidFill>
                <a:hlinkClick r:id="rId8"/>
              </a:rPr>
              <a:t>dannyswebdesign@gmail.com</a:t>
            </a:r>
            <a:r>
              <a:rPr lang="en" sz="1200"/>
              <a:t> </a:t>
            </a:r>
            <a:endParaRPr sz="1200"/>
          </a:p>
          <a:p>
            <a:pPr indent="0" lvl="0" marL="0" rtl="0" algn="l">
              <a:spcBef>
                <a:spcPts val="1600"/>
              </a:spcBef>
              <a:spcAft>
                <a:spcPts val="1600"/>
              </a:spcAft>
              <a:buNone/>
            </a:pPr>
            <a:r>
              <a:rPr lang="en" sz="1200"/>
              <a:t>This is meant for illustrative purposes, and, besides the student and employer, any similarities to real names and e-mail addresses are purely coincidental.</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69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Creation of the Chair Account</a:t>
            </a:r>
            <a:endParaRPr/>
          </a:p>
        </p:txBody>
      </p:sp>
      <p:pic>
        <p:nvPicPr>
          <p:cNvPr id="79" name="Google Shape;79;p17"/>
          <p:cNvPicPr preferRelativeResize="0"/>
          <p:nvPr/>
        </p:nvPicPr>
        <p:blipFill>
          <a:blip r:embed="rId3">
            <a:alphaModFix/>
          </a:blip>
          <a:stretch>
            <a:fillRect/>
          </a:stretch>
        </p:blipFill>
        <p:spPr>
          <a:xfrm>
            <a:off x="311700" y="994225"/>
            <a:ext cx="8236756" cy="3996050"/>
          </a:xfrm>
          <a:prstGeom prst="rect">
            <a:avLst/>
          </a:prstGeom>
          <a:noFill/>
          <a:ln>
            <a:noFill/>
          </a:ln>
        </p:spPr>
      </p:pic>
      <p:pic>
        <p:nvPicPr>
          <p:cNvPr id="80" name="Google Shape;80;p17"/>
          <p:cNvPicPr preferRelativeResize="0"/>
          <p:nvPr/>
        </p:nvPicPr>
        <p:blipFill rotWithShape="1">
          <a:blip r:embed="rId4">
            <a:alphaModFix/>
          </a:blip>
          <a:srcRect b="5949" l="27045" r="26572" t="5248"/>
          <a:stretch/>
        </p:blipFill>
        <p:spPr>
          <a:xfrm>
            <a:off x="6446575" y="423150"/>
            <a:ext cx="2385725" cy="4567125"/>
          </a:xfrm>
          <a:prstGeom prst="rect">
            <a:avLst/>
          </a:prstGeom>
          <a:noFill/>
          <a:ln>
            <a:noFill/>
          </a:ln>
          <a:effectLst>
            <a:outerShdw blurRad="571500" rotWithShape="0" algn="bl" dir="5580000" dist="104775">
              <a:srgbClr val="000000">
                <a:alpha val="64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72950"/>
            <a:ext cx="5167500" cy="10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Creation of the Computer Science Example Department</a:t>
            </a:r>
            <a:endParaRPr sz="2400"/>
          </a:p>
        </p:txBody>
      </p:sp>
      <p:sp>
        <p:nvSpPr>
          <p:cNvPr id="86" name="Google Shape;86;p18"/>
          <p:cNvSpPr txBox="1"/>
          <p:nvPr>
            <p:ph idx="1" type="body"/>
          </p:nvPr>
        </p:nvSpPr>
        <p:spPr>
          <a:xfrm>
            <a:off x="311700" y="1152475"/>
            <a:ext cx="516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Administrators (the Career Resource Center) may toggle what permissions people have in this department. Additionally, they may set e-mail preferences, as well as setting the sequence of what pages are shown. </a:t>
            </a:r>
            <a:endParaRPr/>
          </a:p>
          <a:p>
            <a:pPr indent="0" lvl="0" marL="0" rtl="0" algn="l">
              <a:spcBef>
                <a:spcPts val="1600"/>
              </a:spcBef>
              <a:spcAft>
                <a:spcPts val="1600"/>
              </a:spcAft>
              <a:buNone/>
            </a:pPr>
            <a:r>
              <a:rPr lang="en"/>
              <a:t>The default is: Student ➡ Employer ➡ Instructor ➡ Chair ➡ Dean.</a:t>
            </a:r>
            <a:endParaRPr/>
          </a:p>
        </p:txBody>
      </p:sp>
      <p:pic>
        <p:nvPicPr>
          <p:cNvPr id="87" name="Google Shape;87;p18"/>
          <p:cNvPicPr preferRelativeResize="0"/>
          <p:nvPr/>
        </p:nvPicPr>
        <p:blipFill>
          <a:blip r:embed="rId3">
            <a:alphaModFix/>
          </a:blip>
          <a:stretch>
            <a:fillRect/>
          </a:stretch>
        </p:blipFill>
        <p:spPr>
          <a:xfrm>
            <a:off x="5479192" y="0"/>
            <a:ext cx="3664816"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Faculty Profile Creation</a:t>
            </a:r>
            <a:endParaRPr/>
          </a:p>
        </p:txBody>
      </p:sp>
      <p:sp>
        <p:nvSpPr>
          <p:cNvPr id="93" name="Google Shape;93;p1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Once a new faculty member gets on the system, they’ll be required to change their password, and they’ll be required to add some information on to their Profile, including their name, office hours, and whatever (other) departments they belong to.</a:t>
            </a:r>
            <a:endParaRPr/>
          </a:p>
        </p:txBody>
      </p:sp>
      <p:pic>
        <p:nvPicPr>
          <p:cNvPr id="94" name="Google Shape;94;p19"/>
          <p:cNvPicPr preferRelativeResize="0"/>
          <p:nvPr/>
        </p:nvPicPr>
        <p:blipFill>
          <a:blip r:embed="rId3">
            <a:alphaModFix/>
          </a:blip>
          <a:stretch>
            <a:fillRect/>
          </a:stretch>
        </p:blipFill>
        <p:spPr>
          <a:xfrm>
            <a:off x="4717100" y="1131075"/>
            <a:ext cx="4267199" cy="343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Creation</a:t>
            </a:r>
            <a:endParaRPr/>
          </a:p>
        </p:txBody>
      </p:sp>
      <p:sp>
        <p:nvSpPr>
          <p:cNvPr id="100" name="Google Shape;100;p2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is handled by the Department Secretary.</a:t>
            </a:r>
            <a:endParaRPr sz="1400"/>
          </a:p>
          <a:p>
            <a:pPr indent="0" lvl="0" marL="0" rtl="0" algn="l">
              <a:spcBef>
                <a:spcPts val="1600"/>
              </a:spcBef>
              <a:spcAft>
                <a:spcPts val="1600"/>
              </a:spcAft>
              <a:buNone/>
            </a:pPr>
            <a:r>
              <a:rPr lang="en" sz="1400"/>
              <a:t>First, they must enter the Student’s banner ID number in to the system. If they exist, the secretary is prompted to make and assign a new application to them. Otherwise, the secretary is prompted for the student’s e-mail, and they are sent a password. That student is then prompted to get on and add profile information, and when that is done, the secretary may then look up that student’s ID number and assign a new application to them.</a:t>
            </a:r>
            <a:endParaRPr sz="1400"/>
          </a:p>
        </p:txBody>
      </p:sp>
      <p:pic>
        <p:nvPicPr>
          <p:cNvPr id="101" name="Google Shape;101;p20"/>
          <p:cNvPicPr preferRelativeResize="0"/>
          <p:nvPr/>
        </p:nvPicPr>
        <p:blipFill>
          <a:blip r:embed="rId3">
            <a:alphaModFix/>
          </a:blip>
          <a:stretch>
            <a:fillRect/>
          </a:stretch>
        </p:blipFill>
        <p:spPr>
          <a:xfrm>
            <a:off x="4572000" y="4"/>
            <a:ext cx="4571999" cy="1802575"/>
          </a:xfrm>
          <a:prstGeom prst="rect">
            <a:avLst/>
          </a:prstGeom>
          <a:noFill/>
          <a:ln>
            <a:noFill/>
          </a:ln>
        </p:spPr>
      </p:pic>
      <p:pic>
        <p:nvPicPr>
          <p:cNvPr id="102" name="Google Shape;102;p20"/>
          <p:cNvPicPr preferRelativeResize="0"/>
          <p:nvPr/>
        </p:nvPicPr>
        <p:blipFill>
          <a:blip r:embed="rId4">
            <a:alphaModFix/>
          </a:blip>
          <a:stretch>
            <a:fillRect/>
          </a:stretch>
        </p:blipFill>
        <p:spPr>
          <a:xfrm>
            <a:off x="4572000" y="1809026"/>
            <a:ext cx="4571999" cy="22535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 Styling</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E-mails conform to the New Paltz style guide and are based off the Career Resource Center’s template. (Wording of the e-mail is subject to change and be editable.)</a:t>
            </a:r>
            <a:endParaRPr sz="1200"/>
          </a:p>
        </p:txBody>
      </p:sp>
      <p:pic>
        <p:nvPicPr>
          <p:cNvPr id="109" name="Google Shape;109;p21"/>
          <p:cNvPicPr preferRelativeResize="0"/>
          <p:nvPr/>
        </p:nvPicPr>
        <p:blipFill>
          <a:blip r:embed="rId3">
            <a:alphaModFix/>
          </a:blip>
          <a:stretch>
            <a:fillRect/>
          </a:stretch>
        </p:blipFill>
        <p:spPr>
          <a:xfrm>
            <a:off x="0" y="1821702"/>
            <a:ext cx="9144000" cy="33217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