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verage"/>
      <p:regular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Average-regular.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24788e5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24788e5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24788e5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24788e5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24788e5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24788e5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1d43db95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1d43db95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1d43db9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1d43db95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1d43db95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1d43db95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1d43db95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1d43db95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1d43db95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1d43db95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1d43db95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1d43db95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1d43db95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1d43db95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1d43db95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1d43db95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d43db95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d43db95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1d43db95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1d43db95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1d43db95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1d43db95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1d43db95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1d43db95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1d43db9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1d43db9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24788e5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24788e5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24788e5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24788e5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hyperlink" Target="http://cs.newpaltz.edu/p/f18-02/s19-v1/v1/" TargetMode="External"/><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SUNY New Paltz Career Resource Center Fieldwork Form</a:t>
            </a:r>
            <a:endParaRPr/>
          </a:p>
        </p:txBody>
      </p:sp>
      <p:sp>
        <p:nvSpPr>
          <p:cNvPr id="60" name="Google Shape;60;p13"/>
          <p:cNvSpPr txBox="1"/>
          <p:nvPr>
            <p:ph idx="1" type="subTitle"/>
          </p:nvPr>
        </p:nvSpPr>
        <p:spPr>
          <a:xfrm>
            <a:off x="671250" y="3174874"/>
            <a:ext cx="7801500" cy="140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A1</a:t>
            </a:r>
            <a:endParaRPr/>
          </a:p>
          <a:p>
            <a:pPr indent="0" lvl="0" marL="0" rtl="0" algn="ctr">
              <a:spcBef>
                <a:spcPts val="0"/>
              </a:spcBef>
              <a:spcAft>
                <a:spcPts val="0"/>
              </a:spcAft>
              <a:buNone/>
            </a:pPr>
            <a:r>
              <a:rPr lang="en"/>
              <a:t>Danny Dalton (s19-08) and Seraphim </a:t>
            </a:r>
            <a:r>
              <a:rPr lang="en"/>
              <a:t>Dmitrieff (s19-09)</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“Projects” class, Prof. Hanh Pham, Spring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031612" y="0"/>
            <a:ext cx="7080777"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2294300" y="0"/>
            <a:ext cx="45554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Fieldwork Form Design</a:t>
            </a:r>
            <a:endParaRPr/>
          </a:p>
        </p:txBody>
      </p:sp>
      <p:pic>
        <p:nvPicPr>
          <p:cNvPr id="122" name="Google Shape;122;p24"/>
          <p:cNvPicPr preferRelativeResize="0"/>
          <p:nvPr/>
        </p:nvPicPr>
        <p:blipFill>
          <a:blip r:embed="rId3">
            <a:alphaModFix/>
          </a:blip>
          <a:stretch>
            <a:fillRect/>
          </a:stretch>
        </p:blipFill>
        <p:spPr>
          <a:xfrm>
            <a:off x="152400" y="1170125"/>
            <a:ext cx="8839200" cy="3973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Programming/Coding Components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are using PHP for both our front-end and back-end coding as it allows us to seamlessly integrate HTML, Javascript and connecting to our MySQL database in addition to being able to call queries to our database.</a:t>
            </a:r>
            <a:endParaRPr/>
          </a:p>
          <a:p>
            <a:pPr indent="-342900" lvl="0" marL="457200" rtl="0" algn="l">
              <a:spcBef>
                <a:spcPts val="0"/>
              </a:spcBef>
              <a:spcAft>
                <a:spcPts val="0"/>
              </a:spcAft>
              <a:buSzPts val="1800"/>
              <a:buChar char="●"/>
            </a:pPr>
            <a:r>
              <a:rPr lang="en"/>
              <a:t>We will be implementing sessions in our code to allow for our user data to be queried while using the same front-end code to allow us to display the relevant form data based upon the type of user accessing the system.</a:t>
            </a:r>
            <a:endParaRPr/>
          </a:p>
          <a:p>
            <a:pPr indent="-342900" lvl="0" marL="457200" rtl="0" algn="l">
              <a:spcBef>
                <a:spcPts val="0"/>
              </a:spcBef>
              <a:spcAft>
                <a:spcPts val="0"/>
              </a:spcAft>
              <a:buSzPts val="1800"/>
              <a:buChar char="●"/>
            </a:pPr>
            <a:r>
              <a:rPr lang="en"/>
              <a:t>We will be implementing a progress bar system that will allow the student to see how far their field work application has gone (and see whose office is next up on taking care of that form).</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Schedule</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From January 23 to February 23:</a:t>
            </a:r>
            <a:br>
              <a:rPr lang="en" sz="1400"/>
            </a:br>
            <a:r>
              <a:rPr lang="en" sz="1400"/>
              <a:t>	Design phase. Get an exact idea of what our client wants, design database structure, and get an idea of what students from previous semesters did.</a:t>
            </a:r>
            <a:endParaRPr sz="1400"/>
          </a:p>
          <a:p>
            <a:pPr indent="0" lvl="0" marL="0" rtl="0" algn="l">
              <a:spcBef>
                <a:spcPts val="1600"/>
              </a:spcBef>
              <a:spcAft>
                <a:spcPts val="0"/>
              </a:spcAft>
              <a:buNone/>
            </a:pPr>
            <a:r>
              <a:rPr b="1" lang="en" sz="1400"/>
              <a:t>From February 24 to March 5:</a:t>
            </a:r>
            <a:br>
              <a:rPr b="1" lang="en" sz="1400"/>
            </a:br>
            <a:r>
              <a:rPr b="1" lang="en" sz="1400"/>
              <a:t>	</a:t>
            </a:r>
            <a:r>
              <a:rPr lang="en" sz="1400"/>
              <a:t>Overhaul the design of the website. Fix file structure. Allow for prettier form submission output. Include a file for some utility functions (such as password generation, a variable pointing to the root of our project, etc.)</a:t>
            </a:r>
            <a:endParaRPr sz="1400"/>
          </a:p>
          <a:p>
            <a:pPr indent="0" lvl="0" marL="0" rtl="0" algn="l">
              <a:spcBef>
                <a:spcPts val="1600"/>
              </a:spcBef>
              <a:spcAft>
                <a:spcPts val="1600"/>
              </a:spcAft>
              <a:buNone/>
            </a:pPr>
            <a:r>
              <a:rPr b="1" lang="en" sz="1400"/>
              <a:t>March 6:</a:t>
            </a:r>
            <a:br>
              <a:rPr lang="en" sz="1400"/>
            </a:br>
            <a:r>
              <a:rPr lang="en" sz="1400"/>
              <a:t>	Present a proposal of our project to a class of very tired college students. Wish those students best of luck during midterm season.</a:t>
            </a:r>
            <a:endParaRPr b="1"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Schedule, Continued</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March 7-17:</a:t>
            </a:r>
            <a:br>
              <a:rPr lang="en"/>
            </a:br>
            <a:r>
              <a:rPr lang="en"/>
              <a:t>	Work on log in/out functionality.</a:t>
            </a:r>
            <a:endParaRPr/>
          </a:p>
          <a:p>
            <a:pPr indent="0" lvl="0" marL="0" rtl="0" algn="l">
              <a:spcBef>
                <a:spcPts val="1600"/>
              </a:spcBef>
              <a:spcAft>
                <a:spcPts val="0"/>
              </a:spcAft>
              <a:buNone/>
            </a:pPr>
            <a:r>
              <a:rPr b="1" lang="en"/>
              <a:t>March 18-24:</a:t>
            </a:r>
            <a:br>
              <a:rPr lang="en"/>
            </a:br>
            <a:r>
              <a:rPr lang="en"/>
              <a:t>	Work on Secretary Form logic and Records/Registration Office’s page.</a:t>
            </a:r>
            <a:endParaRPr/>
          </a:p>
          <a:p>
            <a:pPr indent="0" lvl="0" marL="0" rtl="0" algn="l">
              <a:spcBef>
                <a:spcPts val="1600"/>
              </a:spcBef>
              <a:spcAft>
                <a:spcPts val="0"/>
              </a:spcAft>
              <a:buNone/>
            </a:pPr>
            <a:r>
              <a:rPr b="1" lang="en"/>
              <a:t>March 25-31:</a:t>
            </a:r>
            <a:br>
              <a:rPr lang="en"/>
            </a:br>
            <a:r>
              <a:rPr lang="en"/>
              <a:t>	Work on Student Form logic.</a:t>
            </a:r>
            <a:endParaRPr/>
          </a:p>
          <a:p>
            <a:pPr indent="0" lvl="0" marL="0" rtl="0" algn="l">
              <a:spcBef>
                <a:spcPts val="1600"/>
              </a:spcBef>
              <a:spcAft>
                <a:spcPts val="1600"/>
              </a:spcAft>
              <a:buNone/>
            </a:pPr>
            <a:r>
              <a:rPr b="1" lang="en"/>
              <a:t>April 1-7:</a:t>
            </a:r>
            <a:br>
              <a:rPr lang="en"/>
            </a:br>
            <a:r>
              <a:rPr lang="en"/>
              <a:t>	Work on Professor’s part of the form logic. Delete the codebase. (Haha, April Fool’s)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Schedule, Part 3</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April 8-14:</a:t>
            </a:r>
            <a:br>
              <a:rPr lang="en"/>
            </a:br>
            <a:r>
              <a:rPr lang="en"/>
              <a:t>	Work on Supervisor’s Form.</a:t>
            </a:r>
            <a:endParaRPr/>
          </a:p>
          <a:p>
            <a:pPr indent="0" lvl="0" marL="0" rtl="0" algn="l">
              <a:spcBef>
                <a:spcPts val="1600"/>
              </a:spcBef>
              <a:spcAft>
                <a:spcPts val="0"/>
              </a:spcAft>
              <a:buNone/>
            </a:pPr>
            <a:r>
              <a:rPr b="1" lang="en"/>
              <a:t>April 15-21:</a:t>
            </a:r>
            <a:br>
              <a:rPr lang="en"/>
            </a:br>
            <a:r>
              <a:rPr lang="en"/>
              <a:t>	Work on Department Chair’s Form and the Career Resource Center’s Form. Wish everyone a Happy Thanksgiving (it says “Thanksgiving” on the course website).</a:t>
            </a:r>
            <a:endParaRPr/>
          </a:p>
          <a:p>
            <a:pPr indent="0" lvl="0" marL="0" rtl="0" algn="l">
              <a:spcBef>
                <a:spcPts val="1600"/>
              </a:spcBef>
              <a:spcAft>
                <a:spcPts val="0"/>
              </a:spcAft>
              <a:buNone/>
            </a:pPr>
            <a:r>
              <a:rPr b="1" lang="en"/>
              <a:t>April 22-28:</a:t>
            </a:r>
            <a:br>
              <a:rPr b="1" lang="en"/>
            </a:br>
            <a:r>
              <a:rPr lang="en"/>
              <a:t>	Work on Dean’s Form and our final presentation poster.</a:t>
            </a:r>
            <a:endParaRPr/>
          </a:p>
          <a:p>
            <a:pPr indent="0" lvl="0" marL="0" rtl="0" algn="l">
              <a:spcBef>
                <a:spcPts val="1600"/>
              </a:spcBef>
              <a:spcAft>
                <a:spcPts val="1600"/>
              </a:spcAft>
              <a:buNone/>
            </a:pPr>
            <a:r>
              <a:rPr lang="en"/>
              <a:t>Note: This is very tentative and subject to change.</a:t>
            </a:r>
            <a:endParaRPr/>
          </a:p>
        </p:txBody>
      </p:sp>
      <p:pic>
        <p:nvPicPr>
          <p:cNvPr id="147" name="Google Shape;147;p28"/>
          <p:cNvPicPr preferRelativeResize="0"/>
          <p:nvPr/>
        </p:nvPicPr>
        <p:blipFill>
          <a:blip r:embed="rId3">
            <a:alphaModFix/>
          </a:blip>
          <a:stretch>
            <a:fillRect/>
          </a:stretch>
        </p:blipFill>
        <p:spPr>
          <a:xfrm>
            <a:off x="94050" y="3006775"/>
            <a:ext cx="8839200" cy="1584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Goals, If We Have Time</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Meet with a graphic designer to talk about the overall look and feel of the application.</a:t>
            </a:r>
            <a:endParaRPr/>
          </a:p>
          <a:p>
            <a:pPr indent="-342900" lvl="0" marL="457200" rtl="0" algn="l">
              <a:spcBef>
                <a:spcPts val="0"/>
              </a:spcBef>
              <a:spcAft>
                <a:spcPts val="0"/>
              </a:spcAft>
              <a:buSzPts val="1800"/>
              <a:buChar char="-"/>
            </a:pPr>
            <a:r>
              <a:rPr lang="en"/>
              <a:t>Develop an admin console to more easily manage users information and search within the database based on filters.</a:t>
            </a:r>
            <a:endParaRPr/>
          </a:p>
          <a:p>
            <a:pPr indent="0" lvl="0" marL="45720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0" y="631056"/>
            <a:ext cx="9144001" cy="4512438"/>
          </a:xfrm>
          <a:prstGeom prst="rect">
            <a:avLst/>
          </a:prstGeom>
          <a:noFill/>
          <a:ln>
            <a:noFill/>
          </a:ln>
        </p:spPr>
      </p:pic>
      <p:sp>
        <p:nvSpPr>
          <p:cNvPr id="159" name="Google Shape;159;p30"/>
          <p:cNvSpPr txBox="1"/>
          <p:nvPr>
            <p:ph type="title"/>
          </p:nvPr>
        </p:nvSpPr>
        <p:spPr>
          <a:xfrm>
            <a:off x="311700" y="58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Look Back on Fall 2018</a:t>
            </a:r>
            <a:endParaRPr/>
          </a:p>
        </p:txBody>
      </p:sp>
      <p:sp>
        <p:nvSpPr>
          <p:cNvPr id="160" name="Google Shape;160;p30"/>
          <p:cNvSpPr txBox="1"/>
          <p:nvPr>
            <p:ph idx="1" type="body"/>
          </p:nvPr>
        </p:nvSpPr>
        <p:spPr>
          <a:xfrm>
            <a:off x="311700" y="2633775"/>
            <a:ext cx="4260300" cy="193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In Fall 2018, this was the end result of the Fieldwork Form. The full thing can be seen at </a:t>
            </a:r>
            <a:r>
              <a:rPr lang="en" sz="1400" u="sng">
                <a:solidFill>
                  <a:schemeClr val="hlink"/>
                </a:solidFill>
                <a:hlinkClick r:id="rId4"/>
              </a:rPr>
              <a:t>http://cs.newpaltz.edu/p/f18-02/s19-v1/v1/</a:t>
            </a:r>
            <a:r>
              <a:rPr lang="en" sz="1400"/>
              <a:t> . CSS was very inconsistent. Oh, and to top it off, the screenshot on the lower right was the file structure.</a:t>
            </a:r>
            <a:endParaRPr sz="1400"/>
          </a:p>
        </p:txBody>
      </p:sp>
      <p:pic>
        <p:nvPicPr>
          <p:cNvPr id="161" name="Google Shape;161;p30"/>
          <p:cNvPicPr preferRelativeResize="0"/>
          <p:nvPr/>
        </p:nvPicPr>
        <p:blipFill>
          <a:blip r:embed="rId5">
            <a:alphaModFix/>
          </a:blip>
          <a:stretch>
            <a:fillRect/>
          </a:stretch>
        </p:blipFill>
        <p:spPr>
          <a:xfrm>
            <a:off x="6325400" y="1477175"/>
            <a:ext cx="2789399" cy="3666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0" y="621541"/>
            <a:ext cx="9144001" cy="4521968"/>
          </a:xfrm>
          <a:prstGeom prst="rect">
            <a:avLst/>
          </a:prstGeom>
          <a:noFill/>
          <a:ln>
            <a:noFill/>
          </a:ln>
        </p:spPr>
      </p:pic>
      <p:sp>
        <p:nvSpPr>
          <p:cNvPr id="167" name="Google Shape;167;p31"/>
          <p:cNvSpPr txBox="1"/>
          <p:nvPr>
            <p:ph type="title"/>
          </p:nvPr>
        </p:nvSpPr>
        <p:spPr>
          <a:xfrm>
            <a:off x="311700" y="4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Compared to Now</a:t>
            </a:r>
            <a:endParaRPr/>
          </a:p>
        </p:txBody>
      </p:sp>
      <p:pic>
        <p:nvPicPr>
          <p:cNvPr id="168" name="Google Shape;168;p31"/>
          <p:cNvPicPr preferRelativeResize="0"/>
          <p:nvPr/>
        </p:nvPicPr>
        <p:blipFill>
          <a:blip r:embed="rId4">
            <a:alphaModFix/>
          </a:blip>
          <a:stretch>
            <a:fillRect/>
          </a:stretch>
        </p:blipFill>
        <p:spPr>
          <a:xfrm>
            <a:off x="6245925" y="3224725"/>
            <a:ext cx="2898076" cy="191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Problem Description</a:t>
            </a:r>
            <a:endParaRPr/>
          </a:p>
          <a:p>
            <a:pPr indent="-317500" lvl="1" marL="914400" rtl="0" algn="l">
              <a:spcBef>
                <a:spcPts val="0"/>
              </a:spcBef>
              <a:spcAft>
                <a:spcPts val="0"/>
              </a:spcAft>
              <a:buSzPts val="1400"/>
              <a:buAutoNum type="alphaLcPeriod"/>
            </a:pPr>
            <a:r>
              <a:rPr lang="en"/>
              <a:t>Business Context and Goals</a:t>
            </a:r>
            <a:endParaRPr/>
          </a:p>
          <a:p>
            <a:pPr indent="-317500" lvl="1" marL="914400" rtl="0" algn="l">
              <a:spcBef>
                <a:spcPts val="0"/>
              </a:spcBef>
              <a:spcAft>
                <a:spcPts val="0"/>
              </a:spcAft>
              <a:buSzPts val="1400"/>
              <a:buAutoNum type="alphaLcPeriod"/>
            </a:pPr>
            <a:r>
              <a:rPr lang="en"/>
              <a:t>Technical Requirements</a:t>
            </a:r>
            <a:endParaRPr/>
          </a:p>
          <a:p>
            <a:pPr indent="-317500" lvl="1" marL="914400" rtl="0" algn="l">
              <a:spcBef>
                <a:spcPts val="0"/>
              </a:spcBef>
              <a:spcAft>
                <a:spcPts val="0"/>
              </a:spcAft>
              <a:buSzPts val="1400"/>
              <a:buAutoNum type="alphaLcPeriod"/>
            </a:pPr>
            <a:r>
              <a:rPr lang="en"/>
              <a:t>Our Responsibilities</a:t>
            </a:r>
            <a:endParaRPr/>
          </a:p>
          <a:p>
            <a:pPr indent="-342900" lvl="0" marL="457200" rtl="0" algn="l">
              <a:spcBef>
                <a:spcPts val="0"/>
              </a:spcBef>
              <a:spcAft>
                <a:spcPts val="0"/>
              </a:spcAft>
              <a:buSzPts val="1800"/>
              <a:buAutoNum type="arabicPeriod"/>
            </a:pPr>
            <a:r>
              <a:rPr lang="en"/>
              <a:t>Technologies</a:t>
            </a:r>
            <a:endParaRPr/>
          </a:p>
          <a:p>
            <a:pPr indent="-317500" lvl="1" marL="914400" rtl="0" algn="l">
              <a:spcBef>
                <a:spcPts val="0"/>
              </a:spcBef>
              <a:spcAft>
                <a:spcPts val="0"/>
              </a:spcAft>
              <a:buSzPts val="1400"/>
              <a:buAutoNum type="alphaLcPeriod"/>
            </a:pPr>
            <a:r>
              <a:rPr lang="en"/>
              <a:t>Related Technologies</a:t>
            </a:r>
            <a:endParaRPr/>
          </a:p>
          <a:p>
            <a:pPr indent="-317500" lvl="1" marL="914400" rtl="0" algn="l">
              <a:spcBef>
                <a:spcPts val="0"/>
              </a:spcBef>
              <a:spcAft>
                <a:spcPts val="0"/>
              </a:spcAft>
              <a:buSzPts val="1400"/>
              <a:buAutoNum type="alphaLcPeriod"/>
            </a:pPr>
            <a:r>
              <a:rPr lang="en"/>
              <a:t>Newly Learned Skills/Technologies</a:t>
            </a:r>
            <a:endParaRPr/>
          </a:p>
          <a:p>
            <a:pPr indent="-342900" lvl="0" marL="457200" rtl="0" algn="l">
              <a:spcBef>
                <a:spcPts val="0"/>
              </a:spcBef>
              <a:spcAft>
                <a:spcPts val="0"/>
              </a:spcAft>
              <a:buSzPts val="1800"/>
              <a:buAutoNum type="arabicPeriod"/>
            </a:pPr>
            <a:r>
              <a:rPr lang="en"/>
              <a:t>Plan</a:t>
            </a:r>
            <a:endParaRPr/>
          </a:p>
          <a:p>
            <a:pPr indent="-317500" lvl="1" marL="914400" rtl="0" algn="l">
              <a:spcBef>
                <a:spcPts val="0"/>
              </a:spcBef>
              <a:spcAft>
                <a:spcPts val="0"/>
              </a:spcAft>
              <a:buSzPts val="1400"/>
              <a:buAutoNum type="alphaLcPeriod"/>
            </a:pPr>
            <a:r>
              <a:rPr lang="en"/>
              <a:t>Ideas For Solution</a:t>
            </a:r>
            <a:endParaRPr/>
          </a:p>
          <a:p>
            <a:pPr indent="-317500" lvl="1" marL="914400" rtl="0" algn="l">
              <a:spcBef>
                <a:spcPts val="0"/>
              </a:spcBef>
              <a:spcAft>
                <a:spcPts val="0"/>
              </a:spcAft>
              <a:buSzPts val="1400"/>
              <a:buAutoNum type="alphaLcPeriod"/>
            </a:pPr>
            <a:r>
              <a:rPr lang="en"/>
              <a:t>Programming/Coding Components</a:t>
            </a:r>
            <a:endParaRPr/>
          </a:p>
          <a:p>
            <a:pPr indent="-317500" lvl="1" marL="914400" rtl="0" algn="l">
              <a:spcBef>
                <a:spcPts val="0"/>
              </a:spcBef>
              <a:spcAft>
                <a:spcPts val="0"/>
              </a:spcAft>
              <a:buSzPts val="1400"/>
              <a:buAutoNum type="alphaLcPeriod"/>
            </a:pPr>
            <a:r>
              <a:rPr lang="en"/>
              <a:t>Schedule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Description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Career Resource Center works in tandem with the Records and Registration office to handle how field work translates to college credit for students. Currently, this is done by a written form and there’s a lot of room for error when filling it out (such as, screwing up writing down their supervisor’s e-mail).</a:t>
            </a:r>
            <a:endParaRPr/>
          </a:p>
          <a:p>
            <a:pPr indent="0" lvl="0" marL="0" rtl="0" algn="l">
              <a:spcBef>
                <a:spcPts val="1600"/>
              </a:spcBef>
              <a:spcAft>
                <a:spcPts val="1600"/>
              </a:spcAft>
              <a:buNone/>
            </a:pPr>
            <a:r>
              <a:rPr lang="en"/>
              <a:t>The Career Resource Center has tried to get an outside web-based system for this, but they found it to be a very costly one, and what they got didn’t fit their needs as far as how the workflow is managed. They eventually decommissioned it in favor of having their written forms come back.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Task</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task is to make an online system that handles this workflow the way that the Career Resource Center wants it.</a:t>
            </a:r>
            <a:endParaRPr/>
          </a:p>
          <a:p>
            <a:pPr indent="0" lvl="0" marL="0" rtl="0" algn="l">
              <a:spcBef>
                <a:spcPts val="1600"/>
              </a:spcBef>
              <a:spcAft>
                <a:spcPts val="0"/>
              </a:spcAft>
              <a:buNone/>
            </a:pPr>
            <a:r>
              <a:rPr lang="en"/>
              <a:t>Being a web-based system, this would require storing information about the Student, their Professor, their Department Chair and Secretary, and allowing the CRC and the Records and Registration office to have a view in as well.</a:t>
            </a:r>
            <a:endParaRPr/>
          </a:p>
          <a:p>
            <a:pPr indent="0" lvl="0" marL="0" rtl="0" algn="l">
              <a:spcBef>
                <a:spcPts val="1600"/>
              </a:spcBef>
              <a:spcAft>
                <a:spcPts val="1600"/>
              </a:spcAft>
              <a:buNone/>
            </a:pPr>
            <a:r>
              <a:rPr lang="en"/>
              <a:t>We also want the system to be able to generate reminder e-mails to everybody when it’s their time to get on and fill out a specific part of the form, and to keep students updated on where their “form” 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task, we’re using many web-based technologies.</a:t>
            </a:r>
            <a:endParaRPr/>
          </a:p>
          <a:p>
            <a:pPr indent="0" lvl="0" marL="0" rtl="0" algn="l">
              <a:spcBef>
                <a:spcPts val="1600"/>
              </a:spcBef>
              <a:spcAft>
                <a:spcPts val="0"/>
              </a:spcAft>
              <a:buNone/>
            </a:pPr>
            <a:r>
              <a:rPr lang="en"/>
              <a:t>On our front end, we use HTML5 with PHP importing skeleton files, CSS 3 (with Bootstrap), and JavaScript (with jQuery loaded).</a:t>
            </a:r>
            <a:endParaRPr/>
          </a:p>
          <a:p>
            <a:pPr indent="0" lvl="0" marL="0" rtl="0" algn="l">
              <a:spcBef>
                <a:spcPts val="1600"/>
              </a:spcBef>
              <a:spcAft>
                <a:spcPts val="0"/>
              </a:spcAft>
              <a:buNone/>
            </a:pPr>
            <a:r>
              <a:rPr lang="en"/>
              <a:t>On our back end, we use PHP for scripting and SQL to manage our database.</a:t>
            </a:r>
            <a:endParaRPr/>
          </a:p>
          <a:p>
            <a:pPr indent="0" lvl="0" marL="0" rtl="0" algn="l">
              <a:spcBef>
                <a:spcPts val="1600"/>
              </a:spcBef>
              <a:spcAft>
                <a:spcPts val="1600"/>
              </a:spcAft>
              <a:buNone/>
            </a:pPr>
            <a:r>
              <a:rPr lang="en"/>
              <a:t>We could use a Node.js/Vue.js stack, but PHP is easier to use on the Computer Science Server, due to how it’s set 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Newly Learned Technologies</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Danny: I’m learning back-end PHP and SQL as I’m working on this. Both languages are very new to me and it’s something I’ve wanted to learn for a while now.</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Seraphim: Working with PHP to display both front-end user code as well as integrate a mySQL database into its functionality. Using SQL queries to manage a large amount of data as well as dynamically update information available on the front 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Plan</a:t>
            </a:r>
            <a:endParaRPr/>
          </a:p>
        </p:txBody>
      </p:sp>
      <p:sp>
        <p:nvSpPr>
          <p:cNvPr id="96" name="Google Shape;96;p19"/>
          <p:cNvSpPr txBox="1"/>
          <p:nvPr>
            <p:ph idx="1" type="body"/>
          </p:nvPr>
        </p:nvSpPr>
        <p:spPr>
          <a:xfrm>
            <a:off x="311700" y="1166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plan on using previous project work already developed as a starting point for our implementation.</a:t>
            </a:r>
            <a:endParaRPr/>
          </a:p>
          <a:p>
            <a:pPr indent="-342900" lvl="0" marL="457200" rtl="0" algn="l">
              <a:spcBef>
                <a:spcPts val="0"/>
              </a:spcBef>
              <a:spcAft>
                <a:spcPts val="0"/>
              </a:spcAft>
              <a:buSzPts val="1800"/>
              <a:buChar char="●"/>
            </a:pPr>
            <a:r>
              <a:rPr lang="en"/>
              <a:t>Using the existing code, we are developing each segment of the application process separately, to allow for SQL submit queries to update our database.</a:t>
            </a:r>
            <a:endParaRPr/>
          </a:p>
          <a:p>
            <a:pPr indent="-342900" lvl="0" marL="457200" rtl="0" algn="l">
              <a:spcBef>
                <a:spcPts val="0"/>
              </a:spcBef>
              <a:spcAft>
                <a:spcPts val="0"/>
              </a:spcAft>
              <a:buSzPts val="1800"/>
              <a:buChar char="●"/>
            </a:pPr>
            <a:r>
              <a:rPr lang="en"/>
              <a:t>Once each separate element is developed, we will work on linking each segment of the application process using JavaScript and boolean checks to determine who will be assigned to the next process in the Fieldwork Application.</a:t>
            </a:r>
            <a:endParaRPr/>
          </a:p>
          <a:p>
            <a:pPr indent="-342900" lvl="0" marL="457200" rtl="0" algn="l">
              <a:spcBef>
                <a:spcPts val="0"/>
              </a:spcBef>
              <a:spcAft>
                <a:spcPts val="0"/>
              </a:spcAft>
              <a:buSzPts val="1800"/>
              <a:buChar char="●"/>
            </a:pPr>
            <a:r>
              <a:rPr lang="en"/>
              <a:t>Once we are able to link the process together, we will work on displaying multiple application elements based upon the user; as all of them may have more than one application assigned to them at one time.</a:t>
            </a:r>
            <a:endParaRPr/>
          </a:p>
          <a:p>
            <a:pPr indent="0" lvl="0" marL="45720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2583484" y="0"/>
            <a:ext cx="3977031"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143006" y="0"/>
            <a:ext cx="6857988"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