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1" r:id="rId4"/>
    <p:sldId id="273" r:id="rId5"/>
    <p:sldId id="263" r:id="rId6"/>
    <p:sldId id="272" r:id="rId7"/>
    <p:sldId id="265" r:id="rId8"/>
    <p:sldId id="259" r:id="rId9"/>
    <p:sldId id="260" r:id="rId10"/>
    <p:sldId id="261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A50C3-0F29-47C1-874E-9A608D2BC59D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B0B95-2CC9-44B8-9B7D-D97B25BE6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94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6CD-6856-4112-8436-775E8D7F0424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76BA-95FB-40AA-8438-C7063E5CC9C4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EE5F-6315-46E5-85C2-FE82C7D2396D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5BCE-7160-4D5F-A2BA-F092351F0062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5EE2-0333-406F-81BE-D8263AC06227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7374-E9E1-43D3-A3F5-F4F98980EDA0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4B23-9091-4F5B-94D1-9C5E12BBE497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08DB-811D-486E-B7C8-04B0EB5E287D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B0E4-9997-4751-B6E1-EC9232D56CD0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2930-1E38-4030-8EA1-C4E17FB4E695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6E38-E69D-4A53-B972-9CABC5D38B8C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8DE2-51F3-4348-82CB-12EE9ADF45E8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CMP 103 &amp; CMP N103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CIE202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 Scenario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(Page </a:t>
            </a:r>
            <a:r>
              <a:rPr lang="en-US" dirty="0" smtClean="0">
                <a:solidFill>
                  <a:schemeClr val="bg1"/>
                </a:solidFill>
              </a:rPr>
              <a:t>8 </a:t>
            </a:r>
            <a:r>
              <a:rPr lang="en-US" dirty="0" smtClean="0">
                <a:solidFill>
                  <a:schemeClr val="bg1"/>
                </a:solidFill>
              </a:rPr>
              <a:t>in project document)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III: Execute the action (2/2)</a:t>
            </a:r>
            <a:br>
              <a:rPr lang="en-US" dirty="0" smtClean="0"/>
            </a:br>
            <a:r>
              <a:rPr lang="en-US" dirty="0" smtClean="0"/>
              <a:t> AddANDgate2::Execute()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48006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AND2</a:t>
            </a:r>
          </a:p>
          <a:p>
            <a:pPr algn="ctr"/>
            <a:r>
              <a:rPr lang="en-US" b="1" dirty="0" smtClean="0"/>
              <a:t>Component</a:t>
            </a:r>
          </a:p>
          <a:p>
            <a:pPr algn="ctr"/>
            <a:r>
              <a:rPr lang="en-US" b="1" dirty="0" smtClean="0"/>
              <a:t>(derived class)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3505200"/>
            <a:ext cx="4785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//Create AND2 Component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//calculate  Component </a:t>
            </a:r>
            <a:r>
              <a:rPr lang="en-US" i="1" dirty="0" err="1" smtClean="0">
                <a:solidFill>
                  <a:srgbClr val="00B050"/>
                </a:solidFill>
              </a:rPr>
              <a:t>GfxInfo</a:t>
            </a:r>
            <a:r>
              <a:rPr lang="en-US" i="1" dirty="0" smtClean="0">
                <a:solidFill>
                  <a:srgbClr val="00B050"/>
                </a:solidFill>
              </a:rPr>
              <a:t> from clicked (</a:t>
            </a:r>
            <a:r>
              <a:rPr lang="en-US" i="1" dirty="0" err="1" smtClean="0">
                <a:solidFill>
                  <a:srgbClr val="00B050"/>
                </a:solidFill>
              </a:rPr>
              <a:t>a,b</a:t>
            </a:r>
            <a:r>
              <a:rPr lang="en-US" i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b="1" dirty="0" err="1" smtClean="0">
                <a:solidFill>
                  <a:schemeClr val="tx2"/>
                </a:solidFill>
              </a:rPr>
              <a:t>pA</a:t>
            </a:r>
            <a:r>
              <a:rPr lang="en-US" b="1" dirty="0" smtClean="0">
                <a:solidFill>
                  <a:schemeClr val="tx2"/>
                </a:solidFill>
              </a:rPr>
              <a:t> = new </a:t>
            </a:r>
            <a:r>
              <a:rPr lang="en-US" b="1" u="sng" dirty="0" smtClean="0">
                <a:solidFill>
                  <a:schemeClr val="tx2"/>
                </a:solidFill>
              </a:rPr>
              <a:t>AND2</a:t>
            </a: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 err="1" smtClean="0">
                <a:solidFill>
                  <a:schemeClr val="tx2"/>
                </a:solidFill>
              </a:rPr>
              <a:t>GfxInfo</a:t>
            </a:r>
            <a:r>
              <a:rPr lang="en-US" b="1" dirty="0" smtClean="0">
                <a:solidFill>
                  <a:schemeClr val="tx2"/>
                </a:solidFill>
              </a:rPr>
              <a:t>, AND2_FANOUT);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0400" y="1828800"/>
            <a:ext cx="1905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 Manager</a:t>
            </a:r>
          </a:p>
          <a:p>
            <a:pPr algn="ctr"/>
            <a:r>
              <a:rPr lang="en-US" b="1" dirty="0" err="1" smtClean="0"/>
              <a:t>CompList</a:t>
            </a:r>
            <a:r>
              <a:rPr lang="en-US" b="1" dirty="0" smtClean="0"/>
              <a:t>[ ]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362200" y="2819400"/>
            <a:ext cx="4724400" cy="1143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53278" y="1676400"/>
            <a:ext cx="5114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pManager</a:t>
            </a:r>
            <a:r>
              <a:rPr lang="en-US" b="1" dirty="0" smtClean="0">
                <a:solidFill>
                  <a:schemeClr val="tx2"/>
                </a:solidFill>
              </a:rPr>
              <a:t>-&gt; </a:t>
            </a:r>
            <a:r>
              <a:rPr lang="en-US" b="1" dirty="0" err="1" smtClean="0">
                <a:solidFill>
                  <a:schemeClr val="tx2"/>
                </a:solidFill>
              </a:rPr>
              <a:t>AddComponent</a:t>
            </a: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 err="1" smtClean="0">
                <a:solidFill>
                  <a:schemeClr val="tx2"/>
                </a:solidFill>
              </a:rPr>
              <a:t>pCmp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//ask the App. manager to add the gate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to the list of Components </a:t>
            </a:r>
            <a:r>
              <a:rPr lang="en-US" i="1" dirty="0" err="1" smtClean="0">
                <a:solidFill>
                  <a:srgbClr val="00B050"/>
                </a:solidFill>
              </a:rPr>
              <a:t>CompList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//polymorphism: </a:t>
            </a:r>
            <a:r>
              <a:rPr lang="en-US" i="1" u="sng" dirty="0" smtClean="0">
                <a:solidFill>
                  <a:srgbClr val="00B050"/>
                </a:solidFill>
              </a:rPr>
              <a:t>Component *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CompList</a:t>
            </a:r>
            <a:r>
              <a:rPr lang="en-US" i="1" dirty="0" smtClean="0">
                <a:solidFill>
                  <a:srgbClr val="00B050"/>
                </a:solidFill>
              </a:rPr>
              <a:t>[</a:t>
            </a:r>
            <a:r>
              <a:rPr lang="en-US" i="1" dirty="0" err="1" smtClean="0">
                <a:solidFill>
                  <a:srgbClr val="00B050"/>
                </a:solidFill>
              </a:rPr>
              <a:t>MaxCount</a:t>
            </a:r>
            <a:r>
              <a:rPr lang="en-US" i="1" dirty="0" smtClean="0">
                <a:solidFill>
                  <a:srgbClr val="00B050"/>
                </a:solidFill>
              </a:rPr>
              <a:t>];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0" y="39624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1600200" y="16764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228600" y="2209800"/>
            <a:ext cx="2133600" cy="1143000"/>
          </a:xfrm>
          <a:prstGeom prst="rect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AddANDgate2</a:t>
            </a:r>
          </a:p>
          <a:p>
            <a:pPr algn="ctr"/>
            <a:r>
              <a:rPr lang="en-US" b="1" dirty="0" smtClean="0"/>
              <a:t>Action</a:t>
            </a:r>
          </a:p>
          <a:p>
            <a:pPr algn="ctr"/>
            <a:r>
              <a:rPr lang="en-US" b="1" dirty="0" smtClean="0"/>
              <a:t>(derived class)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315200" y="3505200"/>
          <a:ext cx="1524000" cy="25958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*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*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*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7772400" y="2895600"/>
            <a:ext cx="15240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477000" y="3733800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86400" y="3657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477000" y="4050475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86400" y="3974275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477000" y="4419600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4864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6477000" y="4800600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864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477000" y="5181600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30435E-6 L 0.45833 0.0277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00" y="1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8" grpId="0"/>
      <p:bldP spid="33" grpId="0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IV: Reflect the action to the Interface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47876"/>
            <a:ext cx="6172200" cy="535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828800" y="4724400"/>
            <a:ext cx="4953000" cy="76200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IV: Reflect the action to the Interface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12954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 Manager</a:t>
            </a:r>
          </a:p>
          <a:p>
            <a:pPr algn="ctr"/>
            <a:r>
              <a:rPr lang="en-US" b="1" dirty="0" err="1" smtClean="0"/>
              <a:t>CompList</a:t>
            </a:r>
            <a:r>
              <a:rPr lang="en-US" b="1" dirty="0" smtClean="0"/>
              <a:t> [ ]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228600" y="1295400"/>
            <a:ext cx="2133600" cy="1143000"/>
          </a:xfrm>
          <a:prstGeom prst="rect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Main</a:t>
            </a:r>
          </a:p>
        </p:txBody>
      </p:sp>
      <p:cxnSp>
        <p:nvCxnSpPr>
          <p:cNvPr id="22" name="Straight Arrow Connector 21"/>
          <p:cNvCxnSpPr>
            <a:stCxn id="17" idx="3"/>
            <a:endCxn id="4" idx="1"/>
          </p:cNvCxnSpPr>
          <p:nvPr/>
        </p:nvCxnSpPr>
        <p:spPr>
          <a:xfrm>
            <a:off x="2362200" y="1866900"/>
            <a:ext cx="3733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66783" y="1371600"/>
            <a:ext cx="322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AppManager.UpdateInterface</a:t>
            </a:r>
            <a:r>
              <a:rPr lang="en-US" b="1" dirty="0" smtClean="0">
                <a:solidFill>
                  <a:schemeClr val="tx2"/>
                </a:solidFill>
              </a:rPr>
              <a:t>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1800" y="35052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AND2</a:t>
            </a:r>
          </a:p>
          <a:p>
            <a:pPr algn="ctr"/>
            <a:r>
              <a:rPr lang="en-US" b="1" dirty="0" smtClean="0"/>
              <a:t>Component</a:t>
            </a:r>
          </a:p>
          <a:p>
            <a:pPr algn="ctr"/>
            <a:r>
              <a:rPr lang="en-US" b="1" dirty="0" smtClean="0"/>
              <a:t>(derived class)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4600" y="5257800"/>
            <a:ext cx="2971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For each comp. in the list</a:t>
            </a:r>
          </a:p>
          <a:p>
            <a:r>
              <a:rPr lang="en-US" b="1" dirty="0" err="1" smtClean="0">
                <a:solidFill>
                  <a:schemeClr val="tx2"/>
                </a:solidFill>
              </a:rPr>
              <a:t>CompList</a:t>
            </a:r>
            <a:r>
              <a:rPr lang="en-US" b="1" dirty="0" smtClean="0">
                <a:solidFill>
                  <a:schemeClr val="tx2"/>
                </a:solidFill>
              </a:rPr>
              <a:t>[i]-&gt;</a:t>
            </a: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Draw(</a:t>
            </a:r>
            <a:r>
              <a:rPr lang="en-US" sz="2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pUI</a:t>
            </a: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r>
              <a:rPr lang="en-US" sz="2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i="1" dirty="0" smtClean="0">
                <a:solidFill>
                  <a:srgbClr val="00B050"/>
                </a:solidFill>
              </a:rPr>
              <a:t>//Component::Draw() </a:t>
            </a:r>
            <a:br>
              <a:rPr lang="en-US" sz="2000" i="1" dirty="0" smtClean="0">
                <a:solidFill>
                  <a:srgbClr val="00B050"/>
                </a:solidFill>
              </a:rPr>
            </a:br>
            <a:r>
              <a:rPr lang="en-US" sz="2000" i="1" dirty="0" smtClean="0">
                <a:solidFill>
                  <a:srgbClr val="00B050"/>
                </a:solidFill>
              </a:rPr>
              <a:t>//is a pure virtual fn.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" y="46482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UI</a:t>
            </a:r>
            <a:endParaRPr lang="en-US" b="1" dirty="0" smtClean="0"/>
          </a:p>
        </p:txBody>
      </p:sp>
      <p:cxnSp>
        <p:nvCxnSpPr>
          <p:cNvPr id="16" name="Straight Arrow Connector 15"/>
          <p:cNvCxnSpPr>
            <a:stCxn id="12" idx="1"/>
            <a:endCxn id="14" idx="3"/>
          </p:cNvCxnSpPr>
          <p:nvPr/>
        </p:nvCxnSpPr>
        <p:spPr>
          <a:xfrm flipH="1">
            <a:off x="2209800" y="4076700"/>
            <a:ext cx="762000" cy="1143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646" y="4191000"/>
            <a:ext cx="213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pUI</a:t>
            </a:r>
            <a:r>
              <a:rPr lang="en-US" b="1" dirty="0" smtClean="0">
                <a:solidFill>
                  <a:schemeClr val="tx2"/>
                </a:solidFill>
              </a:rPr>
              <a:t>-</a:t>
            </a:r>
            <a:r>
              <a:rPr lang="en-US" b="1" dirty="0" smtClean="0">
                <a:solidFill>
                  <a:schemeClr val="tx2"/>
                </a:solidFill>
              </a:rPr>
              <a:t>&gt;DrawAND2(…);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317785" y="4724400"/>
            <a:ext cx="2154877" cy="16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978324" y="5334000"/>
            <a:ext cx="188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AND2</a:t>
            </a:r>
          </a:p>
          <a:p>
            <a:pPr algn="ctr"/>
            <a:r>
              <a:rPr lang="en-US" b="1" dirty="0" smtClean="0"/>
              <a:t> Component</a:t>
            </a:r>
            <a:br>
              <a:rPr lang="en-US" b="1" dirty="0" smtClean="0"/>
            </a:br>
            <a:r>
              <a:rPr lang="en-US" b="1" dirty="0" smtClean="0"/>
              <a:t> is drawn</a:t>
            </a:r>
            <a:endParaRPr lang="en-US" b="1" dirty="0"/>
          </a:p>
        </p:txBody>
      </p:sp>
      <p:cxnSp>
        <p:nvCxnSpPr>
          <p:cNvPr id="25" name="Shape 24"/>
          <p:cNvCxnSpPr/>
          <p:nvPr/>
        </p:nvCxnSpPr>
        <p:spPr>
          <a:xfrm>
            <a:off x="1143000" y="5793066"/>
            <a:ext cx="2133600" cy="455334"/>
          </a:xfrm>
          <a:prstGeom prst="bentConnector3">
            <a:avLst>
              <a:gd name="adj1" fmla="val -1206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1"/>
            <a:endCxn id="12" idx="0"/>
          </p:cNvCxnSpPr>
          <p:nvPr/>
        </p:nvCxnSpPr>
        <p:spPr>
          <a:xfrm flipH="1">
            <a:off x="4038600" y="1866900"/>
            <a:ext cx="2057400" cy="16383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38400" y="13716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5867400" y="54864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56106" y="41910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1781299" y="5833754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7239000" y="2590800"/>
          <a:ext cx="1676400" cy="25958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Component</a:t>
                      </a:r>
                      <a:r>
                        <a:rPr lang="en-US" baseline="0" dirty="0" smtClean="0"/>
                        <a:t> *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*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*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*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*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flipH="1">
            <a:off x="6400800" y="2819400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410200" y="2743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400800" y="3136075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410200" y="3059875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400800" y="3505200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410200" y="3429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400800" y="3886200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410200" y="3810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400800" y="4267200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4102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086600" y="2209800"/>
            <a:ext cx="15240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495800" y="24384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3" grpId="0"/>
      <p:bldP spid="18" grpId="0"/>
      <p:bldP spid="39" grpId="0" animBg="1"/>
      <p:bldP spid="40" grpId="0" animBg="1"/>
      <p:bldP spid="41" grpId="0" animBg="1"/>
      <p:bldP spid="42" grpId="0" animBg="1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Drawing 2-input AND gate</a:t>
            </a:r>
            <a:br>
              <a:rPr lang="en-US" dirty="0" smtClean="0"/>
            </a:br>
            <a:r>
              <a:rPr lang="en-US" dirty="0" smtClean="0"/>
              <a:t>User Perspective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4478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86200" y="2209800"/>
            <a:ext cx="419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Application is waiting for user action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User clicks on AND2 icon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Message appears on status bar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User selects a point to draw at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Component is drawn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04800" y="6222670"/>
            <a:ext cx="5181600" cy="159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2800" y="34765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27907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52600" y="4226625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2667000" y="3429000"/>
            <a:ext cx="38100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79278E-7 L -0.2125 -0.2497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5 -0.24977 L -0.07917 0.1276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1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execute ANY operation </a:t>
            </a:r>
            <a:br>
              <a:rPr lang="en-US" dirty="0" smtClean="0"/>
            </a:br>
            <a:r>
              <a:rPr lang="en-US" dirty="0" smtClean="0"/>
              <a:t>Program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4 basic steps to execute any operation: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 I</a:t>
            </a:r>
            <a:r>
              <a:rPr lang="en-US" dirty="0" smtClean="0"/>
              <a:t>: Get User Input &amp; Map to Action Name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II</a:t>
            </a:r>
            <a:r>
              <a:rPr lang="en-US" dirty="0" smtClean="0"/>
              <a:t>: Create Corresponding Action Object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III</a:t>
            </a:r>
            <a:r>
              <a:rPr lang="en-US" dirty="0" smtClean="0"/>
              <a:t>: Execute the Created Action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Now Action is complete but not  reflected yet to interface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IV</a:t>
            </a:r>
            <a:r>
              <a:rPr lang="en-US" dirty="0" smtClean="0"/>
              <a:t>: Update Interface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Drawing 2-input AND gate Operation </a:t>
            </a:r>
            <a:br>
              <a:rPr lang="en-US" dirty="0" smtClean="0"/>
            </a:br>
            <a:r>
              <a:rPr lang="en-US" dirty="0" smtClean="0"/>
              <a:t>Program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I</a:t>
            </a:r>
            <a:r>
              <a:rPr lang="en-US" dirty="0" smtClean="0"/>
              <a:t>: Get User Input &amp; Map to Action Name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User clicks on AND2 icon in menu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UI </a:t>
            </a:r>
            <a:r>
              <a:rPr lang="en-US" sz="2400" dirty="0" smtClean="0">
                <a:solidFill>
                  <a:srgbClr val="0000FF"/>
                </a:solidFill>
              </a:rPr>
              <a:t>class maps it to ADD_AND_GATE_2 action  (</a:t>
            </a:r>
            <a:r>
              <a:rPr lang="en-US" sz="2400" dirty="0" err="1" smtClean="0">
                <a:solidFill>
                  <a:srgbClr val="0000FF"/>
                </a:solidFill>
              </a:rPr>
              <a:t>enum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II</a:t>
            </a:r>
            <a:r>
              <a:rPr lang="en-US" dirty="0" smtClean="0"/>
              <a:t>: Create Corresponding Action Object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Create Object of class AddANDgate2 Action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III</a:t>
            </a:r>
            <a:r>
              <a:rPr lang="en-US" dirty="0" smtClean="0"/>
              <a:t>: Execute the Created action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Ask user to click where he needs new AND gate to be drawn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Create Object of AND2 Component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Add AND2 object to the list of Components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IV</a:t>
            </a:r>
            <a:r>
              <a:rPr lang="en-US" dirty="0" smtClean="0"/>
              <a:t>: Update Interface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For each component in the list, call Draw function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Each Component calls the appropriate draw function  from </a:t>
            </a:r>
            <a:r>
              <a:rPr lang="en-US" sz="2400" dirty="0" smtClean="0">
                <a:solidFill>
                  <a:srgbClr val="0000FF"/>
                </a:solidFill>
              </a:rPr>
              <a:t>UI </a:t>
            </a:r>
            <a:r>
              <a:rPr lang="en-US" sz="2400" dirty="0" smtClean="0">
                <a:solidFill>
                  <a:srgbClr val="0000FF"/>
                </a:solidFill>
              </a:rPr>
              <a:t>class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CMP 103 &amp; CMP N103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I: Get user input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6172200" cy="535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828800" y="3048000"/>
            <a:ext cx="4191000" cy="76200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I: Get user input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18288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 Manager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096000" y="44958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UI</a:t>
            </a:r>
            <a:endParaRPr lang="en-US" b="1" dirty="0" smtClean="0"/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Area  Checking  &amp;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Action Recognition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37072" y="3733800"/>
            <a:ext cx="3442000" cy="26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228600" y="1828800"/>
            <a:ext cx="2133600" cy="1143000"/>
          </a:xfrm>
          <a:prstGeom prst="rect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62200" y="2895600"/>
            <a:ext cx="3733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90800" y="2476500"/>
            <a:ext cx="322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AppManager</a:t>
            </a:r>
            <a:r>
              <a:rPr lang="en-US" b="1" dirty="0" smtClean="0">
                <a:solidFill>
                  <a:schemeClr val="tx2"/>
                </a:solidFill>
              </a:rPr>
              <a:t>-&gt;</a:t>
            </a:r>
            <a:r>
              <a:rPr lang="en-US" b="1" dirty="0" err="1" smtClean="0">
                <a:solidFill>
                  <a:schemeClr val="tx2"/>
                </a:solidFill>
              </a:rPr>
              <a:t>GetUserAction</a:t>
            </a:r>
            <a:r>
              <a:rPr lang="en-US" b="1" dirty="0" smtClean="0">
                <a:solidFill>
                  <a:schemeClr val="tx2"/>
                </a:solidFill>
              </a:rPr>
              <a:t>();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42151" y="2971800"/>
            <a:ext cx="0" cy="1524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95800" y="36576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pUI</a:t>
            </a:r>
            <a:r>
              <a:rPr lang="en-US" b="1" dirty="0" smtClean="0">
                <a:solidFill>
                  <a:schemeClr val="tx2"/>
                </a:solidFill>
              </a:rPr>
              <a:t>-</a:t>
            </a:r>
            <a:r>
              <a:rPr lang="en-US" b="1" dirty="0" smtClean="0">
                <a:solidFill>
                  <a:schemeClr val="tx2"/>
                </a:solidFill>
              </a:rPr>
              <a:t>&gt;</a:t>
            </a:r>
            <a:r>
              <a:rPr lang="en-US" b="1" dirty="0" err="1" smtClean="0">
                <a:solidFill>
                  <a:schemeClr val="tx2"/>
                </a:solidFill>
              </a:rPr>
              <a:t>GetUserAction</a:t>
            </a:r>
            <a:r>
              <a:rPr lang="en-US" b="1" dirty="0" smtClean="0">
                <a:solidFill>
                  <a:schemeClr val="tx2"/>
                </a:solidFill>
              </a:rPr>
              <a:t>()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687544" y="4874418"/>
            <a:ext cx="2408456" cy="238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91000" y="4379118"/>
            <a:ext cx="18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WaitMouseClick</a:t>
            </a:r>
            <a:r>
              <a:rPr lang="en-US" b="1" dirty="0" smtClean="0">
                <a:solidFill>
                  <a:schemeClr val="tx2"/>
                </a:solidFill>
              </a:rPr>
              <a:t>()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57600" y="5525869"/>
            <a:ext cx="2438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72000" y="5525869"/>
            <a:ext cx="14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(x, y)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Click Position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086600" y="2971800"/>
            <a:ext cx="0" cy="1524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29274" y="3505200"/>
            <a:ext cx="2011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ActionType: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ADD_AND_GATE_2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2362200" y="2133600"/>
            <a:ext cx="3733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381000" y="3886200"/>
            <a:ext cx="38100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90600" y="4267200"/>
            <a:ext cx="17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Click AND2 icon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243074" y="1447800"/>
            <a:ext cx="2011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ActionType: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ADD_AND_GATE_2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743200" y="29718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9" name="Oval 68"/>
          <p:cNvSpPr/>
          <p:nvPr/>
        </p:nvSpPr>
        <p:spPr>
          <a:xfrm>
            <a:off x="4038600" y="36576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0" name="Oval 69"/>
          <p:cNvSpPr/>
          <p:nvPr/>
        </p:nvSpPr>
        <p:spPr>
          <a:xfrm>
            <a:off x="3733800" y="4302918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1" name="Oval 70"/>
          <p:cNvSpPr/>
          <p:nvPr/>
        </p:nvSpPr>
        <p:spPr>
          <a:xfrm>
            <a:off x="2743200" y="16764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72" name="Oval 71"/>
          <p:cNvSpPr/>
          <p:nvPr/>
        </p:nvSpPr>
        <p:spPr>
          <a:xfrm>
            <a:off x="7812049" y="31242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73" name="Oval 72"/>
          <p:cNvSpPr/>
          <p:nvPr/>
        </p:nvSpPr>
        <p:spPr>
          <a:xfrm>
            <a:off x="4114800" y="5602069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43" grpId="0"/>
      <p:bldP spid="46" grpId="0"/>
      <p:bldP spid="57" grpId="0"/>
      <p:bldP spid="64" grpId="0"/>
      <p:bldP spid="65" grpId="0"/>
      <p:bldP spid="69" grpId="0" animBg="1"/>
      <p:bldP spid="69" grpId="1" animBg="1"/>
      <p:bldP spid="70" grpId="0" animBg="1"/>
      <p:bldP spid="71" grpId="0" animBg="1"/>
      <p:bldP spid="72" grpId="0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II: Create a suitable action</a:t>
            </a:r>
            <a:br>
              <a:rPr lang="en-US" dirty="0" smtClean="0"/>
            </a:br>
            <a:r>
              <a:rPr lang="en-US" dirty="0" smtClean="0"/>
              <a:t> Step III: Execute the action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6172200" cy="535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828800" y="4038600"/>
            <a:ext cx="4953000" cy="76200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II: Create corresponding 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21336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 Manager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096000" y="49530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AddANDgate2</a:t>
            </a:r>
          </a:p>
          <a:p>
            <a:pPr algn="ctr"/>
            <a:r>
              <a:rPr lang="en-US" b="1" dirty="0" smtClean="0"/>
              <a:t>Action</a:t>
            </a:r>
          </a:p>
          <a:p>
            <a:pPr algn="ctr"/>
            <a:r>
              <a:rPr lang="en-US" b="1" dirty="0" smtClean="0"/>
              <a:t>(derived class)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" y="2133600"/>
            <a:ext cx="2133600" cy="1143000"/>
          </a:xfrm>
          <a:prstGeom prst="rect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62200" y="2362200"/>
            <a:ext cx="3733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86000" y="1752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AppManager.ExecuteAction</a:t>
            </a: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sz="1400" b="1" dirty="0" smtClean="0">
                <a:solidFill>
                  <a:schemeClr val="tx2"/>
                </a:solidFill>
              </a:rPr>
              <a:t>ADD_AND_GATE_2</a:t>
            </a:r>
            <a:r>
              <a:rPr lang="en-US" b="1" dirty="0" smtClean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52600" y="5020270"/>
            <a:ext cx="3886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Action*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pAct</a:t>
            </a:r>
            <a:r>
              <a:rPr lang="en-US" b="1" dirty="0" smtClean="0">
                <a:solidFill>
                  <a:schemeClr val="tx2"/>
                </a:solidFill>
              </a:rPr>
              <a:t> = NULL;  </a:t>
            </a:r>
            <a:r>
              <a:rPr lang="en-US" i="1" dirty="0" smtClean="0">
                <a:solidFill>
                  <a:srgbClr val="00B050"/>
                </a:solidFill>
              </a:rPr>
              <a:t>//polymorphism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//switch-case </a:t>
            </a:r>
            <a:r>
              <a:rPr lang="en-US" i="1" dirty="0" smtClean="0">
                <a:solidFill>
                  <a:srgbClr val="00B050"/>
                </a:solidFill>
                <a:sym typeface="Wingdings" pitchFamily="2" charset="2"/>
              </a:rPr>
              <a:t> create the action</a:t>
            </a:r>
            <a:r>
              <a:rPr lang="en-US" b="1" dirty="0" smtClean="0">
                <a:solidFill>
                  <a:schemeClr val="tx2"/>
                </a:solidFill>
              </a:rPr>
              <a:t/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err="1" smtClean="0">
                <a:solidFill>
                  <a:schemeClr val="tx2"/>
                </a:solidFill>
              </a:rPr>
              <a:t>pAct</a:t>
            </a:r>
            <a:r>
              <a:rPr lang="en-US" b="1" dirty="0" smtClean="0">
                <a:solidFill>
                  <a:schemeClr val="tx2"/>
                </a:solidFill>
              </a:rPr>
              <a:t> = new </a:t>
            </a:r>
            <a:r>
              <a:rPr lang="en-US" b="1" u="sng" dirty="0" smtClean="0">
                <a:solidFill>
                  <a:schemeClr val="tx2"/>
                </a:solidFill>
              </a:rPr>
              <a:t>AddANDgate2</a:t>
            </a:r>
            <a:r>
              <a:rPr lang="en-US" b="1" dirty="0" smtClean="0">
                <a:solidFill>
                  <a:schemeClr val="tx2"/>
                </a:solidFill>
              </a:rPr>
              <a:t>(this);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2800" y="3810000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pAct</a:t>
            </a:r>
            <a:r>
              <a:rPr lang="en-US" b="1" dirty="0" smtClean="0">
                <a:solidFill>
                  <a:schemeClr val="tx2"/>
                </a:solidFill>
              </a:rPr>
              <a:t>-&gt;</a:t>
            </a: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Execute();</a:t>
            </a:r>
            <a:r>
              <a:rPr lang="en-US" b="1" dirty="0" smtClean="0">
                <a:solidFill>
                  <a:schemeClr val="tx2"/>
                </a:solidFill>
              </a:rPr>
              <a:t/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i="1" dirty="0" smtClean="0">
                <a:solidFill>
                  <a:srgbClr val="00B050"/>
                </a:solidFill>
              </a:rPr>
              <a:t>//Action::Execute</a:t>
            </a:r>
            <a:br>
              <a:rPr lang="en-US" i="1" dirty="0" smtClean="0">
                <a:solidFill>
                  <a:srgbClr val="00B050"/>
                </a:solidFill>
              </a:rPr>
            </a:br>
            <a:r>
              <a:rPr lang="en-US" i="1" dirty="0" smtClean="0">
                <a:solidFill>
                  <a:srgbClr val="00B050"/>
                </a:solidFill>
              </a:rPr>
              <a:t>//is a pure virtual fn.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162800" y="3276600"/>
            <a:ext cx="0" cy="1676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CMP 103 &amp; CMP N103  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438400" y="13716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1219200" y="532507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7391400" y="34290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/>
      <p:bldP spid="37" grpId="0"/>
      <p:bldP spid="21" grpId="0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642093" y="3810000"/>
            <a:ext cx="3270014" cy="25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III: Execute the action (1/2)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AddANDgate2::</a:t>
            </a:r>
            <a:r>
              <a:rPr lang="en-US" sz="3600" dirty="0" err="1" smtClean="0"/>
              <a:t>ReadActionParameters</a:t>
            </a:r>
            <a:r>
              <a:rPr lang="en-US" sz="3600" dirty="0" smtClean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49530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UI</a:t>
            </a: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762000" y="1828800"/>
            <a:ext cx="2133600" cy="1143000"/>
          </a:xfrm>
          <a:prstGeom prst="rect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AddANDgate2</a:t>
            </a:r>
          </a:p>
          <a:p>
            <a:pPr algn="ctr"/>
            <a:r>
              <a:rPr lang="en-US" b="1" dirty="0" smtClean="0"/>
              <a:t>Action</a:t>
            </a:r>
          </a:p>
          <a:p>
            <a:pPr algn="ctr"/>
            <a:r>
              <a:rPr lang="en-US" b="1" dirty="0" smtClean="0"/>
              <a:t>(derived class)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3200" y="18288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UI</a:t>
            </a:r>
            <a:endParaRPr lang="en-US" b="1" dirty="0" smtClean="0"/>
          </a:p>
        </p:txBody>
      </p:sp>
      <p:cxnSp>
        <p:nvCxnSpPr>
          <p:cNvPr id="16" name="Straight Arrow Connector 15"/>
          <p:cNvCxnSpPr>
            <a:stCxn id="6" idx="3"/>
            <a:endCxn id="12" idx="1"/>
          </p:cNvCxnSpPr>
          <p:nvPr/>
        </p:nvCxnSpPr>
        <p:spPr>
          <a:xfrm>
            <a:off x="2895600" y="2400300"/>
            <a:ext cx="36576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25831" y="1676400"/>
            <a:ext cx="320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pUI</a:t>
            </a:r>
            <a:r>
              <a:rPr lang="en-US" b="1" dirty="0" smtClean="0">
                <a:solidFill>
                  <a:schemeClr val="tx2"/>
                </a:solidFill>
              </a:rPr>
              <a:t>-</a:t>
            </a:r>
            <a:r>
              <a:rPr lang="en-US" b="1" dirty="0" smtClean="0">
                <a:solidFill>
                  <a:schemeClr val="tx2"/>
                </a:solidFill>
              </a:rPr>
              <a:t>&gt;</a:t>
            </a:r>
            <a:r>
              <a:rPr lang="en-US" b="1" dirty="0" err="1" smtClean="0">
                <a:solidFill>
                  <a:schemeClr val="tx2"/>
                </a:solidFill>
              </a:rPr>
              <a:t>PrintMessage</a:t>
            </a:r>
            <a:r>
              <a:rPr lang="en-US" b="1" dirty="0" smtClean="0">
                <a:solidFill>
                  <a:schemeClr val="tx2"/>
                </a:solidFill>
              </a:rPr>
              <a:t>(message);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//to print message on status bar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62200" y="2971800"/>
            <a:ext cx="0" cy="1981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22076" y="3352800"/>
            <a:ext cx="242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pUI</a:t>
            </a:r>
            <a:r>
              <a:rPr lang="en-US" b="1" dirty="0" smtClean="0">
                <a:solidFill>
                  <a:schemeClr val="tx2"/>
                </a:solidFill>
              </a:rPr>
              <a:t>-</a:t>
            </a:r>
            <a:r>
              <a:rPr lang="en-US" b="1" dirty="0" smtClean="0">
                <a:solidFill>
                  <a:schemeClr val="tx2"/>
                </a:solidFill>
              </a:rPr>
              <a:t>&gt;</a:t>
            </a:r>
            <a:r>
              <a:rPr lang="en-US" b="1" dirty="0" err="1" smtClean="0">
                <a:solidFill>
                  <a:schemeClr val="tx2"/>
                </a:solidFill>
              </a:rPr>
              <a:t>GetPointClicked</a:t>
            </a:r>
            <a:r>
              <a:rPr lang="en-US" b="1" dirty="0" smtClean="0">
                <a:solidFill>
                  <a:schemeClr val="tx2"/>
                </a:solidFill>
              </a:rPr>
              <a:t>();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49051" y="43434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(a, b)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477000" y="4495800"/>
            <a:ext cx="22860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78187" y="4876800"/>
            <a:ext cx="229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User clicks at required</a:t>
            </a:r>
          </a:p>
          <a:p>
            <a:pPr algn="ctr"/>
            <a:r>
              <a:rPr lang="en-US" b="1" dirty="0" smtClean="0"/>
              <a:t>gate location say(</a:t>
            </a:r>
            <a:r>
              <a:rPr lang="en-US" b="1" dirty="0" err="1" smtClean="0"/>
              <a:t>a,b</a:t>
            </a:r>
            <a:r>
              <a:rPr lang="en-US" b="1" dirty="0" smtClean="0"/>
              <a:t>)</a:t>
            </a:r>
            <a:endParaRPr lang="en-US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743200" y="5079132"/>
            <a:ext cx="2895600" cy="262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58470" y="4736068"/>
            <a:ext cx="220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WaitMouseClick</a:t>
            </a:r>
            <a:r>
              <a:rPr lang="en-US" b="1" dirty="0" smtClean="0">
                <a:solidFill>
                  <a:schemeClr val="tx2"/>
                </a:solidFill>
              </a:rPr>
              <a:t>(x, y)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95400" y="2971800"/>
            <a:ext cx="0" cy="1981200"/>
          </a:xfrm>
          <a:prstGeom prst="straightConnector1">
            <a:avLst/>
          </a:prstGeom>
          <a:ln w="57150">
            <a:headEnd type="arrow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819400" y="5867400"/>
            <a:ext cx="2819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57600" y="5257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(a, b)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Gate Position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CMP 103 &amp; CMP N103  </a:t>
            </a:r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971800" y="18288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828800" y="33528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895600" y="4659868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3200400" y="54864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791851" y="43434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620000" y="2971800"/>
            <a:ext cx="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91200" y="3200400"/>
            <a:ext cx="334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Print message on status bar: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…….. click to add the gate</a:t>
            </a:r>
          </a:p>
        </p:txBody>
      </p:sp>
      <p:sp>
        <p:nvSpPr>
          <p:cNvPr id="53" name="Oval 52"/>
          <p:cNvSpPr/>
          <p:nvPr/>
        </p:nvSpPr>
        <p:spPr>
          <a:xfrm>
            <a:off x="5791200" y="2819400"/>
            <a:ext cx="457200" cy="381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32" grpId="0"/>
      <p:bldP spid="36" grpId="0"/>
      <p:bldP spid="43" grpId="0"/>
      <p:bldP spid="52" grpId="0"/>
      <p:bldP spid="56" grpId="0" animBg="1"/>
      <p:bldP spid="57" grpId="0" animBg="1"/>
      <p:bldP spid="58" grpId="0" animBg="1"/>
      <p:bldP spid="59" grpId="0" animBg="1"/>
      <p:bldP spid="60" grpId="0" animBg="1"/>
      <p:bldP spid="49" grpId="0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615</Words>
  <Application>Microsoft Office PowerPoint</Application>
  <PresentationFormat>On-screen Show (4:3)</PresentationFormat>
  <Paragraphs>169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CIE202 Project</vt:lpstr>
      <vt:lpstr>Drawing 2-input AND gate User Perspective </vt:lpstr>
      <vt:lpstr>Steps to execute ANY operation  Program Perspective</vt:lpstr>
      <vt:lpstr>Drawing 2-input AND gate Operation  Program Perspective</vt:lpstr>
      <vt:lpstr>Step I: Get user input </vt:lpstr>
      <vt:lpstr>Step I: Get user input </vt:lpstr>
      <vt:lpstr>Step II: Create a suitable action  Step III: Execute the action</vt:lpstr>
      <vt:lpstr>Step II: Create corresponding action</vt:lpstr>
      <vt:lpstr>Step III: Execute the action (1/2)  AddANDgate2::ReadActionParameters()</vt:lpstr>
      <vt:lpstr>Step III: Execute the action (2/2)  AddANDgate2::Execute()</vt:lpstr>
      <vt:lpstr>Step IV: Reflect the action to the Interface</vt:lpstr>
      <vt:lpstr>Step IV: Reflect the action to the Interface</vt:lpstr>
      <vt:lpstr>Thank You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Eman</dc:creator>
  <cp:lastModifiedBy>mohamed</cp:lastModifiedBy>
  <cp:revision>42</cp:revision>
  <dcterms:created xsi:type="dcterms:W3CDTF">2006-08-16T00:00:00Z</dcterms:created>
  <dcterms:modified xsi:type="dcterms:W3CDTF">2019-10-28T03:42:53Z</dcterms:modified>
</cp:coreProperties>
</file>