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3"/>
  </p:notesMasterIdLst>
  <p:sldIdLst>
    <p:sldId id="256" r:id="rId2"/>
    <p:sldId id="259" r:id="rId3"/>
    <p:sldId id="311" r:id="rId4"/>
    <p:sldId id="312" r:id="rId5"/>
    <p:sldId id="258" r:id="rId6"/>
    <p:sldId id="314" r:id="rId7"/>
    <p:sldId id="313" r:id="rId8"/>
    <p:sldId id="315" r:id="rId9"/>
    <p:sldId id="316" r:id="rId10"/>
    <p:sldId id="329" r:id="rId11"/>
    <p:sldId id="317" r:id="rId12"/>
    <p:sldId id="318" r:id="rId13"/>
    <p:sldId id="320" r:id="rId14"/>
    <p:sldId id="319" r:id="rId15"/>
    <p:sldId id="321" r:id="rId16"/>
    <p:sldId id="322" r:id="rId17"/>
    <p:sldId id="323" r:id="rId18"/>
    <p:sldId id="325" r:id="rId19"/>
    <p:sldId id="326" r:id="rId20"/>
    <p:sldId id="327" r:id="rId21"/>
    <p:sldId id="328" r:id="rId22"/>
  </p:sldIdLst>
  <p:sldSz cx="9144000" cy="5143500" type="screen16x9"/>
  <p:notesSz cx="6858000" cy="9144000"/>
  <p:embeddedFontLst>
    <p:embeddedFont>
      <p:font typeface="Albert Sans" panose="020B0604020202020204" charset="0"/>
      <p:regular r:id="rId24"/>
      <p:bold r:id="rId25"/>
      <p:italic r:id="rId26"/>
      <p:boldItalic r:id="rId27"/>
    </p:embeddedFont>
    <p:embeddedFont>
      <p:font typeface="Anaheim" panose="020B0604020202020204" charset="0"/>
      <p:regular r:id="rId28"/>
    </p:embeddedFont>
    <p:embeddedFont>
      <p:font typeface="Bebas Neue" panose="020B0604020202020204" charset="0"/>
      <p:regular r:id="rId29"/>
    </p:embeddedFont>
    <p:embeddedFont>
      <p:font typeface="BioRhyme"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96DD7D-DEB6-4166-9554-3919E3B1E9ED}">
  <a:tblStyle styleId="{6A96DD7D-DEB6-4166-9554-3919E3B1E9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9909F4-110C-4D43-AB4B-96765358935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21a6ffb037a_1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1a6ffb037a_1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75" y="24723"/>
            <a:ext cx="4520040" cy="5043552"/>
            <a:chOff x="0" y="14263"/>
            <a:chExt cx="1044275" cy="1165250"/>
          </a:xfrm>
        </p:grpSpPr>
        <p:sp>
          <p:nvSpPr>
            <p:cNvPr id="10" name="Google Shape;10;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523061" y="24723"/>
            <a:ext cx="4520040" cy="5043552"/>
            <a:chOff x="0" y="14263"/>
            <a:chExt cx="1044275" cy="1165250"/>
          </a:xfrm>
        </p:grpSpPr>
        <p:sp>
          <p:nvSpPr>
            <p:cNvPr id="15" name="Google Shape;15;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1396950" y="1200150"/>
            <a:ext cx="6350100" cy="2107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000">
                <a:latin typeface="BioRhyme"/>
                <a:ea typeface="BioRhyme"/>
                <a:cs typeface="BioRhyme"/>
                <a:sym typeface="BioRhym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0" name="Google Shape;20;p2"/>
          <p:cNvSpPr txBox="1">
            <a:spLocks noGrp="1"/>
          </p:cNvSpPr>
          <p:nvPr>
            <p:ph type="subTitle" idx="1"/>
          </p:nvPr>
        </p:nvSpPr>
        <p:spPr>
          <a:xfrm>
            <a:off x="2307675" y="356825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grpSp>
        <p:nvGrpSpPr>
          <p:cNvPr id="120" name="Google Shape;120;p6"/>
          <p:cNvGrpSpPr/>
          <p:nvPr/>
        </p:nvGrpSpPr>
        <p:grpSpPr>
          <a:xfrm>
            <a:off x="0" y="24725"/>
            <a:ext cx="3129483" cy="3491905"/>
            <a:chOff x="0" y="14263"/>
            <a:chExt cx="1044275" cy="1165250"/>
          </a:xfrm>
        </p:grpSpPr>
        <p:sp>
          <p:nvSpPr>
            <p:cNvPr id="121" name="Google Shape;121;p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6"/>
          <p:cNvGrpSpPr/>
          <p:nvPr/>
        </p:nvGrpSpPr>
        <p:grpSpPr>
          <a:xfrm flipH="1">
            <a:off x="3129617" y="24725"/>
            <a:ext cx="3129483" cy="3491905"/>
            <a:chOff x="0" y="14263"/>
            <a:chExt cx="1044275" cy="1165250"/>
          </a:xfrm>
        </p:grpSpPr>
        <p:sp>
          <p:nvSpPr>
            <p:cNvPr id="126" name="Google Shape;126;p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6"/>
          <p:cNvGrpSpPr/>
          <p:nvPr/>
        </p:nvGrpSpPr>
        <p:grpSpPr>
          <a:xfrm>
            <a:off x="3132600" y="1927873"/>
            <a:ext cx="2881886" cy="3215624"/>
            <a:chOff x="0" y="14263"/>
            <a:chExt cx="1044275" cy="1165250"/>
          </a:xfrm>
        </p:grpSpPr>
        <p:sp>
          <p:nvSpPr>
            <p:cNvPr id="131" name="Google Shape;131;p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6"/>
          <p:cNvGrpSpPr/>
          <p:nvPr/>
        </p:nvGrpSpPr>
        <p:grpSpPr>
          <a:xfrm flipH="1">
            <a:off x="6011539" y="1927873"/>
            <a:ext cx="2881886" cy="3215624"/>
            <a:chOff x="0" y="14263"/>
            <a:chExt cx="1044275" cy="1165250"/>
          </a:xfrm>
        </p:grpSpPr>
        <p:sp>
          <p:nvSpPr>
            <p:cNvPr id="136" name="Google Shape;136;p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7"/>
        <p:cNvGrpSpPr/>
        <p:nvPr/>
      </p:nvGrpSpPr>
      <p:grpSpPr>
        <a:xfrm>
          <a:off x="0" y="0"/>
          <a:ext cx="0" cy="0"/>
          <a:chOff x="0" y="0"/>
          <a:chExt cx="0" cy="0"/>
        </a:xfrm>
      </p:grpSpPr>
      <p:grpSp>
        <p:nvGrpSpPr>
          <p:cNvPr id="178" name="Google Shape;178;p9"/>
          <p:cNvGrpSpPr/>
          <p:nvPr/>
        </p:nvGrpSpPr>
        <p:grpSpPr>
          <a:xfrm>
            <a:off x="0" y="0"/>
            <a:ext cx="9144184" cy="5143454"/>
            <a:chOff x="0" y="-5"/>
            <a:chExt cx="8219491" cy="4697648"/>
          </a:xfrm>
        </p:grpSpPr>
        <p:grpSp>
          <p:nvGrpSpPr>
            <p:cNvPr id="179" name="Google Shape;179;p9"/>
            <p:cNvGrpSpPr/>
            <p:nvPr/>
          </p:nvGrpSpPr>
          <p:grpSpPr>
            <a:xfrm>
              <a:off x="0" y="-5"/>
              <a:ext cx="2355049" cy="2627872"/>
              <a:chOff x="0" y="14263"/>
              <a:chExt cx="1044275" cy="1165250"/>
            </a:xfrm>
          </p:grpSpPr>
          <p:sp>
            <p:nvSpPr>
              <p:cNvPr id="180" name="Google Shape;18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a:off x="2354767" y="-5"/>
              <a:ext cx="2355049" cy="2627872"/>
              <a:chOff x="0" y="14263"/>
              <a:chExt cx="1044275" cy="1165250"/>
            </a:xfrm>
          </p:grpSpPr>
          <p:sp>
            <p:nvSpPr>
              <p:cNvPr id="185" name="Google Shape;18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9"/>
            <p:cNvGrpSpPr/>
            <p:nvPr/>
          </p:nvGrpSpPr>
          <p:grpSpPr>
            <a:xfrm>
              <a:off x="3509675" y="2069771"/>
              <a:ext cx="2355049" cy="2627872"/>
              <a:chOff x="0" y="14263"/>
              <a:chExt cx="1044275" cy="1165250"/>
            </a:xfrm>
          </p:grpSpPr>
          <p:sp>
            <p:nvSpPr>
              <p:cNvPr id="190" name="Google Shape;19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9"/>
            <p:cNvGrpSpPr/>
            <p:nvPr/>
          </p:nvGrpSpPr>
          <p:grpSpPr>
            <a:xfrm>
              <a:off x="5864442" y="2069771"/>
              <a:ext cx="2355049" cy="2627872"/>
              <a:chOff x="0" y="14263"/>
              <a:chExt cx="1044275" cy="1165250"/>
            </a:xfrm>
          </p:grpSpPr>
          <p:sp>
            <p:nvSpPr>
              <p:cNvPr id="195" name="Google Shape;19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 name="Google Shape;199;p9"/>
          <p:cNvSpPr txBox="1">
            <a:spLocks noGrp="1"/>
          </p:cNvSpPr>
          <p:nvPr>
            <p:ph type="title"/>
          </p:nvPr>
        </p:nvSpPr>
        <p:spPr>
          <a:xfrm>
            <a:off x="1354800" y="1265300"/>
            <a:ext cx="64344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0" name="Google Shape;20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1"/>
        <p:cNvGrpSpPr/>
        <p:nvPr/>
      </p:nvGrpSpPr>
      <p:grpSpPr>
        <a:xfrm>
          <a:off x="0" y="0"/>
          <a:ext cx="0" cy="0"/>
          <a:chOff x="0" y="0"/>
          <a:chExt cx="0" cy="0"/>
        </a:xfrm>
      </p:grpSpPr>
      <p:grpSp>
        <p:nvGrpSpPr>
          <p:cNvPr id="232" name="Google Shape;232;p13"/>
          <p:cNvGrpSpPr/>
          <p:nvPr/>
        </p:nvGrpSpPr>
        <p:grpSpPr>
          <a:xfrm flipH="1">
            <a:off x="2975" y="24725"/>
            <a:ext cx="9144020" cy="5101457"/>
            <a:chOff x="2975" y="24725"/>
            <a:chExt cx="9144020" cy="5101457"/>
          </a:xfrm>
        </p:grpSpPr>
        <p:grpSp>
          <p:nvGrpSpPr>
            <p:cNvPr id="233" name="Google Shape;233;p13"/>
            <p:cNvGrpSpPr/>
            <p:nvPr/>
          </p:nvGrpSpPr>
          <p:grpSpPr>
            <a:xfrm>
              <a:off x="2975" y="24725"/>
              <a:ext cx="2286022" cy="2550732"/>
              <a:chOff x="0" y="14263"/>
              <a:chExt cx="1044275" cy="1165250"/>
            </a:xfrm>
          </p:grpSpPr>
          <p:sp>
            <p:nvSpPr>
              <p:cNvPr id="234" name="Google Shape;23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3"/>
            <p:cNvGrpSpPr/>
            <p:nvPr/>
          </p:nvGrpSpPr>
          <p:grpSpPr>
            <a:xfrm>
              <a:off x="2288982" y="24725"/>
              <a:ext cx="2286022" cy="2550732"/>
              <a:chOff x="0" y="14263"/>
              <a:chExt cx="1044275" cy="1165250"/>
            </a:xfrm>
          </p:grpSpPr>
          <p:sp>
            <p:nvSpPr>
              <p:cNvPr id="239" name="Google Shape;23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3"/>
            <p:cNvGrpSpPr/>
            <p:nvPr/>
          </p:nvGrpSpPr>
          <p:grpSpPr>
            <a:xfrm>
              <a:off x="4574965" y="24725"/>
              <a:ext cx="2286022" cy="2550732"/>
              <a:chOff x="0" y="14263"/>
              <a:chExt cx="1044275" cy="1165250"/>
            </a:xfrm>
          </p:grpSpPr>
          <p:sp>
            <p:nvSpPr>
              <p:cNvPr id="244" name="Google Shape;24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3"/>
            <p:cNvGrpSpPr/>
            <p:nvPr/>
          </p:nvGrpSpPr>
          <p:grpSpPr>
            <a:xfrm>
              <a:off x="6860972" y="24725"/>
              <a:ext cx="2286022" cy="2550732"/>
              <a:chOff x="0" y="14263"/>
              <a:chExt cx="1044275" cy="1165250"/>
            </a:xfrm>
          </p:grpSpPr>
          <p:sp>
            <p:nvSpPr>
              <p:cNvPr id="249" name="Google Shape;24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3"/>
            <p:cNvGrpSpPr/>
            <p:nvPr/>
          </p:nvGrpSpPr>
          <p:grpSpPr>
            <a:xfrm>
              <a:off x="2975" y="2575450"/>
              <a:ext cx="2286022" cy="2550732"/>
              <a:chOff x="0" y="14263"/>
              <a:chExt cx="1044275" cy="1165250"/>
            </a:xfrm>
          </p:grpSpPr>
          <p:sp>
            <p:nvSpPr>
              <p:cNvPr id="254" name="Google Shape;25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3"/>
            <p:cNvGrpSpPr/>
            <p:nvPr/>
          </p:nvGrpSpPr>
          <p:grpSpPr>
            <a:xfrm>
              <a:off x="2288982" y="2575450"/>
              <a:ext cx="2286022" cy="2550732"/>
              <a:chOff x="0" y="14263"/>
              <a:chExt cx="1044275" cy="1165250"/>
            </a:xfrm>
          </p:grpSpPr>
          <p:sp>
            <p:nvSpPr>
              <p:cNvPr id="259" name="Google Shape;25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4574965" y="2575450"/>
              <a:ext cx="2286022" cy="2550732"/>
              <a:chOff x="0" y="14263"/>
              <a:chExt cx="1044275" cy="1165250"/>
            </a:xfrm>
          </p:grpSpPr>
          <p:sp>
            <p:nvSpPr>
              <p:cNvPr id="264" name="Google Shape;26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3"/>
            <p:cNvGrpSpPr/>
            <p:nvPr/>
          </p:nvGrpSpPr>
          <p:grpSpPr>
            <a:xfrm>
              <a:off x="6860972" y="2575450"/>
              <a:ext cx="2286022" cy="2550732"/>
              <a:chOff x="0" y="14263"/>
              <a:chExt cx="1044275" cy="1165250"/>
            </a:xfrm>
          </p:grpSpPr>
          <p:sp>
            <p:nvSpPr>
              <p:cNvPr id="269" name="Google Shape;26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3" name="Google Shape;273;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13"/>
          <p:cNvSpPr txBox="1">
            <a:spLocks noGrp="1"/>
          </p:cNvSpPr>
          <p:nvPr>
            <p:ph type="subTitle" idx="2"/>
          </p:nvPr>
        </p:nvSpPr>
        <p:spPr>
          <a:xfrm>
            <a:off x="3419269"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6" name="Google Shape;276;p13"/>
          <p:cNvSpPr txBox="1">
            <a:spLocks noGrp="1"/>
          </p:cNvSpPr>
          <p:nvPr>
            <p:ph type="subTitle" idx="3"/>
          </p:nvPr>
        </p:nvSpPr>
        <p:spPr>
          <a:xfrm>
            <a:off x="720000" y="39549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7" name="Google Shape;277;p13"/>
          <p:cNvSpPr txBox="1">
            <a:spLocks noGrp="1"/>
          </p:cNvSpPr>
          <p:nvPr>
            <p:ph type="subTitle" idx="4"/>
          </p:nvPr>
        </p:nvSpPr>
        <p:spPr>
          <a:xfrm>
            <a:off x="3419269" y="39549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8" name="Google Shape;278;p13"/>
          <p:cNvSpPr txBox="1">
            <a:spLocks noGrp="1"/>
          </p:cNvSpPr>
          <p:nvPr>
            <p:ph type="subTitle" idx="5"/>
          </p:nvPr>
        </p:nvSpPr>
        <p:spPr>
          <a:xfrm>
            <a:off x="6118545" y="2269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13"/>
          <p:cNvSpPr txBox="1">
            <a:spLocks noGrp="1"/>
          </p:cNvSpPr>
          <p:nvPr>
            <p:ph type="subTitle" idx="6"/>
          </p:nvPr>
        </p:nvSpPr>
        <p:spPr>
          <a:xfrm>
            <a:off x="6118545" y="3954900"/>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0" name="Google Shape;280;p13"/>
          <p:cNvSpPr txBox="1">
            <a:spLocks noGrp="1"/>
          </p:cNvSpPr>
          <p:nvPr>
            <p:ph type="title" idx="7" hasCustomPrompt="1"/>
          </p:nvPr>
        </p:nvSpPr>
        <p:spPr>
          <a:xfrm>
            <a:off x="818402" y="1420983"/>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title" idx="8" hasCustomPrompt="1"/>
          </p:nvPr>
        </p:nvSpPr>
        <p:spPr>
          <a:xfrm>
            <a:off x="818402" y="3106516"/>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p:cNvSpPr txBox="1">
            <a:spLocks noGrp="1"/>
          </p:cNvSpPr>
          <p:nvPr>
            <p:ph type="title" idx="9" hasCustomPrompt="1"/>
          </p:nvPr>
        </p:nvSpPr>
        <p:spPr>
          <a:xfrm>
            <a:off x="3517677" y="1420983"/>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3" name="Google Shape;283;p13"/>
          <p:cNvSpPr txBox="1">
            <a:spLocks noGrp="1"/>
          </p:cNvSpPr>
          <p:nvPr>
            <p:ph type="title" idx="13" hasCustomPrompt="1"/>
          </p:nvPr>
        </p:nvSpPr>
        <p:spPr>
          <a:xfrm>
            <a:off x="3517677" y="3106516"/>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title" idx="14" hasCustomPrompt="1"/>
          </p:nvPr>
        </p:nvSpPr>
        <p:spPr>
          <a:xfrm>
            <a:off x="6216952" y="1420983"/>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a:spLocks noGrp="1"/>
          </p:cNvSpPr>
          <p:nvPr>
            <p:ph type="title" idx="15" hasCustomPrompt="1"/>
          </p:nvPr>
        </p:nvSpPr>
        <p:spPr>
          <a:xfrm>
            <a:off x="6216952" y="3106516"/>
            <a:ext cx="734700" cy="4476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13"/>
          <p:cNvSpPr txBox="1">
            <a:spLocks noGrp="1"/>
          </p:cNvSpPr>
          <p:nvPr>
            <p:ph type="subTitle" idx="16"/>
          </p:nvPr>
        </p:nvSpPr>
        <p:spPr>
          <a:xfrm>
            <a:off x="720000" y="19803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7" name="Google Shape;287;p13"/>
          <p:cNvSpPr txBox="1">
            <a:spLocks noGrp="1"/>
          </p:cNvSpPr>
          <p:nvPr>
            <p:ph type="subTitle" idx="17"/>
          </p:nvPr>
        </p:nvSpPr>
        <p:spPr>
          <a:xfrm>
            <a:off x="3419275" y="19803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8" name="Google Shape;288;p13"/>
          <p:cNvSpPr txBox="1">
            <a:spLocks noGrp="1"/>
          </p:cNvSpPr>
          <p:nvPr>
            <p:ph type="subTitle" idx="18"/>
          </p:nvPr>
        </p:nvSpPr>
        <p:spPr>
          <a:xfrm>
            <a:off x="6118550" y="19803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13"/>
          <p:cNvSpPr txBox="1">
            <a:spLocks noGrp="1"/>
          </p:cNvSpPr>
          <p:nvPr>
            <p:ph type="subTitle" idx="19"/>
          </p:nvPr>
        </p:nvSpPr>
        <p:spPr>
          <a:xfrm>
            <a:off x="720000" y="36659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0" name="Google Shape;290;p13"/>
          <p:cNvSpPr txBox="1">
            <a:spLocks noGrp="1"/>
          </p:cNvSpPr>
          <p:nvPr>
            <p:ph type="subTitle" idx="20"/>
          </p:nvPr>
        </p:nvSpPr>
        <p:spPr>
          <a:xfrm>
            <a:off x="3419275" y="36659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1" name="Google Shape;291;p13"/>
          <p:cNvSpPr txBox="1">
            <a:spLocks noGrp="1"/>
          </p:cNvSpPr>
          <p:nvPr>
            <p:ph type="subTitle" idx="21"/>
          </p:nvPr>
        </p:nvSpPr>
        <p:spPr>
          <a:xfrm>
            <a:off x="6118550" y="36659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30"/>
        <p:cNvGrpSpPr/>
        <p:nvPr/>
      </p:nvGrpSpPr>
      <p:grpSpPr>
        <a:xfrm>
          <a:off x="0" y="0"/>
          <a:ext cx="0" cy="0"/>
          <a:chOff x="0" y="0"/>
          <a:chExt cx="0" cy="0"/>
        </a:xfrm>
      </p:grpSpPr>
      <p:grpSp>
        <p:nvGrpSpPr>
          <p:cNvPr id="831" name="Google Shape;831;p33"/>
          <p:cNvGrpSpPr/>
          <p:nvPr/>
        </p:nvGrpSpPr>
        <p:grpSpPr>
          <a:xfrm>
            <a:off x="-543395" y="-258301"/>
            <a:ext cx="4875228" cy="2174471"/>
            <a:chOff x="-538478" y="-253227"/>
            <a:chExt cx="4875228" cy="2174471"/>
          </a:xfrm>
        </p:grpSpPr>
        <p:grpSp>
          <p:nvGrpSpPr>
            <p:cNvPr id="832" name="Google Shape;832;p33"/>
            <p:cNvGrpSpPr/>
            <p:nvPr/>
          </p:nvGrpSpPr>
          <p:grpSpPr>
            <a:xfrm rot="10800000">
              <a:off x="47" y="-253227"/>
              <a:ext cx="1084166" cy="1209646"/>
              <a:chOff x="0" y="14263"/>
              <a:chExt cx="1044275" cy="1165250"/>
            </a:xfrm>
          </p:grpSpPr>
          <p:sp>
            <p:nvSpPr>
              <p:cNvPr id="833" name="Google Shape;83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3"/>
            <p:cNvGrpSpPr/>
            <p:nvPr/>
          </p:nvGrpSpPr>
          <p:grpSpPr>
            <a:xfrm rot="10800000">
              <a:off x="1084234" y="-253227"/>
              <a:ext cx="1084166" cy="1209646"/>
              <a:chOff x="0" y="14263"/>
              <a:chExt cx="1044275" cy="1165250"/>
            </a:xfrm>
          </p:grpSpPr>
          <p:sp>
            <p:nvSpPr>
              <p:cNvPr id="838" name="Google Shape;83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33"/>
            <p:cNvGrpSpPr/>
            <p:nvPr/>
          </p:nvGrpSpPr>
          <p:grpSpPr>
            <a:xfrm rot="10800000">
              <a:off x="2168397" y="-253227"/>
              <a:ext cx="1084166" cy="1209646"/>
              <a:chOff x="0" y="14263"/>
              <a:chExt cx="1044275" cy="1165250"/>
            </a:xfrm>
          </p:grpSpPr>
          <p:sp>
            <p:nvSpPr>
              <p:cNvPr id="843" name="Google Shape;84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3"/>
            <p:cNvGrpSpPr/>
            <p:nvPr/>
          </p:nvGrpSpPr>
          <p:grpSpPr>
            <a:xfrm rot="10800000">
              <a:off x="3252584" y="-253227"/>
              <a:ext cx="1084166" cy="1209646"/>
              <a:chOff x="0" y="14263"/>
              <a:chExt cx="1044275" cy="1165250"/>
            </a:xfrm>
          </p:grpSpPr>
          <p:sp>
            <p:nvSpPr>
              <p:cNvPr id="848" name="Google Shape;84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3"/>
            <p:cNvGrpSpPr/>
            <p:nvPr/>
          </p:nvGrpSpPr>
          <p:grpSpPr>
            <a:xfrm rot="10800000">
              <a:off x="545697" y="711598"/>
              <a:ext cx="1084166" cy="1209646"/>
              <a:chOff x="0" y="14263"/>
              <a:chExt cx="1044275" cy="1165250"/>
            </a:xfrm>
          </p:grpSpPr>
          <p:sp>
            <p:nvSpPr>
              <p:cNvPr id="853" name="Google Shape;85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3"/>
            <p:cNvGrpSpPr/>
            <p:nvPr/>
          </p:nvGrpSpPr>
          <p:grpSpPr>
            <a:xfrm rot="10800000">
              <a:off x="-538478" y="711598"/>
              <a:ext cx="1084166" cy="1209646"/>
              <a:chOff x="0" y="14263"/>
              <a:chExt cx="1044275" cy="1165250"/>
            </a:xfrm>
          </p:grpSpPr>
          <p:sp>
            <p:nvSpPr>
              <p:cNvPr id="858" name="Google Shape;85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2" name="Google Shape;862;p33"/>
          <p:cNvGrpSpPr/>
          <p:nvPr/>
        </p:nvGrpSpPr>
        <p:grpSpPr>
          <a:xfrm rot="10800000">
            <a:off x="4268780" y="3222745"/>
            <a:ext cx="4875228" cy="2174471"/>
            <a:chOff x="-538478" y="-253227"/>
            <a:chExt cx="4875228" cy="2174471"/>
          </a:xfrm>
        </p:grpSpPr>
        <p:grpSp>
          <p:nvGrpSpPr>
            <p:cNvPr id="863" name="Google Shape;863;p33"/>
            <p:cNvGrpSpPr/>
            <p:nvPr/>
          </p:nvGrpSpPr>
          <p:grpSpPr>
            <a:xfrm rot="10800000">
              <a:off x="47" y="-253227"/>
              <a:ext cx="1084166" cy="1209646"/>
              <a:chOff x="0" y="14263"/>
              <a:chExt cx="1044275" cy="1165250"/>
            </a:xfrm>
          </p:grpSpPr>
          <p:sp>
            <p:nvSpPr>
              <p:cNvPr id="864" name="Google Shape;86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33"/>
            <p:cNvGrpSpPr/>
            <p:nvPr/>
          </p:nvGrpSpPr>
          <p:grpSpPr>
            <a:xfrm rot="10800000">
              <a:off x="1084234" y="-253227"/>
              <a:ext cx="1084166" cy="1209646"/>
              <a:chOff x="0" y="14263"/>
              <a:chExt cx="1044275" cy="1165250"/>
            </a:xfrm>
          </p:grpSpPr>
          <p:sp>
            <p:nvSpPr>
              <p:cNvPr id="869" name="Google Shape;86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rot="10800000">
              <a:off x="2168397" y="-253227"/>
              <a:ext cx="1084166" cy="1209646"/>
              <a:chOff x="0" y="14263"/>
              <a:chExt cx="1044275" cy="1165250"/>
            </a:xfrm>
          </p:grpSpPr>
          <p:sp>
            <p:nvSpPr>
              <p:cNvPr id="874" name="Google Shape;87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33"/>
            <p:cNvGrpSpPr/>
            <p:nvPr/>
          </p:nvGrpSpPr>
          <p:grpSpPr>
            <a:xfrm rot="10800000">
              <a:off x="3252584" y="-253227"/>
              <a:ext cx="1084166" cy="1209646"/>
              <a:chOff x="0" y="14263"/>
              <a:chExt cx="1044275" cy="1165250"/>
            </a:xfrm>
          </p:grpSpPr>
          <p:sp>
            <p:nvSpPr>
              <p:cNvPr id="879" name="Google Shape;87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3"/>
            <p:cNvGrpSpPr/>
            <p:nvPr/>
          </p:nvGrpSpPr>
          <p:grpSpPr>
            <a:xfrm rot="10800000">
              <a:off x="545697" y="711598"/>
              <a:ext cx="1084166" cy="1209646"/>
              <a:chOff x="0" y="14263"/>
              <a:chExt cx="1044275" cy="1165250"/>
            </a:xfrm>
          </p:grpSpPr>
          <p:sp>
            <p:nvSpPr>
              <p:cNvPr id="884" name="Google Shape;88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33"/>
            <p:cNvGrpSpPr/>
            <p:nvPr/>
          </p:nvGrpSpPr>
          <p:grpSpPr>
            <a:xfrm rot="10800000">
              <a:off x="-538478" y="711598"/>
              <a:ext cx="1084166" cy="1209646"/>
              <a:chOff x="0" y="14263"/>
              <a:chExt cx="1044275" cy="1165250"/>
            </a:xfrm>
          </p:grpSpPr>
          <p:sp>
            <p:nvSpPr>
              <p:cNvPr id="889" name="Google Shape;88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93"/>
        <p:cNvGrpSpPr/>
        <p:nvPr/>
      </p:nvGrpSpPr>
      <p:grpSpPr>
        <a:xfrm>
          <a:off x="0" y="0"/>
          <a:ext cx="0" cy="0"/>
          <a:chOff x="0" y="0"/>
          <a:chExt cx="0" cy="0"/>
        </a:xfrm>
      </p:grpSpPr>
      <p:grpSp>
        <p:nvGrpSpPr>
          <p:cNvPr id="894" name="Google Shape;894;p34"/>
          <p:cNvGrpSpPr/>
          <p:nvPr/>
        </p:nvGrpSpPr>
        <p:grpSpPr>
          <a:xfrm rot="10800000">
            <a:off x="2" y="6872"/>
            <a:ext cx="3047983" cy="1679303"/>
            <a:chOff x="713225" y="3151224"/>
            <a:chExt cx="1547357" cy="863217"/>
          </a:xfrm>
        </p:grpSpPr>
        <p:grpSp>
          <p:nvGrpSpPr>
            <p:cNvPr id="895" name="Google Shape;895;p34"/>
            <p:cNvGrpSpPr/>
            <p:nvPr/>
          </p:nvGrpSpPr>
          <p:grpSpPr>
            <a:xfrm>
              <a:off x="713225" y="3151224"/>
              <a:ext cx="773703" cy="863217"/>
              <a:chOff x="0" y="14263"/>
              <a:chExt cx="1044275" cy="1165250"/>
            </a:xfrm>
          </p:grpSpPr>
          <p:sp>
            <p:nvSpPr>
              <p:cNvPr id="896" name="Google Shape;89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4"/>
            <p:cNvGrpSpPr/>
            <p:nvPr/>
          </p:nvGrpSpPr>
          <p:grpSpPr>
            <a:xfrm>
              <a:off x="1486878" y="3151224"/>
              <a:ext cx="773703" cy="863217"/>
              <a:chOff x="0" y="14263"/>
              <a:chExt cx="1044275" cy="1165250"/>
            </a:xfrm>
          </p:grpSpPr>
          <p:sp>
            <p:nvSpPr>
              <p:cNvPr id="901" name="Google Shape;90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34"/>
          <p:cNvGrpSpPr/>
          <p:nvPr/>
        </p:nvGrpSpPr>
        <p:grpSpPr>
          <a:xfrm rot="10800000">
            <a:off x="3029842" y="57"/>
            <a:ext cx="3047983" cy="1679303"/>
            <a:chOff x="713225" y="3151224"/>
            <a:chExt cx="1547357" cy="863217"/>
          </a:xfrm>
        </p:grpSpPr>
        <p:grpSp>
          <p:nvGrpSpPr>
            <p:cNvPr id="906" name="Google Shape;906;p34"/>
            <p:cNvGrpSpPr/>
            <p:nvPr/>
          </p:nvGrpSpPr>
          <p:grpSpPr>
            <a:xfrm>
              <a:off x="713225" y="3151224"/>
              <a:ext cx="773703" cy="863217"/>
              <a:chOff x="0" y="14263"/>
              <a:chExt cx="1044275" cy="1165250"/>
            </a:xfrm>
          </p:grpSpPr>
          <p:sp>
            <p:nvSpPr>
              <p:cNvPr id="907" name="Google Shape;90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4"/>
            <p:cNvGrpSpPr/>
            <p:nvPr/>
          </p:nvGrpSpPr>
          <p:grpSpPr>
            <a:xfrm>
              <a:off x="1486878" y="3151224"/>
              <a:ext cx="773703" cy="863217"/>
              <a:chOff x="0" y="14263"/>
              <a:chExt cx="1044275" cy="1165250"/>
            </a:xfrm>
          </p:grpSpPr>
          <p:sp>
            <p:nvSpPr>
              <p:cNvPr id="912" name="Google Shape;91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6" name="Google Shape;916;p34"/>
          <p:cNvGrpSpPr/>
          <p:nvPr/>
        </p:nvGrpSpPr>
        <p:grpSpPr>
          <a:xfrm rot="10800000">
            <a:off x="6077842" y="57"/>
            <a:ext cx="3047983" cy="1679303"/>
            <a:chOff x="713225" y="3151224"/>
            <a:chExt cx="1547357" cy="863217"/>
          </a:xfrm>
        </p:grpSpPr>
        <p:grpSp>
          <p:nvGrpSpPr>
            <p:cNvPr id="917" name="Google Shape;917;p34"/>
            <p:cNvGrpSpPr/>
            <p:nvPr/>
          </p:nvGrpSpPr>
          <p:grpSpPr>
            <a:xfrm>
              <a:off x="713225" y="3151224"/>
              <a:ext cx="773703" cy="863217"/>
              <a:chOff x="0" y="14263"/>
              <a:chExt cx="1044275" cy="1165250"/>
            </a:xfrm>
          </p:grpSpPr>
          <p:sp>
            <p:nvSpPr>
              <p:cNvPr id="918" name="Google Shape;91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4"/>
            <p:cNvGrpSpPr/>
            <p:nvPr/>
          </p:nvGrpSpPr>
          <p:grpSpPr>
            <a:xfrm>
              <a:off x="1486878" y="3151224"/>
              <a:ext cx="773703" cy="863217"/>
              <a:chOff x="0" y="14263"/>
              <a:chExt cx="1044275" cy="1165250"/>
            </a:xfrm>
          </p:grpSpPr>
          <p:sp>
            <p:nvSpPr>
              <p:cNvPr id="923" name="Google Shape;92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7" name="Google Shape;927;p34"/>
          <p:cNvGrpSpPr/>
          <p:nvPr/>
        </p:nvGrpSpPr>
        <p:grpSpPr>
          <a:xfrm rot="10800000">
            <a:off x="2" y="1778178"/>
            <a:ext cx="3047983" cy="1679303"/>
            <a:chOff x="713225" y="3151224"/>
            <a:chExt cx="1547357" cy="863217"/>
          </a:xfrm>
        </p:grpSpPr>
        <p:grpSp>
          <p:nvGrpSpPr>
            <p:cNvPr id="928" name="Google Shape;928;p34"/>
            <p:cNvGrpSpPr/>
            <p:nvPr/>
          </p:nvGrpSpPr>
          <p:grpSpPr>
            <a:xfrm>
              <a:off x="713225" y="3151224"/>
              <a:ext cx="773703" cy="863217"/>
              <a:chOff x="0" y="14263"/>
              <a:chExt cx="1044275" cy="1165250"/>
            </a:xfrm>
          </p:grpSpPr>
          <p:sp>
            <p:nvSpPr>
              <p:cNvPr id="929" name="Google Shape;92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4"/>
            <p:cNvGrpSpPr/>
            <p:nvPr/>
          </p:nvGrpSpPr>
          <p:grpSpPr>
            <a:xfrm>
              <a:off x="1486878" y="3151224"/>
              <a:ext cx="773703" cy="863217"/>
              <a:chOff x="0" y="14263"/>
              <a:chExt cx="1044275" cy="1165250"/>
            </a:xfrm>
          </p:grpSpPr>
          <p:sp>
            <p:nvSpPr>
              <p:cNvPr id="934" name="Google Shape;93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8" name="Google Shape;938;p34"/>
          <p:cNvGrpSpPr/>
          <p:nvPr/>
        </p:nvGrpSpPr>
        <p:grpSpPr>
          <a:xfrm rot="10800000">
            <a:off x="3048017" y="1771363"/>
            <a:ext cx="3047983" cy="1679303"/>
            <a:chOff x="713225" y="3151224"/>
            <a:chExt cx="1547357" cy="863217"/>
          </a:xfrm>
        </p:grpSpPr>
        <p:grpSp>
          <p:nvGrpSpPr>
            <p:cNvPr id="939" name="Google Shape;939;p34"/>
            <p:cNvGrpSpPr/>
            <p:nvPr/>
          </p:nvGrpSpPr>
          <p:grpSpPr>
            <a:xfrm>
              <a:off x="713225" y="3151224"/>
              <a:ext cx="773703" cy="863217"/>
              <a:chOff x="0" y="14263"/>
              <a:chExt cx="1044275" cy="1165250"/>
            </a:xfrm>
          </p:grpSpPr>
          <p:sp>
            <p:nvSpPr>
              <p:cNvPr id="940" name="Google Shape;940;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4"/>
            <p:cNvGrpSpPr/>
            <p:nvPr/>
          </p:nvGrpSpPr>
          <p:grpSpPr>
            <a:xfrm>
              <a:off x="1486878" y="3151224"/>
              <a:ext cx="773703" cy="863217"/>
              <a:chOff x="0" y="14263"/>
              <a:chExt cx="1044275" cy="1165250"/>
            </a:xfrm>
          </p:grpSpPr>
          <p:sp>
            <p:nvSpPr>
              <p:cNvPr id="945" name="Google Shape;945;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9" name="Google Shape;949;p34"/>
          <p:cNvGrpSpPr/>
          <p:nvPr/>
        </p:nvGrpSpPr>
        <p:grpSpPr>
          <a:xfrm rot="10800000">
            <a:off x="6096017" y="1771363"/>
            <a:ext cx="3047983" cy="1679303"/>
            <a:chOff x="713225" y="3151224"/>
            <a:chExt cx="1547357" cy="863217"/>
          </a:xfrm>
        </p:grpSpPr>
        <p:grpSp>
          <p:nvGrpSpPr>
            <p:cNvPr id="950" name="Google Shape;950;p34"/>
            <p:cNvGrpSpPr/>
            <p:nvPr/>
          </p:nvGrpSpPr>
          <p:grpSpPr>
            <a:xfrm>
              <a:off x="713225" y="3151224"/>
              <a:ext cx="773703" cy="863217"/>
              <a:chOff x="0" y="14263"/>
              <a:chExt cx="1044275" cy="1165250"/>
            </a:xfrm>
          </p:grpSpPr>
          <p:sp>
            <p:nvSpPr>
              <p:cNvPr id="951" name="Google Shape;95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4"/>
            <p:cNvGrpSpPr/>
            <p:nvPr/>
          </p:nvGrpSpPr>
          <p:grpSpPr>
            <a:xfrm>
              <a:off x="1486878" y="3151224"/>
              <a:ext cx="773703" cy="863217"/>
              <a:chOff x="0" y="14263"/>
              <a:chExt cx="1044275" cy="1165250"/>
            </a:xfrm>
          </p:grpSpPr>
          <p:sp>
            <p:nvSpPr>
              <p:cNvPr id="956" name="Google Shape;95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34"/>
          <p:cNvGrpSpPr/>
          <p:nvPr/>
        </p:nvGrpSpPr>
        <p:grpSpPr>
          <a:xfrm rot="10800000">
            <a:off x="2" y="3464279"/>
            <a:ext cx="3047983" cy="1679303"/>
            <a:chOff x="713225" y="3151224"/>
            <a:chExt cx="1547357" cy="863217"/>
          </a:xfrm>
        </p:grpSpPr>
        <p:grpSp>
          <p:nvGrpSpPr>
            <p:cNvPr id="961" name="Google Shape;961;p34"/>
            <p:cNvGrpSpPr/>
            <p:nvPr/>
          </p:nvGrpSpPr>
          <p:grpSpPr>
            <a:xfrm>
              <a:off x="713225" y="3151224"/>
              <a:ext cx="773703" cy="863217"/>
              <a:chOff x="0" y="14263"/>
              <a:chExt cx="1044275" cy="1165250"/>
            </a:xfrm>
          </p:grpSpPr>
          <p:sp>
            <p:nvSpPr>
              <p:cNvPr id="962" name="Google Shape;96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4"/>
            <p:cNvGrpSpPr/>
            <p:nvPr/>
          </p:nvGrpSpPr>
          <p:grpSpPr>
            <a:xfrm>
              <a:off x="1486878" y="3151224"/>
              <a:ext cx="773703" cy="863217"/>
              <a:chOff x="0" y="14263"/>
              <a:chExt cx="1044275" cy="1165250"/>
            </a:xfrm>
          </p:grpSpPr>
          <p:sp>
            <p:nvSpPr>
              <p:cNvPr id="967" name="Google Shape;96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34"/>
          <p:cNvGrpSpPr/>
          <p:nvPr/>
        </p:nvGrpSpPr>
        <p:grpSpPr>
          <a:xfrm rot="10800000">
            <a:off x="3048017" y="3457465"/>
            <a:ext cx="3047983" cy="1679303"/>
            <a:chOff x="713225" y="3151224"/>
            <a:chExt cx="1547357" cy="863217"/>
          </a:xfrm>
        </p:grpSpPr>
        <p:grpSp>
          <p:nvGrpSpPr>
            <p:cNvPr id="972" name="Google Shape;972;p34"/>
            <p:cNvGrpSpPr/>
            <p:nvPr/>
          </p:nvGrpSpPr>
          <p:grpSpPr>
            <a:xfrm>
              <a:off x="713225" y="3151224"/>
              <a:ext cx="773703" cy="863217"/>
              <a:chOff x="0" y="14263"/>
              <a:chExt cx="1044275" cy="1165250"/>
            </a:xfrm>
          </p:grpSpPr>
          <p:sp>
            <p:nvSpPr>
              <p:cNvPr id="973" name="Google Shape;97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4"/>
            <p:cNvGrpSpPr/>
            <p:nvPr/>
          </p:nvGrpSpPr>
          <p:grpSpPr>
            <a:xfrm>
              <a:off x="1486878" y="3151224"/>
              <a:ext cx="773703" cy="863217"/>
              <a:chOff x="0" y="14263"/>
              <a:chExt cx="1044275" cy="1165250"/>
            </a:xfrm>
          </p:grpSpPr>
          <p:sp>
            <p:nvSpPr>
              <p:cNvPr id="978" name="Google Shape;97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2" name="Google Shape;982;p34"/>
          <p:cNvGrpSpPr/>
          <p:nvPr/>
        </p:nvGrpSpPr>
        <p:grpSpPr>
          <a:xfrm rot="10800000">
            <a:off x="6096017" y="3457465"/>
            <a:ext cx="3047983" cy="1679303"/>
            <a:chOff x="713225" y="3151224"/>
            <a:chExt cx="1547357" cy="863217"/>
          </a:xfrm>
        </p:grpSpPr>
        <p:grpSp>
          <p:nvGrpSpPr>
            <p:cNvPr id="983" name="Google Shape;983;p34"/>
            <p:cNvGrpSpPr/>
            <p:nvPr/>
          </p:nvGrpSpPr>
          <p:grpSpPr>
            <a:xfrm>
              <a:off x="713225" y="3151224"/>
              <a:ext cx="773703" cy="863217"/>
              <a:chOff x="0" y="14263"/>
              <a:chExt cx="1044275" cy="1165250"/>
            </a:xfrm>
          </p:grpSpPr>
          <p:sp>
            <p:nvSpPr>
              <p:cNvPr id="984" name="Google Shape;98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34"/>
            <p:cNvGrpSpPr/>
            <p:nvPr/>
          </p:nvGrpSpPr>
          <p:grpSpPr>
            <a:xfrm>
              <a:off x="1486878" y="3151224"/>
              <a:ext cx="773703" cy="863217"/>
              <a:chOff x="0" y="14263"/>
              <a:chExt cx="1044275" cy="1165250"/>
            </a:xfrm>
          </p:grpSpPr>
          <p:sp>
            <p:nvSpPr>
              <p:cNvPr id="989" name="Google Shape;98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ioRhyme"/>
              <a:buNone/>
              <a:defRPr sz="3000">
                <a:solidFill>
                  <a:schemeClr val="dk1"/>
                </a:solidFill>
                <a:latin typeface="BioRhyme"/>
                <a:ea typeface="BioRhyme"/>
                <a:cs typeface="BioRhyme"/>
                <a:sym typeface="BioRhym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79" r:id="rId6"/>
    <p:sldLayoutId id="214748368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adheshyamkollipara/bank-customer-churn/dat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8"/>
          <p:cNvSpPr txBox="1">
            <a:spLocks noGrp="1"/>
          </p:cNvSpPr>
          <p:nvPr>
            <p:ph type="ctrTitle"/>
          </p:nvPr>
        </p:nvSpPr>
        <p:spPr>
          <a:xfrm>
            <a:off x="1396950" y="934336"/>
            <a:ext cx="6350100" cy="21078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4800" dirty="0">
                <a:latin typeface="Times New Roman" panose="02020603050405020304" pitchFamily="18" charset="0"/>
                <a:cs typeface="Times New Roman" panose="02020603050405020304" pitchFamily="18" charset="0"/>
              </a:rPr>
              <a:t>CUSTOMER CHURN PREDICTION</a:t>
            </a:r>
            <a:r>
              <a:rPr lang="en" sz="4800" dirty="0">
                <a:latin typeface="Times New Roman" panose="02020603050405020304" pitchFamily="18" charset="0"/>
                <a:cs typeface="Times New Roman" panose="02020603050405020304" pitchFamily="18" charset="0"/>
              </a:rPr>
              <a:t> </a:t>
            </a:r>
            <a:endParaRPr sz="4800" dirty="0">
              <a:latin typeface="Times New Roman" panose="02020603050405020304" pitchFamily="18" charset="0"/>
              <a:cs typeface="Times New Roman" panose="02020603050405020304" pitchFamily="18" charset="0"/>
            </a:endParaRPr>
          </a:p>
        </p:txBody>
      </p:sp>
      <p:sp>
        <p:nvSpPr>
          <p:cNvPr id="1004" name="Google Shape;1004;p38"/>
          <p:cNvSpPr txBox="1">
            <a:spLocks noGrp="1"/>
          </p:cNvSpPr>
          <p:nvPr>
            <p:ph type="subTitle" idx="1"/>
          </p:nvPr>
        </p:nvSpPr>
        <p:spPr>
          <a:xfrm>
            <a:off x="4572000" y="4061637"/>
            <a:ext cx="4528800" cy="5246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MISNA K J</a:t>
            </a:r>
          </a:p>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30/01/2024</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6770A8-5F19-40A5-9477-2F43E32A1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643" y="999460"/>
            <a:ext cx="6345976" cy="38915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936C94-4D7D-442D-9122-9E18497B8FBA}"/>
              </a:ext>
            </a:extLst>
          </p:cNvPr>
          <p:cNvSpPr txBox="1"/>
          <p:nvPr/>
        </p:nvSpPr>
        <p:spPr>
          <a:xfrm>
            <a:off x="3221665" y="252523"/>
            <a:ext cx="2225289" cy="400110"/>
          </a:xfrm>
          <a:prstGeom prst="rect">
            <a:avLst/>
          </a:prstGeom>
          <a:noFill/>
        </p:spPr>
        <p:txBody>
          <a:bodyPr wrap="none" rtlCol="0">
            <a:spAutoFit/>
          </a:bodyPr>
          <a:lstStyle/>
          <a:p>
            <a:r>
              <a:rPr lang="en-US" sz="2000" dirty="0">
                <a:solidFill>
                  <a:schemeClr val="tx1"/>
                </a:solidFill>
                <a:latin typeface="Times New Roman" panose="02020603050405020304" pitchFamily="18" charset="0"/>
                <a:cs typeface="Times New Roman" panose="02020603050405020304" pitchFamily="18" charset="0"/>
              </a:rPr>
              <a:t>CORRRELATION</a:t>
            </a:r>
          </a:p>
        </p:txBody>
      </p:sp>
    </p:spTree>
    <p:extLst>
      <p:ext uri="{BB962C8B-B14F-4D97-AF65-F5344CB8AC3E}">
        <p14:creationId xmlns:p14="http://schemas.microsoft.com/office/powerpoint/2010/main" val="158043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15E88-EB71-41BD-82DF-8EBBB70DED25}"/>
              </a:ext>
            </a:extLst>
          </p:cNvPr>
          <p:cNvPicPr>
            <a:picLocks noChangeAspect="1"/>
          </p:cNvPicPr>
          <p:nvPr/>
        </p:nvPicPr>
        <p:blipFill>
          <a:blip r:embed="rId2"/>
          <a:stretch>
            <a:fillRect/>
          </a:stretch>
        </p:blipFill>
        <p:spPr>
          <a:xfrm>
            <a:off x="1098340" y="798661"/>
            <a:ext cx="6947319" cy="3950216"/>
          </a:xfrm>
          <a:prstGeom prst="rect">
            <a:avLst/>
          </a:prstGeom>
        </p:spPr>
      </p:pic>
    </p:spTree>
    <p:extLst>
      <p:ext uri="{BB962C8B-B14F-4D97-AF65-F5344CB8AC3E}">
        <p14:creationId xmlns:p14="http://schemas.microsoft.com/office/powerpoint/2010/main" val="49549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2AD49-6B51-4BAA-9636-10020FCC5B70}"/>
              </a:ext>
            </a:extLst>
          </p:cNvPr>
          <p:cNvPicPr>
            <a:picLocks noChangeAspect="1"/>
          </p:cNvPicPr>
          <p:nvPr/>
        </p:nvPicPr>
        <p:blipFill>
          <a:blip r:embed="rId2"/>
          <a:stretch>
            <a:fillRect/>
          </a:stretch>
        </p:blipFill>
        <p:spPr>
          <a:xfrm>
            <a:off x="548634" y="926251"/>
            <a:ext cx="7936147" cy="3950216"/>
          </a:xfrm>
          <a:prstGeom prst="rect">
            <a:avLst/>
          </a:prstGeom>
        </p:spPr>
      </p:pic>
      <p:sp>
        <p:nvSpPr>
          <p:cNvPr id="6" name="TextBox 5">
            <a:extLst>
              <a:ext uri="{FF2B5EF4-FFF2-40B4-BE49-F238E27FC236}">
                <a16:creationId xmlns:a16="http://schemas.microsoft.com/office/drawing/2014/main" id="{1DD78619-E49E-4B1E-8641-4146D6B5DA4C}"/>
              </a:ext>
            </a:extLst>
          </p:cNvPr>
          <p:cNvSpPr txBox="1"/>
          <p:nvPr/>
        </p:nvSpPr>
        <p:spPr>
          <a:xfrm>
            <a:off x="548634" y="404037"/>
            <a:ext cx="5001690"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solidFill>
              </a:rPr>
              <a:t>Active customers are less likely to leave the bank.</a:t>
            </a:r>
          </a:p>
        </p:txBody>
      </p:sp>
    </p:spTree>
    <p:extLst>
      <p:ext uri="{BB962C8B-B14F-4D97-AF65-F5344CB8AC3E}">
        <p14:creationId xmlns:p14="http://schemas.microsoft.com/office/powerpoint/2010/main" val="241594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E25C2-8A02-4B4F-BB59-24B9AC74F701}"/>
              </a:ext>
            </a:extLst>
          </p:cNvPr>
          <p:cNvPicPr>
            <a:picLocks noChangeAspect="1"/>
          </p:cNvPicPr>
          <p:nvPr/>
        </p:nvPicPr>
        <p:blipFill>
          <a:blip r:embed="rId2"/>
          <a:stretch>
            <a:fillRect/>
          </a:stretch>
        </p:blipFill>
        <p:spPr>
          <a:xfrm>
            <a:off x="1018596" y="596642"/>
            <a:ext cx="7106808" cy="3950216"/>
          </a:xfrm>
          <a:prstGeom prst="rect">
            <a:avLst/>
          </a:prstGeom>
        </p:spPr>
      </p:pic>
    </p:spTree>
    <p:extLst>
      <p:ext uri="{BB962C8B-B14F-4D97-AF65-F5344CB8AC3E}">
        <p14:creationId xmlns:p14="http://schemas.microsoft.com/office/powerpoint/2010/main" val="400375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24C8B9-3FAE-4B9A-A6F8-948587D96BD6}"/>
              </a:ext>
            </a:extLst>
          </p:cNvPr>
          <p:cNvPicPr>
            <a:picLocks noChangeAspect="1"/>
          </p:cNvPicPr>
          <p:nvPr/>
        </p:nvPicPr>
        <p:blipFill>
          <a:blip r:embed="rId2"/>
          <a:stretch>
            <a:fillRect/>
          </a:stretch>
        </p:blipFill>
        <p:spPr>
          <a:xfrm>
            <a:off x="940655" y="672238"/>
            <a:ext cx="7086925" cy="4160528"/>
          </a:xfrm>
          <a:prstGeom prst="rect">
            <a:avLst/>
          </a:prstGeom>
        </p:spPr>
      </p:pic>
    </p:spTree>
    <p:extLst>
      <p:ext uri="{BB962C8B-B14F-4D97-AF65-F5344CB8AC3E}">
        <p14:creationId xmlns:p14="http://schemas.microsoft.com/office/powerpoint/2010/main" val="32943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D1D02-BCF7-41FD-BD22-806B8AC8EA27}"/>
              </a:ext>
            </a:extLst>
          </p:cNvPr>
          <p:cNvSpPr txBox="1"/>
          <p:nvPr/>
        </p:nvSpPr>
        <p:spPr>
          <a:xfrm>
            <a:off x="1786270" y="217975"/>
            <a:ext cx="7208875"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MACHINE LEARNING MODEL</a:t>
            </a:r>
          </a:p>
        </p:txBody>
      </p:sp>
      <p:sp>
        <p:nvSpPr>
          <p:cNvPr id="3" name="TextBox 2">
            <a:extLst>
              <a:ext uri="{FF2B5EF4-FFF2-40B4-BE49-F238E27FC236}">
                <a16:creationId xmlns:a16="http://schemas.microsoft.com/office/drawing/2014/main" id="{BD3FD5E2-7697-47DF-B6E9-47FE20E8E906}"/>
              </a:ext>
            </a:extLst>
          </p:cNvPr>
          <p:cNvSpPr txBox="1"/>
          <p:nvPr/>
        </p:nvSpPr>
        <p:spPr>
          <a:xfrm>
            <a:off x="457200" y="1127051"/>
            <a:ext cx="822960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Customer churn prediction is a common use case in machine learning, and the choice of algorithms/models depends on various factors such as the characteristics of the data, interpretability requirements, and the specific goals of the prediction task.</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From the analysis it is clear that the given data set is an imbalanced data set.</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A10C33-3A65-438B-8EFB-2BB4B529564F}"/>
              </a:ext>
            </a:extLst>
          </p:cNvPr>
          <p:cNvPicPr>
            <a:picLocks noChangeAspect="1"/>
          </p:cNvPicPr>
          <p:nvPr/>
        </p:nvPicPr>
        <p:blipFill>
          <a:blip r:embed="rId2"/>
          <a:stretch>
            <a:fillRect/>
          </a:stretch>
        </p:blipFill>
        <p:spPr>
          <a:xfrm>
            <a:off x="3131732" y="3478286"/>
            <a:ext cx="2152650" cy="1076325"/>
          </a:xfrm>
          <a:prstGeom prst="rect">
            <a:avLst/>
          </a:prstGeom>
        </p:spPr>
      </p:pic>
    </p:spTree>
    <p:extLst>
      <p:ext uri="{BB962C8B-B14F-4D97-AF65-F5344CB8AC3E}">
        <p14:creationId xmlns:p14="http://schemas.microsoft.com/office/powerpoint/2010/main" val="425691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B25F-0C13-4543-8D32-B443BFBB525F}"/>
              </a:ext>
            </a:extLst>
          </p:cNvPr>
          <p:cNvSpPr txBox="1"/>
          <p:nvPr/>
        </p:nvSpPr>
        <p:spPr>
          <a:xfrm>
            <a:off x="568841" y="925033"/>
            <a:ext cx="8006317" cy="2951064"/>
          </a:xfrm>
          <a:prstGeom prst="rect">
            <a:avLst/>
          </a:prstGeom>
          <a:noFill/>
        </p:spPr>
        <p:txBody>
          <a:bodyPr wrap="square" rtlCol="0">
            <a:spAutoFit/>
          </a:bodyPr>
          <a:lstStyle/>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Here the number of churned customers is significantly lower than non-churned ones. </a:t>
            </a:r>
          </a:p>
          <a:p>
            <a:pPr marL="285750" indent="-285750">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Random Forests </a:t>
            </a:r>
            <a:r>
              <a:rPr lang="en-US" sz="1800" dirty="0">
                <a:solidFill>
                  <a:schemeClr val="tx1"/>
                </a:solidFill>
                <a:latin typeface="Times New Roman" panose="02020603050405020304" pitchFamily="18" charset="0"/>
                <a:cs typeface="Times New Roman" panose="02020603050405020304" pitchFamily="18" charset="0"/>
              </a:rPr>
              <a:t>are known for their robustness and ability to handle imbalanced,  datasets well. The ensemble nature of random forests, with multiple decision trees, can mitigate the impact of class imbalance.</a:t>
            </a:r>
          </a:p>
        </p:txBody>
      </p:sp>
    </p:spTree>
    <p:extLst>
      <p:ext uri="{BB962C8B-B14F-4D97-AF65-F5344CB8AC3E}">
        <p14:creationId xmlns:p14="http://schemas.microsoft.com/office/powerpoint/2010/main" val="40934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A70D2C-5C7E-4328-B870-C1D361BDD898}"/>
              </a:ext>
            </a:extLst>
          </p:cNvPr>
          <p:cNvSpPr txBox="1"/>
          <p:nvPr/>
        </p:nvSpPr>
        <p:spPr>
          <a:xfrm>
            <a:off x="2216888" y="276447"/>
            <a:ext cx="4710223"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MODEL EVALUATION</a:t>
            </a:r>
          </a:p>
        </p:txBody>
      </p:sp>
      <p:sp>
        <p:nvSpPr>
          <p:cNvPr id="3" name="TextBox 2">
            <a:extLst>
              <a:ext uri="{FF2B5EF4-FFF2-40B4-BE49-F238E27FC236}">
                <a16:creationId xmlns:a16="http://schemas.microsoft.com/office/drawing/2014/main" id="{E7BE9C9E-8AF3-417F-9F53-F871A62DCAC7}"/>
              </a:ext>
            </a:extLst>
          </p:cNvPr>
          <p:cNvSpPr txBox="1"/>
          <p:nvPr/>
        </p:nvSpPr>
        <p:spPr>
          <a:xfrm>
            <a:off x="574158" y="1398114"/>
            <a:ext cx="3508744"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random forest model got a 0.86 accuracy score.</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Confusion matrix </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relatively high accuracy suggests that the model performs well overall in terms of correct predictions.</a:t>
            </a:r>
          </a:p>
          <a:p>
            <a:pPr marL="285750" indent="-285750">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502651-7061-4A94-87BF-E0039CA6607B}"/>
              </a:ext>
            </a:extLst>
          </p:cNvPr>
          <p:cNvPicPr>
            <a:picLocks noChangeAspect="1"/>
          </p:cNvPicPr>
          <p:nvPr/>
        </p:nvPicPr>
        <p:blipFill>
          <a:blip r:embed="rId2"/>
          <a:stretch>
            <a:fillRect/>
          </a:stretch>
        </p:blipFill>
        <p:spPr>
          <a:xfrm>
            <a:off x="4692604" y="1398114"/>
            <a:ext cx="4033077" cy="3007242"/>
          </a:xfrm>
          <a:prstGeom prst="rect">
            <a:avLst/>
          </a:prstGeom>
        </p:spPr>
      </p:pic>
    </p:spTree>
    <p:extLst>
      <p:ext uri="{BB962C8B-B14F-4D97-AF65-F5344CB8AC3E}">
        <p14:creationId xmlns:p14="http://schemas.microsoft.com/office/powerpoint/2010/main" val="270193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62BBA-4BEB-4FA9-9C42-3F702326F0E3}"/>
              </a:ext>
            </a:extLst>
          </p:cNvPr>
          <p:cNvSpPr txBox="1"/>
          <p:nvPr/>
        </p:nvSpPr>
        <p:spPr>
          <a:xfrm>
            <a:off x="2073349" y="265814"/>
            <a:ext cx="5390706"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PROJECT EXTENSIONS</a:t>
            </a:r>
          </a:p>
        </p:txBody>
      </p:sp>
      <p:sp>
        <p:nvSpPr>
          <p:cNvPr id="5" name="TextBox 4">
            <a:extLst>
              <a:ext uri="{FF2B5EF4-FFF2-40B4-BE49-F238E27FC236}">
                <a16:creationId xmlns:a16="http://schemas.microsoft.com/office/drawing/2014/main" id="{04A902D1-ECEE-4BF8-AF2D-D86C146DF08D}"/>
              </a:ext>
            </a:extLst>
          </p:cNvPr>
          <p:cNvSpPr txBox="1"/>
          <p:nvPr/>
        </p:nvSpPr>
        <p:spPr>
          <a:xfrm>
            <a:off x="467833" y="1520456"/>
            <a:ext cx="8038214"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Explore additional features or transformations of existing features that could improve model performance.</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Investigate advanced techniques for handling imbalanced data. While this model achieved a balance between precision and recall, techniques like advanced resampling methods, cost-sensitive learning, or ensemble methods designed for imbalanced data could further enhance model performance.</a:t>
            </a:r>
          </a:p>
        </p:txBody>
      </p:sp>
    </p:spTree>
    <p:extLst>
      <p:ext uri="{BB962C8B-B14F-4D97-AF65-F5344CB8AC3E}">
        <p14:creationId xmlns:p14="http://schemas.microsoft.com/office/powerpoint/2010/main" val="386558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B96F2-E8CC-4A62-891C-F45DB74AE2E9}"/>
              </a:ext>
            </a:extLst>
          </p:cNvPr>
          <p:cNvSpPr txBox="1"/>
          <p:nvPr/>
        </p:nvSpPr>
        <p:spPr>
          <a:xfrm>
            <a:off x="2833576" y="175453"/>
            <a:ext cx="3476847"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7DFB42B4-76CA-4C03-91CE-BE3FD65BE0E7}"/>
              </a:ext>
            </a:extLst>
          </p:cNvPr>
          <p:cNvSpPr txBox="1"/>
          <p:nvPr/>
        </p:nvSpPr>
        <p:spPr>
          <a:xfrm>
            <a:off x="393405" y="861237"/>
            <a:ext cx="8272130" cy="4110741"/>
          </a:xfrm>
          <a:prstGeom prst="rect">
            <a:avLst/>
          </a:prstGeom>
          <a:noFill/>
        </p:spPr>
        <p:txBody>
          <a:bodyPr wrap="square" rtlCol="0">
            <a:spAutoFit/>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the Random Forest model developed for bank customer churn prediction has demonstrated strong predictive capabilities with an impressive accuracy score of 86%. This indicates that the model correctly predicted the churn status for a substantial portion of the 1000 customers in the dataset.</a:t>
            </a:r>
          </a:p>
          <a:p>
            <a:pPr algn="just">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The success of the project lies in the model's ability to provide valuable insights into potential churn, enabling the bank to take proactive measures to retain customers. However, ongoing enhancements could include exploring advanced feature engineering, addressing imbalanced data challenges, and considering more sophisticated modeling techniques for continuous improvement.</a:t>
            </a:r>
          </a:p>
          <a:p>
            <a:pPr algn="just">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This project's outcomes are poised to empower the bank with a reliable tool for customer churn prediction, contributing to informed decision-making and customer retention strategies.</a:t>
            </a:r>
          </a:p>
        </p:txBody>
      </p:sp>
    </p:spTree>
    <p:extLst>
      <p:ext uri="{BB962C8B-B14F-4D97-AF65-F5344CB8AC3E}">
        <p14:creationId xmlns:p14="http://schemas.microsoft.com/office/powerpoint/2010/main" val="360393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6" name="TextBox 5">
            <a:extLst>
              <a:ext uri="{FF2B5EF4-FFF2-40B4-BE49-F238E27FC236}">
                <a16:creationId xmlns:a16="http://schemas.microsoft.com/office/drawing/2014/main" id="{F77C1A14-8A0B-4E59-9E8A-20856FA50900}"/>
              </a:ext>
            </a:extLst>
          </p:cNvPr>
          <p:cNvSpPr txBox="1"/>
          <p:nvPr/>
        </p:nvSpPr>
        <p:spPr>
          <a:xfrm>
            <a:off x="2700669" y="454567"/>
            <a:ext cx="3742661"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ACF98C50-76C8-41EC-B6C5-123E120FAC1A}"/>
              </a:ext>
            </a:extLst>
          </p:cNvPr>
          <p:cNvSpPr txBox="1"/>
          <p:nvPr/>
        </p:nvSpPr>
        <p:spPr>
          <a:xfrm>
            <a:off x="680484" y="1297171"/>
            <a:ext cx="7825563" cy="2806987"/>
          </a:xfrm>
          <a:prstGeom prst="rect">
            <a:avLst/>
          </a:prstGeom>
          <a:noFill/>
        </p:spPr>
        <p:txBody>
          <a:bodyPr wrap="square" rtlCol="0">
            <a:spAutoFit/>
          </a:bodyPr>
          <a:lstStyle/>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Customer churn refers to the phenomenon where customers discontinue their services or subscriptions with a business. Predicting customer churn is crucial for businesses across various industries as it helps them identify and retain customers at risk of leaving. By understanding the factors contributing to churn, businesses can implement targeted strategies to retain customers and enhance overall customer satisfaction.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0EBC2D-8155-4AC4-9AEA-5813E7CF56FF}"/>
              </a:ext>
            </a:extLst>
          </p:cNvPr>
          <p:cNvSpPr txBox="1"/>
          <p:nvPr/>
        </p:nvSpPr>
        <p:spPr>
          <a:xfrm>
            <a:off x="3370520" y="1818167"/>
            <a:ext cx="6326372" cy="1015663"/>
          </a:xfrm>
          <a:prstGeom prst="rect">
            <a:avLst/>
          </a:prstGeom>
          <a:noFill/>
        </p:spPr>
        <p:txBody>
          <a:bodyPr wrap="square" rtlCol="0">
            <a:spAutoFit/>
          </a:bodyPr>
          <a:lstStyle/>
          <a:p>
            <a:r>
              <a:rPr lang="en-US" sz="6000" dirty="0">
                <a:solidFill>
                  <a:schemeClr val="tx1"/>
                </a:solidFill>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16741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B53452-3D85-4F5F-B6C8-19C5B86B3C67}"/>
              </a:ext>
            </a:extLst>
          </p:cNvPr>
          <p:cNvSpPr txBox="1"/>
          <p:nvPr/>
        </p:nvSpPr>
        <p:spPr>
          <a:xfrm>
            <a:off x="2058536" y="1999189"/>
            <a:ext cx="4395427" cy="923330"/>
          </a:xfrm>
          <a:prstGeom prst="rect">
            <a:avLst/>
          </a:prstGeom>
          <a:noFill/>
        </p:spPr>
        <p:txBody>
          <a:bodyPr wrap="square" rtlCol="0">
            <a:spAutoFit/>
          </a:bodyPr>
          <a:lstStyle/>
          <a:p>
            <a:r>
              <a:rPr lang="en-US" sz="5400" dirty="0">
                <a:solidFill>
                  <a:schemeClr val="tx1"/>
                </a:solidFill>
                <a:latin typeface="Times New Roman" panose="02020603050405020304" pitchFamily="18" charset="0"/>
                <a:cs typeface="Times New Roman" panose="02020603050405020304" pitchFamily="18" charset="0"/>
              </a:rPr>
              <a:t>THANK YOU</a:t>
            </a:r>
          </a:p>
        </p:txBody>
      </p:sp>
      <p:grpSp>
        <p:nvGrpSpPr>
          <p:cNvPr id="5" name="Google Shape;9824;p85">
            <a:extLst>
              <a:ext uri="{FF2B5EF4-FFF2-40B4-BE49-F238E27FC236}">
                <a16:creationId xmlns:a16="http://schemas.microsoft.com/office/drawing/2014/main" id="{5CD0E16E-FC34-4BEF-BDD8-F87C828F2152}"/>
              </a:ext>
            </a:extLst>
          </p:cNvPr>
          <p:cNvGrpSpPr/>
          <p:nvPr/>
        </p:nvGrpSpPr>
        <p:grpSpPr>
          <a:xfrm>
            <a:off x="6448600" y="2051694"/>
            <a:ext cx="760265" cy="729845"/>
            <a:chOff x="1408777" y="3680964"/>
            <a:chExt cx="357720" cy="355148"/>
          </a:xfrm>
        </p:grpSpPr>
        <p:sp>
          <p:nvSpPr>
            <p:cNvPr id="6" name="Google Shape;9825;p85">
              <a:extLst>
                <a:ext uri="{FF2B5EF4-FFF2-40B4-BE49-F238E27FC236}">
                  <a16:creationId xmlns:a16="http://schemas.microsoft.com/office/drawing/2014/main" id="{20905F1C-53CE-44D3-845F-9BF2B72D24CD}"/>
                </a:ext>
              </a:extLst>
            </p:cNvPr>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26;p85">
              <a:extLst>
                <a:ext uri="{FF2B5EF4-FFF2-40B4-BE49-F238E27FC236}">
                  <a16:creationId xmlns:a16="http://schemas.microsoft.com/office/drawing/2014/main" id="{EB1A1CE8-0114-4C1F-9A1A-B43F3F4D19A8}"/>
                </a:ext>
              </a:extLst>
            </p:cNvPr>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27;p85">
              <a:extLst>
                <a:ext uri="{FF2B5EF4-FFF2-40B4-BE49-F238E27FC236}">
                  <a16:creationId xmlns:a16="http://schemas.microsoft.com/office/drawing/2014/main" id="{16B45C27-798E-4A34-B92D-F56C9A202A6E}"/>
                </a:ext>
              </a:extLst>
            </p:cNvPr>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28;p85">
              <a:extLst>
                <a:ext uri="{FF2B5EF4-FFF2-40B4-BE49-F238E27FC236}">
                  <a16:creationId xmlns:a16="http://schemas.microsoft.com/office/drawing/2014/main" id="{A29A91FD-5CF6-41D0-BE7B-89AD7B3C7BE0}"/>
                </a:ext>
              </a:extLst>
            </p:cNvPr>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29;p85">
              <a:extLst>
                <a:ext uri="{FF2B5EF4-FFF2-40B4-BE49-F238E27FC236}">
                  <a16:creationId xmlns:a16="http://schemas.microsoft.com/office/drawing/2014/main" id="{96096115-B365-40E9-A9C9-52E3940E4CAE}"/>
                </a:ext>
              </a:extLst>
            </p:cNvPr>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09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178FCC-EBCC-45F5-9E0B-A24F5F4E6152}"/>
              </a:ext>
            </a:extLst>
          </p:cNvPr>
          <p:cNvSpPr txBox="1"/>
          <p:nvPr/>
        </p:nvSpPr>
        <p:spPr>
          <a:xfrm>
            <a:off x="1366282" y="382772"/>
            <a:ext cx="6305107" cy="584775"/>
          </a:xfrm>
          <a:prstGeom prst="rect">
            <a:avLst/>
          </a:prstGeom>
          <a:noFill/>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RELEVANCE OF THE PROBLEM</a:t>
            </a:r>
          </a:p>
        </p:txBody>
      </p:sp>
      <p:sp>
        <p:nvSpPr>
          <p:cNvPr id="5" name="TextBox 4">
            <a:extLst>
              <a:ext uri="{FF2B5EF4-FFF2-40B4-BE49-F238E27FC236}">
                <a16:creationId xmlns:a16="http://schemas.microsoft.com/office/drawing/2014/main" id="{E77EA600-DFDA-4203-804E-0479E72D472E}"/>
              </a:ext>
            </a:extLst>
          </p:cNvPr>
          <p:cNvSpPr txBox="1"/>
          <p:nvPr/>
        </p:nvSpPr>
        <p:spPr>
          <a:xfrm>
            <a:off x="616687" y="1254642"/>
            <a:ext cx="7804299" cy="2806987"/>
          </a:xfrm>
          <a:prstGeom prst="rect">
            <a:avLst/>
          </a:prstGeom>
          <a:noFill/>
        </p:spPr>
        <p:txBody>
          <a:bodyPr wrap="square" rtlCol="0">
            <a:spAutoFit/>
          </a:bodyPr>
          <a:lstStyle/>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The significance of customer churn prediction lies in its direct impact on a company's revenue and growth. Acquiring new customers is typically more expensive than retaining existing ones. Identifying potential churners allows businesses to proactively address issues, provide personalized incentives, and improve customer engagement, thereby reducing churn rates and maintaining a loyal customer base.</a:t>
            </a:r>
          </a:p>
        </p:txBody>
      </p:sp>
    </p:spTree>
    <p:extLst>
      <p:ext uri="{BB962C8B-B14F-4D97-AF65-F5344CB8AC3E}">
        <p14:creationId xmlns:p14="http://schemas.microsoft.com/office/powerpoint/2010/main" val="261384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B173B1-E8B0-4003-95C7-9C0FF4E1FF76}"/>
              </a:ext>
            </a:extLst>
          </p:cNvPr>
          <p:cNvSpPr txBox="1"/>
          <p:nvPr/>
        </p:nvSpPr>
        <p:spPr>
          <a:xfrm>
            <a:off x="2626241" y="1084520"/>
            <a:ext cx="3891516"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PROJECT GOAL</a:t>
            </a:r>
          </a:p>
        </p:txBody>
      </p:sp>
      <p:sp>
        <p:nvSpPr>
          <p:cNvPr id="5" name="TextBox 4">
            <a:extLst>
              <a:ext uri="{FF2B5EF4-FFF2-40B4-BE49-F238E27FC236}">
                <a16:creationId xmlns:a16="http://schemas.microsoft.com/office/drawing/2014/main" id="{6B105CE4-C699-4AD0-8B00-B72EF123B8D7}"/>
              </a:ext>
            </a:extLst>
          </p:cNvPr>
          <p:cNvSpPr txBox="1"/>
          <p:nvPr/>
        </p:nvSpPr>
        <p:spPr>
          <a:xfrm>
            <a:off x="696432" y="1967022"/>
            <a:ext cx="7751135"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Develop an effective machine learning model for customer churn prediction.</a:t>
            </a: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By deploying effective churn prevention strategies, the goal is to minimize customer attrition and maximize the lifetime value of each customer. </a:t>
            </a: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3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0"/>
          <p:cNvSpPr txBox="1">
            <a:spLocks noGrp="1"/>
          </p:cNvSpPr>
          <p:nvPr>
            <p:ph type="title"/>
          </p:nvPr>
        </p:nvSpPr>
        <p:spPr>
          <a:xfrm>
            <a:off x="3003028" y="88564"/>
            <a:ext cx="26992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p:txBody>
      </p:sp>
      <p:sp>
        <p:nvSpPr>
          <p:cNvPr id="1020" name="Google Shape;1020;p40"/>
          <p:cNvSpPr txBox="1">
            <a:spLocks noGrp="1"/>
          </p:cNvSpPr>
          <p:nvPr>
            <p:ph type="subTitle" idx="1"/>
          </p:nvPr>
        </p:nvSpPr>
        <p:spPr>
          <a:xfrm>
            <a:off x="1186079" y="793787"/>
            <a:ext cx="3359824" cy="1072192"/>
          </a:xfrm>
          <a:prstGeom prst="rect">
            <a:avLst/>
          </a:prstGeom>
        </p:spPr>
        <p:txBody>
          <a:bodyPr spcFirstLastPara="1" wrap="square" lIns="91425" tIns="91425" rIns="91425" bIns="91425" anchor="t" anchorCtr="0">
            <a:noAutofit/>
          </a:bodyPr>
          <a:lstStyle/>
          <a:p>
            <a:pPr marL="0" lvl="0" indent="0" algn="just"/>
            <a:r>
              <a:rPr lang="en-US" b="1" dirty="0"/>
              <a:t>Data Collection and Exploration :</a:t>
            </a:r>
          </a:p>
          <a:p>
            <a:pPr marL="285750" lvl="0" indent="-285750" algn="just">
              <a:buFont typeface="Arial" panose="020B0604020202020204" pitchFamily="34" charset="0"/>
              <a:buChar char="•"/>
            </a:pPr>
            <a:r>
              <a:rPr lang="en-US" dirty="0"/>
              <a:t>Collect relevant data on customer interactions and demographics.</a:t>
            </a:r>
          </a:p>
          <a:p>
            <a:pPr marL="285750" lvl="0" indent="-285750" algn="just">
              <a:buFont typeface="Arial" panose="020B0604020202020204" pitchFamily="34" charset="0"/>
              <a:buChar char="•"/>
            </a:pPr>
            <a:r>
              <a:rPr lang="en-US" dirty="0"/>
              <a:t>Explore and analyze to get insights about customer behavior.</a:t>
            </a:r>
            <a:endParaRPr dirty="0"/>
          </a:p>
        </p:txBody>
      </p:sp>
      <p:sp>
        <p:nvSpPr>
          <p:cNvPr id="1021" name="Google Shape;1021;p40"/>
          <p:cNvSpPr txBox="1">
            <a:spLocks noGrp="1"/>
          </p:cNvSpPr>
          <p:nvPr>
            <p:ph type="subTitle" idx="2"/>
          </p:nvPr>
        </p:nvSpPr>
        <p:spPr>
          <a:xfrm>
            <a:off x="1186079" y="2269375"/>
            <a:ext cx="3359824" cy="484800"/>
          </a:xfrm>
          <a:prstGeom prst="rect">
            <a:avLst/>
          </a:prstGeom>
        </p:spPr>
        <p:txBody>
          <a:bodyPr spcFirstLastPara="1" wrap="square" lIns="91425" tIns="91425" rIns="91425" bIns="91425" anchor="t" anchorCtr="0">
            <a:noAutofit/>
          </a:bodyPr>
          <a:lstStyle/>
          <a:p>
            <a:pPr marL="0" lvl="0" indent="0"/>
            <a:r>
              <a:rPr lang="en-US" b="1" dirty="0"/>
              <a:t>Feature Engineering :</a:t>
            </a:r>
          </a:p>
          <a:p>
            <a:pPr marL="285750" lvl="0" indent="-285750">
              <a:buFont typeface="Arial" panose="020B0604020202020204" pitchFamily="34" charset="0"/>
              <a:buChar char="•"/>
            </a:pPr>
            <a:r>
              <a:rPr lang="en-US" dirty="0"/>
              <a:t>Identify key features.</a:t>
            </a:r>
          </a:p>
          <a:p>
            <a:pPr marL="285750" lvl="0" indent="-285750">
              <a:buFont typeface="Arial" panose="020B0604020202020204" pitchFamily="34" charset="0"/>
              <a:buChar char="•"/>
            </a:pPr>
            <a:r>
              <a:rPr lang="en-US" dirty="0"/>
              <a:t>Transform existing ones to enhance model performance</a:t>
            </a:r>
            <a:r>
              <a:rPr lang="en-US" b="1" dirty="0"/>
              <a:t>.</a:t>
            </a:r>
          </a:p>
        </p:txBody>
      </p:sp>
      <p:sp>
        <p:nvSpPr>
          <p:cNvPr id="1022" name="Google Shape;1022;p40"/>
          <p:cNvSpPr txBox="1">
            <a:spLocks noGrp="1"/>
          </p:cNvSpPr>
          <p:nvPr>
            <p:ph type="subTitle" idx="4"/>
          </p:nvPr>
        </p:nvSpPr>
        <p:spPr>
          <a:xfrm>
            <a:off x="5801223" y="826175"/>
            <a:ext cx="2990177" cy="484800"/>
          </a:xfrm>
          <a:prstGeom prst="rect">
            <a:avLst/>
          </a:prstGeom>
        </p:spPr>
        <p:txBody>
          <a:bodyPr spcFirstLastPara="1" wrap="square" lIns="91425" tIns="91425" rIns="91425" bIns="91425" anchor="t" anchorCtr="0">
            <a:noAutofit/>
          </a:bodyPr>
          <a:lstStyle/>
          <a:p>
            <a:pPr marL="0" lvl="0" indent="0" algn="just"/>
            <a:r>
              <a:rPr lang="en-US" b="1" dirty="0"/>
              <a:t>Model Selection :</a:t>
            </a:r>
          </a:p>
          <a:p>
            <a:pPr marL="285750" lvl="0" indent="-285750" algn="just">
              <a:buFont typeface="Arial" panose="020B0604020202020204" pitchFamily="34" charset="0"/>
              <a:buChar char="•"/>
            </a:pPr>
            <a:r>
              <a:rPr lang="en-US" dirty="0"/>
              <a:t>Choose appropriate machine learning models for churn prediction.</a:t>
            </a:r>
          </a:p>
          <a:p>
            <a:pPr marL="285750" lvl="0" indent="-285750" algn="just">
              <a:buFont typeface="Arial" panose="020B0604020202020204" pitchFamily="34" charset="0"/>
              <a:buChar char="•"/>
            </a:pPr>
            <a:r>
              <a:rPr lang="en-US" dirty="0"/>
              <a:t>Experiment with different algorithms and ensemble methods to find the most effective approach.</a:t>
            </a:r>
            <a:endParaRPr dirty="0"/>
          </a:p>
        </p:txBody>
      </p:sp>
      <p:sp>
        <p:nvSpPr>
          <p:cNvPr id="1023" name="Google Shape;1023;p40"/>
          <p:cNvSpPr txBox="1">
            <a:spLocks noGrp="1"/>
          </p:cNvSpPr>
          <p:nvPr>
            <p:ph type="subTitle" idx="5"/>
          </p:nvPr>
        </p:nvSpPr>
        <p:spPr>
          <a:xfrm>
            <a:off x="5954232" y="3028372"/>
            <a:ext cx="2837167" cy="484800"/>
          </a:xfrm>
          <a:prstGeom prst="rect">
            <a:avLst/>
          </a:prstGeom>
        </p:spPr>
        <p:txBody>
          <a:bodyPr spcFirstLastPara="1" wrap="square" lIns="91425" tIns="91425" rIns="91425" bIns="91425" anchor="t" anchorCtr="0">
            <a:noAutofit/>
          </a:bodyPr>
          <a:lstStyle/>
          <a:p>
            <a:pPr marL="0" lvl="0" indent="0" algn="just"/>
            <a:r>
              <a:rPr lang="en-US" b="1" dirty="0"/>
              <a:t>Model Training and Evaluation:</a:t>
            </a:r>
          </a:p>
          <a:p>
            <a:pPr marL="285750" lvl="0" indent="-285750" algn="just">
              <a:buFont typeface="Arial" panose="020B0604020202020204" pitchFamily="34" charset="0"/>
              <a:buChar char="•"/>
            </a:pPr>
            <a:r>
              <a:rPr lang="en-US" dirty="0"/>
              <a:t>Train the selected models on the training dataset.</a:t>
            </a:r>
          </a:p>
          <a:p>
            <a:pPr marL="285750" lvl="0" indent="-285750" algn="just">
              <a:buFont typeface="Arial" panose="020B0604020202020204" pitchFamily="34" charset="0"/>
              <a:buChar char="•"/>
            </a:pPr>
            <a:r>
              <a:rPr lang="en-US" dirty="0"/>
              <a:t>Evaluate model performance using relevant metrics.</a:t>
            </a:r>
            <a:endParaRPr dirty="0"/>
          </a:p>
        </p:txBody>
      </p:sp>
      <p:sp>
        <p:nvSpPr>
          <p:cNvPr id="1024" name="Google Shape;1024;p40"/>
          <p:cNvSpPr txBox="1">
            <a:spLocks noGrp="1"/>
          </p:cNvSpPr>
          <p:nvPr>
            <p:ph type="subTitle" idx="6"/>
          </p:nvPr>
        </p:nvSpPr>
        <p:spPr>
          <a:xfrm>
            <a:off x="1186079" y="3575675"/>
            <a:ext cx="3292249" cy="484800"/>
          </a:xfrm>
          <a:prstGeom prst="rect">
            <a:avLst/>
          </a:prstGeom>
        </p:spPr>
        <p:txBody>
          <a:bodyPr spcFirstLastPara="1" wrap="square" lIns="91425" tIns="91425" rIns="91425" bIns="91425" anchor="t" anchorCtr="0">
            <a:noAutofit/>
          </a:bodyPr>
          <a:lstStyle/>
          <a:p>
            <a:pPr marL="0" lvl="0" indent="0" algn="just"/>
            <a:r>
              <a:rPr lang="en-US" b="1" dirty="0"/>
              <a:t>Data Preprocessing :</a:t>
            </a:r>
          </a:p>
          <a:p>
            <a:pPr marL="285750" lvl="0" indent="-285750" algn="just">
              <a:buFont typeface="Arial" panose="020B0604020202020204" pitchFamily="34" charset="0"/>
              <a:buChar char="•"/>
            </a:pPr>
            <a:r>
              <a:rPr lang="en-US" dirty="0"/>
              <a:t>Handle missing data.</a:t>
            </a:r>
          </a:p>
          <a:p>
            <a:pPr marL="285750" lvl="0" indent="-285750" algn="just">
              <a:buFont typeface="Arial" panose="020B0604020202020204" pitchFamily="34" charset="0"/>
              <a:buChar char="•"/>
            </a:pPr>
            <a:r>
              <a:rPr lang="en-US" dirty="0"/>
              <a:t>Ensure the dataset is suitable for machine learning algorithms.</a:t>
            </a:r>
            <a:endParaRPr dirty="0"/>
          </a:p>
        </p:txBody>
      </p:sp>
      <p:sp>
        <p:nvSpPr>
          <p:cNvPr id="1025" name="Google Shape;1025;p40"/>
          <p:cNvSpPr txBox="1">
            <a:spLocks noGrp="1"/>
          </p:cNvSpPr>
          <p:nvPr>
            <p:ph type="title" idx="7"/>
          </p:nvPr>
        </p:nvSpPr>
        <p:spPr>
          <a:xfrm>
            <a:off x="352600" y="988314"/>
            <a:ext cx="734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026" name="Google Shape;1026;p40"/>
          <p:cNvSpPr txBox="1">
            <a:spLocks noGrp="1"/>
          </p:cNvSpPr>
          <p:nvPr>
            <p:ph type="title" idx="8"/>
          </p:nvPr>
        </p:nvSpPr>
        <p:spPr>
          <a:xfrm>
            <a:off x="4967597" y="985135"/>
            <a:ext cx="734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027" name="Google Shape;1027;p40"/>
          <p:cNvSpPr txBox="1">
            <a:spLocks noGrp="1"/>
          </p:cNvSpPr>
          <p:nvPr>
            <p:ph type="title" idx="9"/>
          </p:nvPr>
        </p:nvSpPr>
        <p:spPr>
          <a:xfrm>
            <a:off x="352600" y="2435116"/>
            <a:ext cx="734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028" name="Google Shape;1028;p40"/>
          <p:cNvSpPr txBox="1">
            <a:spLocks noGrp="1"/>
          </p:cNvSpPr>
          <p:nvPr>
            <p:ph type="title" idx="13"/>
          </p:nvPr>
        </p:nvSpPr>
        <p:spPr>
          <a:xfrm>
            <a:off x="4967597" y="3129368"/>
            <a:ext cx="734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029" name="Google Shape;1029;p40"/>
          <p:cNvSpPr txBox="1">
            <a:spLocks noGrp="1"/>
          </p:cNvSpPr>
          <p:nvPr>
            <p:ph type="title" idx="14"/>
          </p:nvPr>
        </p:nvSpPr>
        <p:spPr>
          <a:xfrm>
            <a:off x="352600" y="3707586"/>
            <a:ext cx="734700" cy="44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080D1-5142-4FC7-9CFD-3D1C86352B40}"/>
              </a:ext>
            </a:extLst>
          </p:cNvPr>
          <p:cNvSpPr txBox="1"/>
          <p:nvPr/>
        </p:nvSpPr>
        <p:spPr>
          <a:xfrm>
            <a:off x="3561906" y="582817"/>
            <a:ext cx="3955311"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DATASET</a:t>
            </a:r>
          </a:p>
        </p:txBody>
      </p:sp>
      <p:sp>
        <p:nvSpPr>
          <p:cNvPr id="6" name="TextBox 5">
            <a:extLst>
              <a:ext uri="{FF2B5EF4-FFF2-40B4-BE49-F238E27FC236}">
                <a16:creationId xmlns:a16="http://schemas.microsoft.com/office/drawing/2014/main" id="{4E4661D9-1523-46F9-B69C-CE4C06C62450}"/>
              </a:ext>
            </a:extLst>
          </p:cNvPr>
          <p:cNvSpPr txBox="1"/>
          <p:nvPr/>
        </p:nvSpPr>
        <p:spPr>
          <a:xfrm>
            <a:off x="531628" y="1318437"/>
            <a:ext cx="7442791" cy="523220"/>
          </a:xfrm>
          <a:prstGeom prst="rect">
            <a:avLst/>
          </a:prstGeom>
          <a:noFill/>
        </p:spPr>
        <p:txBody>
          <a:bodyPr wrap="square" rtlCol="0">
            <a:spAutoFit/>
          </a:bodyPr>
          <a:lstStyle/>
          <a:p>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9" name="TextBox 8">
            <a:extLst>
              <a:ext uri="{FF2B5EF4-FFF2-40B4-BE49-F238E27FC236}">
                <a16:creationId xmlns:a16="http://schemas.microsoft.com/office/drawing/2014/main" id="{12810CDE-9F50-4C35-A3D5-8C8CDB869233}"/>
              </a:ext>
            </a:extLst>
          </p:cNvPr>
          <p:cNvSpPr txBox="1"/>
          <p:nvPr/>
        </p:nvSpPr>
        <p:spPr>
          <a:xfrm>
            <a:off x="659219" y="1601522"/>
            <a:ext cx="7953153"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source : Kaggle (</a:t>
            </a:r>
            <a:r>
              <a:rPr lang="en-US" sz="1800" dirty="0">
                <a:solidFill>
                  <a:schemeClr val="tx1"/>
                </a:solidFill>
                <a:latin typeface="Times New Roman" panose="02020603050405020304" pitchFamily="18" charset="0"/>
                <a:cs typeface="Times New Roman" panose="02020603050405020304" pitchFamily="18" charset="0"/>
                <a:hlinkClick r:id="rId2"/>
              </a:rPr>
              <a:t>https://www.kaggle.com//bank-customer-churn/data</a:t>
            </a:r>
            <a:r>
              <a:rPr lang="en-US" sz="1800" dirty="0">
                <a:solidFill>
                  <a:schemeClr val="tx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 This data set contains bank customer churn data of 10000 customers. It is advantageous for banks to know what leads a client towards the decision to leave the company.</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There is 12 features.</a:t>
            </a:r>
          </a:p>
        </p:txBody>
      </p:sp>
    </p:spTree>
    <p:extLst>
      <p:ext uri="{BB962C8B-B14F-4D97-AF65-F5344CB8AC3E}">
        <p14:creationId xmlns:p14="http://schemas.microsoft.com/office/powerpoint/2010/main" val="404469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2C68C6-D2D3-4D40-BF47-4832BFA11235}"/>
              </a:ext>
            </a:extLst>
          </p:cNvPr>
          <p:cNvSpPr txBox="1"/>
          <p:nvPr/>
        </p:nvSpPr>
        <p:spPr>
          <a:xfrm>
            <a:off x="2764465" y="316355"/>
            <a:ext cx="4497573"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TOPIC OVERVIEW</a:t>
            </a:r>
          </a:p>
        </p:txBody>
      </p:sp>
      <p:sp>
        <p:nvSpPr>
          <p:cNvPr id="7" name="Google Shape;1523;p63">
            <a:extLst>
              <a:ext uri="{FF2B5EF4-FFF2-40B4-BE49-F238E27FC236}">
                <a16:creationId xmlns:a16="http://schemas.microsoft.com/office/drawing/2014/main" id="{618A044F-9704-4BC6-A2DA-19B4933927A5}"/>
              </a:ext>
            </a:extLst>
          </p:cNvPr>
          <p:cNvSpPr/>
          <p:nvPr/>
        </p:nvSpPr>
        <p:spPr>
          <a:xfrm>
            <a:off x="3479465" y="2717950"/>
            <a:ext cx="2206255"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Times New Roman" panose="02020603050405020304" pitchFamily="18" charset="0"/>
                <a:ea typeface="BioRhyme"/>
                <a:cs typeface="Times New Roman" panose="02020603050405020304" pitchFamily="18" charset="0"/>
                <a:sym typeface="BioRhyme"/>
              </a:rPr>
              <a:t>CUSTOMER CHURN</a:t>
            </a:r>
            <a:endParaRPr sz="1800" b="1"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8" name="Google Shape;1523;p63">
            <a:extLst>
              <a:ext uri="{FF2B5EF4-FFF2-40B4-BE49-F238E27FC236}">
                <a16:creationId xmlns:a16="http://schemas.microsoft.com/office/drawing/2014/main" id="{050148DF-729D-463F-A2CF-07DDF16C0E8D}"/>
              </a:ext>
            </a:extLst>
          </p:cNvPr>
          <p:cNvSpPr/>
          <p:nvPr/>
        </p:nvSpPr>
        <p:spPr>
          <a:xfrm>
            <a:off x="1296255" y="1144959"/>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CUSTOMER ID</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0" name="Google Shape;1523;p63">
            <a:extLst>
              <a:ext uri="{FF2B5EF4-FFF2-40B4-BE49-F238E27FC236}">
                <a16:creationId xmlns:a16="http://schemas.microsoft.com/office/drawing/2014/main" id="{66922AD5-0E78-4600-B560-771E3774940B}"/>
              </a:ext>
            </a:extLst>
          </p:cNvPr>
          <p:cNvSpPr/>
          <p:nvPr/>
        </p:nvSpPr>
        <p:spPr>
          <a:xfrm>
            <a:off x="2929568" y="1149351"/>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CREDIT SCORE</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1" name="Google Shape;1523;p63">
            <a:extLst>
              <a:ext uri="{FF2B5EF4-FFF2-40B4-BE49-F238E27FC236}">
                <a16:creationId xmlns:a16="http://schemas.microsoft.com/office/drawing/2014/main" id="{39D8D34C-C87C-4B12-8FC3-AC7F2C915FAF}"/>
              </a:ext>
            </a:extLst>
          </p:cNvPr>
          <p:cNvSpPr/>
          <p:nvPr/>
        </p:nvSpPr>
        <p:spPr>
          <a:xfrm>
            <a:off x="1202753" y="2221805"/>
            <a:ext cx="1761184"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GEOGRAPHY</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2" name="Google Shape;1523;p63">
            <a:extLst>
              <a:ext uri="{FF2B5EF4-FFF2-40B4-BE49-F238E27FC236}">
                <a16:creationId xmlns:a16="http://schemas.microsoft.com/office/drawing/2014/main" id="{E8E4B855-A694-405A-8F40-C76A02353976}"/>
              </a:ext>
            </a:extLst>
          </p:cNvPr>
          <p:cNvSpPr/>
          <p:nvPr/>
        </p:nvSpPr>
        <p:spPr>
          <a:xfrm>
            <a:off x="4582593" y="1149351"/>
            <a:ext cx="1455911"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GENDER</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3" name="Google Shape;1523;p63">
            <a:extLst>
              <a:ext uri="{FF2B5EF4-FFF2-40B4-BE49-F238E27FC236}">
                <a16:creationId xmlns:a16="http://schemas.microsoft.com/office/drawing/2014/main" id="{41561DA2-9983-472A-AFAF-9B3B44FC741C}"/>
              </a:ext>
            </a:extLst>
          </p:cNvPr>
          <p:cNvSpPr/>
          <p:nvPr/>
        </p:nvSpPr>
        <p:spPr>
          <a:xfrm>
            <a:off x="1202753" y="3208186"/>
            <a:ext cx="1823898"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AGE</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4" name="Google Shape;1523;p63">
            <a:extLst>
              <a:ext uri="{FF2B5EF4-FFF2-40B4-BE49-F238E27FC236}">
                <a16:creationId xmlns:a16="http://schemas.microsoft.com/office/drawing/2014/main" id="{43371F03-4288-46B9-97C3-9C45AE222716}"/>
              </a:ext>
            </a:extLst>
          </p:cNvPr>
          <p:cNvSpPr/>
          <p:nvPr/>
        </p:nvSpPr>
        <p:spPr>
          <a:xfrm>
            <a:off x="6077927" y="1144959"/>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TENURE</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5" name="Google Shape;1523;p63">
            <a:extLst>
              <a:ext uri="{FF2B5EF4-FFF2-40B4-BE49-F238E27FC236}">
                <a16:creationId xmlns:a16="http://schemas.microsoft.com/office/drawing/2014/main" id="{87C5C5A4-DBEA-4B4D-88A5-44CCD121A7EA}"/>
              </a:ext>
            </a:extLst>
          </p:cNvPr>
          <p:cNvSpPr/>
          <p:nvPr/>
        </p:nvSpPr>
        <p:spPr>
          <a:xfrm>
            <a:off x="6117350" y="3208186"/>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BANK BALANCE</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6" name="Google Shape;1523;p63">
            <a:extLst>
              <a:ext uri="{FF2B5EF4-FFF2-40B4-BE49-F238E27FC236}">
                <a16:creationId xmlns:a16="http://schemas.microsoft.com/office/drawing/2014/main" id="{F66AB0FF-963A-4C32-9426-703DEBF7AF00}"/>
              </a:ext>
            </a:extLst>
          </p:cNvPr>
          <p:cNvSpPr/>
          <p:nvPr/>
        </p:nvSpPr>
        <p:spPr>
          <a:xfrm>
            <a:off x="6113098" y="2253483"/>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NUMBER OF PRODUCTS</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7" name="Google Shape;1523;p63">
            <a:extLst>
              <a:ext uri="{FF2B5EF4-FFF2-40B4-BE49-F238E27FC236}">
                <a16:creationId xmlns:a16="http://schemas.microsoft.com/office/drawing/2014/main" id="{FEECB0B0-1EF4-4D1F-9011-42B0D3EF9E0D}"/>
              </a:ext>
            </a:extLst>
          </p:cNvPr>
          <p:cNvSpPr/>
          <p:nvPr/>
        </p:nvSpPr>
        <p:spPr>
          <a:xfrm>
            <a:off x="1276544" y="4194171"/>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HAS CREDIT CARD</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8" name="Google Shape;1523;p63">
            <a:extLst>
              <a:ext uri="{FF2B5EF4-FFF2-40B4-BE49-F238E27FC236}">
                <a16:creationId xmlns:a16="http://schemas.microsoft.com/office/drawing/2014/main" id="{85F6D029-13A0-4E72-88F0-6C3B61BEEE37}"/>
              </a:ext>
            </a:extLst>
          </p:cNvPr>
          <p:cNvSpPr/>
          <p:nvPr/>
        </p:nvSpPr>
        <p:spPr>
          <a:xfrm>
            <a:off x="2890146" y="4194171"/>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IS ACTIVE MEMBER</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19" name="Google Shape;1523;p63">
            <a:extLst>
              <a:ext uri="{FF2B5EF4-FFF2-40B4-BE49-F238E27FC236}">
                <a16:creationId xmlns:a16="http://schemas.microsoft.com/office/drawing/2014/main" id="{A2211752-F1F9-491C-B3F5-46C9F0F44C68}"/>
              </a:ext>
            </a:extLst>
          </p:cNvPr>
          <p:cNvSpPr/>
          <p:nvPr/>
        </p:nvSpPr>
        <p:spPr>
          <a:xfrm>
            <a:off x="6117350" y="4194171"/>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ESTIMATED SALARY</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
        <p:nvSpPr>
          <p:cNvPr id="20" name="Google Shape;1523;p63">
            <a:extLst>
              <a:ext uri="{FF2B5EF4-FFF2-40B4-BE49-F238E27FC236}">
                <a16:creationId xmlns:a16="http://schemas.microsoft.com/office/drawing/2014/main" id="{F13569D5-BFC1-41FE-9604-C46C2912CEF3}"/>
              </a:ext>
            </a:extLst>
          </p:cNvPr>
          <p:cNvSpPr/>
          <p:nvPr/>
        </p:nvSpPr>
        <p:spPr>
          <a:xfrm>
            <a:off x="4503748" y="4194171"/>
            <a:ext cx="1613602" cy="850800"/>
          </a:xfrm>
          <a:prstGeom prst="hexagon">
            <a:avLst>
              <a:gd name="adj" fmla="val 25000"/>
              <a:gd name="vf" fmla="val 115470"/>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BioRhyme"/>
                <a:cs typeface="Times New Roman" panose="02020603050405020304" pitchFamily="18" charset="0"/>
                <a:sym typeface="BioRhyme"/>
              </a:rPr>
              <a:t>EXITED OR NOT</a:t>
            </a:r>
            <a:endParaRPr dirty="0">
              <a:solidFill>
                <a:schemeClr val="dk1"/>
              </a:solidFill>
              <a:latin typeface="Times New Roman" panose="02020603050405020304" pitchFamily="18" charset="0"/>
              <a:ea typeface="BioRhyme"/>
              <a:cs typeface="Times New Roman" panose="02020603050405020304" pitchFamily="18" charset="0"/>
              <a:sym typeface="BioRhyme"/>
            </a:endParaRPr>
          </a:p>
        </p:txBody>
      </p:sp>
    </p:spTree>
    <p:extLst>
      <p:ext uri="{BB962C8B-B14F-4D97-AF65-F5344CB8AC3E}">
        <p14:creationId xmlns:p14="http://schemas.microsoft.com/office/powerpoint/2010/main" val="354451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B3980E-6DE1-41BC-9611-C552D78552C4}"/>
              </a:ext>
            </a:extLst>
          </p:cNvPr>
          <p:cNvSpPr txBox="1"/>
          <p:nvPr/>
        </p:nvSpPr>
        <p:spPr>
          <a:xfrm>
            <a:off x="2147777" y="314968"/>
            <a:ext cx="6730409"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cs typeface="Times New Roman" panose="02020603050405020304" pitchFamily="18" charset="0"/>
              </a:rPr>
              <a:t>DATA PREPROCESSING</a:t>
            </a:r>
          </a:p>
        </p:txBody>
      </p:sp>
      <p:sp>
        <p:nvSpPr>
          <p:cNvPr id="5" name="TextBox 4">
            <a:extLst>
              <a:ext uri="{FF2B5EF4-FFF2-40B4-BE49-F238E27FC236}">
                <a16:creationId xmlns:a16="http://schemas.microsoft.com/office/drawing/2014/main" id="{9E80D027-EAD8-4E89-93B1-DF9946B94C9A}"/>
              </a:ext>
            </a:extLst>
          </p:cNvPr>
          <p:cNvSpPr txBox="1"/>
          <p:nvPr/>
        </p:nvSpPr>
        <p:spPr>
          <a:xfrm>
            <a:off x="563526" y="1169581"/>
            <a:ext cx="7995683"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Identified and removed two duplicate rows from the dataset to ensure data integrity and eliminate redundancy.</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Applied the ‘get dummies' method to encode the 'Gender' and 'Geography' columns, enhancing the dataset for improved model building and analysis.</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Eliminated unnecessary columns, such as ‘Row Number' 'Surname' 'Geography' and 'Gender' to streamline and focus the dataset.</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Identified and addressed missing values in the dataset, specifically in three cells, by removing the corresponding records.</a:t>
            </a:r>
          </a:p>
        </p:txBody>
      </p:sp>
    </p:spTree>
    <p:extLst>
      <p:ext uri="{BB962C8B-B14F-4D97-AF65-F5344CB8AC3E}">
        <p14:creationId xmlns:p14="http://schemas.microsoft.com/office/powerpoint/2010/main" val="152907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7AEDCE-9F1E-466B-A8F2-48B8F7079451}"/>
              </a:ext>
            </a:extLst>
          </p:cNvPr>
          <p:cNvSpPr txBox="1"/>
          <p:nvPr/>
        </p:nvSpPr>
        <p:spPr>
          <a:xfrm>
            <a:off x="1616148" y="138223"/>
            <a:ext cx="6411433" cy="523220"/>
          </a:xfrm>
          <a:prstGeom prst="rect">
            <a:avLst/>
          </a:prstGeom>
          <a:noFill/>
        </p:spPr>
        <p:txBody>
          <a:bodyPr wrap="square" rtlCol="0">
            <a:spAutoFit/>
          </a:bodyPr>
          <a:lstStyle/>
          <a:p>
            <a:r>
              <a:rPr lang="en-US" sz="2800" dirty="0">
                <a:solidFill>
                  <a:schemeClr val="tx1"/>
                </a:solidFill>
                <a:latin typeface="Times New Roman" panose="02020603050405020304" pitchFamily="18" charset="0"/>
                <a:cs typeface="Times New Roman" panose="02020603050405020304" pitchFamily="18" charset="0"/>
              </a:rPr>
              <a:t>EXPLORATORY DATA ANALYSIS</a:t>
            </a:r>
          </a:p>
        </p:txBody>
      </p:sp>
      <p:pic>
        <p:nvPicPr>
          <p:cNvPr id="6" name="Picture 5">
            <a:extLst>
              <a:ext uri="{FF2B5EF4-FFF2-40B4-BE49-F238E27FC236}">
                <a16:creationId xmlns:a16="http://schemas.microsoft.com/office/drawing/2014/main" id="{1F33C2EF-41D8-4756-87FB-80E27634106E}"/>
              </a:ext>
            </a:extLst>
          </p:cNvPr>
          <p:cNvPicPr>
            <a:picLocks noChangeAspect="1"/>
          </p:cNvPicPr>
          <p:nvPr/>
        </p:nvPicPr>
        <p:blipFill>
          <a:blip r:embed="rId2"/>
          <a:stretch>
            <a:fillRect/>
          </a:stretch>
        </p:blipFill>
        <p:spPr>
          <a:xfrm>
            <a:off x="393404" y="958149"/>
            <a:ext cx="3965946" cy="3950216"/>
          </a:xfrm>
          <a:prstGeom prst="rect">
            <a:avLst/>
          </a:prstGeom>
        </p:spPr>
      </p:pic>
      <p:pic>
        <p:nvPicPr>
          <p:cNvPr id="2050" name="Picture 2">
            <a:extLst>
              <a:ext uri="{FF2B5EF4-FFF2-40B4-BE49-F238E27FC236}">
                <a16:creationId xmlns:a16="http://schemas.microsoft.com/office/drawing/2014/main" id="{24889782-A377-41C3-B490-2A83EAC24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58149"/>
            <a:ext cx="4112692" cy="395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89154"/>
      </p:ext>
    </p:extLst>
  </p:cSld>
  <p:clrMapOvr>
    <a:masterClrMapping/>
  </p:clrMapOvr>
</p:sld>
</file>

<file path=ppt/theme/theme1.xml><?xml version="1.0" encoding="utf-8"?>
<a:theme xmlns:a="http://schemas.openxmlformats.org/drawingml/2006/main" name="Disaster Management Cycle for Business by Slidesgo">
  <a:themeElements>
    <a:clrScheme name="Simple Light">
      <a:dk1>
        <a:srgbClr val="FFFFFF"/>
      </a:dk1>
      <a:lt1>
        <a:srgbClr val="1F2D44"/>
      </a:lt1>
      <a:dk2>
        <a:srgbClr val="17213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801</Words>
  <Application>Microsoft Office PowerPoint</Application>
  <PresentationFormat>On-screen Show (16:9)</PresentationFormat>
  <Paragraphs>82</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Anaheim</vt:lpstr>
      <vt:lpstr>Albert Sans</vt:lpstr>
      <vt:lpstr>Times New Roman</vt:lpstr>
      <vt:lpstr>BioRhyme</vt:lpstr>
      <vt:lpstr>Bebas Neue</vt:lpstr>
      <vt:lpstr>Disaster Management Cycle for Business by Slidesgo</vt:lpstr>
      <vt:lpstr>CUSTOMER CHURN PREDICTION </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Mi kj</dc:creator>
  <cp:lastModifiedBy>pro</cp:lastModifiedBy>
  <cp:revision>40</cp:revision>
  <dcterms:modified xsi:type="dcterms:W3CDTF">2024-01-30T06:29:40Z</dcterms:modified>
</cp:coreProperties>
</file>