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71" r:id="rId14"/>
    <p:sldId id="272" r:id="rId15"/>
    <p:sldId id="262" r:id="rId16"/>
    <p:sldId id="263" r:id="rId17"/>
    <p:sldId id="273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10632" y="5316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lang="en-US" dirty="0"/>
          </a:p>
          <a:p>
            <a:r>
              <a:rPr lang="en-US" dirty="0"/>
              <a:t>Misna K J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0660E-9825-4803-AE16-A134FDFC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99" y="393732"/>
            <a:ext cx="4790205" cy="16452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9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534AF-465C-4563-AF70-62AB3FD90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3" y="944859"/>
            <a:ext cx="4461188" cy="4052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BF75B-CE50-46F1-94BD-238CE0D35611}"/>
              </a:ext>
            </a:extLst>
          </p:cNvPr>
          <p:cNvSpPr txBox="1"/>
          <p:nvPr/>
        </p:nvSpPr>
        <p:spPr>
          <a:xfrm>
            <a:off x="329609" y="1591483"/>
            <a:ext cx="382772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The standard product lines exhibit the highest purchase frequency</a:t>
            </a:r>
            <a:r>
              <a:rPr lang="en-US" dirty="0"/>
              <a:t>, significantly surpassing other product lines such as road, touring, and mountain. Notably, among these, the mountain product line records the lowest purchasing rate.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5741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9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BFAD7-8B0D-4AE0-BDF5-6C942DFA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67" y="944859"/>
            <a:ext cx="5292008" cy="4009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2867E-8CE1-483F-9048-BC76007CBFF7}"/>
              </a:ext>
            </a:extLst>
          </p:cNvPr>
          <p:cNvSpPr txBox="1"/>
          <p:nvPr/>
        </p:nvSpPr>
        <p:spPr>
          <a:xfrm>
            <a:off x="646287" y="2601920"/>
            <a:ext cx="255941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purchas</a:t>
            </a:r>
            <a:r>
              <a:rPr lang="en-US" dirty="0"/>
              <a:t>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rate of each brand.</a:t>
            </a:r>
          </a:p>
        </p:txBody>
      </p:sp>
    </p:spTree>
    <p:extLst>
      <p:ext uri="{BB962C8B-B14F-4D97-AF65-F5344CB8AC3E}">
        <p14:creationId xmlns:p14="http://schemas.microsoft.com/office/powerpoint/2010/main" val="12894718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KEY TAKEAWAYS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42A0F-820C-49A0-8441-D54CAD920FEA}"/>
              </a:ext>
            </a:extLst>
          </p:cNvPr>
          <p:cNvSpPr/>
          <p:nvPr/>
        </p:nvSpPr>
        <p:spPr>
          <a:xfrm>
            <a:off x="499471" y="962113"/>
            <a:ext cx="7680308" cy="3728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should implement strategies to </a:t>
            </a:r>
            <a:r>
              <a:rPr lang="en-US" sz="2000" dirty="0">
                <a:solidFill>
                  <a:srgbClr val="C00000"/>
                </a:solidFill>
              </a:rPr>
              <a:t>attract a larger male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    customer base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should </a:t>
            </a:r>
            <a:r>
              <a:rPr lang="en-US" sz="2000" dirty="0">
                <a:solidFill>
                  <a:srgbClr val="C00000"/>
                </a:solidFill>
              </a:rPr>
              <a:t>focus on attracting individuals employed in the IT,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</a:rPr>
              <a:t>   entertainment, agriculture, and telecommunications industries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to expand our customer base.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should </a:t>
            </a:r>
            <a:r>
              <a:rPr lang="en-US" sz="2000" dirty="0">
                <a:solidFill>
                  <a:srgbClr val="C00000"/>
                </a:solidFill>
              </a:rPr>
              <a:t>develop initiatives to attract a younger demographic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KEY TAKEAWAYS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51F35-13EC-47FF-9D78-BDF2554E7EE8}"/>
              </a:ext>
            </a:extLst>
          </p:cNvPr>
          <p:cNvSpPr txBox="1"/>
          <p:nvPr/>
        </p:nvSpPr>
        <p:spPr>
          <a:xfrm>
            <a:off x="740821" y="1438213"/>
            <a:ext cx="7678757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We should </a:t>
            </a:r>
            <a:r>
              <a:rPr lang="en-US" sz="1800" dirty="0">
                <a:solidFill>
                  <a:srgbClr val="C00000"/>
                </a:solidFill>
              </a:rPr>
              <a:t>boost the company's advertising efforts, particularly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</a:rPr>
              <a:t>    during holiday months </a:t>
            </a:r>
            <a:r>
              <a:rPr lang="en-US" sz="1800" dirty="0"/>
              <a:t>such as December, as well as in    September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and June.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We aim to </a:t>
            </a:r>
            <a:r>
              <a:rPr lang="en-US" sz="1800" dirty="0">
                <a:solidFill>
                  <a:srgbClr val="C00000"/>
                </a:solidFill>
              </a:rPr>
              <a:t>engage a larger customer base from Queensland and Victoria </a:t>
            </a:r>
            <a:r>
              <a:rPr lang="en-US" sz="1800" dirty="0"/>
              <a:t>and concurrently elevate advertising efforts in these regions.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0558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KEY TAKEAWAYS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63852-0411-4D61-8AF4-50E2B981FDE4}"/>
              </a:ext>
            </a:extLst>
          </p:cNvPr>
          <p:cNvSpPr txBox="1"/>
          <p:nvPr/>
        </p:nvSpPr>
        <p:spPr>
          <a:xfrm>
            <a:off x="467833" y="1307805"/>
            <a:ext cx="8123274" cy="3631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We should </a:t>
            </a:r>
            <a:r>
              <a:rPr lang="en-US" sz="1800" dirty="0">
                <a:solidFill>
                  <a:srgbClr val="C00000"/>
                </a:solidFill>
              </a:rPr>
              <a:t>proactively engage with affluent and high-net-worth customers</a:t>
            </a:r>
            <a:r>
              <a:rPr lang="en-US" sz="1800" dirty="0"/>
              <a:t> to strengthen our connection and expand our presence within this demographic.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We need to concentrate on </a:t>
            </a:r>
            <a:r>
              <a:rPr lang="en-US" sz="1800" dirty="0">
                <a:solidFill>
                  <a:srgbClr val="C00000"/>
                </a:solidFill>
              </a:rPr>
              <a:t>enhancing the visibility and promotion of our mountain and touring</a:t>
            </a:r>
            <a:r>
              <a:rPr lang="en-US" sz="1800" dirty="0"/>
              <a:t> product lines.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799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-92687" y="224973"/>
            <a:ext cx="8565600" cy="51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dirty="0"/>
              <a:t>Supplementary visual content :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8732F-8641-40AC-BA8B-059151B13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" y="882502"/>
            <a:ext cx="2200506" cy="3858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41F67-CA78-4DAF-834A-C47B649DE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18" y="2571750"/>
            <a:ext cx="5380076" cy="2435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FA963-6BF3-4A39-BDF8-3B97A3B8A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05" y="378614"/>
            <a:ext cx="5532095" cy="21931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786B0-0F0C-4A52-8525-6D692778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04" y="474507"/>
            <a:ext cx="4611125" cy="15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269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980748" y="1963715"/>
            <a:ext cx="5459402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  <a:endParaRPr lang="en-US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Observations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Key Takeaways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0580B-4E56-4086-8551-58411B2453EC}"/>
              </a:ext>
            </a:extLst>
          </p:cNvPr>
          <p:cNvSpPr txBox="1"/>
          <p:nvPr/>
        </p:nvSpPr>
        <p:spPr>
          <a:xfrm>
            <a:off x="1774121" y="1245648"/>
            <a:ext cx="5732465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</a:t>
            </a:r>
            <a:r>
              <a:rPr lang="en-US" sz="1600" dirty="0"/>
              <a:t>possess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lang="en-US" sz="1600" dirty="0"/>
              <a:t>3 key datasets 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Customer Demographic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Customer Transactions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Customer Address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/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Our goal is to unveil customer patterns and trends .</a:t>
            </a: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600" dirty="0"/>
              <a:t>Then from the ‘New Customer Dataset’ we will recommend 1000 new target customers based on our analysis.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OBSERVATIONS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95230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4BA49-FB45-4226-AC26-F9B894B5454C}"/>
              </a:ext>
            </a:extLst>
          </p:cNvPr>
          <p:cNvSpPr txBox="1"/>
          <p:nvPr/>
        </p:nvSpPr>
        <p:spPr>
          <a:xfrm>
            <a:off x="357693" y="2072934"/>
            <a:ext cx="3646967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the past 3 years,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highest volume of purchases was made by female customers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with male customers following as the second largest segment in terms of purchase activity.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A1D8-170A-4981-9845-5A276861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967562"/>
            <a:ext cx="4451150" cy="39872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50549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28113" y="1827016"/>
            <a:ext cx="3463208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b="0"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F0DF5-2BC2-4738-B354-C16E3893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19" y="1083299"/>
            <a:ext cx="5079356" cy="369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5D29C-74B6-4789-97F4-0F4ADF79DA56}"/>
              </a:ext>
            </a:extLst>
          </p:cNvPr>
          <p:cNvSpPr txBox="1"/>
          <p:nvPr/>
        </p:nvSpPr>
        <p:spPr>
          <a:xfrm>
            <a:off x="228113" y="1827016"/>
            <a:ext cx="3174306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employed in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 and financial services sectors demonstrate the highest purchasing activity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while those work in the telecommunications industry exhibit the lowest purchase rates.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41A03-5018-406A-B2F0-3ABC9F9E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98" y="1083299"/>
            <a:ext cx="5911702" cy="3827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8FC04-EF0D-489B-BC83-1A0BA5FE18D5}"/>
              </a:ext>
            </a:extLst>
          </p:cNvPr>
          <p:cNvSpPr txBox="1"/>
          <p:nvPr/>
        </p:nvSpPr>
        <p:spPr>
          <a:xfrm>
            <a:off x="205025" y="1582112"/>
            <a:ext cx="2653898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within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range of 37 to 44 are most likely to purchase the products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, while younger individuals , aged between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20 to 35 , show a comparatively lower purchase rate.</a:t>
            </a:r>
          </a:p>
        </p:txBody>
      </p:sp>
    </p:spTree>
    <p:extLst>
      <p:ext uri="{BB962C8B-B14F-4D97-AF65-F5344CB8AC3E}">
        <p14:creationId xmlns:p14="http://schemas.microsoft.com/office/powerpoint/2010/main" val="40616932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9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0998C-33CD-49F0-A908-2E3BFF14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74" y="1137918"/>
            <a:ext cx="5701225" cy="3703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B65C5-27C1-472B-A319-608BEBC10AC8}"/>
              </a:ext>
            </a:extLst>
          </p:cNvPr>
          <p:cNvSpPr txBox="1"/>
          <p:nvPr/>
        </p:nvSpPr>
        <p:spPr>
          <a:xfrm>
            <a:off x="283809" y="1861921"/>
            <a:ext cx="28643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highest purchase activity is typically observed in the months of July, October and August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 In contrast, the months of December and September tend to register the lowest purchase volumes.</a:t>
            </a:r>
          </a:p>
        </p:txBody>
      </p:sp>
    </p:spTree>
    <p:extLst>
      <p:ext uri="{BB962C8B-B14F-4D97-AF65-F5344CB8AC3E}">
        <p14:creationId xmlns:p14="http://schemas.microsoft.com/office/powerpoint/2010/main" val="2741547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9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B6F2A-0346-43B5-9480-7F0EE14C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44" y="944858"/>
            <a:ext cx="4134600" cy="4149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1B63D-A1F9-409F-A20E-AEAD2E1E0022}"/>
              </a:ext>
            </a:extLst>
          </p:cNvPr>
          <p:cNvSpPr txBox="1"/>
          <p:nvPr/>
        </p:nvSpPr>
        <p:spPr>
          <a:xfrm>
            <a:off x="308344" y="1591483"/>
            <a:ext cx="3923414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New South Wales(NSW) emerges as the state with the highest volume of purchase </a:t>
            </a:r>
            <a:r>
              <a:rPr lang="en-US" dirty="0"/>
              <a:t>transactions, significantly surpassing both Victoria and Queensland. Notably, both </a:t>
            </a:r>
            <a:r>
              <a:rPr lang="en-US" b="1" dirty="0">
                <a:solidFill>
                  <a:srgbClr val="002060"/>
                </a:solidFill>
              </a:rPr>
              <a:t>Victoria(VIC) and Queensland(QLD) exhibit purchase amounts that are approximately half of those recorded in New South Wales.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9582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4925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ECFB2-0293-4C47-A2F6-120332C2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7" y="1083299"/>
            <a:ext cx="4652021" cy="3970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16834-5E5C-4EC8-9625-828BFEDFD85C}"/>
              </a:ext>
            </a:extLst>
          </p:cNvPr>
          <p:cNvSpPr txBox="1"/>
          <p:nvPr/>
        </p:nvSpPr>
        <p:spPr>
          <a:xfrm>
            <a:off x="372140" y="1591483"/>
            <a:ext cx="3746464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Mass customers consistently lead in terms of purchase frequency</a:t>
            </a:r>
            <a:r>
              <a:rPr lang="en-US" dirty="0"/>
              <a:t>, contributing the highest volume of transactions. In contrast, both high net worth and affluent customers  make purchases amounting to approximately half of the total transactions made by mass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9174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1131</Words>
  <Application>Microsoft Office PowerPoint</Application>
  <PresentationFormat>On-screen Show (16:9)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pro</cp:lastModifiedBy>
  <cp:revision>24</cp:revision>
  <dcterms:modified xsi:type="dcterms:W3CDTF">2023-11-13T10:31:03Z</dcterms:modified>
</cp:coreProperties>
</file>