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5" r:id="rId24"/>
    <p:sldId id="28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34D"/>
    <a:srgbClr val="E872A2"/>
    <a:srgbClr val="43E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1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B616-CC2A-49B6-B5D0-90EABA6E0FC4}" type="datetimeFigureOut">
              <a:rPr lang="en-US" altLang="ko-KR"/>
              <a:t>6/5/2015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E05A-F4AE-49D0-B088-9A8A6D7ECDAC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9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8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sp>
        <p:nvSpPr>
          <p:cNvPr id="21" name="텍스트 개체 틀 20"/>
          <p:cNvSpPr>
            <a:spLocks noGrp="1"/>
          </p:cNvSpPr>
          <p:nvPr>
            <p:ph type="body" sz="quarter" idx="10" hasCustomPrompt="1"/>
          </p:nvPr>
        </p:nvSpPr>
        <p:spPr>
          <a:xfrm>
            <a:off x="813262" y="2000240"/>
            <a:ext cx="8330738" cy="1571636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600" b="0" spc="-113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입력합니다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879207" y="3929069"/>
            <a:ext cx="8264795" cy="500065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lang="ko-KR" altLang="en-US" sz="1500" b="0" kern="1200" spc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부제목을 입력합니다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2" hasCustomPrompt="1"/>
          </p:nvPr>
        </p:nvSpPr>
        <p:spPr>
          <a:xfrm>
            <a:off x="879207" y="4714886"/>
            <a:ext cx="8264795" cy="2857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2012-5-18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1" y="1543401"/>
            <a:ext cx="3166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226334" y="817667"/>
            <a:ext cx="1739579" cy="660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ko-KR" sz="3000" b="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sz="3000" b="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8178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07855" y="698745"/>
            <a:ext cx="8917563" cy="5754597"/>
          </a:xfrm>
          <a:prstGeom prst="roundRect">
            <a:avLst>
              <a:gd name="adj" fmla="val 1209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>
              <a:solidFill>
                <a:srgbClr val="FFFFFF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-1"/>
            <a:ext cx="9144000" cy="477079"/>
          </a:xfrm>
          <a:prstGeom prst="rect">
            <a:avLst/>
          </a:prstGeom>
          <a:pattFill prst="ltDnDiag">
            <a:fgClr>
              <a:srgbClr val="F79646">
                <a:lumMod val="40000"/>
                <a:lumOff val="60000"/>
              </a:srgbClr>
            </a:fgClr>
            <a:bgClr>
              <a:srgbClr val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44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5420449" y="-3001"/>
            <a:ext cx="3622556" cy="339725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5350" y="71104"/>
            <a:ext cx="5207621" cy="392618"/>
          </a:xfrm>
          <a:prstGeom prst="rect">
            <a:avLst/>
          </a:prstGeom>
        </p:spPr>
        <p:txBody>
          <a:bodyPr/>
          <a:lstStyle>
            <a:lvl1pPr algn="l"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101000" y="587377"/>
            <a:ext cx="9043003" cy="683481"/>
          </a:xfrm>
          <a:prstGeom prst="rect">
            <a:avLst/>
          </a:prstGeom>
        </p:spPr>
        <p:txBody>
          <a:bodyPr/>
          <a:lstStyle>
            <a:lvl1pPr algn="l">
              <a:defRPr sz="900" b="1">
                <a:latin typeface="+mj-ea"/>
                <a:ea typeface="+mj-ea"/>
              </a:defRPr>
            </a:lvl1pPr>
            <a:lvl2pPr algn="l">
              <a:defRPr sz="1050"/>
            </a:lvl2pPr>
            <a:lvl3pPr algn="l">
              <a:defRPr sz="900"/>
            </a:lvl3pPr>
            <a:lvl4pPr algn="l">
              <a:defRPr sz="825"/>
            </a:lvl4pPr>
            <a:lvl5pPr algn="l">
              <a:defRPr sz="825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7315203" y="210933"/>
            <a:ext cx="1727689" cy="296863"/>
          </a:xfrm>
          <a:prstGeom prst="rect">
            <a:avLst/>
          </a:prstGeom>
        </p:spPr>
        <p:txBody>
          <a:bodyPr/>
          <a:lstStyle>
            <a:lvl1pPr>
              <a:defRPr sz="825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>
              <a:defRPr sz="788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94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8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A11D-8B41-4B7C-95BC-AE3B1A21B33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6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스터디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Chapter 3, 4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2015-05-31	</a:t>
            </a:r>
          </a:p>
        </p:txBody>
      </p:sp>
    </p:spTree>
    <p:extLst>
      <p:ext uri="{BB962C8B-B14F-4D97-AF65-F5344CB8AC3E}">
        <p14:creationId xmlns:p14="http://schemas.microsoft.com/office/powerpoint/2010/main" val="36056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ㆍ</a:t>
            </a:r>
            <a:r>
              <a:rPr lang="ko-KR" altLang="en-US" sz="1350" b="1" dirty="0"/>
              <a:t>스프링 </a:t>
            </a:r>
            <a:r>
              <a:rPr lang="en-US" altLang="ko-KR" sz="1350" b="1" dirty="0" err="1" smtClean="0"/>
              <a:t>Enviroment</a:t>
            </a:r>
            <a:r>
              <a:rPr lang="ko-KR" altLang="en-US" sz="1350" b="1" dirty="0" smtClean="0"/>
              <a:t>는 다음의 두 가지 기능을 제공한다</a:t>
            </a:r>
            <a:r>
              <a:rPr lang="en-US" altLang="ko-KR" sz="1350" b="1" dirty="0" smtClean="0"/>
              <a:t>.</a:t>
            </a:r>
            <a:endParaRPr lang="en-US" altLang="ko-KR" sz="1350" b="1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dirty="0" err="1" smtClean="0">
                <a:latin typeface="+mn-ea"/>
              </a:rPr>
              <a:t>프로퍼티</a:t>
            </a:r>
            <a:r>
              <a:rPr lang="ko-KR" altLang="en-US" sz="1350" dirty="0" smtClean="0">
                <a:latin typeface="+mn-ea"/>
              </a:rPr>
              <a:t> 통합 관리</a:t>
            </a:r>
            <a:endParaRPr lang="en-US" altLang="ko-KR" sz="1350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dirty="0" smtClean="0">
                <a:latin typeface="+mn-ea"/>
              </a:rPr>
              <a:t>프로필을 이용해서 선택적으로 설정 정보를 사용할 수 있는 방법 제공</a:t>
            </a:r>
            <a:endParaRPr lang="en-US" altLang="ko-KR" sz="1350" dirty="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 sz="135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sz="1350" dirty="0" err="1" smtClean="0">
                <a:latin typeface="+mn-ea"/>
              </a:rPr>
              <a:t>Enviroment</a:t>
            </a:r>
            <a:r>
              <a:rPr lang="ko-KR" altLang="en-US" sz="1350" dirty="0" smtClean="0">
                <a:latin typeface="+mn-ea"/>
              </a:rPr>
              <a:t>는 시스템 환경 변수</a:t>
            </a:r>
            <a:r>
              <a:rPr lang="en-US" altLang="ko-KR" sz="1350" dirty="0" smtClean="0">
                <a:latin typeface="+mn-ea"/>
              </a:rPr>
              <a:t>, JVM </a:t>
            </a:r>
            <a:r>
              <a:rPr lang="ko-KR" altLang="en-US" sz="1350" dirty="0" smtClean="0">
                <a:latin typeface="+mn-ea"/>
              </a:rPr>
              <a:t>시스템 </a:t>
            </a:r>
            <a:r>
              <a:rPr lang="ko-KR" altLang="en-US" sz="1350" dirty="0" err="1" smtClean="0">
                <a:latin typeface="+mn-ea"/>
              </a:rPr>
              <a:t>프로퍼티</a:t>
            </a:r>
            <a:r>
              <a:rPr lang="en-US" altLang="ko-KR" sz="1350" dirty="0" smtClean="0">
                <a:latin typeface="+mn-ea"/>
              </a:rPr>
              <a:t>, </a:t>
            </a:r>
            <a:r>
              <a:rPr lang="ko-KR" altLang="en-US" sz="1350" dirty="0" err="1" smtClean="0">
                <a:latin typeface="+mn-ea"/>
              </a:rPr>
              <a:t>프로퍼티</a:t>
            </a:r>
            <a:r>
              <a:rPr lang="ko-KR" altLang="en-US" sz="1350" dirty="0" smtClean="0">
                <a:latin typeface="+mn-ea"/>
              </a:rPr>
              <a:t> 파일 등의 </a:t>
            </a:r>
            <a:r>
              <a:rPr lang="ko-KR" altLang="en-US" sz="1350" dirty="0" err="1" smtClean="0">
                <a:latin typeface="+mn-ea"/>
              </a:rPr>
              <a:t>프로퍼티를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en-US" altLang="ko-KR" sz="1350" b="1" dirty="0" err="1" smtClean="0">
                <a:solidFill>
                  <a:srgbClr val="C00000"/>
                </a:solidFill>
                <a:latin typeface="+mn-ea"/>
              </a:rPr>
              <a:t>PropertySource</a:t>
            </a:r>
            <a:r>
              <a:rPr lang="ko-KR" altLang="en-US" sz="1350" dirty="0" smtClean="0">
                <a:latin typeface="+mn-ea"/>
              </a:rPr>
              <a:t>라는 것으로 통합 관리한다</a:t>
            </a:r>
            <a:r>
              <a:rPr lang="en-US" altLang="ko-KR" sz="1350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sz="135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350" dirty="0" smtClean="0">
                <a:latin typeface="+mn-ea"/>
              </a:rPr>
              <a:t>설정 파일이나 클래스 </a:t>
            </a:r>
            <a:r>
              <a:rPr lang="ko-KR" altLang="en-US" sz="1350" dirty="0" err="1" smtClean="0">
                <a:latin typeface="+mn-ea"/>
              </a:rPr>
              <a:t>수정없이</a:t>
            </a:r>
            <a:r>
              <a:rPr lang="ko-KR" altLang="en-US" sz="1350" dirty="0" smtClean="0">
                <a:latin typeface="+mn-ea"/>
              </a:rPr>
              <a:t> 시스템 </a:t>
            </a:r>
            <a:r>
              <a:rPr lang="ko-KR" altLang="en-US" sz="1350" dirty="0" err="1" smtClean="0">
                <a:latin typeface="+mn-ea"/>
              </a:rPr>
              <a:t>프포퍼티나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ko-KR" altLang="en-US" sz="1350" dirty="0" err="1" smtClean="0">
                <a:latin typeface="+mn-ea"/>
              </a:rPr>
              <a:t>프로퍼티</a:t>
            </a:r>
            <a:r>
              <a:rPr lang="ko-KR" altLang="en-US" sz="1350" dirty="0" smtClean="0">
                <a:latin typeface="+mn-ea"/>
              </a:rPr>
              <a:t> 파일 등을 이용해서 설정 정보의 일부를 변경할 수 있다</a:t>
            </a:r>
            <a:r>
              <a:rPr lang="en-US" altLang="ko-KR" sz="1350" dirty="0" smtClean="0">
                <a:latin typeface="+mn-ea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sz="13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237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Enviroment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77029" y="2926726"/>
            <a:ext cx="2799638" cy="1914838"/>
            <a:chOff x="3077029" y="2926726"/>
            <a:chExt cx="2799638" cy="1914838"/>
          </a:xfrm>
        </p:grpSpPr>
        <p:sp>
          <p:nvSpPr>
            <p:cNvPr id="13" name="순서도: 연결자 12"/>
            <p:cNvSpPr/>
            <p:nvPr/>
          </p:nvSpPr>
          <p:spPr>
            <a:xfrm>
              <a:off x="3077029" y="4079564"/>
              <a:ext cx="762000" cy="76200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</a:t>
              </a:r>
              <a:endParaRPr lang="ko-KR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순서도: 연결자 13"/>
            <p:cNvSpPr/>
            <p:nvPr/>
          </p:nvSpPr>
          <p:spPr>
            <a:xfrm>
              <a:off x="4085771" y="2926726"/>
              <a:ext cx="762000" cy="76200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운영</a:t>
              </a:r>
              <a:endParaRPr lang="ko-KR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5114667" y="4079564"/>
              <a:ext cx="762000" cy="76200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테스트</a:t>
              </a:r>
              <a:endParaRPr lang="ko-KR" altLang="en-US" sz="16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39029" y="4188421"/>
              <a:ext cx="1248228" cy="544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3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&lt;&lt;     &gt;&gt;</a:t>
              </a:r>
              <a:endParaRPr lang="ko-KR" altLang="en-US" spc="-3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8627696">
              <a:off x="3270743" y="3567933"/>
              <a:ext cx="1248228" cy="544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3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&lt;&lt;     &gt;&gt;</a:t>
              </a:r>
              <a:endParaRPr lang="ko-KR" altLang="en-US" spc="-3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597858">
              <a:off x="4412020" y="3537171"/>
              <a:ext cx="1248228" cy="544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3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&lt;&lt;     &gt;&gt;</a:t>
              </a:r>
              <a:endParaRPr lang="ko-KR" altLang="en-US" spc="-3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5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4.1.1 </a:t>
            </a:r>
            <a:r>
              <a:rPr lang="en-US" altLang="ko-KR" sz="1350" b="1" dirty="0" err="1" smtClean="0">
                <a:latin typeface="+mn-ea"/>
              </a:rPr>
              <a:t>Enviroment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구하기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o.s.core.env.Enviroment</a:t>
            </a:r>
            <a:r>
              <a:rPr lang="ko-KR" altLang="en-US" sz="1350" dirty="0" smtClean="0">
                <a:latin typeface="+mn-ea"/>
              </a:rPr>
              <a:t>를 직접 사용할 일이 많진 않지만</a:t>
            </a:r>
            <a:r>
              <a:rPr lang="en-US" altLang="ko-KR" sz="1350" dirty="0" smtClean="0">
                <a:latin typeface="+mn-ea"/>
              </a:rPr>
              <a:t>, </a:t>
            </a:r>
            <a:r>
              <a:rPr lang="ko-KR" altLang="en-US" sz="1350" dirty="0" smtClean="0">
                <a:solidFill>
                  <a:srgbClr val="C00000"/>
                </a:solidFill>
                <a:latin typeface="+mn-ea"/>
              </a:rPr>
              <a:t>코드에서 프로필을 선택</a:t>
            </a:r>
            <a:r>
              <a:rPr lang="ko-KR" altLang="en-US" sz="1350" dirty="0" smtClean="0">
                <a:latin typeface="+mn-ea"/>
              </a:rPr>
              <a:t>하거나 </a:t>
            </a:r>
            <a:r>
              <a:rPr lang="en-US" altLang="ko-KR" sz="1350" dirty="0" err="1" smtClean="0">
                <a:solidFill>
                  <a:srgbClr val="C00000"/>
                </a:solidFill>
                <a:latin typeface="+mn-ea"/>
              </a:rPr>
              <a:t>Enviroment</a:t>
            </a:r>
            <a:r>
              <a:rPr lang="ko-KR" altLang="en-US" sz="1350" dirty="0" smtClean="0">
                <a:solidFill>
                  <a:srgbClr val="C00000"/>
                </a:solidFill>
                <a:latin typeface="+mn-ea"/>
              </a:rPr>
              <a:t>에 새로운 </a:t>
            </a:r>
            <a:r>
              <a:rPr lang="en-US" altLang="ko-KR" sz="1350" dirty="0" err="1" smtClean="0">
                <a:solidFill>
                  <a:srgbClr val="C00000"/>
                </a:solidFill>
                <a:latin typeface="+mn-ea"/>
              </a:rPr>
              <a:t>PropertySource</a:t>
            </a:r>
            <a:r>
              <a:rPr lang="ko-KR" altLang="en-US" sz="1350" dirty="0" smtClean="0">
                <a:solidFill>
                  <a:srgbClr val="C00000"/>
                </a:solidFill>
                <a:latin typeface="+mn-ea"/>
              </a:rPr>
              <a:t>를 직접 추가</a:t>
            </a:r>
            <a:r>
              <a:rPr lang="ko-KR" altLang="en-US" sz="1350" dirty="0" smtClean="0">
                <a:latin typeface="+mn-ea"/>
              </a:rPr>
              <a:t>해주어야 한다면 </a:t>
            </a:r>
            <a:r>
              <a:rPr lang="en-US" altLang="ko-KR" sz="1350" dirty="0" err="1" smtClean="0">
                <a:latin typeface="+mn-ea"/>
              </a:rPr>
              <a:t>ConfigurableApplicationContext</a:t>
            </a:r>
            <a:r>
              <a:rPr lang="ko-KR" altLang="en-US" sz="1350" dirty="0" smtClean="0">
                <a:latin typeface="+mn-ea"/>
              </a:rPr>
              <a:t>에 정의된 </a:t>
            </a:r>
            <a:r>
              <a:rPr lang="en-US" altLang="ko-KR" sz="1350" dirty="0" err="1" smtClean="0">
                <a:latin typeface="+mn-ea"/>
              </a:rPr>
              <a:t>getEnviroment</a:t>
            </a:r>
            <a:r>
              <a:rPr lang="en-US" altLang="ko-KR" sz="1350" dirty="0" smtClean="0">
                <a:latin typeface="+mn-ea"/>
              </a:rPr>
              <a:t>() </a:t>
            </a:r>
            <a:r>
              <a:rPr lang="ko-KR" altLang="en-US" sz="1350" dirty="0" err="1" smtClean="0">
                <a:latin typeface="+mn-ea"/>
              </a:rPr>
              <a:t>메서드를</a:t>
            </a:r>
            <a:r>
              <a:rPr lang="ko-KR" altLang="en-US" sz="1350" dirty="0" smtClean="0">
                <a:latin typeface="+mn-ea"/>
              </a:rPr>
              <a:t> 이용해서 </a:t>
            </a:r>
            <a:r>
              <a:rPr lang="en-US" altLang="ko-KR" sz="1350" dirty="0" err="1" smtClean="0">
                <a:latin typeface="+mn-ea"/>
              </a:rPr>
              <a:t>Enviroment</a:t>
            </a:r>
            <a:r>
              <a:rPr lang="ko-KR" altLang="en-US" sz="1350" dirty="0" smtClean="0">
                <a:latin typeface="+mn-ea"/>
              </a:rPr>
              <a:t>를 구할 수 있다</a:t>
            </a:r>
            <a:r>
              <a:rPr lang="en-US" altLang="ko-KR" sz="1350" dirty="0" smtClean="0">
                <a:latin typeface="+mn-ea"/>
              </a:rPr>
              <a:t>.</a:t>
            </a:r>
            <a:br>
              <a:rPr lang="en-US" altLang="ko-KR" sz="1350" dirty="0" smtClean="0">
                <a:latin typeface="+mn-ea"/>
              </a:rPr>
            </a:br>
            <a:r>
              <a:rPr lang="en-US" altLang="ko-KR" sz="1350" dirty="0" smtClean="0">
                <a:latin typeface="+mn-ea"/>
              </a:rPr>
              <a:t/>
            </a:r>
            <a:br>
              <a:rPr lang="en-US" altLang="ko-KR" sz="1350" dirty="0" smtClean="0">
                <a:latin typeface="+mn-ea"/>
              </a:rPr>
            </a:br>
            <a:r>
              <a:rPr lang="en-US" altLang="ko-KR" sz="1350" b="1" dirty="0">
                <a:latin typeface="+mn-ea"/>
              </a:rPr>
              <a:t>JAVA</a:t>
            </a:r>
            <a:r>
              <a:rPr lang="en-US" altLang="ko-KR" sz="1350" b="1" dirty="0" smtClean="0">
                <a:latin typeface="+mn-ea"/>
              </a:rPr>
              <a:t>) </a:t>
            </a:r>
          </a:p>
          <a:p>
            <a:pPr lvl="1"/>
            <a:r>
              <a:rPr lang="fr-FR" altLang="ko-KR" sz="1350" dirty="0" smtClean="0">
                <a:latin typeface="+mn-ea"/>
              </a:rPr>
              <a:t>AnnotationConfigApplicationContext </a:t>
            </a:r>
            <a:r>
              <a:rPr lang="fr-FR" altLang="ko-KR" sz="1350" dirty="0">
                <a:latin typeface="+mn-ea"/>
              </a:rPr>
              <a:t>context = new AnnotationConfigApplicationContext();</a:t>
            </a:r>
          </a:p>
          <a:p>
            <a:pPr lvl="1"/>
            <a:r>
              <a:rPr lang="en-US" altLang="ko-KR" sz="1350" dirty="0" err="1" smtClean="0">
                <a:latin typeface="+mn-ea"/>
              </a:rPr>
              <a:t>ConfigurableEnviroment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en-US" altLang="ko-KR" sz="1350" dirty="0" err="1" smtClean="0">
                <a:latin typeface="+mn-ea"/>
              </a:rPr>
              <a:t>env</a:t>
            </a:r>
            <a:r>
              <a:rPr lang="en-US" altLang="ko-KR" sz="1350" dirty="0" smtClean="0">
                <a:latin typeface="+mn-ea"/>
              </a:rPr>
              <a:t> = </a:t>
            </a:r>
            <a:r>
              <a:rPr lang="fr-FR" altLang="ko-KR" sz="1350" dirty="0" smtClean="0">
                <a:latin typeface="+mn-ea"/>
              </a:rPr>
              <a:t>context.</a:t>
            </a:r>
            <a:r>
              <a:rPr lang="fr-FR" altLang="ko-KR" sz="1350" dirty="0" smtClean="0">
                <a:solidFill>
                  <a:srgbClr val="0070C0"/>
                </a:solidFill>
                <a:latin typeface="+mn-ea"/>
              </a:rPr>
              <a:t>getEnvironment</a:t>
            </a:r>
            <a:r>
              <a:rPr lang="fr-FR" altLang="ko-KR" sz="1350" dirty="0" smtClean="0">
                <a:latin typeface="+mn-ea"/>
              </a:rPr>
              <a:t>();</a:t>
            </a:r>
            <a:endParaRPr lang="fr-FR" altLang="ko-KR" sz="1350" dirty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env</a:t>
            </a:r>
            <a:r>
              <a:rPr lang="en-US" altLang="ko-KR" sz="1350" dirty="0" smtClean="0">
                <a:latin typeface="+mn-ea"/>
              </a:rPr>
              <a:t>.</a:t>
            </a:r>
            <a:r>
              <a:rPr lang="fr-FR" altLang="ko-KR" sz="1350" dirty="0" smtClean="0">
                <a:latin typeface="+mn-ea"/>
              </a:rPr>
              <a:t>setActiveProfiles(‘dev’);</a:t>
            </a:r>
            <a:endParaRPr lang="en-US" altLang="ko-KR" sz="1350" dirty="0">
              <a:latin typeface="+mn-ea"/>
            </a:endParaRPr>
          </a:p>
          <a:p>
            <a:pPr lvl="1"/>
            <a:endParaRPr lang="en-US" altLang="ko-KR" sz="1350" dirty="0" smtClean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ko-KR" sz="13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237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Enviroment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3753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err="1" smtClean="0"/>
              <a:t>ㆍEnviroment</a:t>
            </a:r>
            <a:r>
              <a:rPr lang="en-US" altLang="ko-KR" sz="1350" b="1" dirty="0" smtClean="0"/>
              <a:t> </a:t>
            </a:r>
            <a:r>
              <a:rPr lang="ko-KR" altLang="en-US" sz="1350" b="1" dirty="0" smtClean="0"/>
              <a:t>기능</a:t>
            </a:r>
            <a:endParaRPr lang="en-US" altLang="ko-KR" sz="1350" b="1" dirty="0" smtClean="0"/>
          </a:p>
          <a:p>
            <a:pPr lvl="1"/>
            <a:r>
              <a:rPr lang="ko-KR" altLang="en-US" sz="1350" dirty="0" err="1" smtClean="0">
                <a:latin typeface="+mn-ea"/>
              </a:rPr>
              <a:t>프로퍼티</a:t>
            </a:r>
            <a:r>
              <a:rPr lang="ko-KR" altLang="en-US" sz="1350" dirty="0" smtClean="0">
                <a:latin typeface="+mn-ea"/>
              </a:rPr>
              <a:t> 값 제공 </a:t>
            </a:r>
            <a:r>
              <a:rPr lang="en-US" altLang="ko-KR" sz="1350" dirty="0" smtClean="0">
                <a:latin typeface="+mn-ea"/>
              </a:rPr>
              <a:t>– </a:t>
            </a:r>
            <a:r>
              <a:rPr lang="ko-KR" altLang="en-US" sz="1350" dirty="0" smtClean="0">
                <a:latin typeface="+mn-ea"/>
              </a:rPr>
              <a:t>여러 개의 </a:t>
            </a:r>
            <a:r>
              <a:rPr lang="en-US" altLang="ko-KR" sz="1350" dirty="0" err="1" smtClean="0">
                <a:latin typeface="+mn-ea"/>
              </a:rPr>
              <a:t>PropertySource</a:t>
            </a:r>
            <a:r>
              <a:rPr lang="ko-KR" altLang="en-US" sz="1350" dirty="0" smtClean="0">
                <a:latin typeface="+mn-ea"/>
              </a:rPr>
              <a:t>가 있는 경우 </a:t>
            </a:r>
            <a:r>
              <a:rPr lang="ko-KR" altLang="en-US" sz="1350" dirty="0" err="1" smtClean="0">
                <a:latin typeface="+mn-ea"/>
              </a:rPr>
              <a:t>프로퍼티</a:t>
            </a:r>
            <a:r>
              <a:rPr lang="ko-KR" altLang="en-US" sz="1350" dirty="0" smtClean="0">
                <a:latin typeface="+mn-ea"/>
              </a:rPr>
              <a:t> 값을 구할 때까지 등록된 순서에 따라 차례대로 확인한다</a:t>
            </a:r>
            <a:r>
              <a:rPr lang="en-US" altLang="ko-KR" sz="1350" dirty="0" smtClean="0">
                <a:latin typeface="+mn-ea"/>
              </a:rPr>
              <a:t>.</a:t>
            </a:r>
            <a:endParaRPr lang="en-US" altLang="ko-KR" sz="13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377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Enviroment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PropertySource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76722" y="2003137"/>
            <a:ext cx="1464139" cy="57314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프로퍼티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56318" y="2003138"/>
            <a:ext cx="1464139" cy="57314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 변수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35914" y="2003136"/>
            <a:ext cx="1464139" cy="57314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15510" y="2003136"/>
            <a:ext cx="1464139" cy="57314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JNDI</a:t>
            </a:r>
          </a:p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PropertySource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5086" y="1775382"/>
            <a:ext cx="7286171" cy="0"/>
          </a:xfrm>
          <a:prstGeom prst="straightConnector1">
            <a:avLst/>
          </a:prstGeom>
          <a:ln w="12700">
            <a:gradFill>
              <a:gsLst>
                <a:gs pos="0">
                  <a:srgbClr val="C00000"/>
                </a:gs>
                <a:gs pos="100000">
                  <a:srgbClr val="0070C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5086" y="1492203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운선순위 높음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995" y="1492203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rgbClr val="0070C0"/>
                </a:solidFill>
              </a:rPr>
              <a:t>운선순위 낮음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5086" y="1915886"/>
            <a:ext cx="3541485" cy="1095829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/>
          <a:lstStyle/>
          <a:p>
            <a:pPr lvl="1"/>
            <a:endParaRPr lang="ko-KR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4197" y="2672214"/>
            <a:ext cx="1152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기본 설정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194" y="3152218"/>
            <a:ext cx="8648363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350" b="1" dirty="0" smtClean="0"/>
              <a:t>시스템 </a:t>
            </a:r>
            <a:r>
              <a:rPr lang="ko-KR" altLang="en-US" sz="1350" b="1" dirty="0" err="1" smtClean="0"/>
              <a:t>프로퍼티</a:t>
            </a:r>
            <a:endParaRPr lang="en-US" altLang="ko-KR" sz="135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JAVA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명령어 실행 시 </a:t>
            </a:r>
            <a:r>
              <a:rPr lang="en-US" altLang="ko-KR" sz="1200" dirty="0" smtClean="0"/>
              <a:t>–D </a:t>
            </a:r>
            <a:r>
              <a:rPr lang="ko-KR" altLang="en-US" sz="1200" dirty="0" smtClean="0"/>
              <a:t>옵션 사용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ex) java –</a:t>
            </a:r>
            <a:r>
              <a:rPr lang="en-US" altLang="ko-KR" sz="1200" dirty="0" err="1" smtClean="0"/>
              <a:t>Djdbc.user</a:t>
            </a:r>
            <a:r>
              <a:rPr lang="en-US" altLang="ko-KR" sz="1200" dirty="0" smtClean="0"/>
              <a:t>  = dbuser1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System.setProperty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메서드</a:t>
            </a:r>
            <a:r>
              <a:rPr lang="ko-KR" altLang="en-US" sz="1200" dirty="0" smtClean="0"/>
              <a:t> 사용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 smtClean="0"/>
              <a:t>es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System.setProperty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jdbc.user</a:t>
            </a:r>
            <a:r>
              <a:rPr lang="en-US" altLang="ko-KR" sz="1200" dirty="0" smtClean="0"/>
              <a:t>”, “dbuser1”)</a:t>
            </a:r>
          </a:p>
        </p:txBody>
      </p:sp>
    </p:spTree>
    <p:extLst>
      <p:ext uri="{BB962C8B-B14F-4D97-AF65-F5344CB8AC3E}">
        <p14:creationId xmlns:p14="http://schemas.microsoft.com/office/powerpoint/2010/main" val="21230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4.2.1 </a:t>
            </a:r>
            <a:r>
              <a:rPr lang="en-US" altLang="ko-KR" sz="1350" b="1" dirty="0" err="1" smtClean="0">
                <a:latin typeface="+mn-ea"/>
              </a:rPr>
              <a:t>Enviroment</a:t>
            </a:r>
            <a:r>
              <a:rPr lang="ko-KR" altLang="en-US" sz="1350" b="1" dirty="0" smtClean="0">
                <a:latin typeface="+mn-ea"/>
              </a:rPr>
              <a:t>에서 </a:t>
            </a:r>
            <a:r>
              <a:rPr lang="ko-KR" altLang="en-US" sz="1350" b="1" dirty="0" err="1" smtClean="0">
                <a:latin typeface="+mn-ea"/>
              </a:rPr>
              <a:t>프로퍼티</a:t>
            </a:r>
            <a:r>
              <a:rPr lang="ko-KR" altLang="en-US" sz="1350" b="1" dirty="0" smtClean="0">
                <a:latin typeface="+mn-ea"/>
              </a:rPr>
              <a:t> 읽기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Enviroment</a:t>
            </a:r>
            <a:r>
              <a:rPr lang="ko-KR" altLang="en-US" sz="1350" dirty="0" smtClean="0">
                <a:latin typeface="+mn-ea"/>
              </a:rPr>
              <a:t>를 구한 뒤 </a:t>
            </a:r>
            <a:r>
              <a:rPr lang="en-US" altLang="ko-KR" sz="1350" dirty="0" err="1" smtClean="0">
                <a:latin typeface="+mn-ea"/>
              </a:rPr>
              <a:t>Enviroment</a:t>
            </a:r>
            <a:r>
              <a:rPr lang="ko-KR" altLang="en-US" sz="1350" dirty="0" smtClean="0">
                <a:latin typeface="+mn-ea"/>
              </a:rPr>
              <a:t>가 제공하는 </a:t>
            </a:r>
            <a:r>
              <a:rPr lang="ko-KR" altLang="en-US" sz="1350" dirty="0" err="1" smtClean="0">
                <a:latin typeface="+mn-ea"/>
              </a:rPr>
              <a:t>프로퍼티</a:t>
            </a:r>
            <a:r>
              <a:rPr lang="ko-KR" altLang="en-US" sz="1350" dirty="0" smtClean="0">
                <a:latin typeface="+mn-ea"/>
              </a:rPr>
              <a:t> 관련 </a:t>
            </a:r>
            <a:r>
              <a:rPr lang="ko-KR" altLang="en-US" sz="1350" dirty="0" err="1" smtClean="0">
                <a:latin typeface="+mn-ea"/>
              </a:rPr>
              <a:t>메서드를</a:t>
            </a:r>
            <a:r>
              <a:rPr lang="ko-KR" altLang="en-US" sz="1350" dirty="0" smtClean="0">
                <a:latin typeface="+mn-ea"/>
              </a:rPr>
              <a:t> 이용하면 된다</a:t>
            </a:r>
            <a:r>
              <a:rPr lang="en-US" altLang="ko-KR" sz="1350" dirty="0" smtClean="0">
                <a:latin typeface="+mn-ea"/>
              </a:rPr>
              <a:t>.</a:t>
            </a:r>
            <a:br>
              <a:rPr lang="en-US" altLang="ko-KR" sz="1350" dirty="0" smtClean="0">
                <a:latin typeface="+mn-ea"/>
              </a:rPr>
            </a:b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b="1" dirty="0">
                <a:latin typeface="+mn-ea"/>
              </a:rPr>
              <a:t>JAVA) </a:t>
            </a:r>
            <a:r>
              <a:rPr lang="en-US" altLang="ko-KR" sz="1350" dirty="0" smtClean="0">
                <a:latin typeface="+mn-ea"/>
              </a:rPr>
              <a:t/>
            </a:r>
            <a:br>
              <a:rPr lang="en-US" altLang="ko-KR" sz="1350" dirty="0" smtClean="0">
                <a:latin typeface="+mn-ea"/>
              </a:rPr>
            </a:br>
            <a:r>
              <a:rPr lang="en-US" altLang="ko-KR" sz="1350" dirty="0">
                <a:latin typeface="+mn-ea"/>
              </a:rPr>
              <a:t>Configurable</a:t>
            </a:r>
            <a:r>
              <a:rPr lang="fr-FR" altLang="ko-KR" sz="1350" dirty="0" smtClean="0">
                <a:latin typeface="+mn-ea"/>
              </a:rPr>
              <a:t>ApplicationContext </a:t>
            </a:r>
            <a:r>
              <a:rPr lang="fr-FR" altLang="ko-KR" sz="1350" dirty="0">
                <a:latin typeface="+mn-ea"/>
              </a:rPr>
              <a:t>context = new GenericXmlApplicationContext ();</a:t>
            </a:r>
          </a:p>
          <a:p>
            <a:pPr lvl="1"/>
            <a:r>
              <a:rPr lang="en-US" altLang="ko-KR" sz="1350" dirty="0" err="1">
                <a:latin typeface="+mn-ea"/>
              </a:rPr>
              <a:t>ConfigurableEnviroment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err="1">
                <a:latin typeface="+mn-ea"/>
              </a:rPr>
              <a:t>env</a:t>
            </a:r>
            <a:r>
              <a:rPr lang="en-US" altLang="ko-KR" sz="1350" dirty="0">
                <a:latin typeface="+mn-ea"/>
              </a:rPr>
              <a:t> = </a:t>
            </a:r>
            <a:r>
              <a:rPr lang="fr-FR" altLang="ko-KR" sz="1350" dirty="0">
                <a:latin typeface="+mn-ea"/>
              </a:rPr>
              <a:t>context.getEnvironment();</a:t>
            </a:r>
          </a:p>
          <a:p>
            <a:pPr lvl="1"/>
            <a:r>
              <a:rPr lang="en-US" altLang="ko-KR" sz="1350" dirty="0" smtClean="0">
                <a:latin typeface="+mn-ea"/>
              </a:rPr>
              <a:t>String </a:t>
            </a:r>
            <a:r>
              <a:rPr lang="en-US" altLang="ko-KR" sz="1350" dirty="0" err="1" smtClean="0">
                <a:latin typeface="+mn-ea"/>
              </a:rPr>
              <a:t>javaVersion</a:t>
            </a:r>
            <a:r>
              <a:rPr lang="en-US" altLang="ko-KR" sz="1350" dirty="0" smtClean="0">
                <a:latin typeface="+mn-ea"/>
              </a:rPr>
              <a:t> = </a:t>
            </a:r>
            <a:r>
              <a:rPr lang="en-US" altLang="ko-KR" sz="1350" dirty="0" err="1" smtClean="0">
                <a:latin typeface="+mn-ea"/>
              </a:rPr>
              <a:t>env</a:t>
            </a:r>
            <a:r>
              <a:rPr lang="en-US" altLang="ko-KR" sz="1350" dirty="0" smtClean="0">
                <a:latin typeface="+mn-ea"/>
              </a:rPr>
              <a:t>.</a:t>
            </a:r>
            <a:r>
              <a:rPr lang="fr-FR" altLang="ko-KR" sz="1350" dirty="0" smtClean="0">
                <a:solidFill>
                  <a:srgbClr val="0070C0"/>
                </a:solidFill>
                <a:latin typeface="+mn-ea"/>
              </a:rPr>
              <a:t>getProperty</a:t>
            </a:r>
            <a:r>
              <a:rPr lang="fr-FR" altLang="ko-KR" sz="1350" dirty="0" smtClean="0">
                <a:latin typeface="+mn-ea"/>
              </a:rPr>
              <a:t>(‘java.version’);</a:t>
            </a:r>
            <a:endParaRPr lang="en-US" altLang="ko-KR" sz="13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377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Enviroment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PropertySource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194" y="2796152"/>
            <a:ext cx="8648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+mn-ea"/>
              </a:rPr>
              <a:t>4.2.2 </a:t>
            </a:r>
            <a:r>
              <a:rPr lang="en-US" altLang="ko-KR" sz="1350" b="1" dirty="0" err="1">
                <a:latin typeface="+mn-ea"/>
              </a:rPr>
              <a:t>Enviroment</a:t>
            </a:r>
            <a:r>
              <a:rPr lang="ko-KR" altLang="en-US" sz="1350" b="1" dirty="0">
                <a:latin typeface="+mn-ea"/>
              </a:rPr>
              <a:t>에 새로운 </a:t>
            </a:r>
            <a:r>
              <a:rPr lang="en-US" altLang="ko-KR" sz="1350" b="1" dirty="0" err="1">
                <a:latin typeface="+mn-ea"/>
              </a:rPr>
              <a:t>PropertySource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>
                <a:latin typeface="+mn-ea"/>
              </a:rPr>
              <a:t>추가하기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ko-KR" altLang="en-US" sz="1350" dirty="0">
                <a:latin typeface="+mn-ea"/>
              </a:rPr>
              <a:t>특정 </a:t>
            </a:r>
            <a:r>
              <a:rPr lang="ko-KR" altLang="en-US" sz="1350" dirty="0" err="1">
                <a:latin typeface="+mn-ea"/>
              </a:rPr>
              <a:t>프로퍼티</a:t>
            </a:r>
            <a:r>
              <a:rPr lang="ko-KR" altLang="en-US" sz="1350" dirty="0">
                <a:latin typeface="+mn-ea"/>
              </a:rPr>
              <a:t> 파일을 사용하는 </a:t>
            </a:r>
            <a:r>
              <a:rPr lang="en-US" altLang="ko-KR" sz="1350" dirty="0" err="1">
                <a:latin typeface="+mn-ea"/>
              </a:rPr>
              <a:t>PropertySource</a:t>
            </a:r>
            <a:r>
              <a:rPr lang="ko-KR" altLang="en-US" sz="1350" dirty="0">
                <a:latin typeface="+mn-ea"/>
              </a:rPr>
              <a:t>를 </a:t>
            </a:r>
            <a:r>
              <a:rPr lang="en-US" altLang="ko-KR" sz="1350" dirty="0" err="1">
                <a:latin typeface="+mn-ea"/>
              </a:rPr>
              <a:t>Enviroment</a:t>
            </a:r>
            <a:r>
              <a:rPr lang="ko-KR" altLang="en-US" sz="1350" dirty="0">
                <a:latin typeface="+mn-ea"/>
              </a:rPr>
              <a:t>에 추가</a:t>
            </a:r>
            <a:r>
              <a:rPr lang="en-US" altLang="ko-KR" sz="1350" dirty="0">
                <a:latin typeface="+mn-ea"/>
              </a:rPr>
              <a:t/>
            </a:r>
            <a:br>
              <a:rPr lang="en-US" altLang="ko-KR" sz="1350" dirty="0">
                <a:latin typeface="+mn-ea"/>
              </a:rPr>
            </a:b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b="1" dirty="0">
                <a:latin typeface="+mn-ea"/>
              </a:rPr>
              <a:t>JAVA) </a:t>
            </a:r>
            <a:r>
              <a:rPr lang="en-US" altLang="ko-KR" sz="1350" dirty="0">
                <a:latin typeface="+mn-ea"/>
              </a:rPr>
              <a:t/>
            </a:r>
            <a:br>
              <a:rPr lang="en-US" altLang="ko-KR" sz="1350" dirty="0">
                <a:latin typeface="+mn-ea"/>
              </a:rPr>
            </a:br>
            <a:r>
              <a:rPr lang="en-US" altLang="ko-KR" sz="1350" dirty="0" err="1">
                <a:latin typeface="+mn-ea"/>
              </a:rPr>
              <a:t>ConfigurableEnvironment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err="1">
                <a:latin typeface="+mn-ea"/>
              </a:rPr>
              <a:t>env</a:t>
            </a:r>
            <a:r>
              <a:rPr lang="en-US" altLang="ko-KR" sz="1350" dirty="0">
                <a:latin typeface="+mn-ea"/>
              </a:rPr>
              <a:t> = </a:t>
            </a:r>
            <a:r>
              <a:rPr lang="en-US" altLang="ko-KR" sz="1350" dirty="0" err="1">
                <a:latin typeface="+mn-ea"/>
              </a:rPr>
              <a:t>ctx.getEnvironment</a:t>
            </a:r>
            <a:r>
              <a:rPr lang="en-US" altLang="ko-KR" sz="1350" dirty="0">
                <a:latin typeface="+mn-ea"/>
              </a:rPr>
              <a:t>();</a:t>
            </a:r>
          </a:p>
          <a:p>
            <a:pPr lvl="1"/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MutablePropertySources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propSources</a:t>
            </a:r>
            <a:r>
              <a:rPr lang="en-US" altLang="ko-KR" sz="1350" dirty="0">
                <a:latin typeface="+mn-ea"/>
              </a:rPr>
              <a:t> = </a:t>
            </a:r>
            <a:r>
              <a:rPr lang="en-US" altLang="ko-KR" sz="1350" dirty="0" err="1">
                <a:latin typeface="+mn-ea"/>
              </a:rPr>
              <a:t>env.getPropertySources</a:t>
            </a:r>
            <a:r>
              <a:rPr lang="en-US" altLang="ko-KR" sz="1350" dirty="0">
                <a:latin typeface="+mn-ea"/>
              </a:rPr>
              <a:t>();</a:t>
            </a:r>
          </a:p>
          <a:p>
            <a:pPr lvl="1"/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propSources.addLast</a:t>
            </a:r>
            <a:r>
              <a:rPr lang="en-US" altLang="ko-KR" sz="1350" dirty="0">
                <a:latin typeface="+mn-ea"/>
              </a:rPr>
              <a:t>(new </a:t>
            </a:r>
            <a:r>
              <a:rPr lang="en-US" altLang="ko-KR" sz="1350" dirty="0" err="1">
                <a:latin typeface="+mn-ea"/>
              </a:rPr>
              <a:t>ResourcePropertySource</a:t>
            </a:r>
            <a:r>
              <a:rPr lang="en-US" altLang="ko-KR" sz="1350" dirty="0">
                <a:latin typeface="+mn-ea"/>
              </a:rPr>
              <a:t>("</a:t>
            </a:r>
            <a:r>
              <a:rPr lang="en-US" altLang="ko-KR" sz="1350" dirty="0" err="1">
                <a:latin typeface="+mn-ea"/>
              </a:rPr>
              <a:t>classpath</a:t>
            </a:r>
            <a:r>
              <a:rPr lang="en-US" altLang="ko-KR" sz="1350" dirty="0">
                <a:latin typeface="+mn-ea"/>
              </a:rPr>
              <a:t>:/</a:t>
            </a:r>
            <a:r>
              <a:rPr lang="en-US" altLang="ko-KR" sz="1350" dirty="0" err="1">
                <a:latin typeface="+mn-ea"/>
              </a:rPr>
              <a:t>db.properties</a:t>
            </a:r>
            <a:r>
              <a:rPr lang="en-US" altLang="ko-KR" sz="1350" dirty="0">
                <a:latin typeface="+mn-ea"/>
              </a:rPr>
              <a:t>"));</a:t>
            </a:r>
          </a:p>
          <a:p>
            <a:pPr lvl="1"/>
            <a:r>
              <a:rPr lang="en-US" altLang="ko-KR" sz="135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350" dirty="0">
                <a:solidFill>
                  <a:srgbClr val="00B050"/>
                </a:solidFill>
                <a:latin typeface="+mn-ea"/>
              </a:rPr>
              <a:t>우선순위가 가장 낮은 </a:t>
            </a:r>
            <a:r>
              <a:rPr lang="en-US" altLang="ko-KR" sz="1350" dirty="0" err="1">
                <a:solidFill>
                  <a:srgbClr val="00B050"/>
                </a:solidFill>
                <a:latin typeface="+mn-ea"/>
              </a:rPr>
              <a:t>PropertySource</a:t>
            </a:r>
            <a:r>
              <a:rPr lang="ko-KR" altLang="en-US" sz="1350" dirty="0">
                <a:solidFill>
                  <a:srgbClr val="00B050"/>
                </a:solidFill>
                <a:latin typeface="+mn-ea"/>
              </a:rPr>
              <a:t>로 등록 </a:t>
            </a:r>
            <a:r>
              <a:rPr lang="en-US" altLang="ko-KR" sz="1350" dirty="0">
                <a:solidFill>
                  <a:srgbClr val="00B050"/>
                </a:solidFill>
                <a:latin typeface="+mn-ea"/>
              </a:rPr>
              <a:t>&lt;-&gt; </a:t>
            </a:r>
            <a:r>
              <a:rPr lang="en-US" altLang="ko-KR" sz="1350" dirty="0" err="1">
                <a:solidFill>
                  <a:srgbClr val="00B050"/>
                </a:solidFill>
                <a:latin typeface="+mn-ea"/>
              </a:rPr>
              <a:t>addFirst</a:t>
            </a:r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()</a:t>
            </a:r>
            <a:endParaRPr lang="en-US" altLang="ko-KR" sz="135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30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+mn-ea"/>
              </a:rPr>
              <a:t>4.2.2 </a:t>
            </a:r>
            <a:r>
              <a:rPr lang="en-US" altLang="ko-KR" sz="1350" b="1" dirty="0" err="1">
                <a:latin typeface="+mn-ea"/>
              </a:rPr>
              <a:t>Enviroment</a:t>
            </a:r>
            <a:r>
              <a:rPr lang="ko-KR" altLang="en-US" sz="1350" b="1" dirty="0">
                <a:latin typeface="+mn-ea"/>
              </a:rPr>
              <a:t>에 새로운 </a:t>
            </a:r>
            <a:r>
              <a:rPr lang="en-US" altLang="ko-KR" sz="1350" b="1" dirty="0" err="1">
                <a:latin typeface="+mn-ea"/>
              </a:rPr>
              <a:t>PropertySource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추가하기</a:t>
            </a:r>
            <a:endParaRPr lang="en-US" altLang="ko-KR" sz="135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sz="1350" b="1" dirty="0">
                <a:latin typeface="+mn-ea"/>
              </a:rPr>
              <a:t>@Configuration</a:t>
            </a:r>
            <a:r>
              <a:rPr lang="en-US" altLang="ko-KR" sz="1350" b="1" dirty="0" smtClean="0">
                <a:latin typeface="+mn-ea"/>
              </a:rPr>
              <a:t>)</a:t>
            </a:r>
          </a:p>
          <a:p>
            <a:pPr lvl="1"/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하나의 </a:t>
            </a:r>
            <a:r>
              <a:rPr lang="ko-KR" altLang="en-US" sz="1350" dirty="0" err="1" smtClean="0">
                <a:solidFill>
                  <a:srgbClr val="00B050"/>
                </a:solidFill>
                <a:latin typeface="+mn-ea"/>
              </a:rPr>
              <a:t>프로퍼티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 추가</a:t>
            </a:r>
            <a:endParaRPr lang="en-US" altLang="ko-KR" sz="135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@</a:t>
            </a:r>
            <a:r>
              <a:rPr lang="en-US" altLang="ko-KR" sz="1350" dirty="0" smtClean="0">
                <a:latin typeface="+mn-ea"/>
              </a:rPr>
              <a:t>Configuration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@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PropertySource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(＂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:/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db.properties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＂)</a:t>
            </a:r>
            <a:endParaRPr lang="en-US" altLang="ko-KR" sz="135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Public </a:t>
            </a:r>
            <a:r>
              <a:rPr lang="en-US" altLang="ko-KR" sz="1350" dirty="0">
                <a:latin typeface="+mn-ea"/>
              </a:rPr>
              <a:t>class </a:t>
            </a:r>
            <a:r>
              <a:rPr lang="en-US" altLang="ko-KR" sz="1350" dirty="0" err="1">
                <a:latin typeface="+mn-ea"/>
              </a:rPr>
              <a:t>ConfigByEnv</a:t>
            </a:r>
            <a:r>
              <a:rPr lang="en-US" altLang="ko-KR" sz="1350" dirty="0">
                <a:latin typeface="+mn-ea"/>
              </a:rPr>
              <a:t> {</a:t>
            </a:r>
          </a:p>
          <a:p>
            <a:pPr lvl="1"/>
            <a:r>
              <a:rPr lang="en-US" altLang="ko-KR" sz="1350" dirty="0">
                <a:latin typeface="+mn-ea"/>
              </a:rPr>
              <a:t>	@</a:t>
            </a:r>
            <a:r>
              <a:rPr lang="en-US" altLang="ko-KR" sz="1350" dirty="0" err="1">
                <a:latin typeface="+mn-ea"/>
              </a:rPr>
              <a:t>Autowired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	private Environment </a:t>
            </a:r>
            <a:r>
              <a:rPr lang="en-US" altLang="ko-KR" sz="1350" dirty="0" err="1">
                <a:latin typeface="+mn-ea"/>
              </a:rPr>
              <a:t>env</a:t>
            </a:r>
            <a:r>
              <a:rPr lang="en-US" altLang="ko-KR" sz="1350" dirty="0">
                <a:latin typeface="+mn-ea"/>
              </a:rPr>
              <a:t>;</a:t>
            </a:r>
          </a:p>
          <a:p>
            <a:pPr lvl="1"/>
            <a:r>
              <a:rPr lang="en-US" altLang="ko-KR" sz="1350" dirty="0" smtClean="0">
                <a:latin typeface="+mn-ea"/>
              </a:rPr>
              <a:t>}</a:t>
            </a:r>
          </a:p>
          <a:p>
            <a:pPr lvl="1"/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여러 개의 </a:t>
            </a:r>
            <a:r>
              <a:rPr lang="ko-KR" altLang="en-US" sz="1350" dirty="0" err="1" smtClean="0">
                <a:solidFill>
                  <a:srgbClr val="00B050"/>
                </a:solidFill>
                <a:latin typeface="+mn-ea"/>
              </a:rPr>
              <a:t>프로퍼티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 추가</a:t>
            </a:r>
            <a:endParaRPr lang="en-US" altLang="ko-KR" sz="135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@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PropertySource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(value={＂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:/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db.properties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“, “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:/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app.properties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”})</a:t>
            </a:r>
            <a:endParaRPr lang="en-US" altLang="ko-KR" sz="135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Public </a:t>
            </a:r>
            <a:r>
              <a:rPr lang="en-US" altLang="ko-KR" sz="1350" dirty="0">
                <a:latin typeface="+mn-ea"/>
              </a:rPr>
              <a:t>class </a:t>
            </a:r>
            <a:r>
              <a:rPr lang="en-US" altLang="ko-KR" sz="1350" dirty="0" err="1">
                <a:latin typeface="+mn-ea"/>
              </a:rPr>
              <a:t>ConfigByEnv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smtClean="0">
                <a:latin typeface="+mn-ea"/>
              </a:rPr>
              <a:t>{</a:t>
            </a:r>
            <a:endParaRPr lang="en-US" altLang="ko-KR" sz="1350" dirty="0">
              <a:latin typeface="+mn-ea"/>
            </a:endParaRP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@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PropertySources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({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@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PropertySource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("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:/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db.properties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“), 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@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PropertySource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(value=“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:/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app.properties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”, 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ignoreResourceNofFound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=true)</a:t>
            </a:r>
          </a:p>
          <a:p>
            <a:pPr lvl="1"/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})</a:t>
            </a:r>
            <a:endParaRPr lang="en-US" altLang="ko-KR" sz="135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public class </a:t>
            </a:r>
            <a:r>
              <a:rPr lang="en-US" altLang="ko-KR" sz="1350" dirty="0" err="1">
                <a:latin typeface="+mn-ea"/>
              </a:rPr>
              <a:t>ConfigByEnv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smtClean="0">
                <a:latin typeface="+mn-ea"/>
              </a:rPr>
              <a:t>{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@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PropertySource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("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:/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db.properties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“), </a:t>
            </a:r>
          </a:p>
          <a:p>
            <a:pPr lvl="1"/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@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PropertySource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(value=“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:/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app.properties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”,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ignoreResourceNofFound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=true)</a:t>
            </a:r>
          </a:p>
          <a:p>
            <a:pPr lvl="1"/>
            <a:r>
              <a:rPr lang="en-US" altLang="ko-KR" sz="1350" dirty="0" smtClean="0">
                <a:latin typeface="+mn-ea"/>
              </a:rPr>
              <a:t>public </a:t>
            </a:r>
            <a:r>
              <a:rPr lang="en-US" altLang="ko-KR" sz="1350" dirty="0">
                <a:latin typeface="+mn-ea"/>
              </a:rPr>
              <a:t>class </a:t>
            </a:r>
            <a:r>
              <a:rPr lang="en-US" altLang="ko-KR" sz="1350" dirty="0" err="1">
                <a:latin typeface="+mn-ea"/>
              </a:rPr>
              <a:t>ConfigByEnv</a:t>
            </a:r>
            <a:r>
              <a:rPr lang="en-US" altLang="ko-KR" sz="1350" dirty="0">
                <a:latin typeface="+mn-ea"/>
              </a:rPr>
              <a:t> {</a:t>
            </a:r>
          </a:p>
          <a:p>
            <a:pPr lvl="1"/>
            <a:endParaRPr lang="en-US" altLang="ko-KR" sz="13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377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Enviroment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PropertySource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0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err="1"/>
              <a:t>ㆍEnviroment</a:t>
            </a:r>
            <a:r>
              <a:rPr lang="en-US" altLang="ko-KR" sz="1350" b="1" dirty="0"/>
              <a:t> </a:t>
            </a:r>
            <a:r>
              <a:rPr lang="ko-KR" altLang="en-US" sz="1350" b="1" dirty="0" smtClean="0"/>
              <a:t>사용법</a:t>
            </a:r>
            <a:endParaRPr lang="en-US" altLang="ko-KR" sz="135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dirty="0" err="1" smtClean="0">
                <a:latin typeface="+mn-ea"/>
              </a:rPr>
              <a:t>o.s.context.EnviromentAware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인터페이스 구현</a:t>
            </a:r>
            <a:endParaRPr lang="en-US" altLang="ko-KR" sz="1350" dirty="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dirty="0" smtClean="0">
                <a:latin typeface="+mn-ea"/>
              </a:rPr>
              <a:t>@</a:t>
            </a:r>
            <a:r>
              <a:rPr lang="en-US" altLang="ko-KR" sz="1350" dirty="0" err="1" smtClean="0">
                <a:latin typeface="+mn-ea"/>
              </a:rPr>
              <a:t>Autowired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err="1" smtClean="0">
                <a:latin typeface="+mn-ea"/>
              </a:rPr>
              <a:t>애노테이션을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en-US" altLang="ko-KR" sz="1350" dirty="0" err="1" smtClean="0">
                <a:latin typeface="+mn-ea"/>
              </a:rPr>
              <a:t>Enviroment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필드에 적용</a:t>
            </a:r>
            <a:r>
              <a:rPr lang="en-US" altLang="ko-KR" sz="1350" dirty="0" smtClean="0">
                <a:latin typeface="+mn-ea"/>
              </a:rPr>
              <a:t/>
            </a:r>
            <a:br>
              <a:rPr lang="en-US" altLang="ko-KR" sz="1350" dirty="0" smtClean="0">
                <a:latin typeface="+mn-ea"/>
              </a:rPr>
            </a:br>
            <a:endParaRPr lang="en-US" altLang="ko-KR" sz="1350" dirty="0" smtClean="0">
              <a:latin typeface="+mn-ea"/>
            </a:endParaRPr>
          </a:p>
          <a:p>
            <a:pPr lvl="1"/>
            <a:r>
              <a:rPr lang="ko-KR" altLang="en-US" sz="1200" b="1" dirty="0" smtClean="0">
                <a:latin typeface="+mn-ea"/>
              </a:rPr>
              <a:t>인터페이스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b="1" dirty="0">
              <a:latin typeface="+mn-ea"/>
            </a:endParaRPr>
          </a:p>
          <a:p>
            <a:pPr lvl="1"/>
            <a:r>
              <a:rPr lang="en-US" altLang="ko-KR" sz="1200" dirty="0" err="1" smtClean="0">
                <a:latin typeface="+mn-ea"/>
              </a:rPr>
              <a:t>Pulbic</a:t>
            </a:r>
            <a:r>
              <a:rPr lang="en-US" altLang="ko-KR" sz="1200" dirty="0" smtClean="0">
                <a:latin typeface="+mn-ea"/>
              </a:rPr>
              <a:t> class </a:t>
            </a:r>
            <a:r>
              <a:rPr lang="en-US" altLang="ko-KR" sz="1200" dirty="0" err="1" smtClean="0">
                <a:latin typeface="+mn-ea"/>
              </a:rPr>
              <a:t>ConnectionProvider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implement 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EnviromentAware</a:t>
            </a:r>
            <a:r>
              <a:rPr lang="en-US" altLang="ko-KR" sz="1200" dirty="0" smtClean="0">
                <a:latin typeface="+mn-ea"/>
              </a:rPr>
              <a:t> {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 smtClean="0">
                <a:latin typeface="+mn-ea"/>
              </a:rPr>
              <a:t>	private </a:t>
            </a:r>
            <a:r>
              <a:rPr lang="en-US" altLang="ko-KR" sz="1200" dirty="0" err="1" smtClean="0">
                <a:latin typeface="+mn-ea"/>
              </a:rPr>
              <a:t>Enviroment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env</a:t>
            </a:r>
            <a:r>
              <a:rPr lang="en-US" altLang="ko-KR" sz="1200" dirty="0" smtClean="0">
                <a:latin typeface="+mn-ea"/>
              </a:rPr>
              <a:t>;</a:t>
            </a:r>
          </a:p>
          <a:p>
            <a:pPr lvl="1"/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 smtClean="0">
                <a:latin typeface="+mn-ea"/>
              </a:rPr>
              <a:t>	@override</a:t>
            </a:r>
          </a:p>
          <a:p>
            <a:pPr lvl="1"/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setEnviroment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Enviroment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enviroment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 ){</a:t>
            </a:r>
          </a:p>
          <a:p>
            <a:pPr lvl="1"/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		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this.env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enviroment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 </a:t>
            </a:r>
          </a:p>
          <a:p>
            <a:pPr lvl="1"/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	}</a:t>
            </a:r>
          </a:p>
          <a:p>
            <a:pPr lvl="1"/>
            <a:endParaRPr lang="en-US" altLang="ko-KR" sz="12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public void </a:t>
            </a:r>
            <a:r>
              <a:rPr lang="en-US" altLang="ko-KR" sz="1200" dirty="0" err="1" smtClean="0">
                <a:latin typeface="+mn-ea"/>
              </a:rPr>
              <a:t>init</a:t>
            </a:r>
            <a:r>
              <a:rPr lang="en-US" altLang="ko-KR" sz="1200" dirty="0" smtClean="0">
                <a:latin typeface="+mn-ea"/>
              </a:rPr>
              <a:t>(){</a:t>
            </a:r>
          </a:p>
          <a:p>
            <a:pPr lvl="1"/>
            <a:r>
              <a:rPr lang="en-US" altLang="ko-KR" sz="1200" dirty="0" smtClean="0">
                <a:latin typeface="+mn-ea"/>
              </a:rPr>
              <a:t>		</a:t>
            </a:r>
            <a:r>
              <a:rPr lang="en-US" altLang="ko-KR" sz="1200" dirty="0" err="1" smtClean="0">
                <a:latin typeface="+mn-ea"/>
              </a:rPr>
              <a:t>dirver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env.getProperty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(“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db.driver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”);</a:t>
            </a:r>
            <a:endParaRPr lang="en-US" altLang="ko-KR" sz="1200" dirty="0" smtClean="0">
              <a:latin typeface="+mn-ea"/>
            </a:endParaRPr>
          </a:p>
          <a:p>
            <a:pPr lvl="1"/>
            <a:endParaRPr lang="en-US" altLang="ko-KR" sz="1200" dirty="0" smtClean="0">
              <a:latin typeface="+mn-ea"/>
            </a:endParaRPr>
          </a:p>
          <a:p>
            <a:pPr lvl="1"/>
            <a:r>
              <a:rPr lang="en-US" altLang="ko-KR" sz="1200" b="1" dirty="0">
                <a:latin typeface="+mn-ea"/>
              </a:rPr>
              <a:t>@</a:t>
            </a:r>
            <a:r>
              <a:rPr lang="en-US" altLang="ko-KR" sz="1200" b="1" dirty="0" err="1">
                <a:latin typeface="+mn-ea"/>
              </a:rPr>
              <a:t>Autowired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b="1" dirty="0">
              <a:latin typeface="+mn-ea"/>
            </a:endParaRPr>
          </a:p>
          <a:p>
            <a:pPr lvl="1"/>
            <a:r>
              <a:rPr lang="en-US" altLang="ko-KR" sz="1200" dirty="0" err="1">
                <a:latin typeface="+mn-ea"/>
              </a:rPr>
              <a:t>Pulbic</a:t>
            </a:r>
            <a:r>
              <a:rPr lang="en-US" altLang="ko-KR" sz="1200" dirty="0">
                <a:latin typeface="+mn-ea"/>
              </a:rPr>
              <a:t> class </a:t>
            </a:r>
            <a:r>
              <a:rPr lang="en-US" altLang="ko-KR" sz="1200" dirty="0" err="1" smtClean="0">
                <a:latin typeface="+mn-ea"/>
              </a:rPr>
              <a:t>ConnectionProvider</a:t>
            </a:r>
            <a:r>
              <a:rPr lang="en-US" altLang="ko-KR" sz="1200" dirty="0" smtClean="0">
                <a:latin typeface="+mn-ea"/>
              </a:rPr>
              <a:t> {</a:t>
            </a:r>
            <a:endParaRPr lang="en-US" altLang="ko-KR" sz="1200" dirty="0">
              <a:latin typeface="+mn-ea"/>
            </a:endParaRPr>
          </a:p>
          <a:p>
            <a:pPr lvl="1"/>
            <a:endParaRPr lang="en-US" altLang="ko-KR" sz="1200" dirty="0" smtClean="0">
              <a:latin typeface="+mn-ea"/>
            </a:endParaRPr>
          </a:p>
          <a:p>
            <a:pPr lvl="1"/>
            <a:r>
              <a:rPr lang="en-US" altLang="ko-KR" sz="1200" dirty="0" smtClean="0">
                <a:latin typeface="+mn-ea"/>
              </a:rPr>
              <a:t>	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@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Autowired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	private 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Enviroment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env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;</a:t>
            </a:r>
          </a:p>
          <a:p>
            <a:pPr lvl="1"/>
            <a:endParaRPr lang="en-US" altLang="ko-KR" sz="12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public void </a:t>
            </a:r>
            <a:r>
              <a:rPr lang="en-US" altLang="ko-KR" sz="1200" dirty="0" err="1">
                <a:latin typeface="+mn-ea"/>
              </a:rPr>
              <a:t>init</a:t>
            </a:r>
            <a:r>
              <a:rPr lang="en-US" altLang="ko-KR" sz="1200" dirty="0">
                <a:latin typeface="+mn-ea"/>
              </a:rPr>
              <a:t>(){</a:t>
            </a:r>
          </a:p>
          <a:p>
            <a:pPr lvl="1"/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dirver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env.getProperty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(“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db.driver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”);</a:t>
            </a:r>
          </a:p>
          <a:p>
            <a:pPr lvl="1"/>
            <a:r>
              <a:rPr lang="en-US" altLang="ko-KR" sz="1200" dirty="0">
                <a:latin typeface="+mn-ea"/>
              </a:rPr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479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Enviroment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스프링 빈에서 사용하기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1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err="1"/>
              <a:t>ㆍEnviroment</a:t>
            </a:r>
            <a:r>
              <a:rPr lang="en-US" altLang="ko-KR" sz="1350" b="1" dirty="0"/>
              <a:t> </a:t>
            </a:r>
            <a:r>
              <a:rPr lang="ko-KR" altLang="en-US" sz="1350" b="1" dirty="0" smtClean="0"/>
              <a:t>사용법</a:t>
            </a:r>
            <a:endParaRPr lang="en-US" altLang="ko-KR" sz="135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dirty="0" err="1" smtClean="0">
                <a:latin typeface="+mn-ea"/>
              </a:rPr>
              <a:t>o.s.context.EnviromentAware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인터페이스 구현</a:t>
            </a:r>
            <a:endParaRPr lang="en-US" altLang="ko-KR" sz="1350" dirty="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dirty="0" smtClean="0">
                <a:latin typeface="+mn-ea"/>
              </a:rPr>
              <a:t>@</a:t>
            </a:r>
            <a:r>
              <a:rPr lang="en-US" altLang="ko-KR" sz="1350" dirty="0" err="1" smtClean="0">
                <a:latin typeface="+mn-ea"/>
              </a:rPr>
              <a:t>Autowired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err="1" smtClean="0">
                <a:latin typeface="+mn-ea"/>
              </a:rPr>
              <a:t>애노테이션을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en-US" altLang="ko-KR" sz="1350" dirty="0" err="1" smtClean="0">
                <a:latin typeface="+mn-ea"/>
              </a:rPr>
              <a:t>Enviroment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필드에 적용</a:t>
            </a:r>
            <a:r>
              <a:rPr lang="en-US" altLang="ko-KR" sz="1350" dirty="0" smtClean="0">
                <a:latin typeface="+mn-ea"/>
              </a:rPr>
              <a:t/>
            </a:r>
            <a:br>
              <a:rPr lang="en-US" altLang="ko-KR" sz="135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lvl="1"/>
            <a:r>
              <a:rPr lang="en-US" altLang="ko-KR" sz="1200" b="1" dirty="0">
                <a:latin typeface="+mn-ea"/>
              </a:rPr>
              <a:t>@</a:t>
            </a:r>
            <a:r>
              <a:rPr lang="en-US" altLang="ko-KR" sz="1200" b="1" dirty="0" err="1">
                <a:latin typeface="+mn-ea"/>
              </a:rPr>
              <a:t>Autowired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b="1" dirty="0">
              <a:latin typeface="+mn-ea"/>
            </a:endParaRPr>
          </a:p>
          <a:p>
            <a:pPr lvl="1"/>
            <a:r>
              <a:rPr lang="en-US" altLang="ko-KR" sz="1200" dirty="0">
                <a:latin typeface="+mn-ea"/>
              </a:rPr>
              <a:t>@Configuration</a:t>
            </a:r>
          </a:p>
          <a:p>
            <a:pPr lvl="1"/>
            <a:r>
              <a:rPr lang="en-US" altLang="ko-KR" sz="1200" dirty="0" err="1">
                <a:latin typeface="+mn-ea"/>
              </a:rPr>
              <a:t>Pulbic</a:t>
            </a:r>
            <a:r>
              <a:rPr lang="en-US" altLang="ko-KR" sz="1200" dirty="0">
                <a:latin typeface="+mn-ea"/>
              </a:rPr>
              <a:t> class </a:t>
            </a:r>
            <a:r>
              <a:rPr lang="en-US" altLang="ko-KR" sz="1200" dirty="0" err="1">
                <a:latin typeface="+mn-ea"/>
              </a:rPr>
              <a:t>SpringConfig</a:t>
            </a:r>
            <a:r>
              <a:rPr lang="en-US" altLang="ko-KR" sz="1200" dirty="0">
                <a:latin typeface="+mn-ea"/>
              </a:rPr>
              <a:t> {</a:t>
            </a:r>
          </a:p>
          <a:p>
            <a:pPr lvl="1"/>
            <a:endParaRPr lang="en-US" altLang="ko-KR" sz="1200" dirty="0">
              <a:latin typeface="+mn-ea"/>
            </a:endParaRPr>
          </a:p>
          <a:p>
            <a:pPr lvl="2"/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@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Autowired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  <a:p>
            <a:pPr lvl="2"/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private 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Enviroment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env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;</a:t>
            </a:r>
          </a:p>
          <a:p>
            <a:pPr lvl="2"/>
            <a:endParaRPr lang="en-US" altLang="ko-KR" sz="1200" dirty="0">
              <a:solidFill>
                <a:srgbClr val="0070C0"/>
              </a:solidFill>
              <a:latin typeface="+mn-ea"/>
            </a:endParaRPr>
          </a:p>
          <a:p>
            <a:pPr lvl="2"/>
            <a:r>
              <a:rPr lang="en-US" altLang="ko-KR" sz="1200" dirty="0">
                <a:latin typeface="+mn-ea"/>
              </a:rPr>
              <a:t>@Bean(</a:t>
            </a:r>
            <a:r>
              <a:rPr lang="en-US" altLang="ko-KR" sz="1200" dirty="0" err="1">
                <a:latin typeface="+mn-ea"/>
              </a:rPr>
              <a:t>initMethod</a:t>
            </a:r>
            <a:r>
              <a:rPr lang="en-US" altLang="ko-KR" sz="1200" dirty="0">
                <a:latin typeface="+mn-ea"/>
              </a:rPr>
              <a:t> = “</a:t>
            </a:r>
            <a:r>
              <a:rPr lang="en-US" altLang="ko-KR" sz="1200" dirty="0" err="1">
                <a:latin typeface="+mn-ea"/>
              </a:rPr>
              <a:t>init</a:t>
            </a:r>
            <a:r>
              <a:rPr lang="en-US" altLang="ko-KR" sz="1200" dirty="0">
                <a:latin typeface="+mn-ea"/>
              </a:rPr>
              <a:t>”)</a:t>
            </a:r>
          </a:p>
          <a:p>
            <a:pPr lvl="2"/>
            <a:r>
              <a:rPr lang="en-US" altLang="ko-KR" sz="1200" dirty="0">
                <a:latin typeface="+mn-ea"/>
              </a:rPr>
              <a:t>Public </a:t>
            </a:r>
            <a:r>
              <a:rPr lang="en-US" altLang="ko-KR" sz="1200" dirty="0" err="1">
                <a:latin typeface="+mn-ea"/>
              </a:rPr>
              <a:t>ConnectionProvider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connectionProvider</a:t>
            </a:r>
            <a:r>
              <a:rPr lang="en-US" altLang="ko-KR" sz="1200" dirty="0">
                <a:latin typeface="+mn-ea"/>
              </a:rPr>
              <a:t>(){</a:t>
            </a:r>
          </a:p>
          <a:p>
            <a:pPr lvl="2"/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err="1">
                <a:latin typeface="+mn-ea"/>
              </a:rPr>
              <a:t>ConnectionProvider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connectionProvider</a:t>
            </a:r>
            <a:r>
              <a:rPr lang="en-US" altLang="ko-KR" sz="1200" dirty="0">
                <a:latin typeface="+mn-ea"/>
              </a:rPr>
              <a:t> = new </a:t>
            </a:r>
            <a:r>
              <a:rPr lang="en-US" altLang="ko-KR" sz="1200" dirty="0" err="1">
                <a:latin typeface="+mn-ea"/>
              </a:rPr>
              <a:t>ConnectionProvider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();</a:t>
            </a:r>
          </a:p>
          <a:p>
            <a:pPr lvl="2"/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connectionProvider.setDriver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env.getProperty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(“</a:t>
            </a:r>
            <a:r>
              <a:rPr lang="en-US" altLang="ko-KR" sz="1200" dirty="0" err="1">
                <a:solidFill>
                  <a:srgbClr val="0070C0"/>
                </a:solidFill>
                <a:latin typeface="+mn-ea"/>
              </a:rPr>
              <a:t>db.driver</a:t>
            </a:r>
            <a:r>
              <a:rPr lang="en-US" altLang="ko-KR" sz="1200" dirty="0">
                <a:solidFill>
                  <a:srgbClr val="0070C0"/>
                </a:solidFill>
                <a:latin typeface="+mn-ea"/>
              </a:rPr>
              <a:t>”);</a:t>
            </a:r>
            <a:r>
              <a:rPr lang="en-US" altLang="ko-KR" sz="1200" dirty="0" smtClean="0">
                <a:latin typeface="+mn-ea"/>
              </a:rPr>
              <a:t>);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479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Enviroment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스프링 빈에서 사용하기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0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4.4.1 XML</a:t>
            </a:r>
            <a:r>
              <a:rPr lang="ko-KR" altLang="en-US" sz="1350" b="1" dirty="0" smtClean="0">
                <a:latin typeface="+mn-ea"/>
              </a:rPr>
              <a:t>에서의 </a:t>
            </a:r>
            <a:r>
              <a:rPr lang="ko-KR" altLang="en-US" sz="1350" b="1" dirty="0" err="1" smtClean="0">
                <a:latin typeface="+mn-ea"/>
              </a:rPr>
              <a:t>프로퍼티</a:t>
            </a:r>
            <a:r>
              <a:rPr lang="ko-KR" altLang="en-US" sz="1350" b="1" dirty="0" smtClean="0">
                <a:latin typeface="+mn-ea"/>
              </a:rPr>
              <a:t> 설정 </a:t>
            </a:r>
            <a:r>
              <a:rPr lang="en-US" altLang="ko-KR" sz="1350" b="1" dirty="0" smtClean="0">
                <a:latin typeface="+mn-ea"/>
              </a:rPr>
              <a:t>: &lt;</a:t>
            </a:r>
            <a:r>
              <a:rPr lang="en-US" altLang="ko-KR" sz="1350" b="1" dirty="0" err="1" smtClean="0">
                <a:latin typeface="+mn-ea"/>
              </a:rPr>
              <a:t>context:property-placeholder</a:t>
            </a:r>
            <a:r>
              <a:rPr lang="en-US" altLang="ko-KR" sz="1350" b="1" dirty="0" smtClean="0">
                <a:latin typeface="+mn-ea"/>
              </a:rPr>
              <a:t>&gt; </a:t>
            </a:r>
            <a:r>
              <a:rPr lang="ko-KR" altLang="en-US" sz="1350" b="1" dirty="0" smtClean="0">
                <a:latin typeface="+mn-ea"/>
              </a:rPr>
              <a:t>사용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XML)</a:t>
            </a:r>
          </a:p>
          <a:p>
            <a:pPr lvl="1"/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&lt;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context:property-placeholder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 location=“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:/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db.properties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”/&gt;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&lt;bean id = “</a:t>
            </a:r>
            <a:r>
              <a:rPr lang="en-US" altLang="ko-KR" sz="1350" dirty="0" err="1" smtClean="0">
                <a:latin typeface="+mn-ea"/>
              </a:rPr>
              <a:t>connProvier</a:t>
            </a:r>
            <a:r>
              <a:rPr lang="en-US" altLang="ko-KR" sz="1350" dirty="0" smtClean="0">
                <a:latin typeface="+mn-ea"/>
              </a:rPr>
              <a:t>”</a:t>
            </a:r>
          </a:p>
          <a:p>
            <a:pPr lvl="2"/>
            <a:r>
              <a:rPr lang="en-US" altLang="ko-KR" sz="1350" dirty="0" smtClean="0">
                <a:latin typeface="+mn-ea"/>
              </a:rPr>
              <a:t>Class=“!@#!$@”&gt;</a:t>
            </a:r>
          </a:p>
          <a:p>
            <a:pPr lvl="2"/>
            <a:r>
              <a:rPr lang="en-US" altLang="ko-KR" sz="1350" dirty="0" smtClean="0">
                <a:latin typeface="+mn-ea"/>
              </a:rPr>
              <a:t>&lt;property name =“driver” value=“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${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db.driver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}</a:t>
            </a:r>
            <a:r>
              <a:rPr lang="en-US" altLang="ko-KR" sz="1350" dirty="0" smtClean="0">
                <a:latin typeface="+mn-ea"/>
              </a:rPr>
              <a:t>” /&gt;</a:t>
            </a:r>
          </a:p>
          <a:p>
            <a:pPr lvl="2"/>
            <a:r>
              <a:rPr lang="en-US" altLang="ko-KR" sz="1350" dirty="0" smtClean="0">
                <a:latin typeface="+mn-ea"/>
              </a:rPr>
              <a:t>…</a:t>
            </a:r>
          </a:p>
          <a:p>
            <a:pPr lvl="1"/>
            <a:r>
              <a:rPr lang="en-US" altLang="ko-KR" sz="1350" dirty="0" smtClean="0">
                <a:latin typeface="+mn-ea"/>
              </a:rPr>
              <a:t>&lt;/bean&gt;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350" dirty="0" smtClean="0">
                <a:latin typeface="+mn-ea"/>
              </a:rPr>
              <a:t>&lt;</a:t>
            </a:r>
            <a:r>
              <a:rPr lang="en-US" altLang="ko-KR" sz="1350" dirty="0" err="1" smtClean="0">
                <a:latin typeface="+mn-ea"/>
              </a:rPr>
              <a:t>context:property-placeholder</a:t>
            </a:r>
            <a:r>
              <a:rPr lang="en-US" altLang="ko-KR" sz="1350" dirty="0" smtClean="0">
                <a:latin typeface="+mn-ea"/>
              </a:rPr>
              <a:t>&gt; </a:t>
            </a:r>
            <a:r>
              <a:rPr lang="ko-KR" altLang="en-US" sz="1350" dirty="0" smtClean="0">
                <a:latin typeface="+mn-ea"/>
              </a:rPr>
              <a:t>태그는 </a:t>
            </a:r>
            <a:r>
              <a:rPr lang="en-US" altLang="ko-KR" sz="1350" dirty="0" smtClean="0">
                <a:latin typeface="+mn-ea"/>
              </a:rPr>
              <a:t>location</a:t>
            </a:r>
            <a:r>
              <a:rPr lang="ko-KR" altLang="en-US" sz="1350" dirty="0" smtClean="0">
                <a:latin typeface="+mn-ea"/>
              </a:rPr>
              <a:t>으로 지정한 파일에서 </a:t>
            </a:r>
            <a:r>
              <a:rPr lang="ko-KR" altLang="en-US" sz="1350" dirty="0" err="1" smtClean="0">
                <a:latin typeface="+mn-ea"/>
              </a:rPr>
              <a:t>프로퍼티</a:t>
            </a:r>
            <a:r>
              <a:rPr lang="ko-KR" altLang="en-US" sz="1350" dirty="0" smtClean="0">
                <a:latin typeface="+mn-ea"/>
              </a:rPr>
              <a:t> 값을 찾을 수 없는 경우 </a:t>
            </a:r>
            <a:r>
              <a:rPr lang="en-US" altLang="ko-KR" sz="1350" dirty="0" err="1" smtClean="0">
                <a:latin typeface="+mn-ea"/>
              </a:rPr>
              <a:t>Enviroment</a:t>
            </a:r>
            <a:r>
              <a:rPr lang="ko-KR" altLang="en-US" sz="1350" dirty="0" smtClean="0">
                <a:latin typeface="+mn-ea"/>
              </a:rPr>
              <a:t>의 </a:t>
            </a:r>
            <a:r>
              <a:rPr lang="ko-KR" altLang="en-US" sz="1350" dirty="0" err="1" smtClean="0">
                <a:latin typeface="+mn-ea"/>
              </a:rPr>
              <a:t>프로퍼티를</a:t>
            </a:r>
            <a:r>
              <a:rPr lang="ko-KR" altLang="en-US" sz="1350" dirty="0" smtClean="0">
                <a:latin typeface="+mn-ea"/>
              </a:rPr>
              <a:t> 확인하여 사용한다</a:t>
            </a:r>
            <a:r>
              <a:rPr lang="en-US" altLang="ko-KR" sz="1350" dirty="0" smtClean="0">
                <a:latin typeface="+mn-ea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sz="135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350" dirty="0" err="1" smtClean="0">
                <a:latin typeface="+mn-ea"/>
              </a:rPr>
              <a:t>두가지의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ko-KR" altLang="en-US" sz="1350" dirty="0" err="1" smtClean="0">
                <a:latin typeface="+mn-ea"/>
              </a:rPr>
              <a:t>프로퍼티</a:t>
            </a:r>
            <a:r>
              <a:rPr lang="ko-KR" altLang="en-US" sz="1350" dirty="0" smtClean="0">
                <a:latin typeface="+mn-ea"/>
              </a:rPr>
              <a:t> 파일을 </a:t>
            </a:r>
            <a:r>
              <a:rPr lang="ko-KR" altLang="en-US" sz="1350" dirty="0" err="1" smtClean="0">
                <a:latin typeface="+mn-ea"/>
              </a:rPr>
              <a:t>읽기위해서는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en-US" altLang="ko-KR" sz="1350" dirty="0" smtClean="0">
                <a:latin typeface="+mn-ea"/>
              </a:rPr>
              <a:t/>
            </a:r>
            <a:br>
              <a:rPr lang="en-US" altLang="ko-KR" sz="1350" dirty="0" smtClean="0">
                <a:latin typeface="+mn-ea"/>
              </a:rPr>
            </a:br>
            <a:r>
              <a:rPr lang="en-US" altLang="ko-KR" sz="1350" dirty="0" smtClean="0">
                <a:latin typeface="+mn-ea"/>
              </a:rPr>
              <a:t>&lt;</a:t>
            </a:r>
            <a:r>
              <a:rPr lang="en-US" altLang="ko-KR" sz="1350" dirty="0" err="1">
                <a:latin typeface="+mn-ea"/>
              </a:rPr>
              <a:t>context:property-placeholder</a:t>
            </a:r>
            <a:r>
              <a:rPr lang="en-US" altLang="ko-KR" sz="1350" dirty="0">
                <a:latin typeface="+mn-ea"/>
              </a:rPr>
              <a:t> location=“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:/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db.properties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:/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app.properties</a:t>
            </a:r>
            <a:r>
              <a:rPr lang="en-US" altLang="ko-KR" sz="1350" dirty="0" smtClean="0">
                <a:latin typeface="+mn-ea"/>
              </a:rPr>
              <a:t>”/&gt;</a:t>
            </a:r>
            <a:r>
              <a:rPr lang="en-US" altLang="ko-KR" sz="1350" dirty="0">
                <a:latin typeface="+mn-ea"/>
              </a:rPr>
              <a:t/>
            </a:r>
            <a:br>
              <a:rPr lang="en-US" altLang="ko-KR" sz="1350" dirty="0">
                <a:latin typeface="+mn-ea"/>
              </a:rPr>
            </a:br>
            <a:r>
              <a:rPr lang="ko-KR" altLang="en-US" sz="1350" dirty="0" smtClean="0">
                <a:latin typeface="+mn-ea"/>
              </a:rPr>
              <a:t>혹은</a:t>
            </a:r>
            <a:r>
              <a:rPr lang="en-US" altLang="ko-KR" sz="1350" dirty="0" smtClean="0">
                <a:latin typeface="+mn-ea"/>
              </a:rPr>
              <a:t/>
            </a:r>
            <a:br>
              <a:rPr lang="en-US" altLang="ko-KR" sz="1350" dirty="0" smtClean="0">
                <a:latin typeface="+mn-ea"/>
              </a:rPr>
            </a:br>
            <a:r>
              <a:rPr lang="en-US" altLang="ko-KR" sz="1350" dirty="0">
                <a:latin typeface="+mn-ea"/>
              </a:rPr>
              <a:t>&lt;</a:t>
            </a:r>
            <a:r>
              <a:rPr lang="en-US" altLang="ko-KR" sz="1350" dirty="0" err="1">
                <a:latin typeface="+mn-ea"/>
              </a:rPr>
              <a:t>context:property-placeholder</a:t>
            </a:r>
            <a:r>
              <a:rPr lang="en-US" altLang="ko-KR" sz="1350" dirty="0">
                <a:latin typeface="+mn-ea"/>
              </a:rPr>
              <a:t> location=“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:/*.properties</a:t>
            </a:r>
            <a:r>
              <a:rPr lang="en-US" altLang="ko-KR" sz="1350" dirty="0" smtClean="0">
                <a:latin typeface="+mn-ea"/>
              </a:rPr>
              <a:t>”/&gt;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sz="135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</a:t>
            </a:r>
            <a:r>
              <a:rPr lang="ko-KR" alt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프로퍼티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파일을 이용한 </a:t>
            </a:r>
            <a:r>
              <a:rPr lang="ko-KR" alt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프로퍼티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1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4.4.2 Configuration </a:t>
            </a:r>
            <a:r>
              <a:rPr lang="ko-KR" altLang="en-US" sz="1350" b="1" dirty="0" err="1" smtClean="0">
                <a:latin typeface="+mn-ea"/>
              </a:rPr>
              <a:t>애노테이션을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이용하는 자바 설정에서 </a:t>
            </a:r>
            <a:r>
              <a:rPr lang="ko-KR" altLang="en-US" sz="1350" b="1" dirty="0" err="1" smtClean="0">
                <a:latin typeface="+mn-ea"/>
              </a:rPr>
              <a:t>프로퍼티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사용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JAVA)</a:t>
            </a:r>
          </a:p>
          <a:p>
            <a:pPr lvl="1"/>
            <a:r>
              <a:rPr lang="en-US" altLang="ko-KR" sz="1350" dirty="0">
                <a:latin typeface="+mn-ea"/>
              </a:rPr>
              <a:t>@Configuration</a:t>
            </a:r>
          </a:p>
          <a:p>
            <a:pPr lvl="1"/>
            <a:r>
              <a:rPr lang="en-US" altLang="ko-KR" sz="1350" dirty="0">
                <a:latin typeface="+mn-ea"/>
              </a:rPr>
              <a:t>public class </a:t>
            </a:r>
            <a:r>
              <a:rPr lang="en-US" altLang="ko-KR" sz="1350" dirty="0" err="1">
                <a:latin typeface="+mn-ea"/>
              </a:rPr>
              <a:t>ConfigByProp</a:t>
            </a:r>
            <a:r>
              <a:rPr lang="en-US" altLang="ko-KR" sz="1350" dirty="0">
                <a:latin typeface="+mn-ea"/>
              </a:rPr>
              <a:t> {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@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Bean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public </a:t>
            </a:r>
            <a:r>
              <a:rPr lang="en-US" altLang="ko-KR" sz="1350" dirty="0">
                <a:solidFill>
                  <a:srgbClr val="C00000"/>
                </a:solidFill>
                <a:latin typeface="+mn-ea"/>
              </a:rPr>
              <a:t>static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PropertySourcesPlaceholderConfigurer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 properties() {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	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PropertySourcesPlaceholderConfigurer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configurer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 = new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PropertySourcesPlaceholderConfigurer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();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	</a:t>
            </a:r>
            <a:r>
              <a:rPr lang="en-US" altLang="ko-KR" sz="1350" dirty="0" err="1">
                <a:solidFill>
                  <a:srgbClr val="C00000"/>
                </a:solidFill>
                <a:latin typeface="+mn-ea"/>
              </a:rPr>
              <a:t>configurer.setLocation</a:t>
            </a:r>
            <a:r>
              <a:rPr lang="en-US" altLang="ko-KR" sz="1350" dirty="0">
                <a:solidFill>
                  <a:srgbClr val="C00000"/>
                </a:solidFill>
                <a:latin typeface="+mn-ea"/>
              </a:rPr>
              <a:t>(new </a:t>
            </a:r>
            <a:r>
              <a:rPr lang="en-US" altLang="ko-KR" sz="1350" dirty="0" err="1">
                <a:solidFill>
                  <a:srgbClr val="C00000"/>
                </a:solidFill>
                <a:latin typeface="+mn-ea"/>
              </a:rPr>
              <a:t>ClassPathResource</a:t>
            </a:r>
            <a:r>
              <a:rPr lang="en-US" altLang="ko-KR" sz="1350" dirty="0">
                <a:solidFill>
                  <a:srgbClr val="C00000"/>
                </a:solidFill>
                <a:latin typeface="+mn-ea"/>
              </a:rPr>
              <a:t>("</a:t>
            </a:r>
            <a:r>
              <a:rPr lang="en-US" altLang="ko-KR" sz="1350" dirty="0" err="1">
                <a:solidFill>
                  <a:srgbClr val="C00000"/>
                </a:solidFill>
                <a:latin typeface="+mn-ea"/>
              </a:rPr>
              <a:t>db.properties</a:t>
            </a:r>
            <a:r>
              <a:rPr lang="en-US" altLang="ko-KR" sz="1350" dirty="0">
                <a:solidFill>
                  <a:srgbClr val="C00000"/>
                </a:solidFill>
                <a:latin typeface="+mn-ea"/>
              </a:rPr>
              <a:t>"));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	return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configurer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;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}</a:t>
            </a:r>
          </a:p>
          <a:p>
            <a:pPr lvl="1"/>
            <a:endParaRPr lang="en-US" altLang="ko-KR" sz="1350" dirty="0">
              <a:solidFill>
                <a:srgbClr val="0070C0"/>
              </a:solidFill>
              <a:latin typeface="+mn-ea"/>
            </a:endParaRPr>
          </a:p>
          <a:p>
            <a:pPr lvl="2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@Value("${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db.driver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}")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private String driver;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	@Bean(</a:t>
            </a:r>
            <a:r>
              <a:rPr lang="en-US" altLang="ko-KR" sz="1350" dirty="0" err="1">
                <a:latin typeface="+mn-ea"/>
              </a:rPr>
              <a:t>initMethod</a:t>
            </a:r>
            <a:r>
              <a:rPr lang="en-US" altLang="ko-KR" sz="1350" dirty="0">
                <a:latin typeface="+mn-ea"/>
              </a:rPr>
              <a:t> = "</a:t>
            </a:r>
            <a:r>
              <a:rPr lang="en-US" altLang="ko-KR" sz="1350" dirty="0" err="1">
                <a:latin typeface="+mn-ea"/>
              </a:rPr>
              <a:t>init</a:t>
            </a:r>
            <a:r>
              <a:rPr lang="en-US" altLang="ko-KR" sz="1350" dirty="0">
                <a:latin typeface="+mn-ea"/>
              </a:rPr>
              <a:t>")</a:t>
            </a:r>
          </a:p>
          <a:p>
            <a:pPr lvl="1"/>
            <a:r>
              <a:rPr lang="en-US" altLang="ko-KR" sz="1350" dirty="0">
                <a:latin typeface="+mn-ea"/>
              </a:rPr>
              <a:t>	public </a:t>
            </a:r>
            <a:r>
              <a:rPr lang="en-US" altLang="ko-KR" sz="1350" dirty="0" err="1">
                <a:latin typeface="+mn-ea"/>
              </a:rPr>
              <a:t>ConnectionProvider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err="1">
                <a:latin typeface="+mn-ea"/>
              </a:rPr>
              <a:t>connectionProvider</a:t>
            </a:r>
            <a:r>
              <a:rPr lang="en-US" altLang="ko-KR" sz="1350" dirty="0">
                <a:latin typeface="+mn-ea"/>
              </a:rPr>
              <a:t>() {</a:t>
            </a:r>
          </a:p>
          <a:p>
            <a:pPr lvl="1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err="1">
                <a:latin typeface="+mn-ea"/>
              </a:rPr>
              <a:t>JdbcConnectionProvider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err="1">
                <a:latin typeface="+mn-ea"/>
              </a:rPr>
              <a:t>connectionProvider</a:t>
            </a:r>
            <a:r>
              <a:rPr lang="en-US" altLang="ko-KR" sz="1350" dirty="0">
                <a:latin typeface="+mn-ea"/>
              </a:rPr>
              <a:t> = new </a:t>
            </a:r>
            <a:r>
              <a:rPr lang="en-US" altLang="ko-KR" sz="1350" dirty="0" err="1">
                <a:latin typeface="+mn-ea"/>
              </a:rPr>
              <a:t>JdbcConnectionProvider</a:t>
            </a:r>
            <a:r>
              <a:rPr lang="en-US" altLang="ko-KR" sz="1350" dirty="0">
                <a:latin typeface="+mn-ea"/>
              </a:rPr>
              <a:t>();</a:t>
            </a:r>
          </a:p>
          <a:p>
            <a:pPr lvl="1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err="1">
                <a:latin typeface="+mn-ea"/>
              </a:rPr>
              <a:t>connectionProvider.setDriver</a:t>
            </a:r>
            <a:r>
              <a:rPr lang="en-US" altLang="ko-KR" sz="1350" dirty="0">
                <a:latin typeface="+mn-ea"/>
              </a:rPr>
              <a:t>(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driver</a:t>
            </a:r>
            <a:r>
              <a:rPr lang="en-US" altLang="ko-KR" sz="1350" dirty="0" smtClean="0">
                <a:latin typeface="+mn-ea"/>
              </a:rPr>
              <a:t>);</a:t>
            </a:r>
          </a:p>
          <a:p>
            <a:pPr lvl="2"/>
            <a:r>
              <a:rPr lang="en-US" altLang="ko-KR" sz="1350" dirty="0" smtClean="0">
                <a:latin typeface="+mn-ea"/>
              </a:rPr>
              <a:t>}</a:t>
            </a:r>
            <a:endParaRPr lang="en-US" altLang="ko-KR" sz="1350" dirty="0">
              <a:latin typeface="+mn-ea"/>
            </a:endParaRPr>
          </a:p>
          <a:p>
            <a:pPr lvl="2"/>
            <a:endParaRPr lang="en-US" altLang="ko-KR" sz="135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350" dirty="0" err="1" smtClean="0">
                <a:latin typeface="+mn-ea"/>
              </a:rPr>
              <a:t>O.s.core.io.ClassPathResource</a:t>
            </a:r>
            <a:r>
              <a:rPr lang="en-US" altLang="ko-KR" sz="1350" dirty="0" smtClean="0">
                <a:latin typeface="+mn-ea"/>
              </a:rPr>
              <a:t> : </a:t>
            </a:r>
            <a:r>
              <a:rPr lang="ko-KR" altLang="en-US" sz="1350" dirty="0" smtClean="0">
                <a:latin typeface="+mn-ea"/>
              </a:rPr>
              <a:t>클래스패스에 위치한 자원으로부터 데이터를 읽음</a:t>
            </a:r>
            <a:endParaRPr lang="en-US" altLang="ko-KR" sz="135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350" dirty="0" err="1" smtClean="0">
                <a:latin typeface="+mn-ea"/>
              </a:rPr>
              <a:t>O.s.core.io.FileSystemResource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en-US" altLang="ko-KR" sz="1350" dirty="0">
                <a:latin typeface="+mn-ea"/>
              </a:rPr>
              <a:t>: </a:t>
            </a:r>
            <a:r>
              <a:rPr lang="ko-KR" altLang="en-US" sz="1350" dirty="0" smtClean="0">
                <a:latin typeface="+mn-ea"/>
              </a:rPr>
              <a:t>파일 시스템에 </a:t>
            </a:r>
            <a:r>
              <a:rPr lang="ko-KR" altLang="en-US" sz="1350" dirty="0">
                <a:latin typeface="+mn-ea"/>
              </a:rPr>
              <a:t>위치한 자원으로부터 데이터를 </a:t>
            </a:r>
            <a:r>
              <a:rPr lang="ko-KR" altLang="en-US" sz="1350" dirty="0" smtClean="0">
                <a:latin typeface="+mn-ea"/>
              </a:rPr>
              <a:t>읽음</a:t>
            </a:r>
            <a:endParaRPr lang="en-US" altLang="ko-KR" sz="13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</a:t>
            </a:r>
            <a:r>
              <a:rPr lang="ko-KR" alt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프로퍼티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파일을 이용한 </a:t>
            </a:r>
            <a:r>
              <a:rPr lang="ko-KR" alt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프로퍼티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0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4.4.2 Configuration </a:t>
            </a:r>
            <a:r>
              <a:rPr lang="ko-KR" altLang="en-US" sz="1350" b="1" dirty="0" err="1" smtClean="0">
                <a:latin typeface="+mn-ea"/>
              </a:rPr>
              <a:t>애노테이션을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이용하는 자바 설정에서 </a:t>
            </a:r>
            <a:r>
              <a:rPr lang="ko-KR" altLang="en-US" sz="1350" b="1" dirty="0" err="1" smtClean="0">
                <a:latin typeface="+mn-ea"/>
              </a:rPr>
              <a:t>프로퍼티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사용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JAVA)</a:t>
            </a:r>
          </a:p>
          <a:p>
            <a:pPr lvl="1"/>
            <a:r>
              <a:rPr lang="en-US" altLang="ko-KR" sz="1350" dirty="0">
                <a:latin typeface="+mn-ea"/>
              </a:rPr>
              <a:t>@Configuration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@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PropertySources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(@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PropertySource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("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classpath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:/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db.properties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"))</a:t>
            </a:r>
          </a:p>
          <a:p>
            <a:pPr lvl="1"/>
            <a:r>
              <a:rPr lang="en-US" altLang="ko-KR" sz="1350" dirty="0">
                <a:latin typeface="+mn-ea"/>
              </a:rPr>
              <a:t>public class </a:t>
            </a:r>
            <a:r>
              <a:rPr lang="en-US" altLang="ko-KR" sz="1350" dirty="0" err="1">
                <a:latin typeface="+mn-ea"/>
              </a:rPr>
              <a:t>ConfigByPropSource</a:t>
            </a:r>
            <a:r>
              <a:rPr lang="en-US" altLang="ko-KR" sz="1350" dirty="0">
                <a:latin typeface="+mn-ea"/>
              </a:rPr>
              <a:t> {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@Bean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public static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PropertySourcesPlaceholderConfigurer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 properties() {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	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PropertySourcesPlaceholderConfigurer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configurer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 = new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PropertySourcesPlaceholderConfigurer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();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	return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configurer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;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}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@Value("${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db.driver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}")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	private String driver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	@Bean(</a:t>
            </a:r>
            <a:r>
              <a:rPr lang="en-US" altLang="ko-KR" sz="1350" dirty="0" err="1">
                <a:latin typeface="+mn-ea"/>
              </a:rPr>
              <a:t>initMethod</a:t>
            </a:r>
            <a:r>
              <a:rPr lang="en-US" altLang="ko-KR" sz="1350" dirty="0">
                <a:latin typeface="+mn-ea"/>
              </a:rPr>
              <a:t> = "</a:t>
            </a:r>
            <a:r>
              <a:rPr lang="en-US" altLang="ko-KR" sz="1350" dirty="0" err="1">
                <a:latin typeface="+mn-ea"/>
              </a:rPr>
              <a:t>init</a:t>
            </a:r>
            <a:r>
              <a:rPr lang="en-US" altLang="ko-KR" sz="1350" dirty="0">
                <a:latin typeface="+mn-ea"/>
              </a:rPr>
              <a:t>")</a:t>
            </a:r>
          </a:p>
          <a:p>
            <a:pPr lvl="1"/>
            <a:r>
              <a:rPr lang="en-US" altLang="ko-KR" sz="1350" dirty="0">
                <a:latin typeface="+mn-ea"/>
              </a:rPr>
              <a:t>	public </a:t>
            </a:r>
            <a:r>
              <a:rPr lang="en-US" altLang="ko-KR" sz="1350" dirty="0" err="1">
                <a:latin typeface="+mn-ea"/>
              </a:rPr>
              <a:t>ConnectionProvider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err="1">
                <a:latin typeface="+mn-ea"/>
              </a:rPr>
              <a:t>connectionProvider</a:t>
            </a:r>
            <a:r>
              <a:rPr lang="en-US" altLang="ko-KR" sz="1350" dirty="0">
                <a:latin typeface="+mn-ea"/>
              </a:rPr>
              <a:t>() {</a:t>
            </a:r>
          </a:p>
          <a:p>
            <a:pPr lvl="1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err="1">
                <a:latin typeface="+mn-ea"/>
              </a:rPr>
              <a:t>JdbcConnectionProvider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err="1">
                <a:latin typeface="+mn-ea"/>
              </a:rPr>
              <a:t>connectionProvider</a:t>
            </a:r>
            <a:r>
              <a:rPr lang="en-US" altLang="ko-KR" sz="1350" dirty="0">
                <a:latin typeface="+mn-ea"/>
              </a:rPr>
              <a:t> = new </a:t>
            </a:r>
            <a:r>
              <a:rPr lang="en-US" altLang="ko-KR" sz="1350" dirty="0" err="1">
                <a:latin typeface="+mn-ea"/>
              </a:rPr>
              <a:t>JdbcConnectionProvider</a:t>
            </a:r>
            <a:r>
              <a:rPr lang="en-US" altLang="ko-KR" sz="1350" dirty="0">
                <a:latin typeface="+mn-ea"/>
              </a:rPr>
              <a:t>();</a:t>
            </a:r>
          </a:p>
          <a:p>
            <a:pPr lvl="1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err="1">
                <a:latin typeface="+mn-ea"/>
              </a:rPr>
              <a:t>connectionProvider.setDriver</a:t>
            </a:r>
            <a:r>
              <a:rPr lang="en-US" altLang="ko-KR" sz="1350" dirty="0">
                <a:latin typeface="+mn-ea"/>
              </a:rPr>
              <a:t>(driver</a:t>
            </a:r>
            <a:r>
              <a:rPr lang="en-US" altLang="ko-KR" sz="1350" dirty="0" smtClean="0">
                <a:latin typeface="+mn-ea"/>
              </a:rPr>
              <a:t>);</a:t>
            </a:r>
          </a:p>
          <a:p>
            <a:pPr lvl="2"/>
            <a:r>
              <a:rPr lang="en-US" altLang="ko-KR" sz="1350" dirty="0">
                <a:latin typeface="+mn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4.4 </a:t>
            </a:r>
            <a:r>
              <a:rPr lang="ko-KR" alt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프로퍼티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파일을 이용한 </a:t>
            </a:r>
            <a:r>
              <a:rPr lang="ko-KR" altLang="en-US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프로퍼티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03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/>
          <p:cNvSpPr txBox="1">
            <a:spLocks/>
          </p:cNvSpPr>
          <p:nvPr/>
        </p:nvSpPr>
        <p:spPr>
          <a:xfrm>
            <a:off x="1101790" y="2197837"/>
            <a:ext cx="6613460" cy="2324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/>
              <a:t>Chapter 3. </a:t>
            </a:r>
            <a:r>
              <a:rPr lang="ko-KR" altLang="en-US" sz="1500" dirty="0"/>
              <a:t>빈 라이플사이클과 빈 범위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Chapter 4. Environment, </a:t>
            </a:r>
            <a:r>
              <a:rPr lang="ko-KR" altLang="en-US" sz="1500" dirty="0" err="1"/>
              <a:t>프로퍼티</a:t>
            </a:r>
            <a:r>
              <a:rPr lang="en-US" altLang="ko-KR" sz="1500" dirty="0"/>
              <a:t>, </a:t>
            </a:r>
            <a:r>
              <a:rPr lang="ko-KR" altLang="en-US" sz="1500" dirty="0"/>
              <a:t>프로필</a:t>
            </a:r>
            <a:r>
              <a:rPr lang="en-US" altLang="ko-KR" sz="1500" dirty="0"/>
              <a:t>, </a:t>
            </a:r>
            <a:r>
              <a:rPr lang="ko-KR" altLang="en-US" sz="1500" dirty="0"/>
              <a:t>메시지 </a:t>
            </a:r>
          </a:p>
        </p:txBody>
      </p:sp>
    </p:spTree>
    <p:extLst>
      <p:ext uri="{BB962C8B-B14F-4D97-AF65-F5344CB8AC3E}">
        <p14:creationId xmlns:p14="http://schemas.microsoft.com/office/powerpoint/2010/main" val="34105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err="1" smtClean="0"/>
              <a:t>ㆍActive</a:t>
            </a:r>
            <a:r>
              <a:rPr lang="en-US" altLang="ko-KR" sz="1350" b="1" dirty="0"/>
              <a:t> </a:t>
            </a:r>
            <a:r>
              <a:rPr lang="en-US" altLang="ko-KR" sz="1350" b="1" dirty="0" smtClean="0"/>
              <a:t>Profile </a:t>
            </a:r>
            <a:r>
              <a:rPr lang="ko-KR" altLang="en-US" sz="1350" b="1" dirty="0" smtClean="0"/>
              <a:t>설정</a:t>
            </a:r>
            <a:endParaRPr lang="en-US" altLang="ko-KR" sz="135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b="1" dirty="0" smtClean="0">
                <a:latin typeface="+mn-ea"/>
              </a:rPr>
              <a:t>Web.xml </a:t>
            </a:r>
            <a:r>
              <a:rPr lang="ko-KR" altLang="en-US" sz="1350" b="1" dirty="0" smtClean="0">
                <a:latin typeface="+mn-ea"/>
              </a:rPr>
              <a:t>설정</a:t>
            </a:r>
            <a:r>
              <a:rPr lang="en-US" altLang="ko-KR" sz="1350" b="1" dirty="0">
                <a:latin typeface="+mn-ea"/>
              </a:rPr>
              <a:t>(http://toby.epril.com/?</a:t>
            </a:r>
            <a:r>
              <a:rPr lang="en-US" altLang="ko-KR" sz="1350" b="1" dirty="0" smtClean="0">
                <a:latin typeface="+mn-ea"/>
              </a:rPr>
              <a:t>p=1188)</a:t>
            </a:r>
          </a:p>
          <a:p>
            <a:pPr lvl="2"/>
            <a:r>
              <a:rPr lang="en-US" altLang="ko-KR" sz="1350" dirty="0" smtClean="0">
                <a:latin typeface="+mn-ea"/>
              </a:rPr>
              <a:t>&lt;</a:t>
            </a:r>
            <a:r>
              <a:rPr lang="en-US" altLang="ko-KR" sz="1350" dirty="0">
                <a:latin typeface="+mn-ea"/>
              </a:rPr>
              <a:t>context-</a:t>
            </a:r>
            <a:r>
              <a:rPr lang="en-US" altLang="ko-KR" sz="1350" dirty="0" err="1">
                <a:latin typeface="+mn-ea"/>
              </a:rPr>
              <a:t>param</a:t>
            </a:r>
            <a:r>
              <a:rPr lang="en-US" altLang="ko-KR" sz="1350" dirty="0">
                <a:latin typeface="+mn-ea"/>
              </a:rPr>
              <a:t>&gt; </a:t>
            </a:r>
          </a:p>
          <a:p>
            <a:pPr lvl="2"/>
            <a:r>
              <a:rPr lang="en-US" altLang="ko-KR" sz="1350" dirty="0">
                <a:latin typeface="+mn-ea"/>
              </a:rPr>
              <a:t>    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&lt;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param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-name&gt;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spring.profiles.active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&lt;/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param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-name&gt; </a:t>
            </a:r>
          </a:p>
          <a:p>
            <a:pPr lvl="2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    &lt;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param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-value&gt;dev&lt;/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param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-value&gt;</a:t>
            </a:r>
            <a:r>
              <a:rPr lang="en-US" altLang="ko-KR" sz="1350" dirty="0">
                <a:latin typeface="+mn-ea"/>
              </a:rPr>
              <a:t> </a:t>
            </a:r>
          </a:p>
          <a:p>
            <a:pPr lvl="2"/>
            <a:r>
              <a:rPr lang="en-US" altLang="ko-KR" sz="1350" dirty="0">
                <a:latin typeface="+mn-ea"/>
              </a:rPr>
              <a:t>&lt;/context-</a:t>
            </a:r>
            <a:r>
              <a:rPr lang="en-US" altLang="ko-KR" sz="1350" dirty="0" err="1">
                <a:latin typeface="+mn-ea"/>
              </a:rPr>
              <a:t>param</a:t>
            </a:r>
            <a:r>
              <a:rPr lang="en-US" altLang="ko-KR" sz="1350" dirty="0" smtClean="0">
                <a:latin typeface="+mn-ea"/>
              </a:rPr>
              <a:t>&gt;</a:t>
            </a:r>
          </a:p>
          <a:p>
            <a:pPr lvl="2"/>
            <a:endParaRPr lang="ko-KR" altLang="en-US" sz="1350" dirty="0">
              <a:latin typeface="+mn-ea"/>
            </a:endParaRPr>
          </a:p>
          <a:p>
            <a:pPr lvl="2"/>
            <a:r>
              <a:rPr lang="en-US" altLang="ko-KR" sz="1350" dirty="0">
                <a:latin typeface="+mn-ea"/>
              </a:rPr>
              <a:t>&lt;</a:t>
            </a:r>
            <a:r>
              <a:rPr lang="en-US" altLang="ko-KR" sz="1350" dirty="0" err="1">
                <a:latin typeface="+mn-ea"/>
              </a:rPr>
              <a:t>init-param</a:t>
            </a:r>
            <a:r>
              <a:rPr lang="en-US" altLang="ko-KR" sz="1350" dirty="0">
                <a:latin typeface="+mn-ea"/>
              </a:rPr>
              <a:t>&gt; </a:t>
            </a:r>
          </a:p>
          <a:p>
            <a:pPr lvl="2"/>
            <a:r>
              <a:rPr lang="en-US" altLang="ko-KR" sz="1350" dirty="0">
                <a:latin typeface="+mn-ea"/>
              </a:rPr>
              <a:t>    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&lt;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param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-name&gt;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spring.profiles.active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&lt;/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param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-name&gt; </a:t>
            </a:r>
          </a:p>
          <a:p>
            <a:pPr lvl="2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    &lt;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param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-value&gt;dev&lt;/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param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-value&gt;</a:t>
            </a:r>
            <a:r>
              <a:rPr lang="en-US" altLang="ko-KR" sz="1350" dirty="0">
                <a:latin typeface="+mn-ea"/>
              </a:rPr>
              <a:t> </a:t>
            </a:r>
          </a:p>
          <a:p>
            <a:pPr lvl="2"/>
            <a:r>
              <a:rPr lang="en-US" altLang="ko-KR" sz="1350" dirty="0">
                <a:latin typeface="+mn-ea"/>
              </a:rPr>
              <a:t>&lt;/</a:t>
            </a:r>
            <a:r>
              <a:rPr lang="en-US" altLang="ko-KR" sz="1350" dirty="0" err="1">
                <a:latin typeface="+mn-ea"/>
              </a:rPr>
              <a:t>init-param</a:t>
            </a:r>
            <a:r>
              <a:rPr lang="en-US" altLang="ko-KR" sz="1350" dirty="0" smtClean="0">
                <a:latin typeface="+mn-ea"/>
              </a:rPr>
              <a:t>&gt;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b="1" dirty="0" smtClean="0">
                <a:latin typeface="+mn-ea"/>
              </a:rPr>
              <a:t>JAVA </a:t>
            </a:r>
            <a:r>
              <a:rPr lang="ko-KR" altLang="en-US" sz="1350" b="1" dirty="0" smtClean="0">
                <a:latin typeface="+mn-ea"/>
              </a:rPr>
              <a:t>명령어 설정</a:t>
            </a:r>
            <a:endParaRPr lang="en-US" altLang="ko-KR" sz="1350" b="1" dirty="0" smtClean="0">
              <a:latin typeface="+mn-ea"/>
            </a:endParaRPr>
          </a:p>
          <a:p>
            <a:pPr lvl="2"/>
            <a:r>
              <a:rPr lang="en-US" altLang="ko-KR" sz="1350" dirty="0" smtClean="0">
                <a:latin typeface="+mn-ea"/>
              </a:rPr>
              <a:t>Java –</a:t>
            </a:r>
            <a:r>
              <a:rPr lang="en-US" altLang="ko-KR" sz="1350" dirty="0" err="1" smtClean="0">
                <a:latin typeface="+mn-ea"/>
              </a:rPr>
              <a:t>D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spring.profiles.active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=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prod,oracle</a:t>
            </a:r>
            <a:endParaRPr lang="en-US" altLang="ko-KR" sz="1350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b="1" dirty="0" err="1" smtClean="0">
                <a:latin typeface="+mn-ea"/>
              </a:rPr>
              <a:t>Enviroment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설정</a:t>
            </a:r>
          </a:p>
          <a:p>
            <a:pPr lvl="2"/>
            <a:r>
              <a:rPr lang="en-US" altLang="ko-KR" sz="1350" dirty="0" err="1" smtClean="0">
                <a:latin typeface="+mn-ea"/>
              </a:rPr>
              <a:t>Context.getEnviroment.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setActiveProfile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(“dev”, “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mssql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299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프로필을 이용한 설정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7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4.5.1 XML </a:t>
            </a:r>
            <a:r>
              <a:rPr lang="ko-KR" altLang="en-US" sz="1350" b="1" dirty="0" smtClean="0">
                <a:latin typeface="+mn-ea"/>
              </a:rPr>
              <a:t>설정에서 프로필 사용하기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XML)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&lt;beans 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profile=“dev”</a:t>
            </a:r>
            <a:r>
              <a:rPr lang="en-US" altLang="ko-KR" sz="1350" dirty="0" smtClean="0">
                <a:latin typeface="+mn-ea"/>
              </a:rPr>
              <a:t>&gt;</a:t>
            </a:r>
          </a:p>
          <a:p>
            <a:pPr lvl="1"/>
            <a:endParaRPr lang="en-US" altLang="ko-KR" sz="135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350" dirty="0" smtClean="0">
                <a:latin typeface="+mn-ea"/>
              </a:rPr>
              <a:t>프로파일 기본값 설정</a:t>
            </a:r>
            <a:r>
              <a:rPr lang="en-US" altLang="ko-KR" sz="1350" dirty="0" smtClean="0">
                <a:latin typeface="+mn-ea"/>
              </a:rPr>
              <a:t/>
            </a:r>
            <a:br>
              <a:rPr lang="en-US" altLang="ko-KR" sz="1350" dirty="0" smtClean="0">
                <a:latin typeface="+mn-ea"/>
              </a:rPr>
            </a:br>
            <a:r>
              <a:rPr lang="en-US" altLang="ko-KR" sz="1350" dirty="0" smtClean="0">
                <a:latin typeface="+mn-ea"/>
              </a:rPr>
              <a:t>&lt;beans 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profile=“</a:t>
            </a:r>
            <a:r>
              <a:rPr lang="en-US" altLang="ko-KR" sz="1350" dirty="0" smtClean="0">
                <a:solidFill>
                  <a:srgbClr val="C00000"/>
                </a:solidFill>
                <a:latin typeface="+mn-ea"/>
              </a:rPr>
              <a:t>!prod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”</a:t>
            </a:r>
            <a:r>
              <a:rPr lang="en-US" altLang="ko-KR" sz="1350" dirty="0" smtClean="0">
                <a:latin typeface="+mn-ea"/>
              </a:rPr>
              <a:t>&gt; </a:t>
            </a:r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//prod 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프로필이 활성화되지 않을 경우 사용</a:t>
            </a:r>
            <a:endParaRPr lang="en-US" altLang="ko-KR" sz="1350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299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프로필을 이용한 설정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4" y="2407901"/>
            <a:ext cx="86483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4.5.2 </a:t>
            </a:r>
            <a:r>
              <a:rPr lang="ko-KR" altLang="en-US" sz="1350" b="1" dirty="0" smtClean="0">
                <a:latin typeface="+mn-ea"/>
              </a:rPr>
              <a:t>자바 </a:t>
            </a:r>
            <a:r>
              <a:rPr lang="en-US" altLang="ko-KR" sz="1350" b="1" dirty="0" smtClean="0">
                <a:latin typeface="+mn-ea"/>
              </a:rPr>
              <a:t>@Configuration </a:t>
            </a:r>
            <a:r>
              <a:rPr lang="ko-KR" altLang="en-US" sz="1350" b="1" dirty="0" smtClean="0">
                <a:latin typeface="+mn-ea"/>
              </a:rPr>
              <a:t>설정에서 프로필 사용하기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JAVA)</a:t>
            </a:r>
          </a:p>
          <a:p>
            <a:pPr lvl="1"/>
            <a:r>
              <a:rPr lang="en-US" altLang="ko-KR" sz="1350" dirty="0">
                <a:latin typeface="+mn-ea"/>
              </a:rPr>
              <a:t>@Configuration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@Profile("prod")</a:t>
            </a:r>
          </a:p>
          <a:p>
            <a:pPr lvl="1"/>
            <a:r>
              <a:rPr lang="en-US" altLang="ko-KR" sz="1350" dirty="0">
                <a:latin typeface="+mn-ea"/>
              </a:rPr>
              <a:t>public class </a:t>
            </a:r>
            <a:r>
              <a:rPr lang="en-US" altLang="ko-KR" sz="1350" dirty="0" err="1">
                <a:latin typeface="+mn-ea"/>
              </a:rPr>
              <a:t>DataSourceProdConfig</a:t>
            </a:r>
            <a:r>
              <a:rPr lang="en-US" altLang="ko-KR" sz="1350" dirty="0">
                <a:latin typeface="+mn-ea"/>
              </a:rPr>
              <a:t> {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	@Bean</a:t>
            </a:r>
          </a:p>
          <a:p>
            <a:pPr lvl="1"/>
            <a:r>
              <a:rPr lang="en-US" altLang="ko-KR" sz="1350" dirty="0">
                <a:latin typeface="+mn-ea"/>
              </a:rPr>
              <a:t>	public </a:t>
            </a:r>
            <a:r>
              <a:rPr lang="en-US" altLang="ko-KR" sz="1350" dirty="0" err="1">
                <a:latin typeface="+mn-ea"/>
              </a:rPr>
              <a:t>ConnectionProvider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err="1">
                <a:latin typeface="+mn-ea"/>
              </a:rPr>
              <a:t>connProvider</a:t>
            </a:r>
            <a:r>
              <a:rPr lang="en-US" altLang="ko-KR" sz="1350" dirty="0">
                <a:latin typeface="+mn-ea"/>
              </a:rPr>
              <a:t>() {</a:t>
            </a:r>
          </a:p>
          <a:p>
            <a:pPr lvl="1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err="1">
                <a:latin typeface="+mn-ea"/>
              </a:rPr>
              <a:t>JndiConnectionProvider</a:t>
            </a:r>
            <a:r>
              <a:rPr lang="en-US" altLang="ko-KR" sz="1350" dirty="0">
                <a:latin typeface="+mn-ea"/>
              </a:rPr>
              <a:t> provider = new </a:t>
            </a:r>
            <a:r>
              <a:rPr lang="en-US" altLang="ko-KR" sz="1350" dirty="0" err="1">
                <a:latin typeface="+mn-ea"/>
              </a:rPr>
              <a:t>JndiConnectionProvider</a:t>
            </a:r>
            <a:r>
              <a:rPr lang="en-US" altLang="ko-KR" sz="1350" dirty="0">
                <a:latin typeface="+mn-ea"/>
              </a:rPr>
              <a:t>();</a:t>
            </a:r>
          </a:p>
          <a:p>
            <a:pPr lvl="1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err="1">
                <a:latin typeface="+mn-ea"/>
              </a:rPr>
              <a:t>provider.setJndiName</a:t>
            </a:r>
            <a:r>
              <a:rPr lang="en-US" altLang="ko-KR" sz="1350" dirty="0">
                <a:latin typeface="+mn-ea"/>
              </a:rPr>
              <a:t>("java:/comp/</a:t>
            </a:r>
            <a:r>
              <a:rPr lang="en-US" altLang="ko-KR" sz="1350" dirty="0" err="1">
                <a:latin typeface="+mn-ea"/>
              </a:rPr>
              <a:t>env</a:t>
            </a:r>
            <a:r>
              <a:rPr lang="en-US" altLang="ko-KR" sz="1350" dirty="0">
                <a:latin typeface="+mn-ea"/>
              </a:rPr>
              <a:t>/</a:t>
            </a:r>
            <a:r>
              <a:rPr lang="en-US" altLang="ko-KR" sz="1350" dirty="0" err="1">
                <a:latin typeface="+mn-ea"/>
              </a:rPr>
              <a:t>jdbc</a:t>
            </a:r>
            <a:r>
              <a:rPr lang="en-US" altLang="ko-KR" sz="1350" dirty="0">
                <a:latin typeface="+mn-ea"/>
              </a:rPr>
              <a:t>/</a:t>
            </a:r>
            <a:r>
              <a:rPr lang="en-US" altLang="ko-KR" sz="1350" dirty="0" err="1">
                <a:latin typeface="+mn-ea"/>
              </a:rPr>
              <a:t>db</a:t>
            </a:r>
            <a:r>
              <a:rPr lang="en-US" altLang="ko-KR" sz="1350" dirty="0">
                <a:latin typeface="+mn-ea"/>
              </a:rPr>
              <a:t>");</a:t>
            </a:r>
          </a:p>
          <a:p>
            <a:pPr lvl="1"/>
            <a:r>
              <a:rPr lang="en-US" altLang="ko-KR" sz="1350" dirty="0">
                <a:latin typeface="+mn-ea"/>
              </a:rPr>
              <a:t>		return provider;</a:t>
            </a:r>
          </a:p>
          <a:p>
            <a:pPr lvl="1"/>
            <a:r>
              <a:rPr lang="en-US" altLang="ko-KR" sz="1350" dirty="0">
                <a:latin typeface="+mn-ea"/>
              </a:rPr>
              <a:t>	}</a:t>
            </a:r>
          </a:p>
          <a:p>
            <a:pPr lvl="1"/>
            <a:r>
              <a:rPr lang="en-US" altLang="ko-KR" sz="1350" dirty="0">
                <a:latin typeface="+mn-ea"/>
              </a:rPr>
              <a:t>}</a:t>
            </a:r>
          </a:p>
          <a:p>
            <a:pPr lvl="1"/>
            <a:r>
              <a:rPr lang="en-US" altLang="ko-KR" sz="1350" b="1" dirty="0" smtClean="0">
                <a:latin typeface="+mn-ea"/>
              </a:rPr>
              <a:t> </a:t>
            </a:r>
            <a:endParaRPr lang="en-US" altLang="ko-KR" sz="13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78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err="1" smtClean="0"/>
              <a:t>ㆍo.s.context.MessageSource</a:t>
            </a:r>
            <a:r>
              <a:rPr lang="en-US" altLang="ko-KR" sz="1350" b="1" dirty="0" smtClean="0"/>
              <a:t> </a:t>
            </a:r>
            <a:r>
              <a:rPr lang="ko-KR" altLang="en-US" sz="1350" b="1" dirty="0" smtClean="0"/>
              <a:t>인터페이스</a:t>
            </a:r>
          </a:p>
          <a:p>
            <a:pPr lvl="1"/>
            <a:r>
              <a:rPr lang="en-US" altLang="ko-KR" sz="1350" dirty="0" err="1" smtClean="0">
                <a:latin typeface="+mn-ea"/>
              </a:rPr>
              <a:t>ApplicationContext</a:t>
            </a:r>
            <a:r>
              <a:rPr lang="ko-KR" altLang="en-US" sz="1350" dirty="0" smtClean="0">
                <a:latin typeface="+mn-ea"/>
              </a:rPr>
              <a:t>에 등록된 빈 중 이름이 </a:t>
            </a:r>
            <a:r>
              <a:rPr lang="en-US" altLang="ko-KR" sz="1350" dirty="0" smtClean="0">
                <a:latin typeface="+mn-ea"/>
              </a:rPr>
              <a:t>‘</a:t>
            </a:r>
            <a:r>
              <a:rPr lang="en-US" altLang="ko-KR" sz="1350" dirty="0" err="1" smtClean="0">
                <a:latin typeface="+mn-ea"/>
              </a:rPr>
              <a:t>messageSource</a:t>
            </a:r>
            <a:r>
              <a:rPr lang="en-US" altLang="ko-KR" sz="1350" dirty="0" smtClean="0">
                <a:latin typeface="+mn-ea"/>
              </a:rPr>
              <a:t>’</a:t>
            </a:r>
            <a:r>
              <a:rPr lang="ko-KR" altLang="en-US" sz="1350" dirty="0" smtClean="0">
                <a:latin typeface="+mn-ea"/>
              </a:rPr>
              <a:t>인 빈 객체를 이용해 </a:t>
            </a:r>
            <a:r>
              <a:rPr lang="en-US" altLang="ko-KR" sz="1350" dirty="0" err="1" smtClean="0">
                <a:latin typeface="+mn-ea"/>
              </a:rPr>
              <a:t>getMessage</a:t>
            </a:r>
            <a:r>
              <a:rPr lang="en-US" altLang="ko-KR" sz="1350" dirty="0" smtClean="0">
                <a:latin typeface="+mn-ea"/>
              </a:rPr>
              <a:t>() </a:t>
            </a:r>
            <a:r>
              <a:rPr lang="ko-KR" altLang="en-US" sz="1350" dirty="0" err="1" smtClean="0">
                <a:latin typeface="+mn-ea"/>
              </a:rPr>
              <a:t>메서드를</a:t>
            </a:r>
            <a:r>
              <a:rPr lang="ko-KR" altLang="en-US" sz="1350" dirty="0" smtClean="0">
                <a:latin typeface="+mn-ea"/>
              </a:rPr>
              <a:t> 통해 </a:t>
            </a:r>
            <a:r>
              <a:rPr lang="en-US" altLang="ko-KR" sz="1350" dirty="0" smtClean="0">
                <a:latin typeface="+mn-ea"/>
              </a:rPr>
              <a:t>Locale</a:t>
            </a:r>
            <a:r>
              <a:rPr lang="ko-KR" altLang="en-US" sz="1350" dirty="0" smtClean="0">
                <a:latin typeface="+mn-ea"/>
              </a:rPr>
              <a:t>에 따라 알맞은 메시지를 </a:t>
            </a:r>
            <a:r>
              <a:rPr lang="ko-KR" altLang="en-US" sz="1350" dirty="0" err="1" smtClean="0">
                <a:latin typeface="+mn-ea"/>
              </a:rPr>
              <a:t>리턴한다</a:t>
            </a:r>
            <a:r>
              <a:rPr lang="en-US" altLang="ko-KR" sz="1350" dirty="0" smtClean="0">
                <a:latin typeface="+mn-ea"/>
              </a:rPr>
              <a:t>.</a:t>
            </a:r>
            <a:endParaRPr lang="en-US" altLang="ko-KR" sz="13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5537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MessageSource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이용한 메시지 국제화 처리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194" y="1747502"/>
            <a:ext cx="8648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4.6.1 </a:t>
            </a:r>
            <a:r>
              <a:rPr lang="ko-KR" altLang="en-US" sz="1350" b="1" dirty="0" err="1" smtClean="0">
                <a:latin typeface="+mn-ea"/>
              </a:rPr>
              <a:t>프로퍼티</a:t>
            </a:r>
            <a:r>
              <a:rPr lang="ko-KR" altLang="en-US" sz="1350" b="1" dirty="0" smtClean="0">
                <a:latin typeface="+mn-ea"/>
              </a:rPr>
              <a:t> 파일과 </a:t>
            </a:r>
            <a:r>
              <a:rPr lang="en-US" altLang="ko-KR" sz="1350" b="1" dirty="0" err="1" smtClean="0">
                <a:latin typeface="+mn-ea"/>
              </a:rPr>
              <a:t>MessageSource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Properties)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Hello=</a:t>
            </a:r>
            <a:r>
              <a:rPr lang="ko-KR" altLang="en-US" sz="1350" dirty="0" smtClean="0">
                <a:latin typeface="+mn-ea"/>
              </a:rPr>
              <a:t>안녕하세요</a:t>
            </a:r>
            <a:r>
              <a:rPr lang="en-US" altLang="ko-KR" sz="1350" dirty="0" smtClean="0">
                <a:latin typeface="+mn-ea"/>
              </a:rPr>
              <a:t>?</a:t>
            </a:r>
          </a:p>
          <a:p>
            <a:pPr lvl="1"/>
            <a:r>
              <a:rPr lang="en-US" altLang="ko-KR" sz="1350" dirty="0" smtClean="0">
                <a:latin typeface="+mn-ea"/>
              </a:rPr>
              <a:t>Hello2={0}</a:t>
            </a:r>
            <a:r>
              <a:rPr lang="ko-KR" altLang="en-US" sz="1350" dirty="0" smtClean="0">
                <a:latin typeface="+mn-ea"/>
              </a:rPr>
              <a:t>님 안녕하세요</a:t>
            </a:r>
            <a:r>
              <a:rPr lang="en-US" altLang="ko-KR" sz="1350" dirty="0" smtClean="0">
                <a:latin typeface="+mn-ea"/>
              </a:rPr>
              <a:t>?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JAVA)</a:t>
            </a:r>
          </a:p>
          <a:p>
            <a:pPr lvl="1"/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String 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msg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 = 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messageSource.getMessage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(“Hello”, null, 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someLocale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);</a:t>
            </a:r>
          </a:p>
          <a:p>
            <a:pPr lvl="1"/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안녕하세요</a:t>
            </a:r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?</a:t>
            </a:r>
          </a:p>
          <a:p>
            <a:pPr lvl="1"/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String[] </a:t>
            </a:r>
            <a:r>
              <a:rPr lang="en-US" altLang="ko-KR" sz="1350" dirty="0" err="1" smtClean="0">
                <a:latin typeface="+mn-ea"/>
              </a:rPr>
              <a:t>args</a:t>
            </a:r>
            <a:r>
              <a:rPr lang="en-US" altLang="ko-KR" sz="1350" dirty="0" smtClean="0">
                <a:latin typeface="+mn-ea"/>
              </a:rPr>
              <a:t> = {“</a:t>
            </a:r>
            <a:r>
              <a:rPr lang="ko-KR" altLang="en-US" sz="1350" dirty="0" smtClean="0">
                <a:latin typeface="+mn-ea"/>
              </a:rPr>
              <a:t>장대영</a:t>
            </a:r>
            <a:r>
              <a:rPr lang="en-US" altLang="ko-KR" sz="1350" dirty="0" smtClean="0">
                <a:latin typeface="+mn-ea"/>
              </a:rPr>
              <a:t>”};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String msg2 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=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messageSource.getMessage</a:t>
            </a:r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(“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Hello2”, </a:t>
            </a:r>
            <a:r>
              <a:rPr lang="en-US" altLang="ko-KR" sz="1350" dirty="0" err="1" smtClean="0">
                <a:solidFill>
                  <a:srgbClr val="0070C0"/>
                </a:solidFill>
                <a:latin typeface="+mn-ea"/>
              </a:rPr>
              <a:t>args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en-US" altLang="ko-KR" sz="1350" dirty="0" err="1">
                <a:solidFill>
                  <a:srgbClr val="0070C0"/>
                </a:solidFill>
                <a:latin typeface="+mn-ea"/>
              </a:rPr>
              <a:t>someLocale</a:t>
            </a:r>
            <a:r>
              <a:rPr lang="en-US" altLang="ko-KR" sz="1350" dirty="0" smtClean="0">
                <a:solidFill>
                  <a:srgbClr val="0070C0"/>
                </a:solidFill>
                <a:latin typeface="+mn-ea"/>
              </a:rPr>
              <a:t>);</a:t>
            </a:r>
          </a:p>
          <a:p>
            <a:pPr lvl="1"/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장대영님 안녕하세요</a:t>
            </a:r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?</a:t>
            </a:r>
            <a:endParaRPr lang="en-US" altLang="ko-KR" sz="135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4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83460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4.6.2 </a:t>
            </a:r>
            <a:r>
              <a:rPr lang="en-US" altLang="ko-KR" sz="1350" b="1" dirty="0" err="1" smtClean="0">
                <a:latin typeface="+mn-ea"/>
              </a:rPr>
              <a:t>ResourceBundleMessageSource</a:t>
            </a:r>
            <a:r>
              <a:rPr lang="ko-KR" altLang="en-US" sz="1350" b="1" dirty="0" smtClean="0">
                <a:latin typeface="+mn-ea"/>
              </a:rPr>
              <a:t>를 이용한 설정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XML)</a:t>
            </a:r>
            <a:r>
              <a:rPr lang="en-US" altLang="ko-KR" sz="1350" dirty="0">
                <a:latin typeface="+mn-ea"/>
              </a:rPr>
              <a:t> 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sz="1350" dirty="0">
                <a:solidFill>
                  <a:srgbClr val="00B050"/>
                </a:solidFill>
                <a:latin typeface="+mn-ea"/>
              </a:rPr>
              <a:t>message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패키지</a:t>
            </a:r>
            <a:r>
              <a:rPr lang="ko-KR" altLang="en-US" sz="1350" dirty="0">
                <a:solidFill>
                  <a:srgbClr val="00B050"/>
                </a:solidFill>
                <a:latin typeface="+mn-ea"/>
              </a:rPr>
              <a:t>에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350" dirty="0">
                <a:solidFill>
                  <a:srgbClr val="00B050"/>
                </a:solidFill>
                <a:latin typeface="+mn-ea"/>
              </a:rPr>
              <a:t>위치한 </a:t>
            </a:r>
            <a:r>
              <a:rPr lang="en-US" altLang="ko-KR" sz="1350" dirty="0" err="1" smtClean="0">
                <a:solidFill>
                  <a:srgbClr val="00B050"/>
                </a:solidFill>
                <a:latin typeface="+mn-ea"/>
              </a:rPr>
              <a:t>greeting.properties</a:t>
            </a:r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혹은 </a:t>
            </a:r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greeting_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언어</a:t>
            </a:r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.properties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로 부터 메시지를 가져온다</a:t>
            </a:r>
            <a:endParaRPr lang="en-US" altLang="ko-KR" sz="1350" b="1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&lt;bean id="</a:t>
            </a:r>
            <a:r>
              <a:rPr lang="en-US" altLang="ko-KR" sz="1350" dirty="0" err="1">
                <a:latin typeface="+mn-ea"/>
              </a:rPr>
              <a:t>messageSource</a:t>
            </a:r>
            <a:r>
              <a:rPr lang="en-US" altLang="ko-KR" sz="1350" dirty="0">
                <a:latin typeface="+mn-ea"/>
              </a:rPr>
              <a:t>"</a:t>
            </a: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class</a:t>
            </a:r>
            <a:r>
              <a:rPr lang="en-US" altLang="ko-KR" sz="1350" dirty="0">
                <a:latin typeface="+mn-ea"/>
              </a:rPr>
              <a:t>="</a:t>
            </a:r>
            <a:r>
              <a:rPr lang="en-US" altLang="ko-KR" sz="1350" dirty="0" smtClean="0">
                <a:latin typeface="+mn-ea"/>
              </a:rPr>
              <a:t>org.springframework.context.support.ResourceBundleMessageSource</a:t>
            </a:r>
            <a:r>
              <a:rPr lang="en-US" altLang="ko-KR" sz="1350" dirty="0">
                <a:latin typeface="+mn-ea"/>
              </a:rPr>
              <a:t>"&gt;</a:t>
            </a: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&lt;</a:t>
            </a:r>
            <a:r>
              <a:rPr lang="en-US" altLang="ko-KR" sz="1350" dirty="0">
                <a:latin typeface="+mn-ea"/>
              </a:rPr>
              <a:t>property name="</a:t>
            </a:r>
            <a:r>
              <a:rPr lang="en-US" altLang="ko-KR" sz="1350" dirty="0" err="1">
                <a:latin typeface="+mn-ea"/>
              </a:rPr>
              <a:t>basenames</a:t>
            </a:r>
            <a:r>
              <a:rPr lang="en-US" altLang="ko-KR" sz="1350" dirty="0" smtClean="0">
                <a:latin typeface="+mn-ea"/>
              </a:rPr>
              <a:t>"&gt;</a:t>
            </a:r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여러 개의 </a:t>
            </a:r>
            <a:r>
              <a:rPr lang="ko-KR" altLang="en-US" sz="1350" dirty="0" err="1" smtClean="0">
                <a:solidFill>
                  <a:srgbClr val="00B050"/>
                </a:solidFill>
                <a:latin typeface="+mn-ea"/>
              </a:rPr>
              <a:t>프로퍼티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 파일을 </a:t>
            </a:r>
            <a:r>
              <a:rPr lang="ko-KR" altLang="en-US" sz="1350" dirty="0" err="1" smtClean="0">
                <a:solidFill>
                  <a:srgbClr val="00B050"/>
                </a:solidFill>
                <a:latin typeface="+mn-ea"/>
              </a:rPr>
              <a:t>읽어올때</a:t>
            </a:r>
            <a:endParaRPr lang="en-US" altLang="ko-KR" sz="135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		&lt;list&gt;</a:t>
            </a:r>
          </a:p>
          <a:p>
            <a:pPr lvl="2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smtClean="0">
                <a:latin typeface="+mn-ea"/>
              </a:rPr>
              <a:t>&lt;value&gt;</a:t>
            </a:r>
            <a:r>
              <a:rPr lang="en-US" altLang="ko-KR" sz="1350" dirty="0" err="1" smtClean="0">
                <a:latin typeface="+mn-ea"/>
              </a:rPr>
              <a:t>message.greeting</a:t>
            </a:r>
            <a:r>
              <a:rPr lang="en-US" altLang="ko-KR" sz="1350" dirty="0" smtClean="0">
                <a:latin typeface="+mn-ea"/>
              </a:rPr>
              <a:t>&lt;/</a:t>
            </a:r>
            <a:r>
              <a:rPr lang="en-US" altLang="ko-KR" sz="1350" dirty="0">
                <a:latin typeface="+mn-ea"/>
              </a:rPr>
              <a:t>value</a:t>
            </a:r>
            <a:r>
              <a:rPr lang="en-US" altLang="ko-KR" sz="1350" dirty="0" smtClean="0">
                <a:latin typeface="+mn-ea"/>
              </a:rPr>
              <a:t>&gt;</a:t>
            </a:r>
          </a:p>
          <a:p>
            <a:pPr lvl="6"/>
            <a:r>
              <a:rPr lang="en-US" altLang="ko-KR" sz="1350" dirty="0" smtClean="0">
                <a:latin typeface="+mn-ea"/>
              </a:rPr>
              <a:t>&lt;value&gt;</a:t>
            </a:r>
            <a:r>
              <a:rPr lang="en-US" altLang="ko-KR" sz="1350" dirty="0" err="1" smtClean="0">
                <a:latin typeface="+mn-ea"/>
              </a:rPr>
              <a:t>message.error</a:t>
            </a:r>
            <a:r>
              <a:rPr lang="en-US" altLang="ko-KR" sz="1350" dirty="0" smtClean="0">
                <a:latin typeface="+mn-ea"/>
              </a:rPr>
              <a:t>&lt;/value&gt;</a:t>
            </a:r>
          </a:p>
          <a:p>
            <a:pPr lvl="1"/>
            <a:r>
              <a:rPr lang="en-US" altLang="ko-KR" sz="1350" dirty="0" smtClean="0">
                <a:latin typeface="+mn-ea"/>
              </a:rPr>
              <a:t>		&lt;/list&gt;</a:t>
            </a: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&lt;/</a:t>
            </a:r>
            <a:r>
              <a:rPr lang="en-US" altLang="ko-KR" sz="1350" dirty="0">
                <a:latin typeface="+mn-ea"/>
              </a:rPr>
              <a:t>property&gt;</a:t>
            </a: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&lt;</a:t>
            </a:r>
            <a:r>
              <a:rPr lang="en-US" altLang="ko-KR" sz="1350" dirty="0">
                <a:latin typeface="+mn-ea"/>
              </a:rPr>
              <a:t>property name="</a:t>
            </a:r>
            <a:r>
              <a:rPr lang="en-US" altLang="ko-KR" sz="1350" dirty="0" err="1">
                <a:latin typeface="+mn-ea"/>
              </a:rPr>
              <a:t>defaultEncoding</a:t>
            </a:r>
            <a:r>
              <a:rPr lang="en-US" altLang="ko-KR" sz="1350" dirty="0">
                <a:latin typeface="+mn-ea"/>
              </a:rPr>
              <a:t>" value="UTF-8" </a:t>
            </a:r>
            <a:r>
              <a:rPr lang="en-US" altLang="ko-KR" sz="1350" dirty="0" smtClean="0">
                <a:latin typeface="+mn-ea"/>
              </a:rPr>
              <a:t>/&gt;</a:t>
            </a:r>
          </a:p>
          <a:p>
            <a:pPr lvl="2"/>
            <a:r>
              <a:rPr lang="en-US" altLang="ko-KR" sz="1350" dirty="0">
                <a:latin typeface="+mn-ea"/>
              </a:rPr>
              <a:t>&lt;property name</a:t>
            </a:r>
            <a:r>
              <a:rPr lang="en-US" altLang="ko-KR" sz="1350" dirty="0" smtClean="0">
                <a:latin typeface="+mn-ea"/>
              </a:rPr>
              <a:t>=“</a:t>
            </a:r>
            <a:r>
              <a:rPr lang="en-US" altLang="ko-KR" sz="1350" dirty="0" err="1" smtClean="0">
                <a:latin typeface="+mn-ea"/>
              </a:rPr>
              <a:t>cacheSeconds</a:t>
            </a:r>
            <a:r>
              <a:rPr lang="en-US" altLang="ko-KR" sz="1350" dirty="0" smtClean="0">
                <a:latin typeface="+mn-ea"/>
              </a:rPr>
              <a:t>" </a:t>
            </a:r>
            <a:r>
              <a:rPr lang="en-US" altLang="ko-KR" sz="1350" dirty="0">
                <a:latin typeface="+mn-ea"/>
              </a:rPr>
              <a:t>value</a:t>
            </a:r>
            <a:r>
              <a:rPr lang="en-US" altLang="ko-KR" sz="1350" dirty="0" smtClean="0">
                <a:latin typeface="+mn-ea"/>
              </a:rPr>
              <a:t>=“10" /&gt;</a:t>
            </a:r>
          </a:p>
          <a:p>
            <a:pPr lvl="1"/>
            <a:r>
              <a:rPr lang="en-US" altLang="ko-KR" sz="1350" dirty="0" smtClean="0">
                <a:latin typeface="+mn-ea"/>
              </a:rPr>
              <a:t>&lt;/</a:t>
            </a:r>
            <a:r>
              <a:rPr lang="en-US" altLang="ko-KR" sz="1350" dirty="0">
                <a:latin typeface="+mn-ea"/>
              </a:rPr>
              <a:t>bean&gt;</a:t>
            </a:r>
            <a:endParaRPr lang="en-US" altLang="ko-KR" sz="13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5537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MessageSource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이용한 메시지 국제화 처리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82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4.6.3 </a:t>
            </a:r>
            <a:r>
              <a:rPr lang="en-US" altLang="ko-KR" sz="1350" b="1" dirty="0" err="1" smtClean="0">
                <a:latin typeface="+mn-ea"/>
              </a:rPr>
              <a:t>ReloadableResourceBundleMessageSource</a:t>
            </a:r>
            <a:r>
              <a:rPr lang="ko-KR" altLang="en-US" sz="1350" b="1" dirty="0" smtClean="0">
                <a:latin typeface="+mn-ea"/>
              </a:rPr>
              <a:t>를 이용한 설정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XML)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&lt;bean id="</a:t>
            </a:r>
            <a:r>
              <a:rPr lang="en-US" altLang="ko-KR" sz="1350" dirty="0" err="1">
                <a:latin typeface="+mn-ea"/>
              </a:rPr>
              <a:t>messageSource</a:t>
            </a:r>
            <a:r>
              <a:rPr lang="en-US" altLang="ko-KR" sz="1350" dirty="0">
                <a:latin typeface="+mn-ea"/>
              </a:rPr>
              <a:t>"</a:t>
            </a: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class</a:t>
            </a:r>
            <a:r>
              <a:rPr lang="en-US" altLang="ko-KR" sz="1350" dirty="0">
                <a:latin typeface="+mn-ea"/>
              </a:rPr>
              <a:t>="</a:t>
            </a:r>
            <a:r>
              <a:rPr lang="en-US" altLang="ko-KR" sz="1350" dirty="0" smtClean="0">
                <a:latin typeface="+mn-ea"/>
              </a:rPr>
              <a:t>org.springframework.context.support.ReloadableResourceBundleMessageSource</a:t>
            </a:r>
            <a:r>
              <a:rPr lang="en-US" altLang="ko-KR" sz="1350" dirty="0">
                <a:latin typeface="+mn-ea"/>
              </a:rPr>
              <a:t>"&gt;</a:t>
            </a: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&lt;</a:t>
            </a:r>
            <a:r>
              <a:rPr lang="en-US" altLang="ko-KR" sz="1350" dirty="0">
                <a:latin typeface="+mn-ea"/>
              </a:rPr>
              <a:t>property name="</a:t>
            </a:r>
            <a:r>
              <a:rPr lang="en-US" altLang="ko-KR" sz="1350" dirty="0" err="1">
                <a:latin typeface="+mn-ea"/>
              </a:rPr>
              <a:t>basenames</a:t>
            </a:r>
            <a:r>
              <a:rPr lang="en-US" altLang="ko-KR" sz="1350" dirty="0">
                <a:latin typeface="+mn-ea"/>
              </a:rPr>
              <a:t>"&gt;</a:t>
            </a:r>
          </a:p>
          <a:p>
            <a:pPr lvl="1"/>
            <a:r>
              <a:rPr lang="en-US" altLang="ko-KR" sz="1350" dirty="0">
                <a:latin typeface="+mn-ea"/>
              </a:rPr>
              <a:t>		&lt;list&gt;</a:t>
            </a:r>
          </a:p>
          <a:p>
            <a:pPr lvl="2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smtClean="0">
                <a:latin typeface="+mn-ea"/>
              </a:rPr>
              <a:t>&lt;value&gt;file:src/message/greeting&lt;/</a:t>
            </a:r>
            <a:r>
              <a:rPr lang="en-US" altLang="ko-KR" sz="1350" dirty="0">
                <a:latin typeface="+mn-ea"/>
              </a:rPr>
              <a:t>value</a:t>
            </a:r>
            <a:r>
              <a:rPr lang="en-US" altLang="ko-KR" sz="1350" dirty="0" smtClean="0">
                <a:latin typeface="+mn-ea"/>
              </a:rPr>
              <a:t>&gt;</a:t>
            </a:r>
          </a:p>
          <a:p>
            <a:pPr lvl="6"/>
            <a:r>
              <a:rPr lang="en-US" altLang="ko-KR" sz="1350" dirty="0">
                <a:latin typeface="+mn-ea"/>
              </a:rPr>
              <a:t>&lt;</a:t>
            </a:r>
            <a:r>
              <a:rPr lang="en-US" altLang="ko-KR" sz="1350" dirty="0" smtClean="0">
                <a:latin typeface="+mn-ea"/>
              </a:rPr>
              <a:t>value&gt;</a:t>
            </a:r>
            <a:r>
              <a:rPr lang="en-US" altLang="ko-KR" sz="1350" dirty="0" err="1" smtClean="0">
                <a:latin typeface="+mn-ea"/>
              </a:rPr>
              <a:t>classpath:message</a:t>
            </a:r>
            <a:r>
              <a:rPr lang="en-US" altLang="ko-KR" sz="1350" dirty="0" smtClean="0">
                <a:latin typeface="+mn-ea"/>
              </a:rPr>
              <a:t>/error&lt;/</a:t>
            </a:r>
            <a:r>
              <a:rPr lang="en-US" altLang="ko-KR" sz="1350" dirty="0">
                <a:latin typeface="+mn-ea"/>
              </a:rPr>
              <a:t>value</a:t>
            </a:r>
            <a:r>
              <a:rPr lang="en-US" altLang="ko-KR" sz="1350" dirty="0" smtClean="0">
                <a:latin typeface="+mn-ea"/>
              </a:rPr>
              <a:t>&gt;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		&lt;/list&gt;</a:t>
            </a: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&lt;/</a:t>
            </a:r>
            <a:r>
              <a:rPr lang="en-US" altLang="ko-KR" sz="1350" dirty="0">
                <a:latin typeface="+mn-ea"/>
              </a:rPr>
              <a:t>property&gt;</a:t>
            </a: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&lt;</a:t>
            </a:r>
            <a:r>
              <a:rPr lang="en-US" altLang="ko-KR" sz="1350" dirty="0">
                <a:latin typeface="+mn-ea"/>
              </a:rPr>
              <a:t>property name="</a:t>
            </a:r>
            <a:r>
              <a:rPr lang="en-US" altLang="ko-KR" sz="1350" dirty="0" err="1">
                <a:latin typeface="+mn-ea"/>
              </a:rPr>
              <a:t>defaultEncoding</a:t>
            </a:r>
            <a:r>
              <a:rPr lang="en-US" altLang="ko-KR" sz="1350" dirty="0">
                <a:latin typeface="+mn-ea"/>
              </a:rPr>
              <a:t>" value="UTF-8" </a:t>
            </a:r>
            <a:r>
              <a:rPr lang="en-US" altLang="ko-KR" sz="1350" dirty="0" smtClean="0">
                <a:latin typeface="+mn-ea"/>
              </a:rPr>
              <a:t>/&gt;</a:t>
            </a:r>
          </a:p>
          <a:p>
            <a:pPr lvl="2"/>
            <a:r>
              <a:rPr lang="en-US" altLang="ko-KR" sz="1350" dirty="0">
                <a:latin typeface="+mn-ea"/>
              </a:rPr>
              <a:t>&lt;property name</a:t>
            </a:r>
            <a:r>
              <a:rPr lang="en-US" altLang="ko-KR" sz="1350" dirty="0" smtClean="0">
                <a:latin typeface="+mn-ea"/>
              </a:rPr>
              <a:t>=“</a:t>
            </a:r>
            <a:r>
              <a:rPr lang="en-US" altLang="ko-KR" sz="1350" dirty="0" err="1" smtClean="0">
                <a:latin typeface="+mn-ea"/>
              </a:rPr>
              <a:t>cacheSeconds</a:t>
            </a:r>
            <a:r>
              <a:rPr lang="en-US" altLang="ko-KR" sz="1350" dirty="0" smtClean="0">
                <a:latin typeface="+mn-ea"/>
              </a:rPr>
              <a:t>" </a:t>
            </a:r>
            <a:r>
              <a:rPr lang="en-US" altLang="ko-KR" sz="1350" dirty="0">
                <a:latin typeface="+mn-ea"/>
              </a:rPr>
              <a:t>value</a:t>
            </a:r>
            <a:r>
              <a:rPr lang="en-US" altLang="ko-KR" sz="1350" dirty="0" smtClean="0">
                <a:latin typeface="+mn-ea"/>
              </a:rPr>
              <a:t>=“10" /&gt; </a:t>
            </a:r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//10</a:t>
            </a:r>
            <a:r>
              <a:rPr lang="ko-KR" altLang="en-US" sz="1350" dirty="0" smtClean="0">
                <a:solidFill>
                  <a:srgbClr val="00B050"/>
                </a:solidFill>
                <a:latin typeface="+mn-ea"/>
              </a:rPr>
              <a:t>초마다 메시지 파일 갱신</a:t>
            </a:r>
            <a:endParaRPr lang="en-US" altLang="ko-KR" sz="135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&lt;/</a:t>
            </a:r>
            <a:r>
              <a:rPr lang="en-US" altLang="ko-KR" sz="1350" dirty="0">
                <a:latin typeface="+mn-ea"/>
              </a:rPr>
              <a:t>bean&gt;</a:t>
            </a:r>
            <a:endParaRPr lang="en-US" altLang="ko-KR" sz="13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5537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4.6 </a:t>
            </a:r>
            <a:r>
              <a:rPr lang="en-US" altLang="ko-KR" sz="20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MessageSource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이용한 메시지 국제화 처리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67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3.1 </a:t>
            </a:r>
            <a:r>
              <a:rPr lang="ko-KR" altLang="en-US" sz="1350" b="1" dirty="0" smtClean="0">
                <a:latin typeface="+mn-ea"/>
              </a:rPr>
              <a:t>빈 </a:t>
            </a:r>
            <a:r>
              <a:rPr lang="ko-KR" altLang="en-US" sz="1350" b="1" dirty="0">
                <a:latin typeface="+mn-ea"/>
              </a:rPr>
              <a:t>객체의 라이프 </a:t>
            </a:r>
            <a:r>
              <a:rPr lang="ko-KR" altLang="en-US" sz="1350" b="1" dirty="0" smtClean="0">
                <a:latin typeface="+mn-ea"/>
              </a:rPr>
              <a:t>사이클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ko-KR" altLang="en-US" sz="1350" dirty="0">
                <a:latin typeface="+mn-ea"/>
              </a:rPr>
              <a:t>스프링 컨테이너는 빈 객체를 생성하고</a:t>
            </a:r>
            <a:r>
              <a:rPr lang="en-US" altLang="ko-KR" sz="1350" dirty="0">
                <a:latin typeface="+mn-ea"/>
              </a:rPr>
              <a:t>, </a:t>
            </a:r>
            <a:r>
              <a:rPr lang="ko-KR" altLang="en-US" sz="1350" dirty="0" err="1">
                <a:latin typeface="+mn-ea"/>
              </a:rPr>
              <a:t>프로퍼티를</a:t>
            </a:r>
            <a:r>
              <a:rPr lang="ko-KR" altLang="en-US" sz="1350" dirty="0">
                <a:latin typeface="+mn-ea"/>
              </a:rPr>
              <a:t> 할당하고</a:t>
            </a:r>
            <a:r>
              <a:rPr lang="en-US" altLang="ko-KR" sz="1350" dirty="0">
                <a:latin typeface="+mn-ea"/>
              </a:rPr>
              <a:t>, </a:t>
            </a:r>
            <a:r>
              <a:rPr lang="ko-KR" altLang="en-US" sz="1350" dirty="0">
                <a:latin typeface="+mn-ea"/>
              </a:rPr>
              <a:t>초기화를 수행하고</a:t>
            </a:r>
            <a:r>
              <a:rPr lang="en-US" altLang="ko-KR" sz="1350" dirty="0">
                <a:latin typeface="+mn-ea"/>
              </a:rPr>
              <a:t>, </a:t>
            </a:r>
            <a:r>
              <a:rPr lang="ko-KR" altLang="en-US" sz="1350" dirty="0">
                <a:latin typeface="+mn-ea"/>
              </a:rPr>
              <a:t>사용이 끝나면 소멸시키는 일련의 과정을 관리한다</a:t>
            </a:r>
            <a:r>
              <a:rPr lang="en-US" altLang="ko-KR" sz="1350" dirty="0">
                <a:latin typeface="+mn-ea"/>
              </a:rPr>
              <a:t>. </a:t>
            </a:r>
            <a:r>
              <a:rPr lang="ko-KR" altLang="en-US" sz="1350" dirty="0">
                <a:latin typeface="+mn-ea"/>
              </a:rPr>
              <a:t>즉</a:t>
            </a:r>
            <a:r>
              <a:rPr lang="en-US" altLang="ko-KR" sz="1350" dirty="0">
                <a:latin typeface="+mn-ea"/>
              </a:rPr>
              <a:t>, </a:t>
            </a:r>
            <a:r>
              <a:rPr lang="ko-KR" altLang="en-US" sz="1350" dirty="0">
                <a:latin typeface="+mn-ea"/>
              </a:rPr>
              <a:t>빈 객체의 </a:t>
            </a:r>
            <a:r>
              <a:rPr lang="ko-KR" altLang="en-US" sz="1350" dirty="0">
                <a:solidFill>
                  <a:srgbClr val="C00000"/>
                </a:solidFill>
                <a:latin typeface="+mn-ea"/>
              </a:rPr>
              <a:t>생명주기를 </a:t>
            </a:r>
            <a:r>
              <a:rPr lang="ko-KR" altLang="en-US" sz="1350" dirty="0" smtClean="0">
                <a:solidFill>
                  <a:srgbClr val="C00000"/>
                </a:solidFill>
                <a:latin typeface="+mn-ea"/>
              </a:rPr>
              <a:t>제어</a:t>
            </a:r>
            <a:r>
              <a:rPr lang="ko-KR" altLang="en-US" sz="1350" dirty="0" smtClean="0">
                <a:latin typeface="+mn-ea"/>
              </a:rPr>
              <a:t>한다</a:t>
            </a:r>
            <a:r>
              <a:rPr lang="en-US" altLang="ko-KR" sz="1350" dirty="0">
                <a:latin typeface="+mn-ea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객체의 라이프 사이클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93" y="1604882"/>
            <a:ext cx="8648363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/>
              <a:t>ㆍ</a:t>
            </a:r>
            <a:r>
              <a:rPr lang="ko-KR" altLang="en-US" sz="1350" b="1" dirty="0"/>
              <a:t>라이프 사이클 관리 방법</a:t>
            </a:r>
            <a:endParaRPr lang="en-US" altLang="ko-KR" sz="1350" b="1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dirty="0"/>
              <a:t>스프링이 제공하는 특정 인터페이스를 상속받아 빈을 구현한다</a:t>
            </a:r>
            <a:r>
              <a:rPr lang="en-US" altLang="ko-KR" sz="1350" dirty="0" smtClean="0"/>
              <a:t>.</a:t>
            </a:r>
            <a:br>
              <a:rPr lang="en-US" altLang="ko-KR" sz="1350" dirty="0" smtClean="0"/>
            </a:br>
            <a:r>
              <a:rPr lang="en-US" altLang="ko-KR" sz="1350" dirty="0" smtClean="0"/>
              <a:t> Ex) </a:t>
            </a:r>
            <a:r>
              <a:rPr lang="en-US" altLang="ko-KR" sz="1350" dirty="0" err="1" smtClean="0"/>
              <a:t>InitializingBean</a:t>
            </a:r>
            <a:r>
              <a:rPr lang="en-US" altLang="ko-KR" sz="1350" dirty="0" smtClean="0"/>
              <a:t> </a:t>
            </a:r>
            <a:r>
              <a:rPr lang="ko-KR" altLang="en-US" sz="1350" dirty="0" smtClean="0"/>
              <a:t>인터페이스</a:t>
            </a:r>
            <a:endParaRPr lang="en-US" altLang="ko-KR" sz="135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dirty="0"/>
              <a:t>스프링 설정에서 특정 </a:t>
            </a:r>
            <a:r>
              <a:rPr lang="ko-KR" altLang="en-US" sz="1350" dirty="0" err="1"/>
              <a:t>메서드를</a:t>
            </a:r>
            <a:r>
              <a:rPr lang="ko-KR" altLang="en-US" sz="1350" dirty="0"/>
              <a:t> 호출하라고 지정한다</a:t>
            </a:r>
            <a:r>
              <a:rPr lang="en-US" altLang="ko-KR" sz="1350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dirty="0" err="1" smtClean="0"/>
              <a:t>애노테이션을</a:t>
            </a:r>
            <a:r>
              <a:rPr lang="ko-KR" altLang="en-US" sz="1350" dirty="0" smtClean="0"/>
              <a:t> 사용한다</a:t>
            </a:r>
            <a:r>
              <a:rPr lang="en-US" altLang="ko-KR" sz="1350" dirty="0" smtClean="0"/>
              <a:t>.</a:t>
            </a:r>
            <a:r>
              <a:rPr lang="en-US" altLang="ko-KR" sz="1350" dirty="0"/>
              <a:t/>
            </a:r>
            <a:br>
              <a:rPr lang="en-US" altLang="ko-KR" sz="1350" dirty="0"/>
            </a:br>
            <a:r>
              <a:rPr lang="en-US" altLang="ko-KR" sz="1350" dirty="0"/>
              <a:t> Ex) </a:t>
            </a:r>
            <a:r>
              <a:rPr lang="en-US" altLang="ko-KR" sz="1350" dirty="0" smtClean="0"/>
              <a:t>@</a:t>
            </a:r>
            <a:r>
              <a:rPr lang="en-US" altLang="ko-KR" sz="1350" dirty="0" err="1" smtClean="0"/>
              <a:t>PostConstruct</a:t>
            </a:r>
            <a:r>
              <a:rPr lang="en-US" altLang="ko-KR" sz="1350" dirty="0" smtClean="0"/>
              <a:t>, @</a:t>
            </a:r>
            <a:r>
              <a:rPr lang="en-US" altLang="ko-KR" sz="1350" dirty="0" err="1" smtClean="0"/>
              <a:t>PreDestroy</a:t>
            </a:r>
            <a:endParaRPr lang="en-US" altLang="ko-KR" sz="1350" dirty="0"/>
          </a:p>
          <a:p>
            <a:pPr marL="800100" lvl="1" indent="-342900">
              <a:buFont typeface="+mj-ea"/>
              <a:buAutoNum type="circleNumDbPlain"/>
            </a:pPr>
            <a:endParaRPr lang="en-US" altLang="ko-KR" sz="135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350" dirty="0" smtClean="0"/>
              <a:t>빈 객체의 초기화뿐만 아니라 빈 객체의 소멸 과정 등 빈의 라이프사이클을 관리할 수 있도록 스프링은 인터페이스와 설정 방법을 제공한다</a:t>
            </a:r>
            <a:r>
              <a:rPr lang="en-US" altLang="ko-KR" sz="1350" dirty="0" smtClean="0"/>
              <a:t>.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16490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3.1.1 </a:t>
            </a:r>
            <a:r>
              <a:rPr lang="ko-KR" altLang="en-US" sz="1350" b="1" dirty="0" smtClean="0">
                <a:latin typeface="+mn-ea"/>
              </a:rPr>
              <a:t>라이프 </a:t>
            </a:r>
            <a:r>
              <a:rPr lang="ko-KR" altLang="en-US" sz="1350" b="1" dirty="0">
                <a:latin typeface="+mn-ea"/>
              </a:rPr>
              <a:t>사이클 </a:t>
            </a:r>
            <a:r>
              <a:rPr lang="ko-KR" altLang="en-US" sz="1350" b="1" dirty="0" smtClean="0">
                <a:latin typeface="+mn-ea"/>
              </a:rPr>
              <a:t>순서</a:t>
            </a:r>
            <a:endParaRPr lang="en-US" altLang="ko-KR" sz="1350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576275" y="1215607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013847" y="1566972"/>
            <a:ext cx="1277257" cy="28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빈 객체 생성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17690" y="2053937"/>
            <a:ext cx="1469571" cy="2880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프로퍼티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4980" y="2540902"/>
            <a:ext cx="2594990" cy="2880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BeanNameAware.setBeanName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92832" y="3027867"/>
            <a:ext cx="3719287" cy="2880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ApplicationContextAware.setAppplicationContext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31887" y="3514834"/>
            <a:ext cx="2841177" cy="28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BeanPostProcessor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초기화 전 처리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51123" y="4005812"/>
            <a:ext cx="3402702" cy="1605148"/>
          </a:xfrm>
          <a:prstGeom prst="roundRect">
            <a:avLst>
              <a:gd name="adj" fmla="val 3289"/>
            </a:avLst>
          </a:prstGeom>
          <a:solidFill>
            <a:schemeClr val="bg2">
              <a:lumMod val="9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3404" y="4203590"/>
            <a:ext cx="1718141" cy="2880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PostConstruct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54980" y="4691968"/>
            <a:ext cx="2594990" cy="2880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InitializingBean.afterPropertiesSet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07563" y="5178935"/>
            <a:ext cx="1489822" cy="2880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커스텀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31887" y="5776542"/>
            <a:ext cx="2841177" cy="28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BeanPostProcessor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초기화 후 처리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86703" y="3025000"/>
            <a:ext cx="1277257" cy="28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빈 객체 사용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40851" y="3587314"/>
            <a:ext cx="3168953" cy="1605148"/>
          </a:xfrm>
          <a:prstGeom prst="roundRect">
            <a:avLst>
              <a:gd name="adj" fmla="val 3289"/>
            </a:avLst>
          </a:prstGeom>
          <a:solidFill>
            <a:schemeClr val="bg2">
              <a:lumMod val="9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66260" y="3772500"/>
            <a:ext cx="1718141" cy="2880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PreDestroy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843519" y="4245888"/>
            <a:ext cx="1963621" cy="2880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DisposableBean.destroy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34752" y="4732601"/>
            <a:ext cx="1781153" cy="2880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커스텀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destroy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749128" y="545856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" idx="4"/>
            <a:endCxn id="3" idx="0"/>
          </p:cNvCxnSpPr>
          <p:nvPr/>
        </p:nvCxnSpPr>
        <p:spPr>
          <a:xfrm>
            <a:off x="2652475" y="1368007"/>
            <a:ext cx="1" cy="198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" idx="2"/>
            <a:endCxn id="8" idx="0"/>
          </p:cNvCxnSpPr>
          <p:nvPr/>
        </p:nvCxnSpPr>
        <p:spPr>
          <a:xfrm>
            <a:off x="2652476" y="1854972"/>
            <a:ext cx="0" cy="198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2"/>
            <a:endCxn id="9" idx="0"/>
          </p:cNvCxnSpPr>
          <p:nvPr/>
        </p:nvCxnSpPr>
        <p:spPr>
          <a:xfrm flipH="1">
            <a:off x="2652475" y="2341937"/>
            <a:ext cx="1" cy="198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  <a:endCxn id="10" idx="0"/>
          </p:cNvCxnSpPr>
          <p:nvPr/>
        </p:nvCxnSpPr>
        <p:spPr>
          <a:xfrm>
            <a:off x="2652475" y="2828902"/>
            <a:ext cx="1" cy="198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0" idx="2"/>
            <a:endCxn id="12" idx="0"/>
          </p:cNvCxnSpPr>
          <p:nvPr/>
        </p:nvCxnSpPr>
        <p:spPr>
          <a:xfrm>
            <a:off x="2652476" y="3315867"/>
            <a:ext cx="0" cy="1989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2" idx="2"/>
            <a:endCxn id="15" idx="0"/>
          </p:cNvCxnSpPr>
          <p:nvPr/>
        </p:nvCxnSpPr>
        <p:spPr>
          <a:xfrm flipH="1">
            <a:off x="2652475" y="3802834"/>
            <a:ext cx="1" cy="4007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2"/>
            <a:endCxn id="16" idx="0"/>
          </p:cNvCxnSpPr>
          <p:nvPr/>
        </p:nvCxnSpPr>
        <p:spPr>
          <a:xfrm>
            <a:off x="2652475" y="4491590"/>
            <a:ext cx="0" cy="2003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6" idx="2"/>
            <a:endCxn id="17" idx="0"/>
          </p:cNvCxnSpPr>
          <p:nvPr/>
        </p:nvCxnSpPr>
        <p:spPr>
          <a:xfrm flipH="1">
            <a:off x="2652474" y="4979968"/>
            <a:ext cx="1" cy="1989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7" idx="2"/>
            <a:endCxn id="18" idx="0"/>
          </p:cNvCxnSpPr>
          <p:nvPr/>
        </p:nvCxnSpPr>
        <p:spPr>
          <a:xfrm>
            <a:off x="2652474" y="5466935"/>
            <a:ext cx="2" cy="3096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8" idx="3"/>
            <a:endCxn id="19" idx="1"/>
          </p:cNvCxnSpPr>
          <p:nvPr/>
        </p:nvCxnSpPr>
        <p:spPr>
          <a:xfrm flipV="1">
            <a:off x="4073064" y="3169000"/>
            <a:ext cx="2113639" cy="2751542"/>
          </a:xfrm>
          <a:prstGeom prst="bentConnector3">
            <a:avLst>
              <a:gd name="adj1" fmla="val 383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2"/>
            <a:endCxn id="21" idx="0"/>
          </p:cNvCxnSpPr>
          <p:nvPr/>
        </p:nvCxnSpPr>
        <p:spPr>
          <a:xfrm flipH="1">
            <a:off x="6825331" y="3313000"/>
            <a:ext cx="1" cy="4595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1" idx="2"/>
            <a:endCxn id="22" idx="0"/>
          </p:cNvCxnSpPr>
          <p:nvPr/>
        </p:nvCxnSpPr>
        <p:spPr>
          <a:xfrm flipH="1">
            <a:off x="6825330" y="4060500"/>
            <a:ext cx="1" cy="1853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2" idx="2"/>
            <a:endCxn id="23" idx="0"/>
          </p:cNvCxnSpPr>
          <p:nvPr/>
        </p:nvCxnSpPr>
        <p:spPr>
          <a:xfrm flipH="1">
            <a:off x="6825329" y="4533888"/>
            <a:ext cx="1" cy="1987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3" idx="2"/>
            <a:endCxn id="24" idx="0"/>
          </p:cNvCxnSpPr>
          <p:nvPr/>
        </p:nvCxnSpPr>
        <p:spPr>
          <a:xfrm flipH="1">
            <a:off x="6825328" y="5020601"/>
            <a:ext cx="1" cy="4379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5240851" y="1570636"/>
            <a:ext cx="1895031" cy="2880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빈 객체의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40850" y="1999768"/>
            <a:ext cx="3235493" cy="441151"/>
          </a:xfrm>
          <a:prstGeom prst="roundRect">
            <a:avLst>
              <a:gd name="adj" fmla="val 8442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빈 객체가 해당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메서드를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구현했을 경우 호출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53024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객체의 라이프 사이클</a:t>
            </a:r>
          </a:p>
        </p:txBody>
      </p:sp>
    </p:spTree>
    <p:extLst>
      <p:ext uri="{BB962C8B-B14F-4D97-AF65-F5344CB8AC3E}">
        <p14:creationId xmlns:p14="http://schemas.microsoft.com/office/powerpoint/2010/main" val="12515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+mn-ea"/>
              </a:rPr>
              <a:t>3.1.2 </a:t>
            </a:r>
            <a:r>
              <a:rPr lang="en-US" altLang="ko-KR" sz="1350" b="1" dirty="0" err="1">
                <a:latin typeface="+mn-ea"/>
              </a:rPr>
              <a:t>InitializingBean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>
                <a:latin typeface="+mn-ea"/>
              </a:rPr>
              <a:t>인터페이스와 </a:t>
            </a:r>
            <a:r>
              <a:rPr lang="en-US" altLang="ko-KR" sz="1350" b="1" dirty="0" err="1">
                <a:latin typeface="+mn-ea"/>
              </a:rPr>
              <a:t>DisposableBean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인터페이스</a:t>
            </a:r>
            <a:endParaRPr lang="en-US" altLang="ko-KR" sz="1350" b="1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dirty="0" err="1" smtClean="0"/>
              <a:t>o.s.beans.factory.InitializingBean</a:t>
            </a:r>
            <a:r>
              <a:rPr lang="en-US" altLang="ko-KR" sz="1350" dirty="0" smtClean="0"/>
              <a:t> : </a:t>
            </a:r>
            <a:r>
              <a:rPr lang="ko-KR" altLang="en-US" sz="1350" dirty="0" smtClean="0"/>
              <a:t>빈 초기화 실행 </a:t>
            </a:r>
            <a:r>
              <a:rPr lang="ko-KR" altLang="en-US" sz="1350" dirty="0" err="1" smtClean="0"/>
              <a:t>메서드</a:t>
            </a:r>
            <a:r>
              <a:rPr lang="ko-KR" altLang="en-US" sz="1350" dirty="0" smtClean="0"/>
              <a:t> 정의</a:t>
            </a:r>
            <a:r>
              <a:rPr lang="en-US" altLang="ko-KR" sz="1350" dirty="0" smtClean="0"/>
              <a:t>( </a:t>
            </a:r>
            <a:r>
              <a:rPr lang="en-US" altLang="ko-KR" sz="1350" dirty="0" err="1" smtClean="0"/>
              <a:t>afterPropertiesSet</a:t>
            </a:r>
            <a:r>
              <a:rPr lang="en-US" altLang="ko-KR" sz="1350" dirty="0" smtClean="0"/>
              <a:t>() 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dirty="0" err="1" smtClean="0"/>
              <a:t>o.s.beans.factory.DisposableBean</a:t>
            </a:r>
            <a:r>
              <a:rPr lang="en-US" altLang="ko-KR" sz="1350" dirty="0" smtClean="0"/>
              <a:t> : </a:t>
            </a:r>
            <a:r>
              <a:rPr lang="ko-KR" altLang="en-US" sz="1350" dirty="0" smtClean="0"/>
              <a:t>빈 소멸 실행 </a:t>
            </a:r>
            <a:r>
              <a:rPr lang="ko-KR" altLang="en-US" sz="1350" dirty="0" err="1" smtClean="0"/>
              <a:t>메서드</a:t>
            </a:r>
            <a:r>
              <a:rPr lang="ko-KR" altLang="en-US" sz="1350" dirty="0" smtClean="0"/>
              <a:t> 정의</a:t>
            </a:r>
            <a:r>
              <a:rPr lang="en-US" altLang="ko-KR" sz="1350" dirty="0"/>
              <a:t> ( </a:t>
            </a:r>
            <a:r>
              <a:rPr lang="en-US" altLang="ko-KR" sz="1350" dirty="0" err="1" smtClean="0"/>
              <a:t>destory</a:t>
            </a:r>
            <a:r>
              <a:rPr lang="en-US" altLang="ko-KR" sz="1350" dirty="0" smtClean="0"/>
              <a:t>() )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sz="1350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ko-KR" altLang="en-US" sz="1350" dirty="0" smtClean="0"/>
              <a:t>스프링 컨테이너는 </a:t>
            </a:r>
            <a:r>
              <a:rPr lang="ko-KR" altLang="en-US" sz="1350" dirty="0" err="1" smtClean="0"/>
              <a:t>생선한</a:t>
            </a:r>
            <a:r>
              <a:rPr lang="ko-KR" altLang="en-US" sz="1350" dirty="0" smtClean="0"/>
              <a:t> 빈 객체가 </a:t>
            </a:r>
            <a:r>
              <a:rPr lang="en-US" altLang="ko-KR" sz="1350" dirty="0" err="1" smtClean="0"/>
              <a:t>InitializingBean</a:t>
            </a:r>
            <a:r>
              <a:rPr lang="en-US" altLang="ko-KR" sz="1350" dirty="0" smtClean="0"/>
              <a:t> </a:t>
            </a:r>
            <a:r>
              <a:rPr lang="ko-KR" altLang="en-US" sz="1350" dirty="0" err="1" smtClean="0"/>
              <a:t>인테페이스를</a:t>
            </a:r>
            <a:r>
              <a:rPr lang="ko-KR" altLang="en-US" sz="1350" dirty="0" smtClean="0"/>
              <a:t> 구현하고 있으면 </a:t>
            </a:r>
            <a:r>
              <a:rPr lang="en-US" altLang="ko-KR" sz="1350" dirty="0" err="1" smtClean="0"/>
              <a:t>afterPropertiesSet</a:t>
            </a:r>
            <a:r>
              <a:rPr lang="en-US" altLang="ko-KR" sz="1350" dirty="0" smtClean="0"/>
              <a:t>() </a:t>
            </a:r>
            <a:r>
              <a:rPr lang="ko-KR" altLang="en-US" sz="1350" dirty="0" err="1" smtClean="0"/>
              <a:t>메서드를</a:t>
            </a:r>
            <a:r>
              <a:rPr lang="ko-KR" altLang="en-US" sz="1350" dirty="0" smtClean="0"/>
              <a:t> 호출한다</a:t>
            </a:r>
            <a:r>
              <a:rPr lang="en-US" altLang="ko-KR" sz="1350" dirty="0" smtClean="0"/>
              <a:t>.</a:t>
            </a:r>
            <a:r>
              <a:rPr lang="ko-KR" altLang="en-US" sz="1350" dirty="0" smtClean="0"/>
              <a:t> </a:t>
            </a:r>
            <a:endParaRPr lang="en-US" altLang="ko-KR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106197" y="2288158"/>
            <a:ext cx="8648363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350" b="1" dirty="0"/>
              <a:t>Abstract Factory Pattern (</a:t>
            </a:r>
            <a:r>
              <a:rPr lang="ko-KR" altLang="en-US" sz="1350" b="1" dirty="0"/>
              <a:t>추상 </a:t>
            </a:r>
            <a:r>
              <a:rPr lang="ko-KR" altLang="en-US" sz="1350" b="1" dirty="0" err="1"/>
              <a:t>팩토리</a:t>
            </a:r>
            <a:r>
              <a:rPr lang="ko-KR" altLang="en-US" sz="1350" b="1" dirty="0"/>
              <a:t> 패턴</a:t>
            </a:r>
            <a:r>
              <a:rPr lang="en-US" altLang="ko-KR" sz="1350" b="1" dirty="0" smtClean="0"/>
              <a:t>)</a:t>
            </a:r>
            <a:endParaRPr lang="en-US" altLang="ko-KR" sz="135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팩토리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객체 생성을 처리하는 클래스</a:t>
            </a:r>
            <a:r>
              <a:rPr lang="en-US" altLang="ko-KR" sz="1200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추상 </a:t>
            </a:r>
            <a:r>
              <a:rPr lang="ko-KR" altLang="en-US" sz="1200" dirty="0" err="1"/>
              <a:t>팩토리</a:t>
            </a:r>
            <a:r>
              <a:rPr lang="ko-KR" altLang="en-US" sz="1200" dirty="0"/>
              <a:t> 패턴의 본질은 </a:t>
            </a:r>
            <a:r>
              <a:rPr lang="en-US" altLang="ko-KR" sz="1200" dirty="0"/>
              <a:t>"</a:t>
            </a:r>
            <a:r>
              <a:rPr lang="ko-KR" altLang="en-US" sz="1200" dirty="0"/>
              <a:t>관련된 객체들의 집단</a:t>
            </a:r>
            <a:r>
              <a:rPr lang="en-US" altLang="ko-KR" sz="1200" dirty="0"/>
              <a:t>(family)</a:t>
            </a:r>
            <a:r>
              <a:rPr lang="ko-KR" altLang="en-US" sz="1200" dirty="0"/>
              <a:t>을 생성하는 인터페이스를 제공하되</a:t>
            </a:r>
            <a:r>
              <a:rPr lang="en-US" altLang="ko-KR" sz="1200" dirty="0"/>
              <a:t>, </a:t>
            </a:r>
            <a:r>
              <a:rPr lang="ko-KR" altLang="en-US" sz="1200" dirty="0"/>
              <a:t>생성되는 객체의 </a:t>
            </a:r>
            <a:r>
              <a:rPr lang="ko-KR" altLang="en-US" sz="1200" dirty="0" smtClean="0"/>
              <a:t>구체적인 클래스를 </a:t>
            </a:r>
            <a:r>
              <a:rPr lang="ko-KR" altLang="en-US" sz="1200" dirty="0"/>
              <a:t>알 필요 없다는 것</a:t>
            </a:r>
            <a:r>
              <a:rPr lang="en-US" altLang="ko-KR" sz="1200" dirty="0"/>
              <a:t>"</a:t>
            </a:r>
            <a:r>
              <a:rPr lang="ko-KR" altLang="en-US" sz="1200" dirty="0"/>
              <a:t>이다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객체 </a:t>
            </a:r>
            <a:r>
              <a:rPr lang="ko-KR" altLang="en-US" sz="1200" dirty="0"/>
              <a:t>생성을 위한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실행을 위해 객체 </a:t>
            </a:r>
            <a:r>
              <a:rPr lang="ko-KR" altLang="en-US" sz="1200" dirty="0" err="1"/>
              <a:t>인스턴스를</a:t>
            </a:r>
            <a:r>
              <a:rPr lang="ko-KR" altLang="en-US" sz="1200" dirty="0"/>
              <a:t> 만들지 않아도 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추가설명 </a:t>
            </a:r>
            <a:r>
              <a:rPr lang="en-US" altLang="ko-KR" sz="1200" dirty="0"/>
              <a:t>: http://warmz.tistory.com/758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194" y="4073400"/>
            <a:ext cx="864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+mn-ea"/>
              </a:rPr>
              <a:t>3.1.3 @</a:t>
            </a:r>
            <a:r>
              <a:rPr lang="en-US" altLang="ko-KR" sz="1350" b="1" dirty="0" err="1">
                <a:latin typeface="+mn-ea"/>
              </a:rPr>
              <a:t>PostConstruct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 err="1">
                <a:latin typeface="+mn-ea"/>
              </a:rPr>
              <a:t>애노테이션과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en-US" altLang="ko-KR" sz="1350" b="1" dirty="0">
                <a:latin typeface="+mn-ea"/>
              </a:rPr>
              <a:t>@</a:t>
            </a:r>
            <a:r>
              <a:rPr lang="en-US" altLang="ko-KR" sz="1350" b="1" dirty="0" err="1">
                <a:latin typeface="+mn-ea"/>
              </a:rPr>
              <a:t>PreDestroy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 err="1" smtClean="0">
                <a:latin typeface="+mn-ea"/>
              </a:rPr>
              <a:t>애노테이션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ko-KR" altLang="en-US" sz="1350" dirty="0" err="1" smtClean="0">
                <a:latin typeface="+mn-ea"/>
              </a:rPr>
              <a:t>애노테이션이</a:t>
            </a:r>
            <a:r>
              <a:rPr lang="ko-KR" altLang="en-US" sz="1350" dirty="0" smtClean="0">
                <a:latin typeface="+mn-ea"/>
              </a:rPr>
              <a:t> 적용된 </a:t>
            </a:r>
            <a:r>
              <a:rPr lang="ko-KR" altLang="en-US" sz="1350" dirty="0" err="1" smtClean="0">
                <a:latin typeface="+mn-ea"/>
              </a:rPr>
              <a:t>메서드를</a:t>
            </a:r>
            <a:r>
              <a:rPr lang="ko-KR" altLang="en-US" sz="1350" dirty="0" smtClean="0">
                <a:latin typeface="+mn-ea"/>
              </a:rPr>
              <a:t> 실행하려면 </a:t>
            </a:r>
            <a:r>
              <a:rPr lang="en-US" altLang="ko-KR" sz="1350" dirty="0" err="1" smtClean="0">
                <a:latin typeface="+mn-ea"/>
              </a:rPr>
              <a:t>CommonAnnotationBeanProcessor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err="1" smtClean="0">
                <a:latin typeface="+mn-ea"/>
              </a:rPr>
              <a:t>전처리기를</a:t>
            </a:r>
            <a:r>
              <a:rPr lang="ko-KR" altLang="en-US" sz="1350" dirty="0" smtClean="0">
                <a:latin typeface="+mn-ea"/>
              </a:rPr>
              <a:t> 스프링 빈으로 등록해주어야 한다</a:t>
            </a:r>
            <a:r>
              <a:rPr lang="en-US" altLang="ko-KR" sz="1350" dirty="0" smtClean="0">
                <a:latin typeface="+mn-ea"/>
              </a:rPr>
              <a:t>.</a:t>
            </a:r>
          </a:p>
          <a:p>
            <a:pPr lvl="1"/>
            <a:r>
              <a:rPr lang="en-US" altLang="ko-KR" sz="1350" dirty="0" smtClean="0">
                <a:latin typeface="+mn-ea"/>
              </a:rPr>
              <a:t>&lt;</a:t>
            </a:r>
            <a:r>
              <a:rPr lang="en-US" altLang="ko-KR" sz="1350" dirty="0" err="1" smtClean="0">
                <a:latin typeface="+mn-ea"/>
              </a:rPr>
              <a:t>context:annotation-config</a:t>
            </a:r>
            <a:r>
              <a:rPr lang="en-US" altLang="ko-KR" sz="1350" dirty="0" smtClean="0">
                <a:latin typeface="+mn-ea"/>
              </a:rPr>
              <a:t>&gt;</a:t>
            </a:r>
            <a:r>
              <a:rPr lang="ko-KR" altLang="en-US" sz="1350" dirty="0" smtClean="0">
                <a:latin typeface="+mn-ea"/>
              </a:rPr>
              <a:t>태그 사용</a:t>
            </a:r>
            <a:endParaRPr lang="en-US" altLang="ko-KR" sz="135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024"/>
            <a:ext cx="3377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객체의 라이프 사이클</a:t>
            </a:r>
          </a:p>
        </p:txBody>
      </p:sp>
    </p:spTree>
    <p:extLst>
      <p:ext uri="{BB962C8B-B14F-4D97-AF65-F5344CB8AC3E}">
        <p14:creationId xmlns:p14="http://schemas.microsoft.com/office/powerpoint/2010/main" val="8458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+mn-ea"/>
              </a:rPr>
              <a:t>3.1.4 </a:t>
            </a:r>
            <a:r>
              <a:rPr lang="ko-KR" altLang="en-US" sz="1350" b="1" dirty="0" err="1">
                <a:latin typeface="+mn-ea"/>
              </a:rPr>
              <a:t>커스텀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en-US" altLang="ko-KR" sz="1350" b="1" dirty="0" err="1">
                <a:latin typeface="+mn-ea"/>
              </a:rPr>
              <a:t>init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 err="1">
                <a:latin typeface="+mn-ea"/>
              </a:rPr>
              <a:t>메서드와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ko-KR" altLang="en-US" sz="1350" b="1" dirty="0" err="1">
                <a:latin typeface="+mn-ea"/>
              </a:rPr>
              <a:t>커스텀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en-US" altLang="ko-KR" sz="1350" b="1" dirty="0">
                <a:latin typeface="+mn-ea"/>
              </a:rPr>
              <a:t>destroy </a:t>
            </a:r>
            <a:r>
              <a:rPr lang="ko-KR" altLang="en-US" sz="1350" b="1" dirty="0" err="1" smtClean="0">
                <a:latin typeface="+mn-ea"/>
              </a:rPr>
              <a:t>메서드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ko-KR" altLang="en-US" sz="1350" dirty="0" smtClean="0">
                <a:latin typeface="+mn-ea"/>
              </a:rPr>
              <a:t>외부에서 제공받은 라이브러리를 초기화하는 경우 이 라이브러리 클래스가 초기화를 위해 특정 </a:t>
            </a:r>
            <a:r>
              <a:rPr lang="ko-KR" altLang="en-US" sz="1350" dirty="0" err="1" smtClean="0">
                <a:latin typeface="+mn-ea"/>
              </a:rPr>
              <a:t>메서드를</a:t>
            </a:r>
            <a:r>
              <a:rPr lang="ko-KR" altLang="en-US" sz="1350" dirty="0" smtClean="0">
                <a:latin typeface="+mn-ea"/>
              </a:rPr>
              <a:t> 제공하고 있다면 </a:t>
            </a:r>
            <a:r>
              <a:rPr lang="ko-KR" altLang="en-US" sz="1350" dirty="0" err="1" smtClean="0">
                <a:latin typeface="+mn-ea"/>
              </a:rPr>
              <a:t>사용가능하다</a:t>
            </a:r>
            <a:r>
              <a:rPr lang="en-US" altLang="ko-KR" sz="1350" dirty="0" smtClean="0">
                <a:latin typeface="+mn-ea"/>
              </a:rPr>
              <a:t>.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XML) </a:t>
            </a:r>
          </a:p>
          <a:p>
            <a:pPr lvl="1"/>
            <a:r>
              <a:rPr lang="en-US" altLang="ko-KR" sz="1350" dirty="0" smtClean="0">
                <a:latin typeface="+mn-ea"/>
              </a:rPr>
              <a:t>&lt;bean id=“pool3” class=“o.s.library.ConnPool3” </a:t>
            </a: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i="1" dirty="0" err="1" smtClean="0">
                <a:solidFill>
                  <a:srgbClr val="0070C0"/>
                </a:solidFill>
                <a:latin typeface="+mn-ea"/>
              </a:rPr>
              <a:t>init</a:t>
            </a:r>
            <a:r>
              <a:rPr lang="en-US" altLang="ko-KR" sz="1350" i="1" dirty="0" smtClean="0">
                <a:solidFill>
                  <a:srgbClr val="0070C0"/>
                </a:solidFill>
                <a:latin typeface="+mn-ea"/>
              </a:rPr>
              <a:t>-method=“</a:t>
            </a:r>
            <a:r>
              <a:rPr lang="en-US" altLang="ko-KR" sz="1350" i="1" dirty="0" err="1" smtClean="0">
                <a:solidFill>
                  <a:srgbClr val="0070C0"/>
                </a:solidFill>
                <a:latin typeface="+mn-ea"/>
              </a:rPr>
              <a:t>init</a:t>
            </a:r>
            <a:r>
              <a:rPr lang="en-US" altLang="ko-KR" sz="1350" i="1" dirty="0" smtClean="0">
                <a:solidFill>
                  <a:srgbClr val="0070C0"/>
                </a:solidFill>
                <a:latin typeface="+mn-ea"/>
              </a:rPr>
              <a:t>” destroy-method=“destroy” </a:t>
            </a:r>
            <a:r>
              <a:rPr lang="en-US" altLang="ko-KR" sz="1350" dirty="0" smtClean="0">
                <a:latin typeface="+mn-ea"/>
              </a:rPr>
              <a:t>&gt;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JAVA) </a:t>
            </a:r>
          </a:p>
          <a:p>
            <a:pPr lvl="1"/>
            <a:r>
              <a:rPr lang="en-US" altLang="ko-KR" sz="1350" i="1" dirty="0" smtClean="0">
                <a:solidFill>
                  <a:srgbClr val="0070C0"/>
                </a:solidFill>
                <a:latin typeface="+mn-ea"/>
              </a:rPr>
              <a:t>@Bean(</a:t>
            </a:r>
            <a:r>
              <a:rPr lang="en-US" altLang="ko-KR" sz="1350" i="1" dirty="0" err="1" smtClean="0">
                <a:solidFill>
                  <a:srgbClr val="0070C0"/>
                </a:solidFill>
                <a:latin typeface="+mn-ea"/>
              </a:rPr>
              <a:t>initMethod</a:t>
            </a:r>
            <a:r>
              <a:rPr lang="en-US" altLang="ko-KR" sz="1350" i="1" dirty="0" smtClean="0">
                <a:solidFill>
                  <a:srgbClr val="0070C0"/>
                </a:solidFill>
                <a:latin typeface="+mn-ea"/>
              </a:rPr>
              <a:t>=“</a:t>
            </a:r>
            <a:r>
              <a:rPr lang="en-US" altLang="ko-KR" sz="1350" i="1" dirty="0" err="1" smtClean="0">
                <a:solidFill>
                  <a:srgbClr val="0070C0"/>
                </a:solidFill>
                <a:latin typeface="+mn-ea"/>
              </a:rPr>
              <a:t>init</a:t>
            </a:r>
            <a:r>
              <a:rPr lang="en-US" altLang="ko-KR" sz="1350" i="1" dirty="0" smtClean="0">
                <a:solidFill>
                  <a:srgbClr val="0070C0"/>
                </a:solidFill>
                <a:latin typeface="+mn-ea"/>
              </a:rPr>
              <a:t>”, </a:t>
            </a:r>
            <a:r>
              <a:rPr lang="en-US" altLang="ko-KR" sz="1350" i="1" dirty="0" err="1" smtClean="0">
                <a:solidFill>
                  <a:srgbClr val="0070C0"/>
                </a:solidFill>
                <a:latin typeface="+mn-ea"/>
              </a:rPr>
              <a:t>destroyMethod</a:t>
            </a:r>
            <a:r>
              <a:rPr lang="en-US" altLang="ko-KR" sz="1350" i="1" dirty="0" smtClean="0">
                <a:solidFill>
                  <a:srgbClr val="0070C0"/>
                </a:solidFill>
                <a:latin typeface="+mn-ea"/>
              </a:rPr>
              <a:t>=“</a:t>
            </a:r>
            <a:r>
              <a:rPr lang="en-US" altLang="ko-KR" sz="1350" i="1" dirty="0" err="1" smtClean="0">
                <a:solidFill>
                  <a:srgbClr val="0070C0"/>
                </a:solidFill>
                <a:latin typeface="+mn-ea"/>
              </a:rPr>
              <a:t>destory</a:t>
            </a:r>
            <a:r>
              <a:rPr lang="en-US" altLang="ko-KR" sz="1350" i="1" dirty="0" smtClean="0">
                <a:solidFill>
                  <a:srgbClr val="0070C0"/>
                </a:solidFill>
                <a:latin typeface="+mn-ea"/>
              </a:rPr>
              <a:t>”)</a:t>
            </a:r>
          </a:p>
          <a:p>
            <a:pPr lvl="1"/>
            <a:r>
              <a:rPr lang="en-US" altLang="ko-KR" sz="1350" dirty="0" smtClean="0">
                <a:latin typeface="+mn-ea"/>
              </a:rPr>
              <a:t>Public </a:t>
            </a:r>
            <a:r>
              <a:rPr lang="en-US" altLang="ko-KR" sz="1350" dirty="0" err="1" smtClean="0">
                <a:latin typeface="+mn-ea"/>
              </a:rPr>
              <a:t>ConnPool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en-US" altLang="ko-KR" sz="1350" dirty="0" err="1" smtClean="0">
                <a:latin typeface="+mn-ea"/>
              </a:rPr>
              <a:t>connPool</a:t>
            </a:r>
            <a:r>
              <a:rPr lang="en-US" altLang="ko-KR" sz="1350" dirty="0" smtClean="0">
                <a:latin typeface="+mn-ea"/>
              </a:rPr>
              <a:t>() {</a:t>
            </a:r>
          </a:p>
          <a:p>
            <a:pPr lvl="1"/>
            <a:r>
              <a:rPr lang="en-US" altLang="ko-KR" sz="1350" dirty="0" smtClean="0">
                <a:latin typeface="+mn-ea"/>
              </a:rPr>
              <a:t>	</a:t>
            </a:r>
            <a:r>
              <a:rPr lang="en-US" altLang="ko-KR" sz="1350" dirty="0" err="1" smtClean="0">
                <a:latin typeface="+mn-ea"/>
              </a:rPr>
              <a:t>retrun</a:t>
            </a:r>
            <a:r>
              <a:rPr lang="en-US" altLang="ko-KR" sz="1350" dirty="0" smtClean="0">
                <a:latin typeface="+mn-ea"/>
              </a:rPr>
              <a:t> new </a:t>
            </a:r>
            <a:r>
              <a:rPr lang="en-US" altLang="ko-KR" sz="1350" dirty="0" err="1" smtClean="0">
                <a:latin typeface="+mn-ea"/>
              </a:rPr>
              <a:t>ConnPool</a:t>
            </a:r>
            <a:r>
              <a:rPr lang="en-US" altLang="ko-KR" sz="1350" dirty="0" smtClean="0">
                <a:latin typeface="+mn-ea"/>
              </a:rPr>
              <a:t>();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}</a:t>
            </a:r>
            <a:endParaRPr lang="en-US" altLang="ko-KR" sz="13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4" y="3913743"/>
            <a:ext cx="86483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+mn-ea"/>
              </a:rPr>
              <a:t>3.1.5 </a:t>
            </a:r>
            <a:r>
              <a:rPr lang="en-US" altLang="ko-KR" sz="1350" b="1" dirty="0" err="1">
                <a:latin typeface="+mn-ea"/>
              </a:rPr>
              <a:t>ApplicationContextAware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>
                <a:latin typeface="+mn-ea"/>
              </a:rPr>
              <a:t>인터페이스와 </a:t>
            </a:r>
            <a:r>
              <a:rPr lang="en-US" altLang="ko-KR" sz="1350" b="1" dirty="0" err="1">
                <a:latin typeface="+mn-ea"/>
              </a:rPr>
              <a:t>BeanNameAware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인터페이스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ko-KR" altLang="en-US" sz="1350" dirty="0" smtClean="0">
                <a:latin typeface="+mn-ea"/>
              </a:rPr>
              <a:t>혹은 자신의 빈 객체 이름을 전달받고 싶은 경우</a:t>
            </a:r>
            <a:endParaRPr lang="en-US" altLang="ko-KR" sz="1350" dirty="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dirty="0" err="1" smtClean="0">
                <a:latin typeface="+mn-ea"/>
              </a:rPr>
              <a:t>o.s.context.ApplicationContextAware</a:t>
            </a:r>
            <a:r>
              <a:rPr lang="en-US" altLang="ko-KR" sz="1350" dirty="0" smtClean="0">
                <a:latin typeface="+mn-ea"/>
              </a:rPr>
              <a:t> : </a:t>
            </a:r>
            <a:r>
              <a:rPr lang="ko-KR" altLang="en-US" sz="1350" dirty="0" smtClean="0">
                <a:latin typeface="+mn-ea"/>
              </a:rPr>
              <a:t>이 인터페이스를 구현하는 빈 객체는 초기화 과정에서 컨테이너</a:t>
            </a:r>
            <a:r>
              <a:rPr lang="en-US" altLang="ko-KR" sz="1350" dirty="0" smtClean="0">
                <a:latin typeface="+mn-ea"/>
              </a:rPr>
              <a:t>(</a:t>
            </a:r>
            <a:r>
              <a:rPr lang="en-US" altLang="ko-KR" sz="1350" dirty="0" err="1" smtClean="0">
                <a:latin typeface="+mn-ea"/>
              </a:rPr>
              <a:t>ApplicationContext</a:t>
            </a:r>
            <a:r>
              <a:rPr lang="en-US" altLang="ko-KR" sz="1350" dirty="0" smtClean="0">
                <a:latin typeface="+mn-ea"/>
              </a:rPr>
              <a:t>)</a:t>
            </a:r>
            <a:r>
              <a:rPr lang="ko-KR" altLang="en-US" sz="1350" dirty="0" smtClean="0">
                <a:latin typeface="+mn-ea"/>
              </a:rPr>
              <a:t>를 전달 받는다</a:t>
            </a:r>
            <a:r>
              <a:rPr lang="en-US" altLang="ko-KR" sz="1350" dirty="0" smtClean="0">
                <a:latin typeface="+mn-ea"/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dirty="0" err="1" smtClean="0">
                <a:latin typeface="+mn-ea"/>
              </a:rPr>
              <a:t>O.s.beans.factory.BeanNameAware</a:t>
            </a:r>
            <a:r>
              <a:rPr lang="en-US" altLang="ko-KR" sz="1350" dirty="0" smtClean="0">
                <a:latin typeface="+mn-ea"/>
              </a:rPr>
              <a:t> : </a:t>
            </a:r>
            <a:r>
              <a:rPr lang="ko-KR" altLang="en-US" sz="1350" dirty="0" smtClean="0">
                <a:latin typeface="+mn-ea"/>
              </a:rPr>
              <a:t>이 인터페이스를 구현하는 빈 객체는 초기화 과정에서 빈 이름을 전달받는다</a:t>
            </a:r>
            <a:r>
              <a:rPr lang="en-US" altLang="ko-KR" sz="1350" dirty="0" smtClean="0">
                <a:latin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3308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객체의 라이프 사이클</a:t>
            </a:r>
          </a:p>
        </p:txBody>
      </p:sp>
    </p:spTree>
    <p:extLst>
      <p:ext uri="{BB962C8B-B14F-4D97-AF65-F5344CB8AC3E}">
        <p14:creationId xmlns:p14="http://schemas.microsoft.com/office/powerpoint/2010/main" val="2308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/>
              <a:t>ㆍ</a:t>
            </a:r>
            <a:r>
              <a:rPr lang="ko-KR" altLang="en-US" sz="1350" b="1" dirty="0" smtClean="0"/>
              <a:t>스프링 빈 객체는 생명주기 범위</a:t>
            </a:r>
            <a:r>
              <a:rPr lang="en-US" altLang="ko-KR" sz="1350" b="1" dirty="0" smtClean="0"/>
              <a:t>(scope)</a:t>
            </a:r>
            <a:r>
              <a:rPr lang="ko-KR" altLang="en-US" sz="1350" b="1" dirty="0" smtClean="0"/>
              <a:t>를 갖는데</a:t>
            </a:r>
            <a:r>
              <a:rPr lang="en-US" altLang="ko-KR" sz="1350" b="1" dirty="0" smtClean="0"/>
              <a:t>, </a:t>
            </a:r>
            <a:r>
              <a:rPr lang="ko-KR" altLang="en-US" sz="1350" b="1" dirty="0" smtClean="0"/>
              <a:t>주요 범위에는 다음의 두 가지가 있다</a:t>
            </a:r>
            <a:r>
              <a:rPr lang="en-US" altLang="ko-KR" sz="1350" b="1" dirty="0" smtClean="0"/>
              <a:t>.</a:t>
            </a:r>
            <a:endParaRPr lang="en-US" altLang="ko-KR" sz="1350" b="1" dirty="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u="sng" dirty="0" err="1" smtClean="0">
                <a:solidFill>
                  <a:srgbClr val="C00000"/>
                </a:solidFill>
                <a:latin typeface="+mn-ea"/>
              </a:rPr>
              <a:t>싱글톤</a:t>
            </a:r>
            <a:r>
              <a:rPr lang="en-US" altLang="ko-KR" sz="1350" u="sng" dirty="0" smtClean="0">
                <a:solidFill>
                  <a:srgbClr val="C00000"/>
                </a:solidFill>
                <a:latin typeface="+mn-ea"/>
              </a:rPr>
              <a:t>(singleton) </a:t>
            </a:r>
            <a:r>
              <a:rPr lang="ko-KR" altLang="en-US" sz="1350" u="sng" dirty="0" smtClean="0">
                <a:solidFill>
                  <a:srgbClr val="C00000"/>
                </a:solidFill>
                <a:latin typeface="+mn-ea"/>
              </a:rPr>
              <a:t>범위</a:t>
            </a:r>
            <a:endParaRPr lang="en-US" altLang="ko-KR" sz="1350" u="sng" dirty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u="sng" dirty="0" err="1" smtClean="0">
                <a:solidFill>
                  <a:srgbClr val="C00000"/>
                </a:solidFill>
                <a:latin typeface="+mn-ea"/>
              </a:rPr>
              <a:t>프로토타입</a:t>
            </a:r>
            <a:r>
              <a:rPr lang="en-US" altLang="ko-KR" sz="1350" u="sng" dirty="0" smtClean="0">
                <a:solidFill>
                  <a:srgbClr val="C00000"/>
                </a:solidFill>
                <a:latin typeface="+mn-ea"/>
              </a:rPr>
              <a:t>(prototype) </a:t>
            </a:r>
            <a:r>
              <a:rPr lang="ko-KR" altLang="en-US" sz="1350" u="sng" dirty="0" smtClean="0">
                <a:solidFill>
                  <a:srgbClr val="C00000"/>
                </a:solidFill>
                <a:latin typeface="+mn-ea"/>
              </a:rPr>
              <a:t>범위</a:t>
            </a:r>
            <a:endParaRPr lang="en-US" altLang="ko-KR" sz="1350" u="sng" dirty="0" smtClean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dirty="0" smtClean="0">
                <a:latin typeface="+mn-ea"/>
              </a:rPr>
              <a:t>요청</a:t>
            </a:r>
            <a:r>
              <a:rPr lang="en-US" altLang="ko-KR" sz="1350" dirty="0" smtClean="0">
                <a:latin typeface="+mn-ea"/>
              </a:rPr>
              <a:t>(request) </a:t>
            </a:r>
            <a:r>
              <a:rPr lang="ko-KR" altLang="en-US" sz="1350" dirty="0" smtClean="0">
                <a:latin typeface="+mn-ea"/>
              </a:rPr>
              <a:t>범위</a:t>
            </a:r>
            <a:endParaRPr lang="en-US" altLang="ko-KR" sz="1350" dirty="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dirty="0" smtClean="0">
                <a:latin typeface="+mn-ea"/>
              </a:rPr>
              <a:t>세션</a:t>
            </a:r>
            <a:r>
              <a:rPr lang="en-US" altLang="ko-KR" sz="1350" dirty="0" smtClean="0">
                <a:latin typeface="+mn-ea"/>
              </a:rPr>
              <a:t>(session) </a:t>
            </a:r>
            <a:r>
              <a:rPr lang="ko-KR" altLang="en-US" sz="1350" dirty="0" smtClean="0">
                <a:latin typeface="+mn-ea"/>
              </a:rPr>
              <a:t>범위</a:t>
            </a:r>
            <a:endParaRPr lang="en-US" altLang="ko-KR" sz="13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4" y="2055914"/>
            <a:ext cx="86483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3.2.1 </a:t>
            </a:r>
            <a:r>
              <a:rPr lang="ko-KR" altLang="en-US" sz="1350" b="1" dirty="0" err="1" smtClean="0">
                <a:latin typeface="+mn-ea"/>
              </a:rPr>
              <a:t>싱글톤</a:t>
            </a:r>
            <a:r>
              <a:rPr lang="ko-KR" altLang="en-US" sz="1350" b="1" dirty="0" smtClean="0">
                <a:latin typeface="+mn-ea"/>
              </a:rPr>
              <a:t> 범위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ko-KR" altLang="en-US" sz="1350" dirty="0" smtClean="0">
                <a:latin typeface="+mn-ea"/>
              </a:rPr>
              <a:t>스프링의 기본 값으로 스프링 컨테이너가 초기화되고 종료되기까지 빈 객체를 한 번만 생성한다</a:t>
            </a:r>
            <a:r>
              <a:rPr lang="en-US" altLang="ko-KR" sz="1350" dirty="0" smtClean="0">
                <a:latin typeface="+mn-ea"/>
              </a:rPr>
              <a:t>.</a:t>
            </a:r>
          </a:p>
          <a:p>
            <a:pPr lvl="1"/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XML) </a:t>
            </a:r>
          </a:p>
          <a:p>
            <a:pPr lvl="1"/>
            <a:r>
              <a:rPr lang="en-US" altLang="ko-KR" sz="1350" dirty="0">
                <a:latin typeface="+mn-ea"/>
              </a:rPr>
              <a:t>&lt;bean id=“pool3” class=“o.s.library.ConnPool3” </a:t>
            </a:r>
            <a:r>
              <a:rPr lang="en-US" altLang="ko-KR" sz="1350" dirty="0" smtClean="0">
                <a:latin typeface="+mn-ea"/>
              </a:rPr>
              <a:t>/&gt;</a:t>
            </a:r>
            <a:endParaRPr lang="en-US" altLang="ko-KR" sz="1350" dirty="0">
              <a:latin typeface="+mn-ea"/>
            </a:endParaRPr>
          </a:p>
          <a:p>
            <a:pPr lvl="1"/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JAVA)</a:t>
            </a:r>
          </a:p>
          <a:p>
            <a:pPr lvl="1"/>
            <a:r>
              <a:rPr lang="en-US" altLang="ko-KR" sz="1350" dirty="0" smtClean="0">
                <a:latin typeface="+mn-ea"/>
              </a:rPr>
              <a:t>ConnPool1 p1 = </a:t>
            </a:r>
            <a:r>
              <a:rPr lang="en-US" altLang="ko-KR" sz="1350" dirty="0" err="1" smtClean="0">
                <a:latin typeface="+mn-ea"/>
              </a:rPr>
              <a:t>ctx.getBean</a:t>
            </a:r>
            <a:r>
              <a:rPr lang="en-US" altLang="ko-KR" sz="1350" dirty="0" smtClean="0">
                <a:latin typeface="+mn-ea"/>
              </a:rPr>
              <a:t>(“pool”, ConnPool1.class);</a:t>
            </a:r>
          </a:p>
          <a:p>
            <a:pPr lvl="1"/>
            <a:r>
              <a:rPr lang="en-US" altLang="ko-KR" sz="1350" dirty="0">
                <a:latin typeface="+mn-ea"/>
              </a:rPr>
              <a:t>ConnPool1 </a:t>
            </a:r>
            <a:r>
              <a:rPr lang="en-US" altLang="ko-KR" sz="1350" dirty="0" smtClean="0">
                <a:latin typeface="+mn-ea"/>
              </a:rPr>
              <a:t>p2 </a:t>
            </a:r>
            <a:r>
              <a:rPr lang="en-US" altLang="ko-KR" sz="1350" dirty="0">
                <a:latin typeface="+mn-ea"/>
              </a:rPr>
              <a:t>= </a:t>
            </a:r>
            <a:r>
              <a:rPr lang="en-US" altLang="ko-KR" sz="1350" dirty="0" err="1">
                <a:latin typeface="+mn-ea"/>
              </a:rPr>
              <a:t>ctx.getBean</a:t>
            </a:r>
            <a:r>
              <a:rPr lang="en-US" altLang="ko-KR" sz="1350" dirty="0">
                <a:latin typeface="+mn-ea"/>
              </a:rPr>
              <a:t>(“pool”, ConnPool1.class</a:t>
            </a:r>
            <a:r>
              <a:rPr lang="en-US" altLang="ko-KR" sz="1350" dirty="0" smtClean="0">
                <a:latin typeface="+mn-ea"/>
              </a:rPr>
              <a:t>);</a:t>
            </a:r>
          </a:p>
          <a:p>
            <a:pPr lvl="1"/>
            <a:r>
              <a:rPr lang="en-US" altLang="ko-KR" sz="1350" dirty="0" smtClean="0">
                <a:solidFill>
                  <a:srgbClr val="00B050"/>
                </a:solidFill>
                <a:latin typeface="+mn-ea"/>
              </a:rPr>
              <a:t>// p1 == p2 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2743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객체 범위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(scope)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8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3.2.2 </a:t>
            </a:r>
            <a:r>
              <a:rPr lang="ko-KR" altLang="en-US" sz="1350" b="1" dirty="0" err="1" smtClean="0">
                <a:latin typeface="+mn-ea"/>
              </a:rPr>
              <a:t>프로토타입</a:t>
            </a:r>
            <a:r>
              <a:rPr lang="ko-KR" altLang="en-US" sz="1350" b="1" dirty="0" smtClean="0">
                <a:latin typeface="+mn-ea"/>
              </a:rPr>
              <a:t> </a:t>
            </a:r>
            <a:r>
              <a:rPr lang="ko-KR" altLang="en-US" sz="1350" b="1" dirty="0">
                <a:latin typeface="+mn-ea"/>
              </a:rPr>
              <a:t>범위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ko-KR" altLang="en-US" sz="1350" dirty="0" err="1" smtClean="0">
                <a:latin typeface="+mn-ea"/>
              </a:rPr>
              <a:t>프로토타입</a:t>
            </a:r>
            <a:r>
              <a:rPr lang="en-US" altLang="ko-KR" sz="1350" dirty="0" smtClean="0">
                <a:latin typeface="+mn-ea"/>
              </a:rPr>
              <a:t>(prototype) </a:t>
            </a:r>
            <a:r>
              <a:rPr lang="ko-KR" altLang="en-US" sz="1350" dirty="0" smtClean="0">
                <a:latin typeface="+mn-ea"/>
              </a:rPr>
              <a:t>범위의 빈은 객체의 원형으로 사용 되는 빈으로서</a:t>
            </a:r>
            <a:r>
              <a:rPr lang="en-US" altLang="ko-KR" sz="1350" dirty="0" smtClean="0">
                <a:latin typeface="+mn-ea"/>
              </a:rPr>
              <a:t>, </a:t>
            </a:r>
            <a:r>
              <a:rPr lang="ko-KR" altLang="en-US" sz="1350" dirty="0" err="1" smtClean="0">
                <a:latin typeface="+mn-ea"/>
              </a:rPr>
              <a:t>프로토타입</a:t>
            </a:r>
            <a:r>
              <a:rPr lang="ko-KR" altLang="en-US" sz="1350" dirty="0" smtClean="0">
                <a:latin typeface="+mn-ea"/>
              </a:rPr>
              <a:t> 범위 빈을 </a:t>
            </a:r>
            <a:r>
              <a:rPr lang="en-US" altLang="ko-KR" sz="1350" dirty="0" err="1" smtClean="0">
                <a:latin typeface="+mn-ea"/>
              </a:rPr>
              <a:t>getBean</a:t>
            </a:r>
            <a:r>
              <a:rPr lang="en-US" altLang="ko-KR" sz="1350" dirty="0" smtClean="0">
                <a:latin typeface="+mn-ea"/>
              </a:rPr>
              <a:t>()</a:t>
            </a:r>
            <a:r>
              <a:rPr lang="ko-KR" altLang="en-US" sz="1350" dirty="0" smtClean="0">
                <a:latin typeface="+mn-ea"/>
              </a:rPr>
              <a:t>등을 이용해서 구할 경우 스프링 컨테이너는 매번 새로운 객체를 생성한다</a:t>
            </a:r>
            <a:r>
              <a:rPr lang="en-US" altLang="ko-KR" sz="1350" dirty="0" smtClean="0">
                <a:latin typeface="+mn-ea"/>
              </a:rPr>
              <a:t>.</a:t>
            </a:r>
            <a:endParaRPr lang="en-US" altLang="ko-KR" sz="1350" dirty="0">
              <a:latin typeface="+mn-ea"/>
            </a:endParaRP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Ex) 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For (Long </a:t>
            </a:r>
            <a:r>
              <a:rPr lang="en-US" altLang="ko-KR" sz="1350" dirty="0" err="1" smtClean="0">
                <a:latin typeface="+mn-ea"/>
              </a:rPr>
              <a:t>ordNum</a:t>
            </a:r>
            <a:r>
              <a:rPr lang="en-US" altLang="ko-KR" sz="1350" dirty="0" smtClean="0">
                <a:latin typeface="+mn-ea"/>
              </a:rPr>
              <a:t> : </a:t>
            </a:r>
            <a:r>
              <a:rPr lang="en-US" altLang="ko-KR" sz="1350" dirty="0" err="1" smtClean="0">
                <a:latin typeface="+mn-ea"/>
              </a:rPr>
              <a:t>orderNumbers</a:t>
            </a:r>
            <a:r>
              <a:rPr lang="en-US" altLang="ko-KR" sz="1350" dirty="0" smtClean="0">
                <a:latin typeface="+mn-ea"/>
              </a:rPr>
              <a:t> ){</a:t>
            </a:r>
          </a:p>
          <a:p>
            <a:pPr lvl="1"/>
            <a:r>
              <a:rPr lang="en-US" altLang="ko-KR" sz="1350" dirty="0" smtClean="0">
                <a:latin typeface="+mn-ea"/>
              </a:rPr>
              <a:t>	Work </a:t>
            </a:r>
            <a:r>
              <a:rPr lang="en-US" altLang="ko-KR" sz="1350" dirty="0" err="1" smtClean="0">
                <a:latin typeface="+mn-ea"/>
              </a:rPr>
              <a:t>work</a:t>
            </a:r>
            <a:r>
              <a:rPr lang="en-US" altLang="ko-KR" sz="1350" dirty="0" smtClean="0">
                <a:latin typeface="+mn-ea"/>
              </a:rPr>
              <a:t> = new Work();</a:t>
            </a:r>
          </a:p>
          <a:p>
            <a:pPr lvl="2"/>
            <a:r>
              <a:rPr lang="en-US" altLang="ko-KR" sz="1350" dirty="0" err="1" smtClean="0">
                <a:latin typeface="+mn-ea"/>
              </a:rPr>
              <a:t>work.setTimeout</a:t>
            </a:r>
            <a:r>
              <a:rPr lang="en-US" altLang="ko-KR" sz="1350" dirty="0" smtClean="0">
                <a:latin typeface="+mn-ea"/>
              </a:rPr>
              <a:t>(2000);</a:t>
            </a:r>
          </a:p>
          <a:p>
            <a:pPr lvl="2"/>
            <a:r>
              <a:rPr lang="en-US" altLang="ko-KR" sz="1350" dirty="0" err="1">
                <a:latin typeface="+mn-ea"/>
              </a:rPr>
              <a:t>w</a:t>
            </a:r>
            <a:r>
              <a:rPr lang="en-US" altLang="ko-KR" sz="1350" dirty="0" err="1" smtClean="0">
                <a:latin typeface="+mn-ea"/>
              </a:rPr>
              <a:t>ork.setType</a:t>
            </a:r>
            <a:r>
              <a:rPr lang="en-US" altLang="ko-KR" sz="1350" dirty="0" smtClean="0">
                <a:latin typeface="+mn-ea"/>
              </a:rPr>
              <a:t>(</a:t>
            </a:r>
            <a:r>
              <a:rPr lang="en-US" altLang="ko-KR" sz="1350" dirty="0" err="1" smtClean="0">
                <a:latin typeface="+mn-ea"/>
              </a:rPr>
              <a:t>WorkType.SINGLE</a:t>
            </a:r>
            <a:r>
              <a:rPr lang="en-US" altLang="ko-KR" sz="1350" dirty="0" smtClean="0">
                <a:latin typeface="+mn-ea"/>
              </a:rPr>
              <a:t>);</a:t>
            </a:r>
          </a:p>
          <a:p>
            <a:pPr lvl="2"/>
            <a:r>
              <a:rPr lang="en-US" altLang="ko-KR" sz="1350" dirty="0" err="1" smtClean="0">
                <a:latin typeface="+mn-ea"/>
              </a:rPr>
              <a:t>work.setOrder</a:t>
            </a:r>
            <a:r>
              <a:rPr lang="en-US" altLang="ko-KR" sz="1350" dirty="0" smtClean="0">
                <a:latin typeface="+mn-ea"/>
              </a:rPr>
              <a:t>(</a:t>
            </a:r>
            <a:r>
              <a:rPr lang="en-US" altLang="ko-KR" sz="1350" dirty="0" err="1" smtClean="0">
                <a:latin typeface="+mn-ea"/>
              </a:rPr>
              <a:t>ordNum</a:t>
            </a:r>
            <a:r>
              <a:rPr lang="en-US" altLang="ko-KR" sz="1350" dirty="0" smtClean="0">
                <a:latin typeface="+mn-ea"/>
              </a:rPr>
              <a:t>);</a:t>
            </a:r>
          </a:p>
          <a:p>
            <a:pPr lvl="2"/>
            <a:r>
              <a:rPr lang="en-US" altLang="ko-KR" sz="1350" dirty="0" err="1" smtClean="0">
                <a:latin typeface="+mn-ea"/>
              </a:rPr>
              <a:t>workRunner.execute</a:t>
            </a:r>
            <a:r>
              <a:rPr lang="en-US" altLang="ko-KR" sz="1350" dirty="0" smtClean="0">
                <a:latin typeface="+mn-ea"/>
              </a:rPr>
              <a:t>(work);</a:t>
            </a:r>
          </a:p>
          <a:p>
            <a:pPr lvl="1"/>
            <a:r>
              <a:rPr lang="en-US" altLang="ko-KR" sz="1350" dirty="0" smtClean="0">
                <a:latin typeface="+mn-ea"/>
              </a:rPr>
              <a:t>}</a:t>
            </a:r>
          </a:p>
          <a:p>
            <a:pPr lvl="1"/>
            <a:r>
              <a:rPr lang="en-US" altLang="ko-KR" sz="1350" dirty="0" smtClean="0">
                <a:latin typeface="+mn-ea"/>
              </a:rPr>
              <a:t>		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For (Long </a:t>
            </a:r>
            <a:r>
              <a:rPr lang="en-US" altLang="ko-KR" sz="1350" dirty="0" err="1">
                <a:latin typeface="+mn-ea"/>
              </a:rPr>
              <a:t>ordNum</a:t>
            </a:r>
            <a:r>
              <a:rPr lang="en-US" altLang="ko-KR" sz="1350" dirty="0">
                <a:latin typeface="+mn-ea"/>
              </a:rPr>
              <a:t> : </a:t>
            </a:r>
            <a:r>
              <a:rPr lang="en-US" altLang="ko-KR" sz="1350" dirty="0" err="1">
                <a:latin typeface="+mn-ea"/>
              </a:rPr>
              <a:t>orderNumbers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smtClean="0">
                <a:latin typeface="+mn-ea"/>
              </a:rPr>
              <a:t>){</a:t>
            </a: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//</a:t>
            </a:r>
            <a:r>
              <a:rPr lang="en-US" altLang="ko-KR" sz="1350" dirty="0" err="1" smtClean="0">
                <a:latin typeface="+mn-ea"/>
              </a:rPr>
              <a:t>createWork</a:t>
            </a:r>
            <a:r>
              <a:rPr lang="en-US" altLang="ko-KR" sz="1350" dirty="0" smtClean="0">
                <a:latin typeface="+mn-ea"/>
              </a:rPr>
              <a:t>()</a:t>
            </a:r>
            <a:r>
              <a:rPr lang="ko-KR" altLang="en-US" sz="1350" dirty="0" smtClean="0">
                <a:latin typeface="+mn-ea"/>
              </a:rPr>
              <a:t>가 동일 값을 갖는 </a:t>
            </a:r>
            <a:r>
              <a:rPr lang="en-US" altLang="ko-KR" sz="1350" dirty="0" smtClean="0">
                <a:latin typeface="+mn-ea"/>
              </a:rPr>
              <a:t>Work </a:t>
            </a:r>
            <a:r>
              <a:rPr lang="ko-KR" altLang="en-US" sz="1350" dirty="0" smtClean="0">
                <a:latin typeface="+mn-ea"/>
              </a:rPr>
              <a:t>객체를 생성하는 기능이라고 가정할 경우</a:t>
            </a:r>
            <a:r>
              <a:rPr lang="en-US" altLang="ko-KR" sz="1350" dirty="0" smtClean="0">
                <a:latin typeface="+mn-ea"/>
              </a:rPr>
              <a:t>,</a:t>
            </a:r>
          </a:p>
          <a:p>
            <a:pPr lvl="1"/>
            <a:r>
              <a:rPr lang="en-US" altLang="ko-KR" sz="1350" dirty="0" smtClean="0">
                <a:latin typeface="+mn-ea"/>
              </a:rPr>
              <a:t>	Work </a:t>
            </a:r>
            <a:r>
              <a:rPr lang="en-US" altLang="ko-KR" sz="1350" dirty="0" err="1" smtClean="0">
                <a:latin typeface="+mn-ea"/>
              </a:rPr>
              <a:t>work</a:t>
            </a:r>
            <a:r>
              <a:rPr lang="en-US" altLang="ko-KR" sz="1350" dirty="0" smtClean="0">
                <a:latin typeface="+mn-ea"/>
              </a:rPr>
              <a:t> = </a:t>
            </a:r>
            <a:r>
              <a:rPr lang="en-US" altLang="ko-KR" sz="1350" dirty="0" err="1" smtClean="0">
                <a:latin typeface="+mn-ea"/>
              </a:rPr>
              <a:t>createWork</a:t>
            </a:r>
            <a:r>
              <a:rPr lang="en-US" altLang="ko-KR" sz="1350" dirty="0" smtClean="0">
                <a:latin typeface="+mn-ea"/>
              </a:rPr>
              <a:t>();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	</a:t>
            </a:r>
            <a:r>
              <a:rPr lang="en-US" altLang="ko-KR" sz="1350" dirty="0" err="1" smtClean="0">
                <a:latin typeface="+mn-ea"/>
              </a:rPr>
              <a:t>work.setOrder</a:t>
            </a:r>
            <a:r>
              <a:rPr lang="en-US" altLang="ko-KR" sz="1350" dirty="0" smtClean="0">
                <a:latin typeface="+mn-ea"/>
              </a:rPr>
              <a:t>(</a:t>
            </a:r>
            <a:r>
              <a:rPr lang="en-US" altLang="ko-KR" sz="1350" dirty="0" err="1" smtClean="0">
                <a:latin typeface="+mn-ea"/>
              </a:rPr>
              <a:t>ordNum</a:t>
            </a:r>
            <a:r>
              <a:rPr lang="en-US" altLang="ko-KR" sz="1350" dirty="0">
                <a:latin typeface="+mn-ea"/>
              </a:rPr>
              <a:t>);</a:t>
            </a:r>
          </a:p>
          <a:p>
            <a:pPr lvl="2"/>
            <a:r>
              <a:rPr lang="en-US" altLang="ko-KR" sz="1350" dirty="0" err="1">
                <a:latin typeface="+mn-ea"/>
              </a:rPr>
              <a:t>workRunner.execute</a:t>
            </a:r>
            <a:r>
              <a:rPr lang="en-US" altLang="ko-KR" sz="1350" dirty="0">
                <a:latin typeface="+mn-ea"/>
              </a:rPr>
              <a:t>(work);</a:t>
            </a:r>
          </a:p>
          <a:p>
            <a:pPr lvl="1"/>
            <a:r>
              <a:rPr lang="en-US" altLang="ko-KR" sz="1350" dirty="0">
                <a:latin typeface="+mn-ea"/>
              </a:rPr>
              <a:t>}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endParaRPr lang="en-US" altLang="ko-KR" sz="13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2743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객체 범위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(scope)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6695" y="2046516"/>
            <a:ext cx="3098962" cy="2277170"/>
            <a:chOff x="616695" y="1843314"/>
            <a:chExt cx="3098962" cy="2277170"/>
          </a:xfrm>
        </p:grpSpPr>
        <p:sp>
          <p:nvSpPr>
            <p:cNvPr id="3" name="직사각형 2"/>
            <p:cNvSpPr/>
            <p:nvPr/>
          </p:nvSpPr>
          <p:spPr>
            <a:xfrm>
              <a:off x="1088571" y="1843314"/>
              <a:ext cx="2627086" cy="6386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원호 6"/>
            <p:cNvSpPr/>
            <p:nvPr/>
          </p:nvSpPr>
          <p:spPr>
            <a:xfrm rot="14513435">
              <a:off x="425004" y="2241591"/>
              <a:ext cx="2070584" cy="1687202"/>
            </a:xfrm>
            <a:prstGeom prst="arc">
              <a:avLst>
                <a:gd name="adj1" fmla="val 13879255"/>
                <a:gd name="adj2" fmla="val 396302"/>
              </a:avLst>
            </a:prstGeom>
            <a:ln w="127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2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3.2.2 </a:t>
            </a:r>
            <a:r>
              <a:rPr lang="ko-KR" altLang="en-US" sz="1350" b="1" dirty="0" err="1" smtClean="0">
                <a:latin typeface="+mn-ea"/>
              </a:rPr>
              <a:t>프로토타입</a:t>
            </a:r>
            <a:r>
              <a:rPr lang="ko-KR" altLang="en-US" sz="1350" b="1" dirty="0" smtClean="0">
                <a:latin typeface="+mn-ea"/>
              </a:rPr>
              <a:t> 범위</a:t>
            </a:r>
            <a:endParaRPr lang="en-US" altLang="ko-KR" sz="1350" b="1" dirty="0">
              <a:latin typeface="+mn-ea"/>
            </a:endParaRPr>
          </a:p>
          <a:p>
            <a:pPr lvl="1"/>
            <a:endParaRPr lang="en-US" altLang="ko-KR" sz="1350" b="1" dirty="0" smtClean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XML)</a:t>
            </a:r>
          </a:p>
          <a:p>
            <a:pPr lvl="1"/>
            <a:r>
              <a:rPr lang="en-US" altLang="ko-KR" sz="1350" dirty="0">
                <a:latin typeface="+mn-ea"/>
              </a:rPr>
              <a:t>&lt;bean id="</a:t>
            </a:r>
            <a:r>
              <a:rPr lang="en-US" altLang="ko-KR" sz="1350" dirty="0" err="1">
                <a:latin typeface="+mn-ea"/>
              </a:rPr>
              <a:t>workProto</a:t>
            </a:r>
            <a:r>
              <a:rPr lang="en-US" altLang="ko-KR" sz="1350" dirty="0">
                <a:latin typeface="+mn-ea"/>
              </a:rPr>
              <a:t>" class="</a:t>
            </a:r>
            <a:r>
              <a:rPr lang="en-US" altLang="ko-KR" sz="1350" dirty="0" smtClean="0">
                <a:latin typeface="+mn-ea"/>
              </a:rPr>
              <a:t>net.madvirus.spring4.chap03.Work“ scope</a:t>
            </a:r>
            <a:r>
              <a:rPr lang="en-US" altLang="ko-KR" sz="1350" dirty="0">
                <a:latin typeface="+mn-ea"/>
              </a:rPr>
              <a:t>="prototype"&gt;</a:t>
            </a:r>
          </a:p>
          <a:p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&lt;</a:t>
            </a:r>
            <a:r>
              <a:rPr lang="en-US" altLang="ko-KR" sz="1350" dirty="0">
                <a:latin typeface="+mn-ea"/>
              </a:rPr>
              <a:t>property name="timeout" value="2000" /&gt;</a:t>
            </a:r>
          </a:p>
          <a:p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&lt;</a:t>
            </a:r>
            <a:r>
              <a:rPr lang="en-US" altLang="ko-KR" sz="1350" dirty="0">
                <a:latin typeface="+mn-ea"/>
              </a:rPr>
              <a:t>property name="type" value="#{T(net.madvirus.spring4.chap03.Work$WorkType).SINGLE}" /&gt;</a:t>
            </a:r>
          </a:p>
          <a:p>
            <a:pPr lvl="1"/>
            <a:r>
              <a:rPr lang="en-US" altLang="ko-KR" sz="1350" dirty="0" smtClean="0">
                <a:latin typeface="+mn-ea"/>
              </a:rPr>
              <a:t>&lt;/</a:t>
            </a:r>
            <a:r>
              <a:rPr lang="en-US" altLang="ko-KR" sz="1350" dirty="0">
                <a:latin typeface="+mn-ea"/>
              </a:rPr>
              <a:t>bean</a:t>
            </a:r>
            <a:r>
              <a:rPr lang="en-US" altLang="ko-KR" sz="1350" dirty="0" smtClean="0">
                <a:latin typeface="+mn-ea"/>
              </a:rPr>
              <a:t>&gt;</a:t>
            </a:r>
          </a:p>
          <a:p>
            <a:pPr lvl="1"/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b="1" dirty="0" smtClean="0">
                <a:latin typeface="+mn-ea"/>
              </a:rPr>
              <a:t>JAVA)</a:t>
            </a:r>
          </a:p>
          <a:p>
            <a:pPr lvl="1"/>
            <a:r>
              <a:rPr lang="en-US" altLang="ko-KR" sz="1350" dirty="0">
                <a:solidFill>
                  <a:srgbClr val="0070C0"/>
                </a:solidFill>
                <a:latin typeface="+mn-ea"/>
              </a:rPr>
              <a:t>@Configuration</a:t>
            </a:r>
          </a:p>
          <a:p>
            <a:pPr lvl="1"/>
            <a:r>
              <a:rPr lang="en-US" altLang="ko-KR" sz="1350" dirty="0">
                <a:latin typeface="+mn-ea"/>
              </a:rPr>
              <a:t>public class </a:t>
            </a:r>
            <a:r>
              <a:rPr lang="en-US" altLang="ko-KR" sz="1350" dirty="0" err="1">
                <a:latin typeface="+mn-ea"/>
              </a:rPr>
              <a:t>ConfigForScope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smtClean="0">
                <a:latin typeface="+mn-ea"/>
              </a:rPr>
              <a:t>{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	@Bean</a:t>
            </a:r>
          </a:p>
          <a:p>
            <a:pPr lvl="1"/>
            <a:r>
              <a:rPr lang="en-US" altLang="ko-KR" sz="1350" dirty="0">
                <a:latin typeface="+mn-ea"/>
              </a:rPr>
              <a:t>	@Scope("prototype")</a:t>
            </a:r>
          </a:p>
          <a:p>
            <a:pPr lvl="1"/>
            <a:r>
              <a:rPr lang="en-US" altLang="ko-KR" sz="1350" dirty="0">
                <a:latin typeface="+mn-ea"/>
              </a:rPr>
              <a:t>	public Work </a:t>
            </a:r>
            <a:r>
              <a:rPr lang="en-US" altLang="ko-KR" sz="1350" dirty="0" err="1">
                <a:latin typeface="+mn-ea"/>
              </a:rPr>
              <a:t>workProto</a:t>
            </a:r>
            <a:r>
              <a:rPr lang="en-US" altLang="ko-KR" sz="1350" dirty="0">
                <a:latin typeface="+mn-ea"/>
              </a:rPr>
              <a:t>() {</a:t>
            </a:r>
          </a:p>
          <a:p>
            <a:pPr lvl="1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smtClean="0">
                <a:latin typeface="+mn-ea"/>
              </a:rPr>
              <a:t>Work </a:t>
            </a:r>
            <a:r>
              <a:rPr lang="en-US" altLang="ko-KR" sz="1350" dirty="0" err="1">
                <a:latin typeface="+mn-ea"/>
              </a:rPr>
              <a:t>work</a:t>
            </a:r>
            <a:r>
              <a:rPr lang="en-US" altLang="ko-KR" sz="1350" dirty="0">
                <a:latin typeface="+mn-ea"/>
              </a:rPr>
              <a:t> = new Work();</a:t>
            </a:r>
          </a:p>
          <a:p>
            <a:pPr lvl="1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err="1" smtClean="0">
                <a:latin typeface="+mn-ea"/>
              </a:rPr>
              <a:t>work.setTimeout</a:t>
            </a:r>
            <a:r>
              <a:rPr lang="en-US" altLang="ko-KR" sz="1350" dirty="0" smtClean="0">
                <a:latin typeface="+mn-ea"/>
              </a:rPr>
              <a:t>(2000</a:t>
            </a:r>
            <a:r>
              <a:rPr lang="en-US" altLang="ko-KR" sz="1350" dirty="0">
                <a:latin typeface="+mn-ea"/>
              </a:rPr>
              <a:t>);</a:t>
            </a:r>
          </a:p>
          <a:p>
            <a:pPr lvl="1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err="1" smtClean="0">
                <a:latin typeface="+mn-ea"/>
              </a:rPr>
              <a:t>work.setType</a:t>
            </a:r>
            <a:r>
              <a:rPr lang="en-US" altLang="ko-KR" sz="1350" dirty="0" smtClean="0">
                <a:latin typeface="+mn-ea"/>
              </a:rPr>
              <a:t>(</a:t>
            </a:r>
            <a:r>
              <a:rPr lang="en-US" altLang="ko-KR" sz="1350" dirty="0" err="1" smtClean="0">
                <a:latin typeface="+mn-ea"/>
              </a:rPr>
              <a:t>WorkType.SINGLE</a:t>
            </a:r>
            <a:r>
              <a:rPr lang="en-US" altLang="ko-KR" sz="1350" dirty="0">
                <a:latin typeface="+mn-ea"/>
              </a:rPr>
              <a:t>);</a:t>
            </a:r>
          </a:p>
          <a:p>
            <a:pPr lvl="1"/>
            <a:r>
              <a:rPr lang="en-US" altLang="ko-KR" sz="1350" dirty="0">
                <a:latin typeface="+mn-ea"/>
              </a:rPr>
              <a:t>		</a:t>
            </a:r>
            <a:r>
              <a:rPr lang="en-US" altLang="ko-KR" sz="1350" dirty="0" smtClean="0">
                <a:latin typeface="+mn-ea"/>
              </a:rPr>
              <a:t>return </a:t>
            </a:r>
            <a:r>
              <a:rPr lang="en-US" altLang="ko-KR" sz="1350" dirty="0">
                <a:latin typeface="+mn-ea"/>
              </a:rPr>
              <a:t>work;</a:t>
            </a:r>
          </a:p>
          <a:p>
            <a:pPr lvl="1"/>
            <a:r>
              <a:rPr lang="en-US" altLang="ko-KR" sz="1350" dirty="0">
                <a:latin typeface="+mn-ea"/>
              </a:rPr>
              <a:t>	</a:t>
            </a:r>
            <a:r>
              <a:rPr lang="en-US" altLang="ko-KR" sz="1350" dirty="0" smtClean="0">
                <a:latin typeface="+mn-ea"/>
              </a:rPr>
              <a:t>}</a:t>
            </a:r>
          </a:p>
          <a:p>
            <a:pPr lvl="1"/>
            <a:endParaRPr lang="en-US" altLang="ko-KR" sz="1350" b="1" dirty="0">
              <a:latin typeface="+mn-ea"/>
            </a:endParaRPr>
          </a:p>
          <a:p>
            <a:pPr lvl="1"/>
            <a:endParaRPr lang="en-US" altLang="ko-KR" sz="1350" b="1" dirty="0" smtClean="0">
              <a:latin typeface="+mn-ea"/>
            </a:endParaRPr>
          </a:p>
          <a:p>
            <a:pPr lvl="1"/>
            <a:endParaRPr lang="en-US" altLang="ko-KR" sz="1350" b="1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Work work1 </a:t>
            </a:r>
            <a:r>
              <a:rPr lang="en-US" altLang="ko-KR" sz="1350" dirty="0">
                <a:latin typeface="+mn-ea"/>
              </a:rPr>
              <a:t>= </a:t>
            </a:r>
            <a:r>
              <a:rPr lang="en-US" altLang="ko-KR" sz="1350" dirty="0" err="1">
                <a:latin typeface="+mn-ea"/>
              </a:rPr>
              <a:t>ctx.getBean</a:t>
            </a:r>
            <a:r>
              <a:rPr lang="en-US" altLang="ko-KR" sz="1350" dirty="0" smtClean="0">
                <a:latin typeface="+mn-ea"/>
              </a:rPr>
              <a:t>(“</a:t>
            </a:r>
            <a:r>
              <a:rPr lang="en-US" altLang="ko-KR" sz="1350" dirty="0" err="1">
                <a:latin typeface="+mn-ea"/>
              </a:rPr>
              <a:t>workProto</a:t>
            </a:r>
            <a:r>
              <a:rPr lang="en-US" altLang="ko-KR" sz="1350" dirty="0" smtClean="0">
                <a:latin typeface="+mn-ea"/>
              </a:rPr>
              <a:t>”, </a:t>
            </a:r>
            <a:r>
              <a:rPr lang="en-US" altLang="ko-KR" sz="1350" dirty="0" err="1" smtClean="0">
                <a:latin typeface="+mn-ea"/>
              </a:rPr>
              <a:t>Work.class</a:t>
            </a:r>
            <a:r>
              <a:rPr lang="en-US" altLang="ko-KR" sz="1350" dirty="0" smtClean="0">
                <a:latin typeface="+mn-ea"/>
              </a:rPr>
              <a:t>);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>
                <a:latin typeface="+mn-ea"/>
              </a:rPr>
              <a:t>Work </a:t>
            </a:r>
            <a:r>
              <a:rPr lang="en-US" altLang="ko-KR" sz="1350" dirty="0" smtClean="0">
                <a:latin typeface="+mn-ea"/>
              </a:rPr>
              <a:t>work2 </a:t>
            </a:r>
            <a:r>
              <a:rPr lang="en-US" altLang="ko-KR" sz="1350" dirty="0">
                <a:latin typeface="+mn-ea"/>
              </a:rPr>
              <a:t>= </a:t>
            </a:r>
            <a:r>
              <a:rPr lang="en-US" altLang="ko-KR" sz="1350" dirty="0" err="1">
                <a:latin typeface="+mn-ea"/>
              </a:rPr>
              <a:t>ctx.getBean</a:t>
            </a:r>
            <a:r>
              <a:rPr lang="en-US" altLang="ko-KR" sz="1350" dirty="0">
                <a:latin typeface="+mn-ea"/>
              </a:rPr>
              <a:t>(“</a:t>
            </a:r>
            <a:r>
              <a:rPr lang="en-US" altLang="ko-KR" sz="1350" dirty="0" err="1">
                <a:latin typeface="+mn-ea"/>
              </a:rPr>
              <a:t>workProto</a:t>
            </a:r>
            <a:r>
              <a:rPr lang="en-US" altLang="ko-KR" sz="1350" dirty="0">
                <a:latin typeface="+mn-ea"/>
              </a:rPr>
              <a:t>”, </a:t>
            </a:r>
            <a:r>
              <a:rPr lang="en-US" altLang="ko-KR" sz="1350" dirty="0" err="1">
                <a:latin typeface="+mn-ea"/>
              </a:rPr>
              <a:t>Work.class</a:t>
            </a:r>
            <a:r>
              <a:rPr lang="en-US" altLang="ko-KR" sz="1350" dirty="0" smtClean="0">
                <a:latin typeface="+mn-ea"/>
              </a:rPr>
              <a:t>);</a:t>
            </a:r>
          </a:p>
          <a:p>
            <a:pPr lvl="1"/>
            <a:r>
              <a:rPr lang="en-US" altLang="ko-KR" sz="135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//work1 == work2 false</a:t>
            </a:r>
            <a:endParaRPr lang="en-US" altLang="ko-KR" sz="135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endParaRPr lang="en-US" altLang="ko-KR" sz="135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24"/>
            <a:ext cx="2743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객체 범위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(scope)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380" y="2293257"/>
            <a:ext cx="39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Java</a:t>
            </a:r>
            <a:r>
              <a:rPr lang="ko-KR" altLang="en-US" dirty="0" smtClean="0">
                <a:solidFill>
                  <a:srgbClr val="0070C0"/>
                </a:solidFill>
              </a:rPr>
              <a:t>파일을 설정파일로 사용하는 경우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8" name="직선 화살표 연결선 7"/>
          <p:cNvCxnSpPr>
            <a:endCxn id="2" idx="1"/>
          </p:cNvCxnSpPr>
          <p:nvPr/>
        </p:nvCxnSpPr>
        <p:spPr>
          <a:xfrm flipV="1">
            <a:off x="1879600" y="2477923"/>
            <a:ext cx="863780" cy="27253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</TotalTime>
  <Words>1176</Words>
  <Application>Microsoft Office PowerPoint</Application>
  <PresentationFormat>화면 슬라이드 쇼(4:3)</PresentationFormat>
  <Paragraphs>381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HY중고딕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장대영</dc:creator>
  <cp:lastModifiedBy>DAEYOUNG JANG</cp:lastModifiedBy>
  <cp:revision>99</cp:revision>
  <dcterms:created xsi:type="dcterms:W3CDTF">2014-11-12T12:21:27Z</dcterms:created>
  <dcterms:modified xsi:type="dcterms:W3CDTF">2015-06-05T00:23:58Z</dcterms:modified>
</cp:coreProperties>
</file>