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7"/>
  </p:notesMasterIdLst>
  <p:sldIdLst>
    <p:sldId id="256" r:id="rId2"/>
    <p:sldId id="262" r:id="rId3"/>
    <p:sldId id="264" r:id="rId4"/>
    <p:sldId id="266" r:id="rId5"/>
    <p:sldId id="267" r:id="rId6"/>
    <p:sldId id="268" r:id="rId7"/>
    <p:sldId id="269" r:id="rId8"/>
    <p:sldId id="271" r:id="rId9"/>
    <p:sldId id="272" r:id="rId10"/>
    <p:sldId id="270" r:id="rId11"/>
    <p:sldId id="273" r:id="rId12"/>
    <p:sldId id="274" r:id="rId13"/>
    <p:sldId id="275" r:id="rId14"/>
    <p:sldId id="276" r:id="rId15"/>
    <p:sldId id="26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34D"/>
    <a:srgbClr val="E872A2"/>
    <a:srgbClr val="43E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3B616-CC2A-49B6-B5D0-90EABA6E0FC4}" type="datetimeFigureOut">
              <a:rPr lang="en-US" altLang="ko-KR"/>
              <a:t>6/17/2015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CE05A-F4AE-49D0-B088-9A8A6D7ECDAC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0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CE05A-F4AE-49D0-B088-9A8A6D7ECDAC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69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8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sp>
        <p:nvSpPr>
          <p:cNvPr id="21" name="텍스트 개체 틀 20"/>
          <p:cNvSpPr>
            <a:spLocks noGrp="1"/>
          </p:cNvSpPr>
          <p:nvPr>
            <p:ph type="body" sz="quarter" idx="10" hasCustomPrompt="1"/>
          </p:nvPr>
        </p:nvSpPr>
        <p:spPr>
          <a:xfrm>
            <a:off x="813262" y="2000240"/>
            <a:ext cx="8330738" cy="1571636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600" b="0" spc="-113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제목을 입력합니다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 hasCustomPrompt="1"/>
          </p:nvPr>
        </p:nvSpPr>
        <p:spPr>
          <a:xfrm>
            <a:off x="879207" y="3929069"/>
            <a:ext cx="8264795" cy="500065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lang="ko-KR" altLang="en-US" sz="1500" b="0" kern="1200" spc="0" dirty="0" smtClean="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부제목을 입력합니다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2" hasCustomPrompt="1"/>
          </p:nvPr>
        </p:nvSpPr>
        <p:spPr>
          <a:xfrm>
            <a:off x="879207" y="4714886"/>
            <a:ext cx="8264795" cy="2857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1200">
                <a:solidFill>
                  <a:schemeClr val="tx1">
                    <a:lumMod val="75000"/>
                    <a:lumOff val="25000"/>
                    <a:alpha val="99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 smtClean="0"/>
              <a:t>2012-5-18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9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 descr="D:\dkunc\2011\logo_ai\DKUNC\dkunc_logo_03.png"/>
          <p:cNvPicPr>
            <a:picLocks noChangeAspect="1" noChangeArrowheads="1"/>
          </p:cNvPicPr>
          <p:nvPr userDrawn="1"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16" y="6451980"/>
            <a:ext cx="779535" cy="247349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755" y="0"/>
            <a:ext cx="5180171" cy="6858000"/>
          </a:xfrm>
          <a:prstGeom prst="rect">
            <a:avLst/>
          </a:prstGeom>
        </p:spPr>
      </p:pic>
      <p:cxnSp>
        <p:nvCxnSpPr>
          <p:cNvPr id="17" name="직선 연결선 16"/>
          <p:cNvCxnSpPr/>
          <p:nvPr userDrawn="1"/>
        </p:nvCxnSpPr>
        <p:spPr>
          <a:xfrm>
            <a:off x="1" y="1543401"/>
            <a:ext cx="316680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226334" y="817667"/>
            <a:ext cx="1739579" cy="660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3000"/>
              </a:lnSpc>
            </a:pPr>
            <a:r>
              <a:rPr lang="en-US" altLang="ko-KR" sz="3000" b="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3000" b="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81788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07855" y="698745"/>
            <a:ext cx="8917563" cy="5754597"/>
          </a:xfrm>
          <a:prstGeom prst="roundRect">
            <a:avLst>
              <a:gd name="adj" fmla="val 1209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 dirty="0">
              <a:solidFill>
                <a:srgbClr val="FFFFFF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-1"/>
            <a:ext cx="9144000" cy="477079"/>
          </a:xfrm>
          <a:prstGeom prst="rect">
            <a:avLst/>
          </a:prstGeom>
          <a:pattFill prst="ltDnDiag">
            <a:fgClr>
              <a:srgbClr val="F79646">
                <a:lumMod val="40000"/>
                <a:lumOff val="60000"/>
              </a:srgbClr>
            </a:fgClr>
            <a:bgClr>
              <a:srgbClr val="FFFFFF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447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5420449" y="-3001"/>
            <a:ext cx="3622556" cy="339725"/>
          </a:xfrm>
          <a:prstGeom prst="rect">
            <a:avLst/>
          </a:prstGeom>
        </p:spPr>
        <p:txBody>
          <a:bodyPr/>
          <a:lstStyle>
            <a:lvl1pPr algn="r">
              <a:defRPr sz="9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5350" y="71104"/>
            <a:ext cx="5207621" cy="392618"/>
          </a:xfrm>
          <a:prstGeom prst="rect">
            <a:avLst/>
          </a:prstGeom>
        </p:spPr>
        <p:txBody>
          <a:bodyPr/>
          <a:lstStyle>
            <a:lvl1pPr algn="l"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>
          <a:xfrm>
            <a:off x="101000" y="587377"/>
            <a:ext cx="9043003" cy="683481"/>
          </a:xfrm>
          <a:prstGeom prst="rect">
            <a:avLst/>
          </a:prstGeom>
        </p:spPr>
        <p:txBody>
          <a:bodyPr/>
          <a:lstStyle>
            <a:lvl1pPr algn="l">
              <a:defRPr sz="900" b="1">
                <a:latin typeface="+mj-ea"/>
                <a:ea typeface="+mj-ea"/>
              </a:defRPr>
            </a:lvl1pPr>
            <a:lvl2pPr algn="l">
              <a:defRPr sz="1050"/>
            </a:lvl2pPr>
            <a:lvl3pPr algn="l">
              <a:defRPr sz="900"/>
            </a:lvl3pPr>
            <a:lvl4pPr algn="l">
              <a:defRPr sz="825"/>
            </a:lvl4pPr>
            <a:lvl5pPr algn="l">
              <a:defRPr sz="825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7315203" y="210933"/>
            <a:ext cx="1727689" cy="296863"/>
          </a:xfrm>
          <a:prstGeom prst="rect">
            <a:avLst/>
          </a:prstGeom>
        </p:spPr>
        <p:txBody>
          <a:bodyPr/>
          <a:lstStyle>
            <a:lvl1pPr>
              <a:defRPr sz="825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>
              <a:defRPr sz="788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949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2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3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8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A11D-8B41-4B7C-95BC-AE3B1A21B330}" type="datetimeFigureOut">
              <a:rPr lang="ko-KR" altLang="en-US" smtClean="0"/>
              <a:t>2015-06-17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D2A5-AFE4-4B08-B597-D4BE8CBFC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2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6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ko-KR" altLang="en-US" dirty="0" err="1" smtClean="0"/>
              <a:t>스터디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Chapter 7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2015-05-31	</a:t>
            </a:r>
          </a:p>
        </p:txBody>
      </p:sp>
    </p:spTree>
    <p:extLst>
      <p:ext uri="{BB962C8B-B14F-4D97-AF65-F5344CB8AC3E}">
        <p14:creationId xmlns:p14="http://schemas.microsoft.com/office/powerpoint/2010/main" val="3605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7.4.4 @</a:t>
            </a:r>
            <a:r>
              <a:rPr lang="en-US" altLang="ko-KR" sz="1350" b="1" dirty="0" err="1" smtClean="0">
                <a:latin typeface="+mn-ea"/>
              </a:rPr>
              <a:t>ModelAttribute</a:t>
            </a:r>
            <a:r>
              <a:rPr lang="ko-KR" altLang="en-US" sz="1350" b="1" dirty="0" smtClean="0">
                <a:latin typeface="+mn-ea"/>
              </a:rPr>
              <a:t>를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이용한 모델 데이터 처리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커맨드 </a:t>
            </a:r>
            <a:r>
              <a:rPr lang="ko-KR" altLang="en-US" sz="1350" b="1" dirty="0" err="1" smtClean="0">
                <a:latin typeface="+mn-ea"/>
              </a:rPr>
              <a:t>객체명</a:t>
            </a:r>
            <a:r>
              <a:rPr lang="ko-KR" altLang="en-US" sz="1350" b="1" dirty="0" smtClean="0">
                <a:latin typeface="+mn-ea"/>
              </a:rPr>
              <a:t> 지정 혹은 공통 모델 처리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40657" y="1264732"/>
            <a:ext cx="63639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ModelAttribute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recEventList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List&lt;Event&gt; recommend() {</a:t>
            </a:r>
          </a:p>
          <a:p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	return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eventService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.getRecommendedEventService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"/list"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list(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SearchOption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option, Model model) {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"event/list"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"/detail"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detail(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HttpServletRequest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request, Model model)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throws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IOException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"event/detail"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844923" y="1453152"/>
            <a:ext cx="1585452" cy="8254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2844923" y="1453152"/>
            <a:ext cx="2213774" cy="17177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7.5.1 Validator</a:t>
            </a:r>
            <a:r>
              <a:rPr lang="ko-KR" altLang="en-US" sz="1350" b="1" dirty="0" smtClean="0">
                <a:latin typeface="+mn-ea"/>
              </a:rPr>
              <a:t>와 </a:t>
            </a:r>
            <a:r>
              <a:rPr lang="en-US" altLang="ko-KR" sz="1350" b="1" dirty="0" smtClean="0">
                <a:latin typeface="+mn-ea"/>
              </a:rPr>
              <a:t>Errors/</a:t>
            </a:r>
            <a:r>
              <a:rPr lang="en-US" altLang="ko-KR" sz="1350" b="1" dirty="0" err="1" smtClean="0">
                <a:latin typeface="+mn-ea"/>
              </a:rPr>
              <a:t>BindingResult</a:t>
            </a:r>
            <a:r>
              <a:rPr lang="ko-KR" altLang="en-US" sz="1350" b="1" dirty="0" smtClean="0">
                <a:latin typeface="+mn-ea"/>
              </a:rPr>
              <a:t>를 이용한 객체 검증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Validator </a:t>
            </a:r>
            <a:r>
              <a:rPr lang="ko-KR" altLang="en-US" sz="1350" b="1" dirty="0" smtClean="0">
                <a:latin typeface="+mn-ea"/>
              </a:rPr>
              <a:t>인터페이스 구현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599" y="1264732"/>
            <a:ext cx="772885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MemberRegistValidator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implements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Validator {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Override</a:t>
            </a:r>
            <a:r>
              <a:rPr lang="en-US" altLang="ko-KR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//Validator</a:t>
            </a:r>
            <a:r>
              <a:rPr lang="ko-KR" altLang="en-US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가 해당 타입의 객체를 지원하는지 여부 리턴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boolean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supports(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Class&lt;?&gt;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clazz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	return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MemberRegistRequest.</a:t>
            </a:r>
            <a:r>
              <a:rPr lang="en-US" altLang="ko-KR" sz="1000" b="1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.isAssignableFrom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clazz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Override</a:t>
            </a:r>
            <a:r>
              <a:rPr lang="en-US" altLang="ko-KR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//target </a:t>
            </a:r>
            <a:r>
              <a:rPr lang="ko-KR" altLang="en-US" sz="1000" u="sng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파라미터는</a:t>
            </a:r>
            <a:r>
              <a:rPr lang="ko-KR" altLang="en-US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값을 검증할 객체</a:t>
            </a:r>
            <a:r>
              <a:rPr lang="en-US" altLang="ko-KR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, error </a:t>
            </a:r>
            <a:r>
              <a:rPr lang="ko-KR" altLang="en-US" sz="1000" u="sng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파라미터는</a:t>
            </a:r>
            <a:r>
              <a:rPr lang="ko-KR" altLang="en-US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값이 올바르지 않을 경우 </a:t>
            </a:r>
            <a:r>
              <a:rPr lang="ko-KR" altLang="en-US" sz="1000" u="sng" dirty="0" err="1">
                <a:solidFill>
                  <a:srgbClr val="3F7F5F"/>
                </a:solidFill>
                <a:latin typeface="Bitstream Vera Sans Mono nanum" panose="020B0609030804020204" pitchFamily="49" charset="0"/>
              </a:rPr>
              <a:t>그내용을</a:t>
            </a:r>
            <a:r>
              <a:rPr lang="ko-KR" altLang="en-US" sz="1000" u="sng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저장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validate(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Object target, Errors errors) {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= 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target;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regReq.getEmail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 ==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null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||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regReq.getEmail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().trim().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isEmpty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())</a:t>
            </a:r>
          </a:p>
          <a:p>
            <a:pPr lvl="3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errors.rejectValue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"required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3"/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//email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프로퍼티의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값이 올바르지 않고 에러코드는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required 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라는 의미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73313" y="3588488"/>
            <a:ext cx="271869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컨트롤러에서 </a:t>
            </a:r>
            <a:r>
              <a:rPr lang="en-US" altLang="ko-KR" sz="1350" b="1" dirty="0" smtClean="0">
                <a:latin typeface="+mn-ea"/>
              </a:rPr>
              <a:t>Validator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사용</a:t>
            </a:r>
            <a:endParaRPr lang="en-US" altLang="ko-KR" sz="1350" b="1" dirty="0" smtClean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63599" y="3888570"/>
            <a:ext cx="81207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RegistrationController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(method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RequestMethod.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POST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regist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 smtClean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ModelAttribute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memberInfo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memRegReq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검증할 </a:t>
            </a:r>
            <a:r>
              <a:rPr lang="ko-KR" altLang="en-US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파라미터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BindingResult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bindingResult</a:t>
            </a:r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에러정보 보관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(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반드시 커맨드객체 바로 뒤에</a:t>
            </a:r>
            <a:r>
              <a:rPr lang="en-US" altLang="ko-KR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)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{</a:t>
            </a:r>
          </a:p>
          <a:p>
            <a:pPr lvl="2"/>
            <a:r>
              <a:rPr lang="en-US" altLang="ko-KR" sz="1000" dirty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//</a:t>
            </a:r>
            <a:r>
              <a:rPr lang="en-US" altLang="ko-KR" sz="1000" dirty="0" err="1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memRegReq</a:t>
            </a:r>
            <a:r>
              <a:rPr lang="ko-KR" altLang="en-US" sz="1000" dirty="0" smtClean="0">
                <a:solidFill>
                  <a:srgbClr val="3F7F5F"/>
                </a:solidFill>
                <a:latin typeface="Bitstream Vera Sans Mono nanum" panose="020B0609030804020204" pitchFamily="49" charset="0"/>
              </a:rPr>
              <a:t>검증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MemberRegistValidator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().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validate(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memRegReq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, </a:t>
            </a:r>
            <a:r>
              <a:rPr lang="en-US" altLang="ko-KR" sz="1000" b="1" u="sng" dirty="0" err="1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bindingResult</a:t>
            </a:r>
            <a:r>
              <a:rPr lang="en-US" altLang="ko-KR" sz="1000" b="1" u="sng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);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bindingResult.hasErrors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()) {</a:t>
            </a:r>
          </a:p>
          <a:p>
            <a:pPr lvl="3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u="sng" dirty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MEMBER_REGISTRATION_FORM</a:t>
            </a:r>
            <a:r>
              <a:rPr lang="en-US" altLang="ko-KR" sz="1000" b="1" i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2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2"/>
            <a:r>
              <a:rPr lang="en-US" altLang="ko-KR" sz="1000" dirty="0" smtClean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"member/registered"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07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7.5.2 Error</a:t>
            </a:r>
            <a:r>
              <a:rPr lang="ko-KR" altLang="en-US" sz="1350" b="1" dirty="0" smtClean="0">
                <a:latin typeface="+mn-ea"/>
              </a:rPr>
              <a:t>와 </a:t>
            </a:r>
            <a:r>
              <a:rPr lang="en-US" altLang="ko-KR" sz="1350" b="1" dirty="0" err="1" smtClean="0">
                <a:latin typeface="+mn-ea"/>
              </a:rPr>
              <a:t>BindingResult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인터페이스의 주요 </a:t>
            </a:r>
            <a:r>
              <a:rPr lang="ko-KR" altLang="en-US" sz="1350" b="1" dirty="0" err="1" smtClean="0">
                <a:latin typeface="+mn-ea"/>
              </a:rPr>
              <a:t>메서드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350" b="1" dirty="0" err="1" smtClean="0">
                <a:latin typeface="+mn-ea"/>
              </a:rPr>
              <a:t>Validat</a:t>
            </a:r>
            <a:r>
              <a:rPr lang="en-US" altLang="ko-KR" sz="1350" b="1" dirty="0" err="1" smtClean="0">
                <a:latin typeface="+mn-ea"/>
              </a:rPr>
              <a:t>ionUtils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클래스를 이용한 검증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599" y="1264732"/>
            <a:ext cx="77288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= 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target;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regReq.getEmail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 ==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null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||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regReq.getEmail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().trim().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isEmpty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())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errors.rejectValue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"required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1"/>
            <a:endParaRPr lang="en-US" altLang="ko-KR" sz="1000" dirty="0" smtClean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endParaRPr lang="en-US" altLang="ko-KR" sz="1000" dirty="0" smtClean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ValidationUtils.rejectIfEmptyOrWhitespace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(errors, </a:t>
            </a:r>
            <a:r>
              <a:rPr lang="en-US" altLang="ko-KR" sz="1000" dirty="0" smtClean="0">
                <a:solidFill>
                  <a:srgbClr val="2A00F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“email"</a:t>
            </a:r>
            <a:r>
              <a:rPr lang="en-US" altLang="ko-KR" sz="1000" dirty="0" smtClean="0">
                <a:solidFill>
                  <a:srgbClr val="00000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, </a:t>
            </a:r>
            <a:r>
              <a:rPr lang="en-US" altLang="ko-KR" sz="1000" dirty="0">
                <a:solidFill>
                  <a:srgbClr val="2A00FF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"required"</a:t>
            </a:r>
            <a:r>
              <a:rPr lang="en-US" altLang="ko-KR" sz="1000" dirty="0">
                <a:solidFill>
                  <a:srgbClr val="000000"/>
                </a:solidFill>
                <a:highlight>
                  <a:srgbClr val="E8F2FE"/>
                </a:highlight>
                <a:latin typeface="Bitstream Vera Sans Mono nanum" panose="020B0609030804020204" pitchFamily="49" charset="0"/>
              </a:rPr>
              <a:t>);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88229" y="1792514"/>
            <a:ext cx="0" cy="3991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7.5.3 </a:t>
            </a:r>
            <a:r>
              <a:rPr lang="ko-KR" altLang="en-US" sz="1350" b="1" dirty="0" smtClean="0">
                <a:latin typeface="+mn-ea"/>
              </a:rPr>
              <a:t>에러 코드와 메시지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메시지 소스 글로벌 에러 코드 우선순위</a:t>
            </a:r>
            <a:endParaRPr lang="en-US" altLang="ko-KR" sz="1350" b="1" dirty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에러코드 </a:t>
            </a:r>
            <a:r>
              <a:rPr lang="en-US" altLang="ko-KR" sz="1350" dirty="0" smtClean="0">
                <a:latin typeface="+mn-ea"/>
              </a:rPr>
              <a:t>+ ”.” + </a:t>
            </a:r>
            <a:r>
              <a:rPr lang="ko-KR" altLang="en-US" sz="1350" dirty="0" err="1" smtClean="0">
                <a:latin typeface="+mn-ea"/>
              </a:rPr>
              <a:t>커맨드객체명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에러코드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4571" y="1734020"/>
            <a:ext cx="777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login(</a:t>
            </a:r>
            <a:r>
              <a:rPr lang="en-US" altLang="ko-KR" sz="1000" b="1" u="sng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@Valid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 Errors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errors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,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HttpServletRequest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request)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try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{</a:t>
            </a:r>
          </a:p>
          <a:p>
            <a:pPr lvl="2"/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b="1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catch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(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AuthenticationException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ex) {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errors.</a:t>
            </a:r>
            <a:r>
              <a:rPr lang="en-US" altLang="ko-KR" sz="1000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reject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u="sng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invalidIdOrPassword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);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u="sng" dirty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LOGIN_FORM</a:t>
            </a:r>
            <a:r>
              <a:rPr lang="en-US" altLang="ko-KR" sz="1000" b="1" i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1088572" y="3419025"/>
            <a:ext cx="4572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350" dirty="0" err="1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invalidIdOrPassword.</a:t>
            </a:r>
            <a:r>
              <a:rPr lang="en-US" altLang="ko-KR" sz="1350" b="1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loginCommand</a:t>
            </a:r>
            <a:endParaRPr lang="en-US" altLang="ko-KR" sz="1350" dirty="0">
              <a:latin typeface="+mn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350" dirty="0" err="1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invalidIdOrPassword</a:t>
            </a:r>
            <a:endParaRPr lang="en-US" altLang="ko-KR" sz="1350" dirty="0" smtClean="0">
              <a:solidFill>
                <a:srgbClr val="2A00FF"/>
              </a:solidFill>
              <a:latin typeface="Bitstream Vera Sans Mono nanum" panose="020B0609030804020204" pitchFamily="49" charset="0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350" dirty="0" smtClean="0">
              <a:solidFill>
                <a:srgbClr val="2A00FF"/>
              </a:solidFill>
              <a:latin typeface="Bitstream Vera Sans Mono nanum" panose="020B060903080402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350" dirty="0" smtClean="0"/>
              <a:t>추가적인 우선순위 </a:t>
            </a:r>
            <a:r>
              <a:rPr lang="en-US" altLang="ko-KR" sz="1350" dirty="0" smtClean="0"/>
              <a:t>320p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350" dirty="0" smtClean="0"/>
              <a:t>에러 메시지 출력</a:t>
            </a:r>
            <a:endParaRPr lang="ko-KR" altLang="en-US" sz="135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496457" y="2830285"/>
            <a:ext cx="849087" cy="6749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281714" y="1923143"/>
            <a:ext cx="7257" cy="15820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444173" y="4461501"/>
            <a:ext cx="662577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dirty="0" err="1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form:form</a:t>
            </a:r>
            <a:r>
              <a:rPr lang="en-US" altLang="ko-KR" sz="1000" b="1" dirty="0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7F00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commandName</a:t>
            </a:r>
            <a:r>
              <a:rPr lang="en-US" altLang="ko-KR" sz="1000" b="1" dirty="0">
                <a:solidFill>
                  <a:srgbClr val="00000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=</a:t>
            </a:r>
            <a:r>
              <a:rPr lang="en-US" altLang="ko-KR" sz="1000" b="1" i="1" dirty="0">
                <a:solidFill>
                  <a:srgbClr val="2A00F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loginCommand</a:t>
            </a:r>
            <a:r>
              <a:rPr lang="en-US" altLang="ko-KR" sz="1000" b="1" i="1" dirty="0">
                <a:solidFill>
                  <a:srgbClr val="2A00F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>
                <a:solidFill>
                  <a:srgbClr val="00808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form:errors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element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"div" 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label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r>
              <a:rPr lang="ko-KR" altLang="en-US" sz="1000" i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이메일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i="1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label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id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value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${</a:t>
            </a:r>
            <a:r>
              <a:rPr lang="en-US" altLang="ko-KR" sz="1000" i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loginCommand.email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b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form:errors</a:t>
            </a:r>
            <a:r>
              <a:rPr lang="en-US" altLang="ko-KR" sz="1000" b="1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  <a:r>
              <a:rPr lang="en-US" altLang="ko-KR" sz="1000" b="1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i="1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br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1462315" y="5403877"/>
            <a:ext cx="72970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dirty="0" err="1" smtClean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spring:hasBindErrors</a:t>
            </a:r>
            <a:r>
              <a:rPr lang="en-US" altLang="ko-KR" sz="1000" b="1" dirty="0" smtClean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smtClean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 err="1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memberInfo</a:t>
            </a:r>
            <a:r>
              <a:rPr lang="en-US" altLang="ko-KR" sz="1000" b="1" i="1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 </a:t>
            </a:r>
            <a:r>
              <a:rPr lang="en-US" altLang="ko-KR" sz="1000" b="1" i="1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r>
              <a:rPr lang="en-US" altLang="ko-KR" sz="1000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 smtClean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 </a:t>
            </a:r>
            <a:r>
              <a:rPr lang="en-US" altLang="ko-KR" sz="1000" dirty="0" smtClean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method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"post"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 smtClean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label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r>
              <a:rPr lang="ko-KR" altLang="en-US" sz="1000" i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이메일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i="1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label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id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value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${</a:t>
            </a:r>
            <a:r>
              <a:rPr lang="en-US" altLang="ko-KR" sz="1000" i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memberInfo.email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r>
              <a:rPr lang="en-US" altLang="ko-KR" sz="1000" b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form:errors</a:t>
            </a:r>
            <a:r>
              <a:rPr lang="en-US" altLang="ko-KR" sz="1000" b="1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path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memberInfo.email</a:t>
            </a:r>
            <a:r>
              <a:rPr lang="en-US" altLang="ko-KR" sz="1000" b="1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  <a:r>
              <a:rPr lang="en-US" altLang="ko-KR" sz="1000" b="1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b="1" i="1" dirty="0" err="1">
                <a:solidFill>
                  <a:srgbClr val="3F7F7F"/>
                </a:solidFill>
                <a:latin typeface="Bitstream Vera Sans Mono nanum" panose="020B0609030804020204" pitchFamily="49" charset="0"/>
              </a:rPr>
              <a:t>br</a:t>
            </a:r>
            <a:r>
              <a:rPr lang="en-US" altLang="ko-KR" sz="1000" b="1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682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+mn-ea"/>
              </a:rPr>
              <a:t>7.5.4 @Valid </a:t>
            </a:r>
            <a:r>
              <a:rPr lang="ko-KR" altLang="en-US" sz="1350" b="1" dirty="0" err="1">
                <a:latin typeface="+mn-ea"/>
              </a:rPr>
              <a:t>애노테이션과</a:t>
            </a:r>
            <a:r>
              <a:rPr lang="ko-KR" altLang="en-US" sz="1350" b="1" dirty="0">
                <a:latin typeface="+mn-ea"/>
              </a:rPr>
              <a:t> </a:t>
            </a:r>
            <a:r>
              <a:rPr lang="en-US" altLang="ko-KR" sz="1350" b="1" dirty="0">
                <a:latin typeface="+mn-ea"/>
              </a:rPr>
              <a:t>@</a:t>
            </a:r>
            <a:r>
              <a:rPr lang="en-US" altLang="ko-KR" sz="1350" b="1" dirty="0" err="1">
                <a:latin typeface="+mn-ea"/>
              </a:rPr>
              <a:t>InitBinder</a:t>
            </a:r>
            <a:r>
              <a:rPr lang="en-US" altLang="ko-KR" sz="1350" b="1" dirty="0">
                <a:latin typeface="+mn-ea"/>
              </a:rPr>
              <a:t> </a:t>
            </a:r>
            <a:r>
              <a:rPr lang="ko-KR" altLang="en-US" sz="1350" b="1" dirty="0" err="1">
                <a:latin typeface="+mn-ea"/>
              </a:rPr>
              <a:t>애노테이션을</a:t>
            </a:r>
            <a:r>
              <a:rPr lang="ko-KR" altLang="en-US" sz="1350" b="1" dirty="0">
                <a:latin typeface="+mn-ea"/>
              </a:rPr>
              <a:t> 이용한 </a:t>
            </a:r>
            <a:r>
              <a:rPr lang="ko-KR" altLang="en-US" sz="1350" b="1" dirty="0" smtClean="0">
                <a:latin typeface="+mn-ea"/>
              </a:rPr>
              <a:t>검증</a:t>
            </a:r>
          </a:p>
          <a:p>
            <a:pPr lvl="1"/>
            <a:r>
              <a:rPr lang="ko-KR" altLang="en-US" sz="1350" dirty="0" smtClean="0">
                <a:latin typeface="+mn-ea"/>
              </a:rPr>
              <a:t>자동으로 커맨드객체에 대해 </a:t>
            </a:r>
            <a:r>
              <a:rPr lang="en-US" altLang="ko-KR" sz="1350" dirty="0" smtClean="0">
                <a:latin typeface="+mn-ea"/>
              </a:rPr>
              <a:t>validate()</a:t>
            </a:r>
            <a:r>
              <a:rPr lang="ko-KR" altLang="en-US" sz="1350" dirty="0" smtClean="0">
                <a:latin typeface="+mn-ea"/>
              </a:rPr>
              <a:t>사용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193" y="1410043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7.5.5 </a:t>
            </a:r>
            <a:r>
              <a:rPr lang="ko-KR" altLang="en-US" sz="1350" b="1" dirty="0" smtClean="0">
                <a:latin typeface="+mn-ea"/>
              </a:rPr>
              <a:t>글로벌 </a:t>
            </a:r>
            <a:r>
              <a:rPr lang="en-US" altLang="ko-KR" sz="1350" b="1" dirty="0" smtClean="0">
                <a:latin typeface="+mn-ea"/>
              </a:rPr>
              <a:t>Validator</a:t>
            </a:r>
            <a:r>
              <a:rPr lang="ko-KR" altLang="en-US" sz="1350" b="1" dirty="0" smtClean="0">
                <a:latin typeface="+mn-ea"/>
              </a:rPr>
              <a:t>와 컨트롤러 </a:t>
            </a:r>
            <a:r>
              <a:rPr lang="en-US" altLang="ko-KR" sz="1350" b="1" dirty="0" smtClean="0">
                <a:latin typeface="+mn-ea"/>
              </a:rPr>
              <a:t>Validator</a:t>
            </a:r>
            <a:endParaRPr lang="ko-KR" altLang="en-US" sz="1350" b="1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CommonValidator</a:t>
            </a:r>
            <a:r>
              <a:rPr lang="ko-KR" altLang="en-US" sz="1350" dirty="0" smtClean="0">
                <a:latin typeface="+mn-ea"/>
              </a:rPr>
              <a:t>를 이용해서 </a:t>
            </a:r>
            <a:r>
              <a:rPr lang="en-US" altLang="ko-KR" sz="1350" dirty="0" smtClean="0">
                <a:latin typeface="+mn-ea"/>
              </a:rPr>
              <a:t>@Valid </a:t>
            </a:r>
            <a:r>
              <a:rPr lang="ko-KR" altLang="en-US" sz="1350" dirty="0" err="1" smtClean="0">
                <a:latin typeface="+mn-ea"/>
              </a:rPr>
              <a:t>애노테이션이</a:t>
            </a:r>
            <a:r>
              <a:rPr lang="ko-KR" altLang="en-US" sz="1350" dirty="0" smtClean="0">
                <a:latin typeface="+mn-ea"/>
              </a:rPr>
              <a:t> 붙은 커맨드 객체 검사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80572" y="2895268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MemberModRequest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NotEmpty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id;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NotEmpty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name;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NotEmpty</a:t>
            </a:r>
            <a:endParaRPr lang="en-US" altLang="ko-KR" sz="1000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Email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email;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boolean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allowNoti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NotEmpty</a:t>
            </a:r>
            <a:endParaRPr lang="en-US" altLang="ko-KR" sz="1000" dirty="0">
              <a:solidFill>
                <a:srgbClr val="646464"/>
              </a:solidFill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currentPassword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@Valid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Address </a:t>
            </a:r>
            <a:r>
              <a:rPr lang="en-US" altLang="ko-KR" sz="1000" b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address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6196" y="2077700"/>
            <a:ext cx="86483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7.5.6 @Valid </a:t>
            </a:r>
            <a:r>
              <a:rPr lang="ko-KR" altLang="en-US" sz="1350" b="1" dirty="0" err="1" smtClean="0">
                <a:latin typeface="+mn-ea"/>
              </a:rPr>
              <a:t>애노테이션</a:t>
            </a:r>
            <a:r>
              <a:rPr lang="ko-KR" altLang="en-US" sz="1350" b="1" dirty="0" smtClean="0">
                <a:latin typeface="+mn-ea"/>
              </a:rPr>
              <a:t> 및 </a:t>
            </a:r>
            <a:r>
              <a:rPr lang="en-US" altLang="ko-KR" sz="1350" b="1" dirty="0" smtClean="0">
                <a:latin typeface="+mn-ea"/>
              </a:rPr>
              <a:t>JSR303 </a:t>
            </a:r>
            <a:r>
              <a:rPr lang="ko-KR" altLang="en-US" sz="1350" b="1" dirty="0" err="1" smtClean="0">
                <a:latin typeface="+mn-ea"/>
              </a:rPr>
              <a:t>애노테이션을</a:t>
            </a:r>
            <a:r>
              <a:rPr lang="ko-KR" altLang="en-US" sz="1350" b="1" dirty="0" smtClean="0">
                <a:latin typeface="+mn-ea"/>
              </a:rPr>
              <a:t> 이용한 값 검증</a:t>
            </a:r>
          </a:p>
          <a:p>
            <a:pPr lvl="1"/>
            <a:r>
              <a:rPr lang="ko-KR" altLang="en-US" sz="1350" dirty="0" smtClean="0">
                <a:latin typeface="+mn-ea"/>
              </a:rPr>
              <a:t>커맨드 객체에 </a:t>
            </a:r>
            <a:r>
              <a:rPr lang="ko-KR" altLang="en-US" sz="1350" dirty="0" err="1" smtClean="0">
                <a:latin typeface="+mn-ea"/>
              </a:rPr>
              <a:t>애노테이션</a:t>
            </a:r>
            <a:r>
              <a:rPr lang="ko-KR" altLang="en-US" sz="1350" dirty="0" smtClean="0">
                <a:latin typeface="+mn-ea"/>
              </a:rPr>
              <a:t> 설정을 통해 검증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LocalValidatorFactoryBean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클래스를 </a:t>
            </a:r>
            <a:r>
              <a:rPr lang="ko-KR" altLang="en-US" sz="1350" dirty="0" smtClean="0">
                <a:latin typeface="+mn-ea"/>
              </a:rPr>
              <a:t>글로벌 </a:t>
            </a:r>
            <a:r>
              <a:rPr lang="en-US" altLang="ko-KR" sz="1350" dirty="0" smtClean="0">
                <a:latin typeface="+mn-ea"/>
              </a:rPr>
              <a:t>Validator</a:t>
            </a:r>
            <a:r>
              <a:rPr lang="ko-KR" altLang="en-US" sz="1350" dirty="0" smtClean="0">
                <a:latin typeface="+mn-ea"/>
              </a:rPr>
              <a:t>로 등록한다</a:t>
            </a:r>
            <a:r>
              <a:rPr lang="en-US" altLang="ko-KR" sz="1350" dirty="0" smtClean="0">
                <a:latin typeface="+mn-ea"/>
              </a:rPr>
              <a:t>.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0572" y="5241134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1350" dirty="0" smtClean="0"/>
              <a:t>JSR 303</a:t>
            </a:r>
            <a:r>
              <a:rPr lang="ko-KR" altLang="en-US" sz="1350" dirty="0" smtClean="0"/>
              <a:t>의 주요 </a:t>
            </a:r>
            <a:r>
              <a:rPr lang="ko-KR" altLang="en-US" sz="1350" dirty="0" err="1" smtClean="0"/>
              <a:t>애노테이션</a:t>
            </a:r>
            <a:r>
              <a:rPr lang="ko-KR" altLang="en-US" sz="1350" dirty="0" smtClean="0"/>
              <a:t> </a:t>
            </a:r>
            <a:r>
              <a:rPr lang="en-US" altLang="ko-KR" sz="1350" dirty="0" smtClean="0"/>
              <a:t>333p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050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ㆍ&lt;</a:t>
            </a:r>
            <a:r>
              <a:rPr lang="en-US" altLang="ko-KR" sz="1350" b="1" dirty="0" err="1" smtClean="0"/>
              <a:t>mvc:annotation-driven</a:t>
            </a:r>
            <a:r>
              <a:rPr lang="en-US" altLang="ko-KR" sz="1350" b="1" dirty="0" smtClean="0"/>
              <a:t> /&gt; </a:t>
            </a:r>
            <a:r>
              <a:rPr lang="ko-KR" altLang="en-US" sz="1350" b="1" dirty="0" smtClean="0"/>
              <a:t>정리</a:t>
            </a:r>
            <a:endParaRPr lang="en-US" altLang="ko-KR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1323" y="1033413"/>
            <a:ext cx="8868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mvcContentNegotiationManager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"org.springframework.web.accept.ContentNegotiationManagerFactoryBean"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formattingConversionService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 </a:t>
            </a:r>
            <a:r>
              <a:rPr lang="en-US" altLang="ko-KR" sz="1000" dirty="0" smtClean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"org.springframework.format.support.FormattingConversionServiceFactoryBean"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optionalValidatorFactoryBean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 </a:t>
            </a:r>
            <a:r>
              <a:rPr lang="en-US" altLang="ko-KR" sz="1000" dirty="0" smtClean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"org.springframework.validation.beanvalidation.OptionalValidatorFactoryBean"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org.springframework.web.servlet.mvc.method.annotation.</a:t>
            </a:r>
            <a:r>
              <a:rPr lang="en-US" altLang="ko-KR" sz="1000" b="1" i="1" u="sng" dirty="0" smtClean="0">
                <a:solidFill>
                  <a:srgbClr val="2A00FF"/>
                </a:solidFill>
                <a:latin typeface="Bitstream Vera Sans Mono nanum"/>
              </a:rPr>
              <a:t>RequestMappingHandlerMapping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“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/>
              </a:rPr>
              <a:t>&gt;</a:t>
            </a:r>
            <a:endParaRPr lang="en-US" altLang="ko-KR" sz="1000" dirty="0">
              <a:solidFill>
                <a:srgbClr val="008080"/>
              </a:solidFill>
              <a:latin typeface="Bitstream Vera Sans Mono nanum"/>
            </a:endParaRP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 smtClean="0">
                <a:solidFill>
                  <a:srgbClr val="2A00FF"/>
                </a:solidFill>
                <a:latin typeface="Bitstream Vera Sans Mono nanum"/>
              </a:rPr>
              <a:t>requestMappingHandlerAdapter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“ </a:t>
            </a:r>
            <a:r>
              <a:rPr lang="en-US" altLang="ko-KR" sz="1000" dirty="0" smtClean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"org.springframework.web.servlet.mvc.method.annotation.</a:t>
            </a:r>
            <a:r>
              <a:rPr lang="en-US" altLang="ko-KR" sz="1000" b="1" i="1" u="sng" dirty="0">
                <a:solidFill>
                  <a:srgbClr val="2A00FF"/>
                </a:solidFill>
                <a:latin typeface="Bitstream Vera Sans Mono nanum"/>
              </a:rPr>
              <a:t>RequestMappingHandlerAdapter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/>
              <a:t>&gt;</a:t>
            </a:r>
            <a:endParaRPr lang="en-US" altLang="ko-KR" sz="1000" dirty="0">
              <a:solidFill>
                <a:srgbClr val="008080"/>
              </a:solidFill>
              <a:latin typeface="Bitstream Vera Sans Mono nanum"/>
            </a:endParaRP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configurableWebBindingInitializer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</a:t>
            </a:r>
            <a:r>
              <a:rPr lang="en-US" altLang="ko-KR" sz="1000" dirty="0" smtClean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"org.springframework.web.bind.support.ConfigurableWebBindingInitializer"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Bitstream Vera Sans Mono nanum"/>
              </a:rPr>
              <a:t>util:list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messageConverters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/>
              </a:rPr>
              <a:t>&gt;</a:t>
            </a:r>
            <a:endParaRPr lang="en-US" altLang="ko-KR" sz="1000" dirty="0">
              <a:solidFill>
                <a:srgbClr val="008080"/>
              </a:solidFill>
              <a:latin typeface="Bitstream Vera Sans Mono nanum"/>
            </a:endParaRP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mvcUriComponentsContributor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 </a:t>
            </a:r>
          </a:p>
          <a:p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"org.springframework.web.servlet.config.AnnotationDrivenBeanDefinitionParser.CompositeUriComponentsContributorFactoryBean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/>
              </a:rPr>
              <a:t>&gt;</a:t>
            </a:r>
            <a:endParaRPr lang="en-US" altLang="ko-KR" sz="1000" i="1" dirty="0">
              <a:solidFill>
                <a:srgbClr val="008080"/>
              </a:solidFill>
              <a:latin typeface="Bitstream Vera Sans Mono nanum"/>
            </a:endParaRP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err="1">
                <a:solidFill>
                  <a:srgbClr val="2A00FF"/>
                </a:solidFill>
                <a:latin typeface="Bitstream Vera Sans Mono nanum"/>
              </a:rPr>
              <a:t>org.springframework.web.servlet.handler.MappedInterceptor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"org.springframework.web.servlet.mvc.method.annotation.ExceptionHandlerExceptionResolver"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"org.springframework.web.servlet.mvc.annotation.ResponseStatusExceptionResolver"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/>
              </a:rPr>
              <a:t>&gt;</a:t>
            </a:r>
          </a:p>
          <a:p>
            <a:endParaRPr lang="ko-KR" altLang="en-US" sz="1000" dirty="0">
              <a:latin typeface="Bitstream Vera Sans Mono nanum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/>
              </a:rPr>
              <a:t>bean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/>
              </a:rPr>
              <a:t>"org.springframework.web.servlet.mvc.support.DefaultHandlerExceptionResolver</a:t>
            </a:r>
            <a:r>
              <a:rPr lang="en-US" altLang="ko-KR" sz="1000" i="1" dirty="0" smtClean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i="1" dirty="0" smtClean="0">
                <a:solidFill>
                  <a:srgbClr val="008080"/>
                </a:solidFill>
                <a:latin typeface="Bitstream Vera Sans Mono nanum"/>
              </a:rPr>
              <a:t>&gt;</a:t>
            </a:r>
            <a:endParaRPr lang="en-US" altLang="ko-KR" sz="1000" i="1" dirty="0">
              <a:solidFill>
                <a:srgbClr val="008080"/>
              </a:solidFill>
              <a:latin typeface="Bitstream Vera Sans Mono nanum"/>
            </a:endParaRPr>
          </a:p>
        </p:txBody>
      </p:sp>
    </p:spTree>
    <p:extLst>
      <p:ext uri="{BB962C8B-B14F-4D97-AF65-F5344CB8AC3E}">
        <p14:creationId xmlns:p14="http://schemas.microsoft.com/office/powerpoint/2010/main" val="298743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8"/>
          <p:cNvSpPr txBox="1">
            <a:spLocks/>
          </p:cNvSpPr>
          <p:nvPr/>
        </p:nvSpPr>
        <p:spPr>
          <a:xfrm>
            <a:off x="1101790" y="2197837"/>
            <a:ext cx="6613460" cy="23241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dirty="0"/>
              <a:t>Chapter </a:t>
            </a:r>
            <a:r>
              <a:rPr lang="en-US" altLang="ko-KR" sz="1500" dirty="0" smtClean="0"/>
              <a:t>7. </a:t>
            </a:r>
            <a:r>
              <a:rPr lang="ko-KR" altLang="en-US" sz="1500" dirty="0" smtClean="0"/>
              <a:t>스프링 </a:t>
            </a:r>
            <a:r>
              <a:rPr lang="en-US" altLang="ko-KR" sz="1500" dirty="0" smtClean="0"/>
              <a:t>MVC : </a:t>
            </a:r>
            <a:r>
              <a:rPr lang="ko-KR" altLang="en-US" sz="1500" dirty="0" smtClean="0"/>
              <a:t>기본기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4105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7.1 </a:t>
            </a:r>
            <a:r>
              <a:rPr lang="ko-KR" altLang="en-US" sz="1350" b="1" dirty="0" smtClean="0">
                <a:latin typeface="+mn-ea"/>
              </a:rPr>
              <a:t>스프링 </a:t>
            </a:r>
            <a:r>
              <a:rPr lang="en-US" altLang="ko-KR" sz="1350" b="1" dirty="0" smtClean="0">
                <a:latin typeface="+mn-ea"/>
              </a:rPr>
              <a:t>MVC </a:t>
            </a:r>
            <a:r>
              <a:rPr lang="ko-KR" altLang="en-US" sz="1350" b="1" dirty="0" smtClean="0">
                <a:latin typeface="+mn-ea"/>
              </a:rPr>
              <a:t>일단 해보기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ko-KR" altLang="en-US" sz="1350" dirty="0" err="1" smtClean="0">
                <a:latin typeface="+mn-ea"/>
              </a:rPr>
              <a:t>메이븐</a:t>
            </a:r>
            <a:r>
              <a:rPr lang="ko-KR" altLang="en-US" sz="1350" dirty="0" smtClean="0">
                <a:latin typeface="+mn-ea"/>
              </a:rPr>
              <a:t> 웹 프로젝트 생성 및 설정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ko-KR" altLang="en-US" sz="1350" dirty="0" err="1" smtClean="0">
                <a:latin typeface="+mn-ea"/>
              </a:rPr>
              <a:t>이클립스에</a:t>
            </a:r>
            <a:r>
              <a:rPr lang="ko-KR" altLang="en-US" sz="1350" dirty="0" smtClean="0">
                <a:latin typeface="+mn-ea"/>
              </a:rPr>
              <a:t> </a:t>
            </a:r>
            <a:r>
              <a:rPr lang="ko-KR" altLang="en-US" sz="1350" dirty="0" err="1" smtClean="0">
                <a:latin typeface="+mn-ea"/>
              </a:rPr>
              <a:t>메이븐</a:t>
            </a:r>
            <a:r>
              <a:rPr lang="ko-KR" altLang="en-US" sz="1350" dirty="0" smtClean="0">
                <a:latin typeface="+mn-ea"/>
              </a:rPr>
              <a:t> 웹 프로젝트 </a:t>
            </a:r>
            <a:r>
              <a:rPr lang="ko-KR" altLang="en-US" sz="1350" dirty="0" err="1" smtClean="0">
                <a:latin typeface="+mn-ea"/>
              </a:rPr>
              <a:t>임폴트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web.xml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Controller </a:t>
            </a:r>
            <a:r>
              <a:rPr lang="ko-KR" altLang="en-US" sz="1350" dirty="0" smtClean="0">
                <a:latin typeface="+mn-ea"/>
              </a:rPr>
              <a:t>구현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Jsp</a:t>
            </a:r>
            <a:r>
              <a:rPr lang="ko-KR" altLang="en-US" sz="1350" dirty="0" smtClean="0">
                <a:latin typeface="+mn-ea"/>
              </a:rPr>
              <a:t>를 이용한 </a:t>
            </a:r>
            <a:r>
              <a:rPr lang="ko-KR" altLang="en-US" sz="1350" dirty="0" err="1" smtClean="0">
                <a:latin typeface="+mn-ea"/>
              </a:rPr>
              <a:t>뷰</a:t>
            </a:r>
            <a:r>
              <a:rPr lang="ko-KR" altLang="en-US" sz="1350" dirty="0" smtClean="0">
                <a:latin typeface="+mn-ea"/>
              </a:rPr>
              <a:t> 구현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스프링 </a:t>
            </a:r>
            <a:r>
              <a:rPr lang="en-US" altLang="ko-KR" sz="1350" dirty="0" smtClean="0">
                <a:latin typeface="+mn-ea"/>
              </a:rPr>
              <a:t>xml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6" y="2404268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7.2 </a:t>
            </a:r>
            <a:r>
              <a:rPr lang="ko-KR" altLang="en-US" sz="1350" b="1" dirty="0">
                <a:latin typeface="+mn-ea"/>
              </a:rPr>
              <a:t>기본 흐름과 주요 컴포넌트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en-US" altLang="ko-KR" sz="1350" dirty="0" smtClean="0">
                <a:latin typeface="+mn-ea"/>
              </a:rPr>
              <a:t>268p</a:t>
            </a:r>
          </a:p>
        </p:txBody>
      </p:sp>
    </p:spTree>
    <p:extLst>
      <p:ext uri="{BB962C8B-B14F-4D97-AF65-F5344CB8AC3E}">
        <p14:creationId xmlns:p14="http://schemas.microsoft.com/office/powerpoint/2010/main" val="32876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7.3 </a:t>
            </a:r>
            <a:r>
              <a:rPr lang="ko-KR" altLang="en-US" sz="1350" b="1" dirty="0" smtClean="0">
                <a:latin typeface="+mn-ea"/>
              </a:rPr>
              <a:t>스프링 </a:t>
            </a:r>
            <a:r>
              <a:rPr lang="en-US" altLang="ko-KR" sz="1350" b="1" dirty="0" smtClean="0">
                <a:latin typeface="+mn-ea"/>
              </a:rPr>
              <a:t>MVC </a:t>
            </a:r>
            <a:r>
              <a:rPr lang="ko-KR" altLang="en-US" sz="1350" b="1" dirty="0" smtClean="0">
                <a:latin typeface="+mn-ea"/>
              </a:rPr>
              <a:t>설정 기초</a:t>
            </a:r>
            <a:endParaRPr lang="en-US" altLang="ko-KR" sz="1350" b="1" dirty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350" dirty="0" err="1" smtClean="0">
                <a:latin typeface="+mn-ea"/>
              </a:rPr>
              <a:t>DispatcherServlet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캐릭터 </a:t>
            </a:r>
            <a:r>
              <a:rPr lang="ko-KR" altLang="en-US" sz="1350" dirty="0" err="1" smtClean="0">
                <a:latin typeface="+mn-ea"/>
              </a:rPr>
              <a:t>인코딩</a:t>
            </a:r>
            <a:r>
              <a:rPr lang="ko-KR" altLang="en-US" sz="1350" dirty="0" smtClean="0">
                <a:latin typeface="+mn-ea"/>
              </a:rPr>
              <a:t> 처리를 위한 필터 설정</a:t>
            </a:r>
            <a:endParaRPr lang="en-US" altLang="ko-KR" sz="1350" dirty="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350" dirty="0" smtClean="0">
                <a:latin typeface="+mn-ea"/>
              </a:rPr>
              <a:t>스프링 </a:t>
            </a:r>
            <a:r>
              <a:rPr lang="en-US" altLang="ko-KR" sz="1350" dirty="0" smtClean="0">
                <a:latin typeface="+mn-ea"/>
              </a:rPr>
              <a:t>MVC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lt"/>
              <a:buAutoNum type="alphaUcPeriod"/>
            </a:pPr>
            <a:r>
              <a:rPr lang="en-US" altLang="ko-KR" sz="1350" dirty="0" err="1" smtClean="0">
                <a:latin typeface="+mn-ea"/>
              </a:rPr>
              <a:t>HandlerMapping</a:t>
            </a:r>
            <a:r>
              <a:rPr lang="en-US" altLang="ko-KR" sz="1350" dirty="0" smtClean="0">
                <a:latin typeface="+mn-ea"/>
              </a:rPr>
              <a:t>, </a:t>
            </a:r>
            <a:r>
              <a:rPr lang="en-US" altLang="ko-KR" sz="1350" dirty="0" err="1" smtClean="0">
                <a:latin typeface="+mn-ea"/>
              </a:rPr>
              <a:t>HandlerAdaptor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lt"/>
              <a:buAutoNum type="alphaUcPeriod"/>
            </a:pPr>
            <a:r>
              <a:rPr lang="en-US" altLang="ko-KR" sz="1350" dirty="0" err="1" smtClean="0">
                <a:latin typeface="+mn-ea"/>
              </a:rPr>
              <a:t>ViewResolver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설정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96" y="2251868"/>
            <a:ext cx="8648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7.3.1 </a:t>
            </a:r>
            <a:r>
              <a:rPr lang="en-US" altLang="ko-KR" sz="1350" b="1" dirty="0" err="1" smtClean="0">
                <a:latin typeface="+mn-ea"/>
              </a:rPr>
              <a:t>DispatcherServlet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err="1" smtClean="0">
                <a:latin typeface="+mn-ea"/>
              </a:rPr>
              <a:t>서블릿</a:t>
            </a:r>
            <a:r>
              <a:rPr lang="ko-KR" altLang="en-US" sz="1350" b="1" dirty="0" smtClean="0">
                <a:latin typeface="+mn-ea"/>
              </a:rPr>
              <a:t> 설정</a:t>
            </a:r>
            <a:endParaRPr lang="en-US" altLang="ko-KR" sz="1350" b="1" dirty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웹 브라우저의 요청을 실제로 받는 역할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ko-KR" altLang="en-US" sz="1350" dirty="0" smtClean="0">
                <a:latin typeface="+mn-ea"/>
              </a:rPr>
              <a:t>관련 컴포넌트를 이용해서 웹 브라우저의 요청을 처리한 뒤 결과를 전송한다</a:t>
            </a:r>
            <a:r>
              <a:rPr lang="en-US" altLang="ko-KR" sz="1350" dirty="0" smtClean="0">
                <a:latin typeface="+mn-ea"/>
              </a:rPr>
              <a:t>.</a:t>
            </a:r>
          </a:p>
          <a:p>
            <a:pPr lvl="1"/>
            <a:r>
              <a:rPr lang="ko-KR" altLang="en-US" sz="1350" dirty="0" smtClean="0">
                <a:latin typeface="+mn-ea"/>
              </a:rPr>
              <a:t>내부적으로 스프링 컨테이너를 생성</a:t>
            </a:r>
            <a:endParaRPr lang="en-US" altLang="ko-KR" sz="1350" dirty="0" smtClean="0">
              <a:latin typeface="+mn-ea"/>
            </a:endParaRPr>
          </a:p>
          <a:p>
            <a:pPr lvl="1"/>
            <a:endParaRPr lang="en-US" altLang="ko-KR" sz="1350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1350" dirty="0" smtClean="0">
                <a:latin typeface="+mn-ea"/>
              </a:rPr>
              <a:t>초기화 </a:t>
            </a:r>
            <a:r>
              <a:rPr lang="ko-KR" altLang="en-US" sz="1350" dirty="0" err="1" smtClean="0">
                <a:latin typeface="+mn-ea"/>
              </a:rPr>
              <a:t>파라미터</a:t>
            </a:r>
            <a:r>
              <a:rPr lang="ko-KR" altLang="en-US" sz="1350" dirty="0" smtClean="0">
                <a:latin typeface="+mn-ea"/>
              </a:rPr>
              <a:t> 설정 </a:t>
            </a:r>
            <a:r>
              <a:rPr lang="en-US" altLang="ko-KR" sz="1350" dirty="0" smtClean="0">
                <a:latin typeface="+mn-ea"/>
              </a:rPr>
              <a:t>X -&gt; /WEB-INF/[</a:t>
            </a:r>
            <a:r>
              <a:rPr lang="ko-KR" altLang="en-US" sz="1350" dirty="0" err="1" smtClean="0">
                <a:latin typeface="+mn-ea"/>
              </a:rPr>
              <a:t>서블릿이름</a:t>
            </a:r>
            <a:r>
              <a:rPr lang="en-US" altLang="ko-KR" sz="1350" dirty="0" smtClean="0">
                <a:latin typeface="+mn-ea"/>
              </a:rPr>
              <a:t>]-servlet.xml </a:t>
            </a:r>
            <a:r>
              <a:rPr lang="ko-KR" altLang="en-US" sz="1350" dirty="0" smtClean="0">
                <a:latin typeface="+mn-ea"/>
              </a:rPr>
              <a:t>파일을 스프링 설정파일로</a:t>
            </a:r>
            <a:endParaRPr lang="en-US" altLang="ko-KR" sz="135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dirty="0" err="1" smtClean="0">
                <a:latin typeface="+mn-ea"/>
              </a:rPr>
              <a:t>contextConfigLocation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초기화 </a:t>
            </a:r>
            <a:r>
              <a:rPr lang="ko-KR" altLang="en-US" sz="1350" dirty="0" err="1" smtClean="0">
                <a:latin typeface="+mn-ea"/>
              </a:rPr>
              <a:t>파라미터</a:t>
            </a:r>
            <a:r>
              <a:rPr lang="ko-KR" altLang="en-US" sz="1350" dirty="0" smtClean="0">
                <a:latin typeface="+mn-ea"/>
              </a:rPr>
              <a:t> 설정 </a:t>
            </a:r>
            <a:r>
              <a:rPr lang="en-US" altLang="ko-KR" sz="1350" dirty="0" smtClean="0">
                <a:latin typeface="+mn-ea"/>
              </a:rPr>
              <a:t>-&gt; </a:t>
            </a:r>
            <a:r>
              <a:rPr lang="ko-KR" altLang="en-US" sz="1350" dirty="0" smtClean="0">
                <a:latin typeface="+mn-ea"/>
              </a:rPr>
              <a:t>한 개 이상 혹은 임의의 파일명 사용하는 경우</a:t>
            </a:r>
            <a:endParaRPr lang="en-US" altLang="ko-KR" sz="135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dirty="0" err="1" smtClean="0">
                <a:latin typeface="+mn-ea"/>
              </a:rPr>
              <a:t>contextClass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추가 </a:t>
            </a:r>
            <a:r>
              <a:rPr lang="en-US" altLang="ko-KR" sz="1350" dirty="0" smtClean="0">
                <a:latin typeface="+mn-ea"/>
              </a:rPr>
              <a:t>-&gt; @Configuration </a:t>
            </a:r>
            <a:r>
              <a:rPr lang="ko-KR" altLang="en-US" sz="1350" dirty="0" smtClean="0">
                <a:latin typeface="+mn-ea"/>
              </a:rPr>
              <a:t>클래스 사용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0400" y="4006194"/>
            <a:ext cx="642982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&lt;servlet&gt;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dispatcher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org.springframework.web.servlet.DispatcherServlet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servlet-class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contextConfigLocation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2"/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WEB-INF/</a:t>
            </a:r>
            <a:r>
              <a:rPr lang="en-US" altLang="ko-KR" sz="1000" u="sng" dirty="0">
                <a:solidFill>
                  <a:srgbClr val="000000"/>
                </a:solidFill>
                <a:latin typeface="+mn-ea"/>
              </a:rPr>
              <a:t>mvc-quick-start.xml</a:t>
            </a:r>
          </a:p>
          <a:p>
            <a:pPr lvl="2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+mn-ea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load-on-startup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1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load-on-startup</a:t>
            </a:r>
            <a:r>
              <a:rPr lang="en-US" altLang="ko-KR" sz="1000" dirty="0">
                <a:solidFill>
                  <a:srgbClr val="008080"/>
                </a:solidFill>
                <a:latin typeface="+mn-ea"/>
              </a:rPr>
              <a:t>&gt;</a:t>
            </a:r>
          </a:p>
          <a:p>
            <a:r>
              <a:rPr lang="en-US" altLang="ko-KR" sz="1000" dirty="0">
                <a:solidFill>
                  <a:srgbClr val="3F7F7F"/>
                </a:solidFill>
                <a:latin typeface="+mn-ea"/>
              </a:rPr>
              <a:t>&lt;/servlet&gt;</a:t>
            </a:r>
            <a:endParaRPr lang="ko-KR" altLang="en-US" sz="1000" dirty="0">
              <a:solidFill>
                <a:srgbClr val="3F7F7F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21199" y="4460358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contextClass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org.springframework.web.context.support.AnnotationConfigWebApplicationContext</a:t>
            </a:r>
          </a:p>
          <a:p>
            <a:pPr lvl="1"/>
            <a:r>
              <a:rPr lang="en-US" altLang="ko-KR" sz="1000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contextConfigLocation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net.madvirus.spring4.chap07.quickstart.MvcQuickStartConfig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-value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init-param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7.3.2 </a:t>
            </a:r>
            <a:r>
              <a:rPr lang="ko-KR" altLang="en-US" sz="1350" b="1" dirty="0" smtClean="0">
                <a:latin typeface="+mn-ea"/>
              </a:rPr>
              <a:t>스프링 </a:t>
            </a:r>
            <a:r>
              <a:rPr lang="en-US" altLang="ko-KR" sz="1350" b="1" dirty="0" smtClean="0">
                <a:latin typeface="+mn-ea"/>
              </a:rPr>
              <a:t>MVC </a:t>
            </a:r>
            <a:r>
              <a:rPr lang="ko-KR" altLang="en-US" sz="1350" b="1" dirty="0" smtClean="0">
                <a:latin typeface="+mn-ea"/>
              </a:rPr>
              <a:t>설정 기초</a:t>
            </a:r>
          </a:p>
          <a:p>
            <a:pPr lvl="1"/>
            <a:r>
              <a:rPr lang="en-US" altLang="ko-KR" sz="1350" dirty="0" err="1" smtClean="0">
                <a:latin typeface="+mn-ea"/>
              </a:rPr>
              <a:t>HandlerMapping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구현 객체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HandlerAdapter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구현 객체</a:t>
            </a:r>
            <a:endParaRPr lang="en-US" altLang="ko-KR" sz="1350" dirty="0" smtClean="0">
              <a:latin typeface="+mn-ea"/>
            </a:endParaRPr>
          </a:p>
          <a:p>
            <a:pPr lvl="1"/>
            <a:r>
              <a:rPr lang="en-US" altLang="ko-KR" sz="1350" dirty="0" err="1" smtClean="0">
                <a:latin typeface="+mn-ea"/>
              </a:rPr>
              <a:t>viewResolver</a:t>
            </a:r>
            <a:r>
              <a:rPr lang="en-US" altLang="ko-KR" sz="1350" dirty="0" smtClean="0">
                <a:latin typeface="+mn-ea"/>
              </a:rPr>
              <a:t> </a:t>
            </a:r>
            <a:r>
              <a:rPr lang="ko-KR" altLang="en-US" sz="1350" dirty="0" smtClean="0">
                <a:latin typeface="+mn-ea"/>
              </a:rPr>
              <a:t>구현 객체</a:t>
            </a:r>
            <a:endParaRPr lang="en-US" altLang="ko-KR" sz="1350" dirty="0">
              <a:latin typeface="+mn-ea"/>
            </a:endParaRPr>
          </a:p>
          <a:p>
            <a:pPr lvl="1"/>
            <a:endParaRPr lang="en-US" altLang="ko-KR" sz="1350" dirty="0" smtClean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dirty="0" smtClean="0">
                <a:latin typeface="+mn-ea"/>
              </a:rPr>
              <a:t>@</a:t>
            </a:r>
            <a:r>
              <a:rPr lang="en-US" altLang="ko-KR" sz="1350" dirty="0">
                <a:latin typeface="+mn-ea"/>
              </a:rPr>
              <a:t>Configuration </a:t>
            </a:r>
            <a:r>
              <a:rPr lang="ko-KR" altLang="en-US" sz="1350" dirty="0" smtClean="0">
                <a:latin typeface="+mn-ea"/>
              </a:rPr>
              <a:t>사용하는 경우 </a:t>
            </a:r>
            <a:r>
              <a:rPr lang="en-US" altLang="ko-KR" sz="1350" b="1" dirty="0" smtClean="0">
                <a:latin typeface="+mn-ea"/>
              </a:rPr>
              <a:t>@</a:t>
            </a:r>
            <a:r>
              <a:rPr lang="en-US" altLang="ko-KR" sz="1350" b="1" dirty="0" err="1" smtClean="0">
                <a:latin typeface="+mn-ea"/>
              </a:rPr>
              <a:t>EnableWebMvc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사용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4113" y="1068525"/>
            <a:ext cx="39287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35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mvc:annotation-driven</a:t>
            </a:r>
            <a:r>
              <a:rPr lang="en-US" altLang="ko-KR" sz="13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35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태그가 자동으로 등록</a:t>
            </a:r>
            <a:endParaRPr lang="ko-KR" altLang="en-US" sz="135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오른쪽 중괄호 6"/>
          <p:cNvSpPr/>
          <p:nvPr/>
        </p:nvSpPr>
        <p:spPr>
          <a:xfrm>
            <a:off x="2910113" y="1068525"/>
            <a:ext cx="108000" cy="300082"/>
          </a:xfrm>
          <a:prstGeom prst="rightBrac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6197" y="2418782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7.3.3 </a:t>
            </a:r>
            <a:r>
              <a:rPr lang="ko-KR" altLang="en-US" sz="1350" b="1" dirty="0" err="1" smtClean="0">
                <a:latin typeface="+mn-ea"/>
              </a:rPr>
              <a:t>서블릿</a:t>
            </a:r>
            <a:r>
              <a:rPr lang="ko-KR" altLang="en-US" sz="1350" b="1" dirty="0" smtClean="0">
                <a:latin typeface="+mn-ea"/>
              </a:rPr>
              <a:t> </a:t>
            </a:r>
            <a:r>
              <a:rPr lang="ko-KR" altLang="en-US" sz="1350" b="1" dirty="0" err="1" smtClean="0">
                <a:latin typeface="+mn-ea"/>
              </a:rPr>
              <a:t>매핑에</a:t>
            </a:r>
            <a:r>
              <a:rPr lang="ko-KR" altLang="en-US" sz="1350" b="1" dirty="0" smtClean="0">
                <a:latin typeface="+mn-ea"/>
              </a:rPr>
              <a:t> 따른 컨트롤러 경로 </a:t>
            </a:r>
            <a:r>
              <a:rPr lang="ko-KR" altLang="en-US" sz="1350" b="1" dirty="0" err="1" smtClean="0">
                <a:latin typeface="+mn-ea"/>
              </a:rPr>
              <a:t>매핑과</a:t>
            </a:r>
            <a:r>
              <a:rPr lang="ko-KR" altLang="en-US" sz="1350" b="1" dirty="0" smtClean="0">
                <a:latin typeface="+mn-ea"/>
              </a:rPr>
              <a:t> 디폴트 </a:t>
            </a:r>
            <a:r>
              <a:rPr lang="ko-KR" altLang="en-US" sz="1350" b="1" dirty="0" err="1" smtClean="0">
                <a:latin typeface="+mn-ea"/>
              </a:rPr>
              <a:t>서블릿</a:t>
            </a:r>
            <a:r>
              <a:rPr lang="ko-KR" altLang="en-US" sz="1350" b="1" dirty="0" smtClean="0">
                <a:latin typeface="+mn-ea"/>
              </a:rPr>
              <a:t> 설정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2514" y="271886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servlet-mapping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dispatcher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servlet-name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-pattern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*.do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-pattern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servlet-mapping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2514" y="354422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@Controller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HelloController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{</a:t>
            </a:r>
          </a:p>
          <a:p>
            <a:endParaRPr lang="ko-KR" altLang="en-US" sz="1000" dirty="0">
              <a:latin typeface="Bitstream Vera Sans Mono nanum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"/hello.do"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String hello(Model model) {</a:t>
            </a: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</a:t>
            </a:r>
            <a:r>
              <a:rPr lang="en-US" altLang="ko-KR" sz="1000" u="sng" dirty="0" err="1">
                <a:solidFill>
                  <a:srgbClr val="000000"/>
                </a:solidFill>
                <a:latin typeface="Bitstream Vera Sans Mono nanum"/>
              </a:rPr>
              <a:t>addAttribute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/>
              </a:rPr>
              <a:t>"greeting"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ko-KR" altLang="en-US" sz="1000" u="sng" dirty="0">
                <a:solidFill>
                  <a:srgbClr val="2A00FF"/>
                </a:solidFill>
                <a:latin typeface="Bitstream Vera Sans Mono nanum"/>
              </a:rPr>
              <a:t>안녕하세요</a:t>
            </a:r>
            <a:r>
              <a:rPr lang="en-US" altLang="ko-KR" sz="1000" u="sng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);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"hello"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81023" y="4985139"/>
            <a:ext cx="801794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sz="1350" b="1" dirty="0" err="1" smtClean="0">
                <a:latin typeface="+mn-ea"/>
              </a:rPr>
              <a:t>HandlerMapping</a:t>
            </a:r>
            <a:r>
              <a:rPr lang="en-US" altLang="ko-KR" sz="1350" b="1" dirty="0" smtClean="0">
                <a:latin typeface="+mn-ea"/>
              </a:rPr>
              <a:t> </a:t>
            </a:r>
            <a:r>
              <a:rPr lang="ko-KR" altLang="en-US" sz="1350" b="1" dirty="0" smtClean="0">
                <a:latin typeface="+mn-ea"/>
              </a:rPr>
              <a:t>자세한 건 </a:t>
            </a:r>
            <a:r>
              <a:rPr lang="en-US" altLang="ko-KR" sz="1350" b="1" dirty="0" smtClean="0">
                <a:latin typeface="+mn-ea"/>
              </a:rPr>
              <a:t>7.14</a:t>
            </a:r>
            <a:r>
              <a:rPr lang="ko-KR" altLang="en-US" sz="1350" b="1" dirty="0" smtClean="0">
                <a:latin typeface="+mn-ea"/>
              </a:rPr>
              <a:t>장에서</a:t>
            </a:r>
            <a:endParaRPr lang="ko-KR" altLang="en-US" sz="13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7.4.1 @Controller/@</a:t>
            </a:r>
            <a:r>
              <a:rPr lang="en-US" altLang="ko-KR" sz="1350" b="1" dirty="0" err="1" smtClean="0">
                <a:latin typeface="+mn-ea"/>
              </a:rPr>
              <a:t>RequestMapping</a:t>
            </a:r>
            <a:r>
              <a:rPr lang="en-US" altLang="ko-KR" sz="1350" b="1" dirty="0" smtClean="0">
                <a:latin typeface="+mn-ea"/>
              </a:rPr>
              <a:t>/Model</a:t>
            </a:r>
            <a:r>
              <a:rPr lang="ko-KR" altLang="en-US" sz="1350" b="1" dirty="0" smtClean="0">
                <a:latin typeface="+mn-ea"/>
              </a:rPr>
              <a:t>을 이용한 컨트롤러 구현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5603" y="1222146"/>
            <a:ext cx="62048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@Controller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EventController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{</a:t>
            </a:r>
          </a:p>
          <a:p>
            <a:pPr lvl="1"/>
            <a:endParaRPr lang="ko-KR" altLang="en-US" sz="1000" dirty="0">
              <a:latin typeface="Bitstream Vera Sans Mono nanum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"/event/list"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</a:t>
            </a: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String 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Bitstream Vera Sans Mono nanum"/>
              </a:rPr>
              <a:t>list(Model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model) {</a:t>
            </a:r>
          </a:p>
          <a:p>
            <a:pPr lvl="2"/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List&lt;Event&gt; </a:t>
            </a:r>
            <a:r>
              <a:rPr lang="en-US" altLang="ko-KR" sz="1000" u="sng" dirty="0" err="1">
                <a:solidFill>
                  <a:srgbClr val="000000"/>
                </a:solidFill>
                <a:latin typeface="Bitstream Vera Sans Mono nanum"/>
              </a:rPr>
              <a:t>eventList</a:t>
            </a:r>
            <a:r>
              <a:rPr lang="en-US" altLang="ko-KR" sz="1000" u="sng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u="sng" dirty="0" smtClean="0">
                <a:solidFill>
                  <a:srgbClr val="000000"/>
                </a:solidFill>
                <a:latin typeface="Bitstream Vera Sans Mono nanum"/>
              </a:rPr>
              <a:t>= </a:t>
            </a:r>
            <a:r>
              <a:rPr lang="en-US" altLang="ko-KR" sz="1000" u="sng" dirty="0" err="1" smtClean="0">
                <a:solidFill>
                  <a:srgbClr val="000000"/>
                </a:solidFill>
                <a:latin typeface="Bitstream Vera Sans Mono nanum"/>
              </a:rPr>
              <a:t>eventService.getOpenedEventList</a:t>
            </a:r>
            <a:r>
              <a:rPr lang="en-US" altLang="ko-KR" sz="1000" u="sng" dirty="0" smtClean="0">
                <a:solidFill>
                  <a:srgbClr val="000000"/>
                </a:solidFill>
                <a:latin typeface="Bitstream Vera Sans Mono nanum"/>
              </a:rPr>
              <a:t>();</a:t>
            </a:r>
            <a:endParaRPr lang="en-US" altLang="ko-KR" sz="1000" u="sng" dirty="0">
              <a:solidFill>
                <a:srgbClr val="000000"/>
              </a:solidFill>
              <a:latin typeface="Bitstream Vera Sans Mono nanum"/>
            </a:endParaRPr>
          </a:p>
          <a:p>
            <a:pPr lvl="2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model.addAttribute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eventList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eventList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);</a:t>
            </a:r>
            <a:endParaRPr lang="en-US" altLang="ko-KR" sz="1000" dirty="0">
              <a:solidFill>
                <a:srgbClr val="000000"/>
              </a:solidFill>
              <a:latin typeface="Bitstream Vera Sans Mono nanum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"event/list"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566057" y="2840898"/>
            <a:ext cx="656045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c:forEach</a:t>
            </a:r>
            <a:r>
              <a:rPr lang="en-US" altLang="ko-KR" sz="1000" dirty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"event" </a:t>
            </a:r>
            <a:r>
              <a:rPr lang="en-US" altLang="ko-KR" sz="1000" i="1" dirty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items</a:t>
            </a:r>
            <a:r>
              <a:rPr lang="en-US" altLang="ko-KR" sz="1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${</a:t>
            </a:r>
            <a:r>
              <a:rPr lang="en-US" altLang="ko-KR" sz="1000" i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eventList</a:t>
            </a:r>
            <a:r>
              <a:rPr lang="en-US" altLang="ko-KR" sz="1000" i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en-US" altLang="ko-KR" sz="1000" i="1" dirty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dirty="0" smtClea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1000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</a:t>
            </a:r>
            <a:r>
              <a:rPr lang="en-US" altLang="ko-KR" sz="1000" dirty="0" smtClea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1000" dirty="0" err="1" smtClea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i="1" dirty="0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"/spring4-chap07/event/</a:t>
            </a:r>
            <a:r>
              <a:rPr lang="en-US" altLang="ko-KR" sz="1000" i="1" dirty="0" err="1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detail?id</a:t>
            </a:r>
            <a:r>
              <a:rPr lang="en-US" altLang="ko-KR" sz="1000" i="1" dirty="0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i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${event.id}</a:t>
            </a:r>
            <a:r>
              <a:rPr lang="en-US" altLang="ko-KR" sz="1000" i="1" dirty="0" smtClea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000" i="1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000" i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${event.name} [${</a:t>
            </a:r>
            <a:r>
              <a:rPr lang="en-US" altLang="ko-KR" sz="1000" i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event.type</a:t>
            </a:r>
            <a:r>
              <a:rPr lang="en-US" altLang="ko-KR" sz="1000" i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}]</a:t>
            </a:r>
            <a:r>
              <a:rPr lang="en-US" altLang="ko-KR" sz="1000" i="1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i="1" dirty="0" smtClea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000" i="1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en-US" altLang="ko-KR" sz="1000" i="1" dirty="0" smtClea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</a:t>
            </a:r>
            <a:r>
              <a:rPr lang="en-US" altLang="ko-KR" sz="1000" i="1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vl="1"/>
            <a:r>
              <a:rPr lang="en-US" altLang="ko-KR" sz="1000" dirty="0" smtClea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c:forEach</a:t>
            </a:r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000" dirty="0" err="1">
                <a:solidFill>
                  <a:srgbClr val="3F7F7F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ul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4829" y="2198914"/>
            <a:ext cx="642028" cy="17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6" idx="2"/>
          </p:cNvCxnSpPr>
          <p:nvPr/>
        </p:nvCxnSpPr>
        <p:spPr>
          <a:xfrm>
            <a:off x="2835843" y="2373085"/>
            <a:ext cx="371814" cy="7112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840514" y="162427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/event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/>
              </a:rPr>
              <a:t>/list"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Bitstream Vera Sans Mono nanum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ModelAndView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list() 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{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List&lt;Event&gt;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eventList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eventService.getOpenedEventList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();</a:t>
            </a:r>
            <a:endParaRPr lang="en-US" altLang="ko-KR" sz="1000" dirty="0">
              <a:solidFill>
                <a:srgbClr val="000000"/>
              </a:solidFill>
              <a:latin typeface="Bitstream Vera Sans Mono nanum"/>
            </a:endParaRP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ModelAndView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modelView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new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ModelAndView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();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modelView.setViewName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"event/list"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modelView.addObject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eventList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eventList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); 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Bitstream Vera Sans Mono nanum"/>
              </a:rPr>
              <a:t>modelView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6702201" y="2431143"/>
            <a:ext cx="642028" cy="17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>
            <a:off x="3708400" y="2605314"/>
            <a:ext cx="3314815" cy="478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7.4.2 @</a:t>
            </a:r>
            <a:r>
              <a:rPr lang="en-US" altLang="ko-KR" sz="1350" b="1" dirty="0" err="1" smtClean="0">
                <a:latin typeface="+mn-ea"/>
              </a:rPr>
              <a:t>RequestMapping</a:t>
            </a:r>
            <a:r>
              <a:rPr lang="ko-KR" altLang="en-US" sz="1350" b="1" dirty="0" smtClean="0">
                <a:latin typeface="+mn-ea"/>
              </a:rPr>
              <a:t>을 이용한 요청 </a:t>
            </a:r>
            <a:r>
              <a:rPr lang="ko-KR" altLang="en-US" sz="1350" b="1" dirty="0" err="1" smtClean="0">
                <a:latin typeface="+mn-ea"/>
              </a:rPr>
              <a:t>매핑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@</a:t>
            </a:r>
            <a:r>
              <a:rPr lang="en-US" altLang="ko-KR" sz="1350" b="1" dirty="0" err="1" smtClean="0">
                <a:latin typeface="+mn-ea"/>
              </a:rPr>
              <a:t>PathVariable</a:t>
            </a:r>
            <a:r>
              <a:rPr lang="ko-KR" altLang="en-US" sz="1350" b="1" dirty="0" smtClean="0">
                <a:latin typeface="+mn-ea"/>
              </a:rPr>
              <a:t>을 이용한 경로 변수</a:t>
            </a:r>
            <a:endParaRPr lang="en-US" altLang="ko-KR" sz="1350" b="1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73313" y="1311986"/>
            <a:ext cx="583474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"/members/{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memberId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}/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/>
              </a:rPr>
              <a:t>orders/{</a:t>
            </a:r>
            <a:r>
              <a:rPr lang="en-US" altLang="ko-KR" sz="1000" dirty="0" err="1" smtClean="0">
                <a:solidFill>
                  <a:srgbClr val="2A00FF"/>
                </a:solidFill>
                <a:latin typeface="Bitstream Vera Sans Mono nanum"/>
              </a:rPr>
              <a:t>orderId</a:t>
            </a:r>
            <a:r>
              <a:rPr lang="en-US" altLang="ko-KR" sz="1000" dirty="0" smtClean="0">
                <a:solidFill>
                  <a:srgbClr val="2A00FF"/>
                </a:solidFill>
                <a:latin typeface="Bitstream Vera Sans Mono nanum"/>
              </a:rPr>
              <a:t>}"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/>
              </a:rPr>
              <a:t>)</a:t>
            </a:r>
            <a:endParaRPr lang="en-US" altLang="ko-KR" sz="1000" dirty="0">
              <a:solidFill>
                <a:srgbClr val="000000"/>
              </a:solidFill>
              <a:latin typeface="Bitstream Vera Sans Mono nanum"/>
            </a:endParaRP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String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memberOrders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b="1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b="1" dirty="0" err="1">
                <a:solidFill>
                  <a:srgbClr val="646464"/>
                </a:solidFill>
                <a:latin typeface="Bitstream Vera Sans Mono nanum"/>
              </a:rPr>
              <a:t>PathVariable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/>
              </a:rPr>
              <a:t>memberId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) String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memberId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,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	</a:t>
            </a:r>
            <a:r>
              <a:rPr lang="en-US" altLang="ko-KR" sz="1000" b="1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b="1" dirty="0" err="1">
                <a:solidFill>
                  <a:srgbClr val="646464"/>
                </a:solidFill>
                <a:latin typeface="Bitstream Vera Sans Mono nanum"/>
              </a:rPr>
              <a:t>PathVariable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b="1" dirty="0" smtClean="0">
                <a:solidFill>
                  <a:srgbClr val="2A00FF"/>
                </a:solidFill>
                <a:latin typeface="Bitstream Vera Sans Mono nanum"/>
              </a:rPr>
              <a:t>“</a:t>
            </a:r>
            <a:r>
              <a:rPr lang="en-US" altLang="ko-KR" sz="1000" b="1" dirty="0" err="1" smtClean="0">
                <a:solidFill>
                  <a:srgbClr val="2A00FF"/>
                </a:solidFill>
                <a:latin typeface="Bitstream Vera Sans Mono nanum"/>
              </a:rPr>
              <a:t>orderId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) String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Bitstream Vera Sans Mono nanum"/>
              </a:rPr>
              <a:t>orderId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,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Model model) {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mi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memberService.getMemberInfo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(mi ==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)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/>
              </a:rPr>
              <a:t>	return</a:t>
            </a:r>
            <a:r>
              <a:rPr lang="en-US" altLang="ko-KR" sz="1000" b="1" dirty="0" smtClean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"member/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/>
              </a:rPr>
              <a:t>memberNotFound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model.addAttribute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"member"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mi);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model.addAttribute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"orders"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getOrdersOfMember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));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"member/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/>
              </a:rPr>
              <a:t>memberOrders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2648853" y="1335314"/>
            <a:ext cx="754743" cy="2031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2" idx="3"/>
            <a:endCxn id="17" idx="1"/>
          </p:cNvCxnSpPr>
          <p:nvPr/>
        </p:nvCxnSpPr>
        <p:spPr>
          <a:xfrm>
            <a:off x="3403596" y="1436914"/>
            <a:ext cx="1723801" cy="1560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27397" y="1505857"/>
            <a:ext cx="642028" cy="174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7" idx="2"/>
          </p:cNvCxnSpPr>
          <p:nvPr/>
        </p:nvCxnSpPr>
        <p:spPr>
          <a:xfrm flipH="1">
            <a:off x="5199629" y="1680028"/>
            <a:ext cx="248782" cy="9398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3313" y="3426255"/>
            <a:ext cx="290656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50" b="1" dirty="0" err="1" smtClean="0">
                <a:latin typeface="+mn-ea"/>
              </a:rPr>
              <a:t>정규표현식을</a:t>
            </a:r>
            <a:r>
              <a:rPr lang="ko-KR" altLang="en-US" sz="1350" b="1" dirty="0" smtClean="0">
                <a:latin typeface="+mn-ea"/>
              </a:rPr>
              <a:t> 이용한 경로 </a:t>
            </a:r>
            <a:r>
              <a:rPr lang="ko-KR" altLang="en-US" sz="1350" b="1" dirty="0" err="1" smtClean="0">
                <a:latin typeface="+mn-ea"/>
              </a:rPr>
              <a:t>매핑</a:t>
            </a:r>
            <a:endParaRPr lang="en-US" altLang="ko-KR" sz="1350" b="1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3313" y="3726337"/>
            <a:ext cx="6342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"/files/{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fileId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:[a-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/>
              </a:rPr>
              <a:t>zA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-Z]\\d{3}}"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method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RequestMethod.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/>
              </a:rPr>
              <a:t>GET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String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fileInfo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b="1" u="sng" dirty="0">
                <a:solidFill>
                  <a:srgbClr val="646464"/>
                </a:solidFill>
                <a:latin typeface="Bitstream Vera Sans Mono nanum"/>
              </a:rPr>
              <a:t>@</a:t>
            </a:r>
            <a:r>
              <a:rPr lang="en-US" altLang="ko-KR" sz="1000" b="1" u="sng" dirty="0" err="1">
                <a:solidFill>
                  <a:srgbClr val="646464"/>
                </a:solidFill>
                <a:latin typeface="Bitstream Vera Sans Mono nanum"/>
              </a:rPr>
              <a:t>PathVariable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String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fileId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)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/>
              </a:rPr>
              <a:t>throws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NoFileInfoException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{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fileInfo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getFileInfo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fileId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);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if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(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/>
              </a:rPr>
              <a:t>fileInfo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==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null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) {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throw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>
                <a:solidFill>
                  <a:srgbClr val="7F0055"/>
                </a:solidFill>
                <a:latin typeface="Bitstream Vera Sans Mono nanum"/>
              </a:rPr>
              <a:t>new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/>
              </a:rPr>
              <a:t>NoFileInfoException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/>
              </a:rPr>
              <a:t>();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"files/</a:t>
            </a:r>
            <a:r>
              <a:rPr lang="en-US" altLang="ko-KR" sz="1000" b="1" dirty="0" err="1">
                <a:solidFill>
                  <a:srgbClr val="2A00FF"/>
                </a:solidFill>
                <a:latin typeface="Bitstream Vera Sans Mono nanum"/>
              </a:rPr>
              <a:t>fileInfo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8968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7.4.2 @</a:t>
            </a:r>
            <a:r>
              <a:rPr lang="en-US" altLang="ko-KR" sz="1350" b="1" dirty="0" err="1" smtClean="0">
                <a:latin typeface="+mn-ea"/>
              </a:rPr>
              <a:t>RequestMapping</a:t>
            </a:r>
            <a:r>
              <a:rPr lang="ko-KR" altLang="en-US" sz="1350" b="1" dirty="0" smtClean="0">
                <a:latin typeface="+mn-ea"/>
              </a:rPr>
              <a:t>을 이용한 요청 </a:t>
            </a:r>
            <a:r>
              <a:rPr lang="ko-KR" altLang="en-US" sz="1350" b="1" dirty="0" err="1" smtClean="0">
                <a:latin typeface="+mn-ea"/>
              </a:rPr>
              <a:t>매핑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350" b="1" dirty="0" smtClean="0">
                <a:latin typeface="+mn-ea"/>
              </a:rPr>
              <a:t>Ant </a:t>
            </a:r>
            <a:r>
              <a:rPr lang="ko-KR" altLang="en-US" sz="1350" b="1" dirty="0" smtClean="0">
                <a:latin typeface="+mn-ea"/>
              </a:rPr>
              <a:t>패턴을 이용한 경로 </a:t>
            </a:r>
            <a:r>
              <a:rPr lang="ko-KR" altLang="en-US" sz="1350" b="1" dirty="0" err="1" smtClean="0">
                <a:latin typeface="+mn-ea"/>
              </a:rPr>
              <a:t>매핑</a:t>
            </a:r>
            <a:endParaRPr lang="en-US" altLang="ko-KR" sz="1350" b="1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350" dirty="0" smtClean="0">
                <a:latin typeface="+mn-ea"/>
              </a:rPr>
              <a:t>* - 0</a:t>
            </a:r>
            <a:r>
              <a:rPr lang="ko-KR" altLang="en-US" sz="1350" dirty="0" smtClean="0">
                <a:latin typeface="+mn-ea"/>
              </a:rPr>
              <a:t>개 또는 그 이상의 글자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350" dirty="0" smtClean="0">
                <a:latin typeface="+mn-ea"/>
              </a:rPr>
              <a:t>? – 1</a:t>
            </a:r>
            <a:r>
              <a:rPr lang="ko-KR" altLang="en-US" sz="1350" dirty="0" smtClean="0">
                <a:latin typeface="+mn-ea"/>
              </a:rPr>
              <a:t>개 글자</a:t>
            </a:r>
            <a:endParaRPr lang="en-US" altLang="ko-KR" sz="1350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sz="1350" dirty="0" smtClean="0">
                <a:latin typeface="+mn-ea"/>
              </a:rPr>
              <a:t>** - 00</a:t>
            </a:r>
            <a:r>
              <a:rPr lang="ko-KR" altLang="en-US" sz="1350" dirty="0" smtClean="0">
                <a:latin typeface="+mn-ea"/>
              </a:rPr>
              <a:t>개 또는 그 이상의 </a:t>
            </a:r>
            <a:r>
              <a:rPr lang="ko-KR" altLang="en-US" sz="1350" dirty="0" err="1" smtClean="0">
                <a:latin typeface="+mn-ea"/>
              </a:rPr>
              <a:t>디렉토리</a:t>
            </a:r>
            <a:endParaRPr lang="en-US" altLang="ko-KR" sz="1350" dirty="0">
              <a:latin typeface="+mn-ea"/>
            </a:endParaRPr>
          </a:p>
          <a:p>
            <a:pPr lvl="1"/>
            <a:r>
              <a:rPr lang="en-US" altLang="ko-KR" sz="1350" b="1" dirty="0" smtClean="0">
                <a:solidFill>
                  <a:srgbClr val="0070C0"/>
                </a:solidFill>
                <a:latin typeface="+mn-ea"/>
              </a:rPr>
              <a:t>Ex)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350" dirty="0" smtClean="0">
                <a:latin typeface="+mn-ea"/>
              </a:rPr>
              <a:t>@</a:t>
            </a:r>
            <a:r>
              <a:rPr lang="en-US" altLang="ko-KR" sz="1350" dirty="0" err="1" smtClean="0">
                <a:latin typeface="+mn-ea"/>
              </a:rPr>
              <a:t>RequestMapping</a:t>
            </a:r>
            <a:r>
              <a:rPr lang="en-US" altLang="ko-KR" sz="1350" dirty="0" smtClean="0">
                <a:latin typeface="+mn-ea"/>
              </a:rPr>
              <a:t>(“/member/?*.info”)</a:t>
            </a:r>
            <a:br>
              <a:rPr lang="en-US" altLang="ko-KR" sz="1350" dirty="0" smtClean="0">
                <a:latin typeface="+mn-ea"/>
              </a:rPr>
            </a:br>
            <a:r>
              <a:rPr lang="en-US" altLang="ko-KR" sz="1350" dirty="0" smtClean="0">
                <a:latin typeface="+mn-ea"/>
              </a:rPr>
              <a:t>/member/</a:t>
            </a:r>
            <a:r>
              <a:rPr lang="ko-KR" altLang="en-US" sz="1350" dirty="0" smtClean="0">
                <a:latin typeface="+mn-ea"/>
              </a:rPr>
              <a:t>로 시작하고 확장자가 </a:t>
            </a:r>
            <a:r>
              <a:rPr lang="en-US" altLang="ko-KR" sz="1350" dirty="0" smtClean="0">
                <a:latin typeface="+mn-ea"/>
              </a:rPr>
              <a:t>.info</a:t>
            </a:r>
            <a:r>
              <a:rPr lang="ko-KR" altLang="en-US" sz="1350" dirty="0" smtClean="0">
                <a:latin typeface="+mn-ea"/>
              </a:rPr>
              <a:t>로 끝나는 모든 경로</a:t>
            </a:r>
            <a:endParaRPr lang="en-US" altLang="ko-KR" sz="135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350" dirty="0">
                <a:latin typeface="+mn-ea"/>
              </a:rPr>
              <a:t>@</a:t>
            </a:r>
            <a:r>
              <a:rPr lang="en-US" altLang="ko-KR" sz="1350" dirty="0" err="1">
                <a:latin typeface="+mn-ea"/>
              </a:rPr>
              <a:t>RequestMapping</a:t>
            </a:r>
            <a:r>
              <a:rPr lang="en-US" altLang="ko-KR" sz="1350" dirty="0" smtClean="0">
                <a:latin typeface="+mn-ea"/>
              </a:rPr>
              <a:t>(“/</a:t>
            </a:r>
            <a:r>
              <a:rPr lang="en-US" altLang="ko-KR" sz="1350" dirty="0" err="1" smtClean="0">
                <a:latin typeface="+mn-ea"/>
              </a:rPr>
              <a:t>faq</a:t>
            </a:r>
            <a:r>
              <a:rPr lang="en-US" altLang="ko-KR" sz="1350" dirty="0" smtClean="0">
                <a:latin typeface="+mn-ea"/>
              </a:rPr>
              <a:t>/f?00.fq”)</a:t>
            </a:r>
            <a:r>
              <a:rPr lang="en-US" altLang="ko-KR" sz="1350" dirty="0">
                <a:latin typeface="+mn-ea"/>
              </a:rPr>
              <a:t/>
            </a:r>
            <a:br>
              <a:rPr lang="en-US" altLang="ko-KR" sz="1350" dirty="0">
                <a:latin typeface="+mn-ea"/>
              </a:rPr>
            </a:br>
            <a:r>
              <a:rPr lang="en-US" altLang="ko-KR" sz="1350" dirty="0" smtClean="0">
                <a:latin typeface="+mn-ea"/>
              </a:rPr>
              <a:t>/</a:t>
            </a:r>
            <a:r>
              <a:rPr lang="en-US" altLang="ko-KR" sz="1350" dirty="0" err="1" smtClean="0">
                <a:latin typeface="+mn-ea"/>
              </a:rPr>
              <a:t>faq</a:t>
            </a:r>
            <a:r>
              <a:rPr lang="en-US" altLang="ko-KR" sz="1350" dirty="0" smtClean="0">
                <a:latin typeface="+mn-ea"/>
              </a:rPr>
              <a:t>/f</a:t>
            </a:r>
            <a:r>
              <a:rPr lang="ko-KR" altLang="en-US" sz="1350" dirty="0" smtClean="0">
                <a:latin typeface="+mn-ea"/>
              </a:rPr>
              <a:t>로 </a:t>
            </a:r>
            <a:r>
              <a:rPr lang="ko-KR" altLang="en-US" sz="1350" dirty="0">
                <a:latin typeface="+mn-ea"/>
              </a:rPr>
              <a:t>시작하고 </a:t>
            </a:r>
            <a:r>
              <a:rPr lang="en-US" altLang="ko-KR" sz="1350" dirty="0" smtClean="0">
                <a:latin typeface="+mn-ea"/>
              </a:rPr>
              <a:t>1</a:t>
            </a:r>
            <a:r>
              <a:rPr lang="ko-KR" altLang="en-US" sz="1350" dirty="0" smtClean="0">
                <a:latin typeface="+mn-ea"/>
              </a:rPr>
              <a:t>글자가 사이에 위치하고 </a:t>
            </a:r>
            <a:r>
              <a:rPr lang="en-US" altLang="ko-KR" sz="1350" dirty="0" smtClean="0">
                <a:latin typeface="+mn-ea"/>
              </a:rPr>
              <a:t>00.fq</a:t>
            </a:r>
            <a:r>
              <a:rPr lang="ko-KR" altLang="en-US" sz="1350" dirty="0" smtClean="0">
                <a:latin typeface="+mn-ea"/>
              </a:rPr>
              <a:t>로 끝나는 모든 경로</a:t>
            </a:r>
            <a:endParaRPr lang="en-US" altLang="ko-KR" sz="1350" dirty="0" smtClean="0"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350" dirty="0">
                <a:latin typeface="+mn-ea"/>
              </a:rPr>
              <a:t>@</a:t>
            </a:r>
            <a:r>
              <a:rPr lang="en-US" altLang="ko-KR" sz="1350" dirty="0" err="1">
                <a:latin typeface="+mn-ea"/>
              </a:rPr>
              <a:t>RequestMapping</a:t>
            </a:r>
            <a:r>
              <a:rPr lang="en-US" altLang="ko-KR" sz="1350" dirty="0" smtClean="0">
                <a:latin typeface="+mn-ea"/>
              </a:rPr>
              <a:t>(“/folders/**/files”)</a:t>
            </a:r>
            <a:r>
              <a:rPr lang="en-US" altLang="ko-KR" sz="1350" dirty="0">
                <a:latin typeface="+mn-ea"/>
              </a:rPr>
              <a:t/>
            </a:r>
            <a:br>
              <a:rPr lang="en-US" altLang="ko-KR" sz="1350" dirty="0">
                <a:latin typeface="+mn-ea"/>
              </a:rPr>
            </a:br>
            <a:r>
              <a:rPr lang="en-US" altLang="ko-KR" sz="1350" dirty="0" smtClean="0">
                <a:latin typeface="+mn-ea"/>
              </a:rPr>
              <a:t>/folders/</a:t>
            </a:r>
            <a:r>
              <a:rPr lang="ko-KR" altLang="en-US" sz="1350" dirty="0" smtClean="0">
                <a:latin typeface="+mn-ea"/>
              </a:rPr>
              <a:t>로 </a:t>
            </a:r>
            <a:r>
              <a:rPr lang="ko-KR" altLang="en-US" sz="1350" dirty="0">
                <a:latin typeface="+mn-ea"/>
              </a:rPr>
              <a:t>시작하고 </a:t>
            </a:r>
            <a:r>
              <a:rPr lang="ko-KR" altLang="en-US" sz="1350" dirty="0" smtClean="0">
                <a:latin typeface="+mn-ea"/>
              </a:rPr>
              <a:t>중간에 </a:t>
            </a:r>
            <a:r>
              <a:rPr lang="en-US" altLang="ko-KR" sz="1350" dirty="0" smtClean="0">
                <a:latin typeface="+mn-ea"/>
              </a:rPr>
              <a:t>0</a:t>
            </a:r>
            <a:r>
              <a:rPr lang="ko-KR" altLang="en-US" sz="1350" dirty="0" smtClean="0">
                <a:latin typeface="+mn-ea"/>
              </a:rPr>
              <a:t>개 이상의 중간 경로가 존재하고 </a:t>
            </a:r>
            <a:r>
              <a:rPr lang="en-US" altLang="ko-KR" sz="1350" dirty="0" smtClean="0">
                <a:latin typeface="+mn-ea"/>
              </a:rPr>
              <a:t>/files</a:t>
            </a:r>
            <a:r>
              <a:rPr lang="ko-KR" altLang="en-US" sz="1350" dirty="0" smtClean="0">
                <a:latin typeface="+mn-ea"/>
              </a:rPr>
              <a:t>로 끝나는 </a:t>
            </a:r>
            <a:r>
              <a:rPr lang="ko-KR" altLang="en-US" sz="1350" dirty="0">
                <a:latin typeface="+mn-ea"/>
              </a:rPr>
              <a:t>모든 경로</a:t>
            </a: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3313" y="3588488"/>
            <a:ext cx="51908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처리 가능한 요청 </a:t>
            </a:r>
            <a:r>
              <a:rPr lang="ko-KR" altLang="en-US" sz="1350" b="1" dirty="0" err="1" smtClean="0">
                <a:latin typeface="+mn-ea"/>
              </a:rPr>
              <a:t>컨텐트</a:t>
            </a:r>
            <a:r>
              <a:rPr lang="ko-KR" altLang="en-US" sz="1350" b="1" dirty="0" smtClean="0">
                <a:latin typeface="+mn-ea"/>
              </a:rPr>
              <a:t> 타입</a:t>
            </a:r>
            <a:r>
              <a:rPr lang="en-US" altLang="ko-KR" sz="1350" b="1" dirty="0" smtClean="0">
                <a:latin typeface="+mn-ea"/>
              </a:rPr>
              <a:t>/</a:t>
            </a:r>
            <a:r>
              <a:rPr lang="ko-KR" altLang="en-US" sz="1350" b="1" dirty="0" smtClean="0">
                <a:latin typeface="+mn-ea"/>
              </a:rPr>
              <a:t>응답 가능한 </a:t>
            </a:r>
            <a:r>
              <a:rPr lang="ko-KR" altLang="en-US" sz="1350" b="1" dirty="0" err="1" smtClean="0">
                <a:latin typeface="+mn-ea"/>
              </a:rPr>
              <a:t>컨텐트</a:t>
            </a:r>
            <a:r>
              <a:rPr lang="ko-KR" altLang="en-US" sz="1350" b="1" dirty="0" smtClean="0">
                <a:latin typeface="+mn-ea"/>
              </a:rPr>
              <a:t> 타입 한정</a:t>
            </a:r>
            <a:endParaRPr lang="en-US" altLang="ko-KR" sz="1350" b="1" dirty="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313" y="3810368"/>
            <a:ext cx="7169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000" dirty="0">
                <a:solidFill>
                  <a:srgbClr val="646464"/>
                </a:solidFill>
                <a:latin typeface="Bitstream Vera Sans Mono nanum"/>
              </a:rPr>
              <a:t>@RequestMapping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fr-FR" altLang="ko-KR" sz="1000" dirty="0">
                <a:solidFill>
                  <a:srgbClr val="2A00FF"/>
                </a:solidFill>
                <a:latin typeface="Bitstream Vera Sans Mono nanum"/>
              </a:rPr>
              <a:t>"/members"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fr-FR" altLang="ko-KR" sz="1000" b="1" dirty="0">
                <a:solidFill>
                  <a:srgbClr val="000000"/>
                </a:solidFill>
                <a:latin typeface="Bitstream Vera Sans Mono nanum"/>
              </a:rPr>
              <a:t>consumes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fr-FR" altLang="ko-KR" sz="1000" dirty="0">
                <a:solidFill>
                  <a:srgbClr val="2A00FF"/>
                </a:solidFill>
                <a:latin typeface="Bitstream Vera Sans Mono nanum"/>
              </a:rPr>
              <a:t>"application/json"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, </a:t>
            </a:r>
            <a:r>
              <a:rPr lang="fr-FR" altLang="ko-KR" sz="1000" b="1" dirty="0">
                <a:solidFill>
                  <a:srgbClr val="000000"/>
                </a:solidFill>
                <a:latin typeface="Bitstream Vera Sans Mono nanum"/>
              </a:rPr>
              <a:t>produces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=</a:t>
            </a:r>
            <a:r>
              <a:rPr lang="fr-FR" altLang="ko-KR" sz="1000" dirty="0">
                <a:solidFill>
                  <a:srgbClr val="2A00FF"/>
                </a:solidFill>
                <a:latin typeface="Bitstream Vera Sans Mono nanum"/>
              </a:rPr>
              <a:t>"application/json"</a:t>
            </a:r>
            <a:r>
              <a:rPr lang="fr-FR" altLang="ko-KR" sz="1000" dirty="0">
                <a:solidFill>
                  <a:srgbClr val="000000"/>
                </a:solidFill>
                <a:latin typeface="Bitstream Vera Sans Mono nanum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String members(Model model) {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List&lt;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MemberInfo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&gt; members = </a:t>
            </a:r>
            <a:r>
              <a:rPr lang="en-US" altLang="ko-KR" sz="1000" dirty="0" err="1">
                <a:solidFill>
                  <a:srgbClr val="0000C0"/>
                </a:solidFill>
                <a:latin typeface="Bitstream Vera Sans Mono nanum"/>
              </a:rPr>
              <a:t>memberService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.getMembers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();</a:t>
            </a:r>
          </a:p>
          <a:p>
            <a:pPr lvl="1"/>
            <a:r>
              <a:rPr lang="en-US" altLang="ko-KR" sz="1000" dirty="0" err="1">
                <a:solidFill>
                  <a:srgbClr val="000000"/>
                </a:solidFill>
                <a:latin typeface="Bitstream Vera Sans Mono nanum"/>
              </a:rPr>
              <a:t>model.addAttribute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/>
              </a:rPr>
              <a:t>"members"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, members);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 </a:t>
            </a:r>
            <a:r>
              <a:rPr lang="en-US" altLang="ko-KR" sz="1000" b="1" dirty="0">
                <a:solidFill>
                  <a:srgbClr val="2A00FF"/>
                </a:solidFill>
                <a:latin typeface="Bitstream Vera Sans Mono nanum"/>
              </a:rPr>
              <a:t>"member/members"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Bitstream Vera Sans Mono nanum"/>
              </a:rPr>
              <a:t>}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784401" y="3866798"/>
            <a:ext cx="626807" cy="145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81217" y="3874054"/>
            <a:ext cx="626807" cy="145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0267" y="4897870"/>
            <a:ext cx="36667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헤더 </a:t>
            </a:r>
            <a:r>
              <a:rPr lang="en-US" altLang="ko-KR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Content-Type</a:t>
            </a:r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350" dirty="0">
                <a:solidFill>
                  <a:srgbClr val="C00000"/>
                </a:solidFill>
                <a:latin typeface="맑은 고딕" panose="020B0503020000020004" pitchFamily="50" charset="-127"/>
              </a:rPr>
              <a:t>“application/</a:t>
            </a:r>
            <a:r>
              <a:rPr lang="en-US" altLang="ko-KR" sz="135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json</a:t>
            </a:r>
            <a:r>
              <a:rPr lang="en-US" altLang="ko-KR" sz="1350" dirty="0">
                <a:solidFill>
                  <a:srgbClr val="C00000"/>
                </a:solidFill>
                <a:latin typeface="맑은 고딕" panose="020B0503020000020004" pitchFamily="50" charset="-127"/>
              </a:rPr>
              <a:t>”</a:t>
            </a:r>
            <a:endParaRPr lang="ko-KR" altLang="en-US" sz="135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99533" y="4897870"/>
            <a:ext cx="36667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 헤더 </a:t>
            </a:r>
            <a:r>
              <a:rPr lang="en-US" altLang="ko-KR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Content-Type</a:t>
            </a:r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350" dirty="0">
                <a:solidFill>
                  <a:srgbClr val="C00000"/>
                </a:solidFill>
                <a:latin typeface="맑은 고딕" panose="020B0503020000020004" pitchFamily="50" charset="-127"/>
              </a:rPr>
              <a:t>“application/</a:t>
            </a:r>
            <a:r>
              <a:rPr lang="en-US" altLang="ko-KR" sz="135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json</a:t>
            </a:r>
            <a:r>
              <a:rPr lang="en-US" altLang="ko-KR" sz="1350" dirty="0">
                <a:solidFill>
                  <a:srgbClr val="C00000"/>
                </a:solidFill>
                <a:latin typeface="맑은 고딕" panose="020B0503020000020004" pitchFamily="50" charset="-127"/>
              </a:rPr>
              <a:t>”</a:t>
            </a:r>
            <a:endParaRPr lang="ko-KR" altLang="en-US" sz="135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2374491" y="4011913"/>
            <a:ext cx="535623" cy="94354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9" idx="0"/>
          </p:cNvCxnSpPr>
          <p:nvPr/>
        </p:nvCxnSpPr>
        <p:spPr>
          <a:xfrm>
            <a:off x="5294621" y="4019169"/>
            <a:ext cx="1238299" cy="8787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2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194" y="756901"/>
            <a:ext cx="864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7.4.3 HTTP </a:t>
            </a:r>
            <a:r>
              <a:rPr lang="ko-KR" altLang="en-US" sz="1350" b="1" dirty="0" smtClean="0">
                <a:latin typeface="+mn-ea"/>
              </a:rPr>
              <a:t>요청 </a:t>
            </a:r>
            <a:r>
              <a:rPr lang="ko-KR" altLang="en-US" sz="1350" b="1" dirty="0" err="1" smtClean="0">
                <a:latin typeface="+mn-ea"/>
              </a:rPr>
              <a:t>파라미터와</a:t>
            </a:r>
            <a:r>
              <a:rPr lang="ko-KR" altLang="en-US" sz="1350" b="1" dirty="0" smtClean="0">
                <a:latin typeface="+mn-ea"/>
              </a:rPr>
              <a:t> 폼 데이터 처리</a:t>
            </a:r>
            <a:endParaRPr lang="ko-KR" altLang="en-US" sz="1350" b="1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350" b="1" dirty="0" smtClean="0">
                <a:latin typeface="+mn-ea"/>
              </a:rPr>
              <a:t>커맨드 객체를 이용한 폼 전송 처리하기</a:t>
            </a:r>
            <a:r>
              <a:rPr lang="en-US" altLang="ko-KR" sz="1350" b="1" dirty="0" smtClean="0">
                <a:latin typeface="+mn-ea"/>
              </a:rPr>
              <a:t/>
            </a:r>
            <a:br>
              <a:rPr lang="en-US" altLang="ko-KR" sz="1350" b="1" dirty="0" smtClean="0">
                <a:latin typeface="+mn-ea"/>
              </a:rPr>
            </a:br>
            <a:r>
              <a:rPr lang="ko-KR" altLang="en-US" sz="1350" b="1" dirty="0" smtClean="0">
                <a:latin typeface="+mn-ea"/>
              </a:rPr>
              <a:t>커맨드 객체 </a:t>
            </a:r>
            <a:r>
              <a:rPr lang="en-US" altLang="ko-KR" sz="1350" b="1" dirty="0" smtClean="0">
                <a:latin typeface="+mn-ea"/>
              </a:rPr>
              <a:t>: </a:t>
            </a:r>
            <a:r>
              <a:rPr lang="en-US" altLang="ko-KR" sz="1350" dirty="0" smtClean="0">
                <a:latin typeface="+mn-ea"/>
              </a:rPr>
              <a:t>http </a:t>
            </a:r>
            <a:r>
              <a:rPr lang="ko-KR" altLang="en-US" sz="1350" dirty="0" smtClean="0">
                <a:latin typeface="+mn-ea"/>
              </a:rPr>
              <a:t>요청 </a:t>
            </a:r>
            <a:r>
              <a:rPr lang="ko-KR" altLang="en-US" sz="1350" dirty="0" err="1" smtClean="0">
                <a:latin typeface="+mn-ea"/>
              </a:rPr>
              <a:t>파라미터</a:t>
            </a:r>
            <a:r>
              <a:rPr lang="ko-KR" altLang="en-US" sz="1350" dirty="0" smtClean="0">
                <a:latin typeface="+mn-ea"/>
              </a:rPr>
              <a:t> 값을 전달받을 때 사용되는 객체</a:t>
            </a:r>
            <a:endParaRPr lang="en-US" altLang="ko-KR" sz="1350" b="1" dirty="0" smtClean="0">
              <a:latin typeface="+mn-ea"/>
            </a:endParaRPr>
          </a:p>
          <a:p>
            <a:pPr marL="1257300" lvl="2" indent="-342900">
              <a:buFont typeface="+mj-ea"/>
              <a:buAutoNum type="circleNumDbPlain"/>
            </a:pPr>
            <a:endParaRPr lang="en-US" altLang="ko-KR" sz="1350" dirty="0" smtClean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53024"/>
            <a:ext cx="2732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스프링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 :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기본기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5690" y="148901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method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"post"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pPr lvl="1"/>
            <a:r>
              <a:rPr lang="ko-KR" altLang="en-US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이메일</a:t>
            </a:r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"email"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1"/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이름 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"name"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1"/>
            <a:r>
              <a:rPr lang="ko-KR" altLang="en-US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암화</a:t>
            </a:r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: 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"text"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name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"password"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/&gt;</a:t>
            </a:r>
          </a:p>
          <a:p>
            <a:pPr lvl="1"/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input </a:t>
            </a:r>
            <a:r>
              <a:rPr lang="en-US" altLang="ko-KR" sz="1000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"submit" </a:t>
            </a:r>
            <a:r>
              <a:rPr lang="en-US" altLang="ko-KR" sz="1000" i="1" dirty="0">
                <a:solidFill>
                  <a:srgbClr val="7F007F"/>
                </a:solidFill>
                <a:latin typeface="Bitstream Vera Sans Mono nanum" panose="020B0609030804020204" pitchFamily="49" charset="0"/>
              </a:rPr>
              <a:t>value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=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ko-KR" altLang="en-US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가입</a:t>
            </a:r>
            <a:r>
              <a:rPr lang="en-US" altLang="ko-KR" sz="1000" i="1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i="1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Bitstream Vera Sans Mono nanum" panose="020B0609030804020204" pitchFamily="49" charset="0"/>
              </a:rPr>
              <a:t>form</a:t>
            </a:r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&gt;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4572000" y="148901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email;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name;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private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password;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String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getEmail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() {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email;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void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setEmail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(String email) {</a:t>
            </a:r>
          </a:p>
          <a:p>
            <a:pPr lvl="1"/>
            <a:r>
              <a:rPr lang="en-US" altLang="ko-KR" sz="1000" b="1" dirty="0" err="1">
                <a:solidFill>
                  <a:srgbClr val="7F0055"/>
                </a:solidFill>
                <a:latin typeface="Bitstream Vera Sans Mono nanum" panose="020B0609030804020204" pitchFamily="49" charset="0"/>
              </a:rPr>
              <a:t>this</a:t>
            </a:r>
            <a:r>
              <a:rPr lang="en-US" altLang="ko-KR" sz="1000" b="1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.email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= email;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r>
              <a:rPr lang="en-US" altLang="ko-KR" sz="1000" dirty="0" smtClean="0">
                <a:latin typeface="Bitstream Vera Sans Mono nanum" panose="020B0609030804020204" pitchFamily="49" charset="0"/>
              </a:rPr>
              <a:t>…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443113" y="3372080"/>
            <a:ext cx="61943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@Controller</a:t>
            </a:r>
          </a:p>
          <a:p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"/member/</a:t>
            </a:r>
            <a:r>
              <a:rPr lang="en-US" altLang="ko-KR" sz="1000" dirty="0" err="1">
                <a:solidFill>
                  <a:srgbClr val="2A00FF"/>
                </a:solidFill>
                <a:latin typeface="Bitstream Vera Sans Mono nanum" panose="020B0609030804020204" pitchFamily="49" charset="0"/>
              </a:rPr>
              <a:t>regist</a:t>
            </a:r>
            <a:r>
              <a:rPr lang="en-US" altLang="ko-KR" sz="1000" dirty="0">
                <a:solidFill>
                  <a:srgbClr val="2A00FF"/>
                </a:solidFill>
                <a:latin typeface="Bitstream Vera Sans Mono nanum" panose="020B060903080402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class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RegistrationController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{</a:t>
            </a:r>
          </a:p>
          <a:p>
            <a:pPr lvl="1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pPr lvl="1"/>
            <a:r>
              <a:rPr lang="en-US" altLang="ko-KR" sz="1000" dirty="0">
                <a:solidFill>
                  <a:srgbClr val="646464"/>
                </a:solidFill>
                <a:latin typeface="Bitstream Vera Sans Mono nanum" panose="020B060903080402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Bitstream Vera Sans Mono nanum" panose="020B0609030804020204" pitchFamily="49" charset="0"/>
              </a:rPr>
              <a:t>RequestMapping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(method = </a:t>
            </a:r>
            <a:r>
              <a:rPr lang="en-US" altLang="ko-KR" sz="1000" dirty="0" err="1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RequestMethod.</a:t>
            </a:r>
            <a:r>
              <a:rPr lang="en-US" altLang="ko-KR" sz="1000" i="1" dirty="0" err="1">
                <a:solidFill>
                  <a:srgbClr val="0000C0"/>
                </a:solidFill>
                <a:latin typeface="Bitstream Vera Sans Mono nanum" panose="020B0609030804020204" pitchFamily="49" charset="0"/>
              </a:rPr>
              <a:t>POST</a:t>
            </a:r>
            <a:r>
              <a:rPr lang="en-US" altLang="ko-KR" sz="1000" i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</a:t>
            </a:r>
          </a:p>
          <a:p>
            <a:pPr lvl="1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public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String </a:t>
            </a:r>
            <a:r>
              <a:rPr lang="en-US" altLang="ko-KR" sz="1000" b="1" u="sng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regist</a:t>
            </a:r>
            <a:r>
              <a:rPr lang="en-US" altLang="ko-KR" sz="1000" b="1" u="sng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( </a:t>
            </a:r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dirty="0" err="1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) 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{</a:t>
            </a:r>
          </a:p>
          <a:p>
            <a:pPr lvl="2"/>
            <a:r>
              <a:rPr lang="en-US" altLang="ko-KR" sz="1000" b="1" dirty="0" smtClean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…</a:t>
            </a:r>
            <a:endParaRPr lang="en-US" altLang="ko-KR" sz="1000" b="1" dirty="0">
              <a:solidFill>
                <a:srgbClr val="000000"/>
              </a:solidFill>
              <a:latin typeface="Bitstream Vera Sans Mono nanum" panose="020B0609030804020204" pitchFamily="49" charset="0"/>
            </a:endParaRPr>
          </a:p>
          <a:p>
            <a:pPr lvl="2"/>
            <a:r>
              <a:rPr lang="en-US" altLang="ko-KR" sz="1000" b="1" dirty="0">
                <a:solidFill>
                  <a:srgbClr val="7F0055"/>
                </a:solidFill>
                <a:latin typeface="Bitstream Vera Sans Mono nanum" panose="020B0609030804020204" pitchFamily="49" charset="0"/>
              </a:rPr>
              <a:t>return</a:t>
            </a:r>
            <a:r>
              <a:rPr lang="en-US" altLang="ko-KR" sz="1000" b="1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 </a:t>
            </a:r>
            <a:r>
              <a:rPr lang="en-US" altLang="ko-KR" sz="1000" b="1" i="1" u="sng" dirty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MEMBER_REGISTRATION_FORM</a:t>
            </a:r>
            <a:r>
              <a:rPr lang="en-US" altLang="ko-KR" sz="1000" b="1" i="1" u="sng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;</a:t>
            </a:r>
          </a:p>
          <a:p>
            <a:pPr lvl="1"/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</a:p>
          <a:p>
            <a:pPr lvl="1"/>
            <a:r>
              <a:rPr lang="en-US" altLang="ko-KR" sz="1000" dirty="0" smtClean="0">
                <a:solidFill>
                  <a:srgbClr val="0000C0"/>
                </a:solidFill>
                <a:latin typeface="Bitstream Vera Sans Mono nanum" panose="020B0609030804020204" pitchFamily="49" charset="0"/>
              </a:rPr>
              <a:t>…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350775" y="5149029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&gt;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${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memberRegistRequest</a:t>
            </a:r>
            <a:r>
              <a:rPr lang="en-US" altLang="ko-KR" sz="1000" dirty="0" smtClean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.name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}</a:t>
            </a:r>
            <a:r>
              <a:rPr lang="ko-KR" altLang="en-US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님의 회원 가입을 완료했습니다</a:t>
            </a:r>
            <a:r>
              <a:rPr lang="en-US" altLang="ko-KR" sz="1000" dirty="0">
                <a:solidFill>
                  <a:srgbClr val="000000"/>
                </a:solidFill>
                <a:latin typeface="Bitstream Vera Sans Mono nanum" panose="020B0609030804020204" pitchFamily="49" charset="0"/>
              </a:rPr>
              <a:t>.</a:t>
            </a:r>
          </a:p>
          <a:p>
            <a:endParaRPr lang="ko-KR" altLang="en-US" sz="1000" dirty="0">
              <a:latin typeface="Bitstream Vera Sans Mono nanum" panose="020B0609030804020204" pitchFamily="49" charset="0"/>
            </a:endParaRPr>
          </a:p>
          <a:p>
            <a:r>
              <a:rPr lang="en-US" altLang="ko-KR" sz="1000" dirty="0">
                <a:solidFill>
                  <a:srgbClr val="008080"/>
                </a:solidFill>
                <a:latin typeface="Bitstream Vera Sans Mono nanum" panose="020B060903080402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body</a:t>
            </a:r>
            <a:r>
              <a:rPr lang="en-US" altLang="ko-KR" sz="1000" dirty="0">
                <a:solidFill>
                  <a:srgbClr val="008080"/>
                </a:solidFill>
                <a:highlight>
                  <a:srgbClr val="D4D4D4"/>
                </a:highlight>
                <a:latin typeface="Bitstream Vera Sans Mono nanum" panose="020B0609030804020204" pitchFamily="49" charset="0"/>
              </a:rPr>
              <a:t>&gt;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4430375" y="4284842"/>
            <a:ext cx="1056025" cy="1216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70791" y="4603186"/>
            <a:ext cx="2076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</a:t>
            </a:r>
            <a:r>
              <a:rPr lang="ko-KR" altLang="en-US" sz="1350" dirty="0" err="1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뷰에</a:t>
            </a:r>
            <a:r>
              <a:rPr lang="ko-KR" altLang="en-US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전달된다</a:t>
            </a:r>
            <a:r>
              <a:rPr lang="en-US" altLang="ko-KR" sz="1350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35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8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</TotalTime>
  <Words>1367</Words>
  <Application>Microsoft Office PowerPoint</Application>
  <PresentationFormat>화면 슬라이드 쇼(4:3)</PresentationFormat>
  <Paragraphs>319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Bitstream Vera Sans Mono nanum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장대영</dc:creator>
  <cp:lastModifiedBy>DAEYOUNG JANG</cp:lastModifiedBy>
  <cp:revision>126</cp:revision>
  <dcterms:created xsi:type="dcterms:W3CDTF">2014-11-12T12:21:27Z</dcterms:created>
  <dcterms:modified xsi:type="dcterms:W3CDTF">2015-06-17T10:42:48Z</dcterms:modified>
</cp:coreProperties>
</file>