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8"/>
  </p:notesMasterIdLst>
  <p:sldIdLst>
    <p:sldId id="256" r:id="rId2"/>
    <p:sldId id="262" r:id="rId3"/>
    <p:sldId id="264" r:id="rId4"/>
    <p:sldId id="266" r:id="rId5"/>
    <p:sldId id="267" r:id="rId6"/>
    <p:sldId id="268" r:id="rId7"/>
    <p:sldId id="269" r:id="rId8"/>
    <p:sldId id="271" r:id="rId9"/>
    <p:sldId id="272" r:id="rId10"/>
    <p:sldId id="270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6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34D"/>
    <a:srgbClr val="E872A2"/>
    <a:srgbClr val="43E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1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B616-CC2A-49B6-B5D0-90EABA6E0FC4}" type="datetimeFigureOut">
              <a:rPr lang="en-US" altLang="ko-KR"/>
              <a:t>6/25/2015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E05A-F4AE-49D0-B088-9A8A6D7ECDAC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9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8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sp>
        <p:nvSpPr>
          <p:cNvPr id="21" name="텍스트 개체 틀 20"/>
          <p:cNvSpPr>
            <a:spLocks noGrp="1"/>
          </p:cNvSpPr>
          <p:nvPr>
            <p:ph type="body" sz="quarter" idx="10" hasCustomPrompt="1"/>
          </p:nvPr>
        </p:nvSpPr>
        <p:spPr>
          <a:xfrm>
            <a:off x="813262" y="2000240"/>
            <a:ext cx="8330738" cy="1571636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600" b="0" spc="-113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입력합니다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879207" y="3929069"/>
            <a:ext cx="8264795" cy="500065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lang="ko-KR" altLang="en-US" sz="1500" b="0" kern="1200" spc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부제목을 입력합니다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2" hasCustomPrompt="1"/>
          </p:nvPr>
        </p:nvSpPr>
        <p:spPr>
          <a:xfrm>
            <a:off x="879207" y="4714886"/>
            <a:ext cx="8264795" cy="2857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2012-5-18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1" y="1543401"/>
            <a:ext cx="3166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226334" y="817667"/>
            <a:ext cx="1739579" cy="660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ko-KR" sz="3000" b="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sz="3000" b="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8178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07855" y="698745"/>
            <a:ext cx="8917563" cy="5754597"/>
          </a:xfrm>
          <a:prstGeom prst="roundRect">
            <a:avLst>
              <a:gd name="adj" fmla="val 1209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>
              <a:solidFill>
                <a:srgbClr val="FFFFFF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-1"/>
            <a:ext cx="9144000" cy="477079"/>
          </a:xfrm>
          <a:prstGeom prst="rect">
            <a:avLst/>
          </a:prstGeom>
          <a:pattFill prst="ltDnDiag">
            <a:fgClr>
              <a:srgbClr val="F79646">
                <a:lumMod val="40000"/>
                <a:lumOff val="60000"/>
              </a:srgbClr>
            </a:fgClr>
            <a:bgClr>
              <a:srgbClr val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44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5420449" y="-3001"/>
            <a:ext cx="3622556" cy="339725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5350" y="71104"/>
            <a:ext cx="5207621" cy="392618"/>
          </a:xfrm>
          <a:prstGeom prst="rect">
            <a:avLst/>
          </a:prstGeom>
        </p:spPr>
        <p:txBody>
          <a:bodyPr/>
          <a:lstStyle>
            <a:lvl1pPr algn="l"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101000" y="587377"/>
            <a:ext cx="9043003" cy="683481"/>
          </a:xfrm>
          <a:prstGeom prst="rect">
            <a:avLst/>
          </a:prstGeom>
        </p:spPr>
        <p:txBody>
          <a:bodyPr/>
          <a:lstStyle>
            <a:lvl1pPr algn="l">
              <a:defRPr sz="900" b="1">
                <a:latin typeface="+mj-ea"/>
                <a:ea typeface="+mj-ea"/>
              </a:defRPr>
            </a:lvl1pPr>
            <a:lvl2pPr algn="l">
              <a:defRPr sz="1050"/>
            </a:lvl2pPr>
            <a:lvl3pPr algn="l">
              <a:defRPr sz="900"/>
            </a:lvl3pPr>
            <a:lvl4pPr algn="l">
              <a:defRPr sz="825"/>
            </a:lvl4pPr>
            <a:lvl5pPr algn="l">
              <a:defRPr sz="825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7315203" y="210933"/>
            <a:ext cx="1727689" cy="296863"/>
          </a:xfrm>
          <a:prstGeom prst="rect">
            <a:avLst/>
          </a:prstGeom>
        </p:spPr>
        <p:txBody>
          <a:bodyPr/>
          <a:lstStyle>
            <a:lvl1pPr>
              <a:defRPr sz="825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>
              <a:defRPr sz="788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94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8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A11D-8B41-4B7C-95BC-AE3B1A21B330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6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스터디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Chapter 7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2015-05-31	</a:t>
            </a:r>
          </a:p>
        </p:txBody>
      </p:sp>
    </p:spTree>
    <p:extLst>
      <p:ext uri="{BB962C8B-B14F-4D97-AF65-F5344CB8AC3E}">
        <p14:creationId xmlns:p14="http://schemas.microsoft.com/office/powerpoint/2010/main" val="36056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7.4.4 @</a:t>
            </a:r>
            <a:r>
              <a:rPr lang="en-US" altLang="ko-KR" sz="1350" b="1" dirty="0" err="1" smtClean="0">
                <a:latin typeface="+mn-ea"/>
              </a:rPr>
              <a:t>ModelAttribute</a:t>
            </a:r>
            <a:r>
              <a:rPr lang="ko-KR" altLang="en-US" sz="1350" b="1" dirty="0" smtClean="0">
                <a:latin typeface="+mn-ea"/>
              </a:rPr>
              <a:t>를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이용한 모델 데이터 처리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커맨드 </a:t>
            </a:r>
            <a:r>
              <a:rPr lang="ko-KR" altLang="en-US" sz="1350" b="1" dirty="0" err="1" smtClean="0">
                <a:latin typeface="+mn-ea"/>
              </a:rPr>
              <a:t>객체명</a:t>
            </a:r>
            <a:r>
              <a:rPr lang="ko-KR" altLang="en-US" sz="1350" b="1" dirty="0" smtClean="0">
                <a:latin typeface="+mn-ea"/>
              </a:rPr>
              <a:t> 지정 혹은 공통 모델 처리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40657" y="1264732"/>
            <a:ext cx="63639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ModelAttribute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recEventList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List&lt;Event&gt; recommend() {</a:t>
            </a:r>
          </a:p>
          <a:p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	return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eventService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.getRecommendedEventService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"/list"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list(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SearchOption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option, Model model) {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"event/list"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"/detail"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detail(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HttpServletRequest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request, Model model)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throws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IOException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"event/detail"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44923" y="1453152"/>
            <a:ext cx="1585452" cy="8254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844923" y="1453152"/>
            <a:ext cx="2213774" cy="17177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9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7.5.1 Validator</a:t>
            </a:r>
            <a:r>
              <a:rPr lang="ko-KR" altLang="en-US" sz="1350" b="1" dirty="0" smtClean="0">
                <a:latin typeface="+mn-ea"/>
              </a:rPr>
              <a:t>와 </a:t>
            </a:r>
            <a:r>
              <a:rPr lang="en-US" altLang="ko-KR" sz="1350" b="1" dirty="0" smtClean="0">
                <a:latin typeface="+mn-ea"/>
              </a:rPr>
              <a:t>Errors/</a:t>
            </a:r>
            <a:r>
              <a:rPr lang="en-US" altLang="ko-KR" sz="1350" b="1" dirty="0" err="1" smtClean="0">
                <a:latin typeface="+mn-ea"/>
              </a:rPr>
              <a:t>BindingResult</a:t>
            </a:r>
            <a:r>
              <a:rPr lang="ko-KR" altLang="en-US" sz="1350" b="1" dirty="0" smtClean="0">
                <a:latin typeface="+mn-ea"/>
              </a:rPr>
              <a:t>를 이용한 객체 검증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Validator </a:t>
            </a:r>
            <a:r>
              <a:rPr lang="ko-KR" altLang="en-US" sz="1350" b="1" dirty="0" smtClean="0">
                <a:latin typeface="+mn-ea"/>
              </a:rPr>
              <a:t>인터페이스 구현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599" y="1264732"/>
            <a:ext cx="772885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MemberRegistValidator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implements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Validator {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Override</a:t>
            </a:r>
            <a:r>
              <a:rPr lang="en-US" altLang="ko-KR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//Validator</a:t>
            </a:r>
            <a:r>
              <a:rPr lang="ko-KR" altLang="en-US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가 해당 타입의 객체를 지원하는지 여부 리턴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boolean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supports(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Class&lt;?&gt;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clazz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	return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MemberRegistRequest.</a:t>
            </a:r>
            <a:r>
              <a:rPr lang="en-US" altLang="ko-KR" sz="1000" b="1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.isAssignableFrom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clazz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Override</a:t>
            </a:r>
            <a:r>
              <a:rPr lang="en-US" altLang="ko-KR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//target </a:t>
            </a:r>
            <a:r>
              <a:rPr lang="ko-KR" altLang="en-US" sz="1000" u="sng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파라미터는</a:t>
            </a:r>
            <a:r>
              <a:rPr lang="ko-KR" altLang="en-US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값을 검증할 객체</a:t>
            </a:r>
            <a:r>
              <a:rPr lang="en-US" altLang="ko-KR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, error </a:t>
            </a:r>
            <a:r>
              <a:rPr lang="ko-KR" altLang="en-US" sz="1000" u="sng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파라미터는</a:t>
            </a:r>
            <a:r>
              <a:rPr lang="ko-KR" altLang="en-US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값이 올바르지 않을 경우 </a:t>
            </a:r>
            <a:r>
              <a:rPr lang="ko-KR" altLang="en-US" sz="1000" u="sng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그내용을</a:t>
            </a:r>
            <a:r>
              <a:rPr lang="ko-KR" altLang="en-US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저장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validate(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Object target, Errors errors) {</a:t>
            </a: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= 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target;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regReq.getEmail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 ==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null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||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regReq.getEmail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().trim().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isEmpty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errors.rejectValue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"required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);</a:t>
            </a:r>
          </a:p>
          <a:p>
            <a:pPr lvl="3"/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//email 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프로퍼티의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값이 올바르지 않고 에러코드는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required 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라는 의미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573313" y="3588488"/>
            <a:ext cx="271869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컨트롤러에서 </a:t>
            </a:r>
            <a:r>
              <a:rPr lang="en-US" altLang="ko-KR" sz="1350" b="1" dirty="0" smtClean="0">
                <a:latin typeface="+mn-ea"/>
              </a:rPr>
              <a:t>Validator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사용</a:t>
            </a:r>
            <a:endParaRPr lang="en-US" altLang="ko-KR" sz="1350" b="1" dirty="0" smtClean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3599" y="3888570"/>
            <a:ext cx="8120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RegistrationController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(method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RequestMethod.</a:t>
            </a:r>
            <a:r>
              <a:rPr lang="en-US" altLang="ko-KR" sz="1000" i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POST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regist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 smtClean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ModelAttribute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memberInfo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memRegReq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검증할 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파라미터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BindingResult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bindingResult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에러정보 보관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(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반드시 커맨드객체 바로 뒤에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)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en-US" altLang="ko-KR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memRegReq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검증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MemberRegistValidator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().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validate(</a:t>
            </a:r>
            <a:r>
              <a:rPr lang="en-US" altLang="ko-KR" sz="1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memRegReq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, </a:t>
            </a:r>
            <a:r>
              <a:rPr lang="en-US" altLang="ko-KR" sz="1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bindingResult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);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bindingResult.hasErrors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()) {</a:t>
            </a:r>
          </a:p>
          <a:p>
            <a:pPr lvl="3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u="sng" dirty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MEMBER_REGISTRATION_FORM</a:t>
            </a:r>
            <a:r>
              <a:rPr lang="en-US" altLang="ko-KR" sz="1000" b="1" i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2"/>
            <a:r>
              <a:rPr lang="en-US" altLang="ko-KR" sz="1000" dirty="0" smtClean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"member/registered"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07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7.5.2 Error</a:t>
            </a:r>
            <a:r>
              <a:rPr lang="ko-KR" altLang="en-US" sz="1350" b="1" dirty="0" smtClean="0">
                <a:latin typeface="+mn-ea"/>
              </a:rPr>
              <a:t>와 </a:t>
            </a:r>
            <a:r>
              <a:rPr lang="en-US" altLang="ko-KR" sz="1350" b="1" dirty="0" err="1" smtClean="0">
                <a:latin typeface="+mn-ea"/>
              </a:rPr>
              <a:t>BindingResult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인터페이스의 주요 </a:t>
            </a:r>
            <a:r>
              <a:rPr lang="ko-KR" altLang="en-US" sz="1350" b="1" dirty="0" err="1" smtClean="0">
                <a:latin typeface="+mn-ea"/>
              </a:rPr>
              <a:t>메서드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350" b="1" dirty="0" err="1" smtClean="0">
                <a:latin typeface="+mn-ea"/>
              </a:rPr>
              <a:t>ValidationUtils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클래스를 이용한 검증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599" y="1264732"/>
            <a:ext cx="77288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= 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target;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regReq.getEmail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 ==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null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||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regReq.getEmail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().trim().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isEmpty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())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errors.rejectValue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"required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);</a:t>
            </a:r>
          </a:p>
          <a:p>
            <a:pPr lvl="1"/>
            <a:endParaRPr lang="en-US" altLang="ko-KR" sz="1000" dirty="0" smtClean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endParaRPr lang="en-US" altLang="ko-KR" sz="1000" dirty="0" smtClean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ValidationUtils.rejectIfEmptyOrWhitespace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(errors, </a:t>
            </a:r>
            <a:r>
              <a:rPr lang="en-US" altLang="ko-KR" sz="1000" dirty="0" smtClean="0">
                <a:solidFill>
                  <a:srgbClr val="2A00FF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“email"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"required"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);</a:t>
            </a:r>
            <a:endParaRPr lang="ko-KR" altLang="en-US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88229" y="1792514"/>
            <a:ext cx="0" cy="3991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7.5.3 </a:t>
            </a:r>
            <a:r>
              <a:rPr lang="ko-KR" altLang="en-US" sz="1350" b="1" dirty="0" smtClean="0">
                <a:latin typeface="+mn-ea"/>
              </a:rPr>
              <a:t>에러 코드와 메시지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메시지 소스 글로벌 에러 코드 우선순위</a:t>
            </a:r>
            <a:endParaRPr lang="en-US" altLang="ko-KR" sz="1350" b="1" dirty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350" dirty="0" smtClean="0">
                <a:latin typeface="+mn-ea"/>
              </a:rPr>
              <a:t>에러코드 </a:t>
            </a:r>
            <a:r>
              <a:rPr lang="en-US" altLang="ko-KR" sz="1350" dirty="0" smtClean="0">
                <a:latin typeface="+mn-ea"/>
              </a:rPr>
              <a:t>+ ”.” + </a:t>
            </a:r>
            <a:r>
              <a:rPr lang="ko-KR" altLang="en-US" sz="1350" dirty="0" err="1" smtClean="0">
                <a:latin typeface="+mn-ea"/>
              </a:rPr>
              <a:t>커맨드객체명</a:t>
            </a:r>
            <a:endParaRPr lang="en-US" altLang="ko-KR" sz="1350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350" dirty="0" smtClean="0">
                <a:latin typeface="+mn-ea"/>
              </a:rPr>
              <a:t>에러코드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4571" y="1734020"/>
            <a:ext cx="777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login(</a:t>
            </a:r>
            <a:r>
              <a:rPr lang="en-US" altLang="ko-KR" sz="1000" b="1" u="sng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@Valid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LoginCommand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loginCommand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 Errors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errors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request)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…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try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{</a:t>
            </a:r>
          </a:p>
          <a:p>
            <a:pPr lvl="2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b="1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AuthenticationException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ex) {</a:t>
            </a: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errors.</a:t>
            </a:r>
            <a:r>
              <a:rPr lang="en-US" altLang="ko-KR" sz="1000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reject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u="sng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u="sng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invalidIdOrPassword</a:t>
            </a:r>
            <a:r>
              <a:rPr lang="en-US" altLang="ko-KR" sz="1000" u="sng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);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u="sng" dirty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LOGIN_FORM</a:t>
            </a:r>
            <a:r>
              <a:rPr lang="en-US" altLang="ko-KR" sz="1000" b="1" i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088572" y="3419025"/>
            <a:ext cx="4572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350" dirty="0" err="1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invalidIdOrPassword.</a:t>
            </a:r>
            <a:r>
              <a:rPr lang="en-US" altLang="ko-KR" sz="1350" b="1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loginCommand</a:t>
            </a:r>
            <a:endParaRPr lang="en-US" altLang="ko-KR" sz="1350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350" dirty="0" err="1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invalidIdOrPassword</a:t>
            </a:r>
            <a:endParaRPr lang="en-US" altLang="ko-KR" sz="1350" dirty="0" smtClean="0">
              <a:solidFill>
                <a:srgbClr val="2A00FF"/>
              </a:solidFill>
              <a:latin typeface="Bitstream Vera Sans Mono nanum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350" dirty="0" smtClean="0">
              <a:solidFill>
                <a:srgbClr val="2A00FF"/>
              </a:solidFill>
              <a:latin typeface="Bitstream Vera Sans Mono nanum" panose="020B060903080402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350" dirty="0" smtClean="0"/>
              <a:t>추가적인 우선순위 </a:t>
            </a:r>
            <a:r>
              <a:rPr lang="en-US" altLang="ko-KR" sz="1350" dirty="0" smtClean="0"/>
              <a:t>320p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350" dirty="0" smtClean="0"/>
              <a:t>에러 메시지 출력</a:t>
            </a:r>
            <a:endParaRPr lang="ko-KR" altLang="en-US" sz="135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496457" y="2830285"/>
            <a:ext cx="849087" cy="6749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81714" y="1923143"/>
            <a:ext cx="7257" cy="1582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4173" y="4461501"/>
            <a:ext cx="66257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dirty="0" err="1">
                <a:solidFill>
                  <a:srgbClr val="3F7F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form:form</a:t>
            </a:r>
            <a:r>
              <a:rPr lang="en-US" altLang="ko-KR" sz="1000" b="1" dirty="0">
                <a:solidFill>
                  <a:srgbClr val="3F7F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7F00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commandName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=</a:t>
            </a:r>
            <a:r>
              <a:rPr lang="en-US" altLang="ko-KR" sz="1000" b="1" i="1" dirty="0">
                <a:solidFill>
                  <a:srgbClr val="2A00F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loginCommand</a:t>
            </a:r>
            <a:r>
              <a:rPr lang="en-US" altLang="ko-KR" sz="1000" b="1" i="1" dirty="0">
                <a:solidFill>
                  <a:srgbClr val="2A00F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i="1" dirty="0">
                <a:solidFill>
                  <a:srgbClr val="00808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form:errors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element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"div" 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label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r>
              <a:rPr lang="ko-KR" altLang="en-US" sz="1000" i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이메일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i="1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label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: 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"text"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id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value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${</a:t>
            </a:r>
            <a:r>
              <a:rPr lang="en-US" altLang="ko-KR" sz="1000" i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loginCommand.email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b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form:errors</a:t>
            </a:r>
            <a:r>
              <a:rPr lang="en-US" altLang="ko-KR" sz="1000" b="1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path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b="1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  <a:r>
              <a:rPr lang="en-US" altLang="ko-KR" sz="1000" b="1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i="1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br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1462315" y="5403877"/>
            <a:ext cx="72970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dirty="0" err="1" smtClean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spring:hasBindErrors</a:t>
            </a:r>
            <a:r>
              <a:rPr lang="en-US" altLang="ko-KR" sz="1000" b="1" dirty="0" smtClean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smtClean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i="1" dirty="0" err="1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memberInfo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 </a:t>
            </a:r>
            <a:r>
              <a:rPr lang="en-US" altLang="ko-KR" sz="1000" b="1" i="1" dirty="0" smtClean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r>
              <a:rPr lang="en-US" altLang="ko-KR" sz="1000" dirty="0" smtClean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smtClean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 </a:t>
            </a:r>
            <a:r>
              <a:rPr lang="en-US" altLang="ko-KR" sz="1000" dirty="0" smtClean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method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"post"</a:t>
            </a:r>
            <a:r>
              <a:rPr lang="en-US" altLang="ko-KR" sz="1000" i="1" dirty="0" smtClean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label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r>
              <a:rPr lang="ko-KR" altLang="en-US" sz="1000" i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이메일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i="1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label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: 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"text"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id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value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${</a:t>
            </a:r>
            <a:r>
              <a:rPr lang="en-US" altLang="ko-KR" sz="1000" i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memberInfo.email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r>
              <a:rPr lang="en-US" altLang="ko-KR" sz="1000" b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form:errors</a:t>
            </a:r>
            <a:r>
              <a:rPr lang="en-US" altLang="ko-KR" sz="1000" b="1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path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b="1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memberInfo.email</a:t>
            </a:r>
            <a:r>
              <a:rPr lang="en-US" altLang="ko-KR" sz="1000" b="1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  <a:r>
              <a:rPr lang="en-US" altLang="ko-KR" sz="1000" b="1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i="1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br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682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+mn-ea"/>
              </a:rPr>
              <a:t>7.5.4 @Valid </a:t>
            </a:r>
            <a:r>
              <a:rPr lang="ko-KR" altLang="en-US" sz="1350" b="1" dirty="0" err="1">
                <a:latin typeface="+mn-ea"/>
              </a:rPr>
              <a:t>애노테이션과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en-US" altLang="ko-KR" sz="1350" b="1" dirty="0">
                <a:latin typeface="+mn-ea"/>
              </a:rPr>
              <a:t>@</a:t>
            </a:r>
            <a:r>
              <a:rPr lang="en-US" altLang="ko-KR" sz="1350" b="1" dirty="0" err="1">
                <a:latin typeface="+mn-ea"/>
              </a:rPr>
              <a:t>InitBinder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 err="1">
                <a:latin typeface="+mn-ea"/>
              </a:rPr>
              <a:t>애노테이션을</a:t>
            </a:r>
            <a:r>
              <a:rPr lang="ko-KR" altLang="en-US" sz="1350" b="1" dirty="0">
                <a:latin typeface="+mn-ea"/>
              </a:rPr>
              <a:t> 이용한 </a:t>
            </a:r>
            <a:r>
              <a:rPr lang="ko-KR" altLang="en-US" sz="1350" b="1" dirty="0" smtClean="0">
                <a:latin typeface="+mn-ea"/>
              </a:rPr>
              <a:t>검증</a:t>
            </a:r>
          </a:p>
          <a:p>
            <a:pPr lvl="1"/>
            <a:r>
              <a:rPr lang="ko-KR" altLang="en-US" sz="1350" dirty="0" smtClean="0">
                <a:latin typeface="+mn-ea"/>
              </a:rPr>
              <a:t>자동으로 커맨드객체에 대해 </a:t>
            </a:r>
            <a:r>
              <a:rPr lang="en-US" altLang="ko-KR" sz="1350" dirty="0" smtClean="0">
                <a:latin typeface="+mn-ea"/>
              </a:rPr>
              <a:t>validate()</a:t>
            </a:r>
            <a:r>
              <a:rPr lang="ko-KR" altLang="en-US" sz="1350" dirty="0" smtClean="0">
                <a:latin typeface="+mn-ea"/>
              </a:rPr>
              <a:t>사용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93" y="1410043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7.5.5 </a:t>
            </a:r>
            <a:r>
              <a:rPr lang="ko-KR" altLang="en-US" sz="1350" b="1" dirty="0" smtClean="0">
                <a:latin typeface="+mn-ea"/>
              </a:rPr>
              <a:t>글로벌 </a:t>
            </a:r>
            <a:r>
              <a:rPr lang="en-US" altLang="ko-KR" sz="1350" b="1" dirty="0" smtClean="0">
                <a:latin typeface="+mn-ea"/>
              </a:rPr>
              <a:t>Validator</a:t>
            </a:r>
            <a:r>
              <a:rPr lang="ko-KR" altLang="en-US" sz="1350" b="1" dirty="0" smtClean="0">
                <a:latin typeface="+mn-ea"/>
              </a:rPr>
              <a:t>와 컨트롤러 </a:t>
            </a:r>
            <a:r>
              <a:rPr lang="en-US" altLang="ko-KR" sz="1350" b="1" dirty="0" smtClean="0">
                <a:latin typeface="+mn-ea"/>
              </a:rPr>
              <a:t>Validator</a:t>
            </a:r>
            <a:endParaRPr lang="ko-KR" altLang="en-US" sz="1350" b="1" dirty="0" smtClean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CommonValidator</a:t>
            </a:r>
            <a:r>
              <a:rPr lang="ko-KR" altLang="en-US" sz="1350" dirty="0" smtClean="0">
                <a:latin typeface="+mn-ea"/>
              </a:rPr>
              <a:t>를 이용해서 </a:t>
            </a:r>
            <a:r>
              <a:rPr lang="en-US" altLang="ko-KR" sz="1350" dirty="0" smtClean="0">
                <a:latin typeface="+mn-ea"/>
              </a:rPr>
              <a:t>@Valid </a:t>
            </a:r>
            <a:r>
              <a:rPr lang="ko-KR" altLang="en-US" sz="1350" dirty="0" err="1" smtClean="0">
                <a:latin typeface="+mn-ea"/>
              </a:rPr>
              <a:t>애노테이션이</a:t>
            </a:r>
            <a:r>
              <a:rPr lang="ko-KR" altLang="en-US" sz="1350" dirty="0" smtClean="0">
                <a:latin typeface="+mn-ea"/>
              </a:rPr>
              <a:t> 붙은 커맨드 객체 검사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0572" y="289526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MemberModRequest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NotEmpty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id;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NotEmpty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name;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NotEmpty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Email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email;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boolean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allowNoti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NotEmpty</a:t>
            </a:r>
            <a:endParaRPr lang="en-US" altLang="ko-KR" sz="1000" dirty="0">
              <a:solidFill>
                <a:srgbClr val="646464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currentPassword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@Valid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Address </a:t>
            </a:r>
            <a:r>
              <a:rPr lang="en-US" altLang="ko-KR" sz="1000" b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address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196" y="2077700"/>
            <a:ext cx="86483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7.5.6 @Valid </a:t>
            </a:r>
            <a:r>
              <a:rPr lang="ko-KR" altLang="en-US" sz="1350" b="1" dirty="0" err="1" smtClean="0">
                <a:latin typeface="+mn-ea"/>
              </a:rPr>
              <a:t>애노테이션</a:t>
            </a:r>
            <a:r>
              <a:rPr lang="ko-KR" altLang="en-US" sz="1350" b="1" dirty="0" smtClean="0">
                <a:latin typeface="+mn-ea"/>
              </a:rPr>
              <a:t> 및 </a:t>
            </a:r>
            <a:r>
              <a:rPr lang="en-US" altLang="ko-KR" sz="1350" b="1" dirty="0" smtClean="0">
                <a:latin typeface="+mn-ea"/>
              </a:rPr>
              <a:t>JSR303 </a:t>
            </a:r>
            <a:r>
              <a:rPr lang="ko-KR" altLang="en-US" sz="1350" b="1" dirty="0" err="1" smtClean="0">
                <a:latin typeface="+mn-ea"/>
              </a:rPr>
              <a:t>애노테이션을</a:t>
            </a:r>
            <a:r>
              <a:rPr lang="ko-KR" altLang="en-US" sz="1350" b="1" dirty="0" smtClean="0">
                <a:latin typeface="+mn-ea"/>
              </a:rPr>
              <a:t> 이용한 값 검증</a:t>
            </a:r>
          </a:p>
          <a:p>
            <a:pPr lvl="1"/>
            <a:r>
              <a:rPr lang="ko-KR" altLang="en-US" sz="1350" dirty="0" smtClean="0">
                <a:latin typeface="+mn-ea"/>
              </a:rPr>
              <a:t>커맨드 객체에 </a:t>
            </a:r>
            <a:r>
              <a:rPr lang="ko-KR" altLang="en-US" sz="1350" dirty="0" err="1" smtClean="0">
                <a:latin typeface="+mn-ea"/>
              </a:rPr>
              <a:t>애노테이션</a:t>
            </a:r>
            <a:r>
              <a:rPr lang="ko-KR" altLang="en-US" sz="1350" dirty="0" smtClean="0">
                <a:latin typeface="+mn-ea"/>
              </a:rPr>
              <a:t> 설정을 통해 검증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LocalValidatorFactoryBean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클래스를 글로벌 </a:t>
            </a:r>
            <a:r>
              <a:rPr lang="en-US" altLang="ko-KR" sz="1350" dirty="0" smtClean="0">
                <a:latin typeface="+mn-ea"/>
              </a:rPr>
              <a:t>Validator</a:t>
            </a:r>
            <a:r>
              <a:rPr lang="ko-KR" altLang="en-US" sz="1350" dirty="0" smtClean="0">
                <a:latin typeface="+mn-ea"/>
              </a:rPr>
              <a:t>로 등록한다</a:t>
            </a:r>
            <a:r>
              <a:rPr lang="en-US" altLang="ko-KR" sz="1350" dirty="0" smtClean="0">
                <a:latin typeface="+mn-ea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80572" y="5241134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1350" dirty="0" smtClean="0"/>
              <a:t>JSR 303</a:t>
            </a:r>
            <a:r>
              <a:rPr lang="ko-KR" altLang="en-US" sz="1350" dirty="0" smtClean="0"/>
              <a:t>의 주요 </a:t>
            </a:r>
            <a:r>
              <a:rPr lang="ko-KR" altLang="en-US" sz="1350" dirty="0" err="1" smtClean="0"/>
              <a:t>애노테이션</a:t>
            </a:r>
            <a:r>
              <a:rPr lang="ko-KR" altLang="en-US" sz="1350" dirty="0" smtClean="0"/>
              <a:t> </a:t>
            </a:r>
            <a:r>
              <a:rPr lang="en-US" altLang="ko-KR" sz="1350" dirty="0" smtClean="0"/>
              <a:t>333p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050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7.6 </a:t>
            </a:r>
            <a:r>
              <a:rPr lang="ko-KR" altLang="en-US" sz="1350" b="1" dirty="0" smtClean="0">
                <a:latin typeface="+mn-ea"/>
              </a:rPr>
              <a:t>요청 </a:t>
            </a:r>
            <a:r>
              <a:rPr lang="ko-KR" altLang="en-US" sz="1350" b="1" dirty="0" err="1" smtClean="0">
                <a:latin typeface="+mn-ea"/>
              </a:rPr>
              <a:t>파라미터의</a:t>
            </a:r>
            <a:r>
              <a:rPr lang="ko-KR" altLang="en-US" sz="1350" b="1" dirty="0" smtClean="0">
                <a:latin typeface="+mn-ea"/>
              </a:rPr>
              <a:t> 값 변환 처리</a:t>
            </a:r>
          </a:p>
          <a:p>
            <a:pPr lvl="1"/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93" y="1410043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7.6.1 </a:t>
            </a:r>
            <a:r>
              <a:rPr lang="en-US" altLang="ko-KR" sz="1350" b="1" dirty="0" err="1" smtClean="0">
                <a:latin typeface="+mn-ea"/>
              </a:rPr>
              <a:t>WebDataBinder</a:t>
            </a:r>
            <a:r>
              <a:rPr lang="en-US" altLang="ko-KR" sz="1350" b="1" dirty="0" smtClean="0">
                <a:latin typeface="+mn-ea"/>
              </a:rPr>
              <a:t>/@</a:t>
            </a:r>
            <a:r>
              <a:rPr lang="en-US" altLang="ko-KR" sz="1350" b="1" dirty="0" err="1" smtClean="0">
                <a:latin typeface="+mn-ea"/>
              </a:rPr>
              <a:t>InitBinder</a:t>
            </a:r>
            <a:r>
              <a:rPr lang="ko-KR" altLang="en-US" sz="1350" b="1" dirty="0" smtClean="0">
                <a:latin typeface="+mn-ea"/>
              </a:rPr>
              <a:t>와 </a:t>
            </a:r>
            <a:r>
              <a:rPr lang="en-US" altLang="ko-KR" sz="1350" b="1" dirty="0" err="1" smtClean="0">
                <a:latin typeface="+mn-ea"/>
              </a:rPr>
              <a:t>PropertyEditor</a:t>
            </a:r>
            <a:r>
              <a:rPr lang="ko-KR" altLang="en-US" sz="1350" b="1" dirty="0" smtClean="0">
                <a:latin typeface="+mn-ea"/>
              </a:rPr>
              <a:t>를 이용한 </a:t>
            </a:r>
            <a:r>
              <a:rPr lang="ko-KR" altLang="en-US" sz="1350" b="1" dirty="0">
                <a:latin typeface="+mn-ea"/>
              </a:rPr>
              <a:t>타입 변환</a:t>
            </a:r>
          </a:p>
          <a:p>
            <a:pPr lvl="1"/>
            <a:r>
              <a:rPr lang="en-US" altLang="ko-KR" sz="1350" dirty="0" smtClean="0">
                <a:latin typeface="+mn-ea"/>
              </a:rPr>
              <a:t>Ex) </a:t>
            </a:r>
            <a:r>
              <a:rPr lang="ko-KR" altLang="en-US" sz="1350" dirty="0" smtClean="0">
                <a:latin typeface="+mn-ea"/>
              </a:rPr>
              <a:t>문자열 </a:t>
            </a:r>
            <a:r>
              <a:rPr lang="en-US" altLang="ko-KR" sz="1350" dirty="0" smtClean="0">
                <a:latin typeface="+mn-ea"/>
              </a:rPr>
              <a:t>-&gt; </a:t>
            </a:r>
            <a:r>
              <a:rPr lang="en-US" altLang="ko-KR" sz="1350" dirty="0" err="1" smtClean="0">
                <a:latin typeface="+mn-ea"/>
              </a:rPr>
              <a:t>java.util.Date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타입으로 변환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8800" y="2135672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@Controller</a:t>
            </a:r>
          </a:p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"/event"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EventController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…</a:t>
            </a:r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InitBinder</a:t>
            </a:r>
            <a:endParaRPr lang="en-US" altLang="ko-KR" sz="1000" dirty="0">
              <a:solidFill>
                <a:srgbClr val="646464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protected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initBinder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WebDataBinder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binder) 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{</a:t>
            </a:r>
          </a:p>
          <a:p>
            <a:pPr lvl="2"/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 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커맨드 객체의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Date 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타입 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프로퍼티에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파라미터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yyyyMMdd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형식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)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값을 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할당할때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사용</a:t>
            </a:r>
            <a:endParaRPr lang="en-US" altLang="ko-KR" sz="1000" b="1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CustomDateEditor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dateEditor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CustomDateEditor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SimpleDateFormat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yyyyMMdd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),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true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);</a:t>
            </a:r>
          </a:p>
          <a:p>
            <a:pPr lvl="2"/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 </a:t>
            </a:r>
            <a:r>
              <a:rPr lang="en-US" altLang="ko-KR" sz="1000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WebDataBinder</a:t>
            </a:r>
            <a:r>
              <a:rPr lang="ko-KR" altLang="en-US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에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PropertyEditor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r>
              <a:rPr lang="ko-KR" altLang="en-US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등록</a:t>
            </a:r>
            <a:endParaRPr lang="en-US" altLang="ko-KR" sz="1000" b="1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binder.registerCustomEditor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Date.</a:t>
            </a:r>
            <a:r>
              <a:rPr lang="en-US" altLang="ko-KR" sz="1000" b="1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dateEditor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);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…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169303" y="2944022"/>
            <a:ext cx="820640" cy="154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7382" y="4375183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7.6.2 </a:t>
            </a:r>
            <a:r>
              <a:rPr lang="en-US" altLang="ko-KR" sz="1350" b="1" dirty="0" err="1" smtClean="0">
                <a:latin typeface="+mn-ea"/>
              </a:rPr>
              <a:t>WebDataBinder</a:t>
            </a:r>
            <a:r>
              <a:rPr lang="ko-KR" altLang="en-US" sz="1350" b="1" dirty="0" smtClean="0">
                <a:latin typeface="+mn-ea"/>
              </a:rPr>
              <a:t>와 </a:t>
            </a:r>
            <a:r>
              <a:rPr lang="en-US" altLang="ko-KR" sz="1350" b="1" dirty="0" err="1" smtClean="0">
                <a:latin typeface="+mn-ea"/>
              </a:rPr>
              <a:t>ConversionService</a:t>
            </a:r>
            <a:endParaRPr lang="en-US" altLang="ko-KR" sz="1350" b="1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@</a:t>
            </a:r>
            <a:r>
              <a:rPr lang="en-US" altLang="ko-KR" sz="1350" b="1" dirty="0" err="1" smtClean="0">
                <a:latin typeface="+mn-ea"/>
              </a:rPr>
              <a:t>DateTimeFormat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err="1" smtClean="0">
                <a:latin typeface="+mn-ea"/>
              </a:rPr>
              <a:t>애노테이션을</a:t>
            </a:r>
            <a:r>
              <a:rPr lang="ko-KR" altLang="en-US" sz="1350" b="1" dirty="0" smtClean="0">
                <a:latin typeface="+mn-ea"/>
              </a:rPr>
              <a:t> 이용한 날짜</a:t>
            </a:r>
            <a:r>
              <a:rPr lang="en-US" altLang="ko-KR" sz="1350" b="1" dirty="0" smtClean="0">
                <a:latin typeface="+mn-ea"/>
              </a:rPr>
              <a:t>/</a:t>
            </a:r>
            <a:r>
              <a:rPr lang="ko-KR" altLang="en-US" sz="1350" b="1" dirty="0" smtClean="0">
                <a:latin typeface="+mn-ea"/>
              </a:rPr>
              <a:t>시간 변환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531" y="488301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DateTimeFormat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(pattern=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yyyyMMdd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  <a:endParaRPr lang="en-US" altLang="ko-KR" sz="1000" b="1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Date </a:t>
            </a:r>
            <a:r>
              <a:rPr lang="en-US" altLang="ko-KR" sz="1000" b="1" u="sng" dirty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birthday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883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7.7 HTTP </a:t>
            </a:r>
            <a:r>
              <a:rPr lang="ko-KR" altLang="en-US" sz="1350" b="1" dirty="0" smtClean="0">
                <a:latin typeface="+mn-ea"/>
              </a:rPr>
              <a:t>세션 사용하기</a:t>
            </a:r>
          </a:p>
          <a:p>
            <a:pPr lvl="1"/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93" y="1410043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7.7.1 </a:t>
            </a:r>
            <a:r>
              <a:rPr lang="en-US" altLang="ko-KR" sz="1350" b="1" dirty="0" err="1" smtClean="0">
                <a:latin typeface="+mn-ea"/>
              </a:rPr>
              <a:t>HttpSession</a:t>
            </a:r>
            <a:r>
              <a:rPr lang="ko-KR" altLang="en-US" sz="1350" b="1" dirty="0" smtClean="0">
                <a:latin typeface="+mn-ea"/>
              </a:rPr>
              <a:t>을 직접 사용하기</a:t>
            </a:r>
            <a:endParaRPr lang="ko-KR" altLang="en-US" sz="1350" b="1" dirty="0">
              <a:latin typeface="+mn-ea"/>
            </a:endParaRPr>
          </a:p>
          <a:p>
            <a:pPr lvl="1"/>
            <a:r>
              <a:rPr lang="ko-KR" altLang="en-US" sz="1350" dirty="0" smtClean="0">
                <a:latin typeface="+mn-ea"/>
              </a:rPr>
              <a:t>컨트롤러에 </a:t>
            </a:r>
            <a:r>
              <a:rPr lang="ko-KR" altLang="en-US" sz="1350" dirty="0" err="1" smtClean="0">
                <a:latin typeface="+mn-ea"/>
              </a:rPr>
              <a:t>메서드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ko-KR" altLang="en-US" sz="1350" dirty="0" err="1" smtClean="0">
                <a:latin typeface="+mn-ea"/>
              </a:rPr>
              <a:t>파라미터로</a:t>
            </a:r>
            <a:r>
              <a:rPr lang="ko-KR" altLang="en-US" sz="1350" dirty="0" smtClean="0">
                <a:latin typeface="+mn-ea"/>
              </a:rPr>
              <a:t> 지정 혹은 </a:t>
            </a:r>
            <a:r>
              <a:rPr lang="en-US" altLang="ko-KR" sz="1350" dirty="0" smtClean="0">
                <a:latin typeface="+mn-ea"/>
              </a:rPr>
              <a:t>request</a:t>
            </a:r>
            <a:r>
              <a:rPr lang="ko-KR" altLang="en-US" sz="1350" dirty="0" smtClean="0">
                <a:latin typeface="+mn-ea"/>
              </a:rPr>
              <a:t>를 받아서 직접 생성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284" y="1917874"/>
            <a:ext cx="81062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LoginController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 smtClean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(method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RequestMethod.</a:t>
            </a:r>
            <a:r>
              <a:rPr lang="en-US" altLang="ko-KR" sz="1000" i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POST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String login(</a:t>
            </a:r>
            <a:r>
              <a:rPr lang="en-US" altLang="ko-KR" sz="1000" b="1" u="sng" dirty="0">
                <a:solidFill>
                  <a:srgbClr val="646464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@Valid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LoginCommand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loginCommand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, Errors </a:t>
            </a:r>
            <a:r>
              <a:rPr lang="en-US" altLang="ko-KR" sz="1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errors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,</a:t>
            </a:r>
          </a:p>
          <a:p>
            <a:pPr lvl="3"/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HttpSession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session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{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77216" y="2740739"/>
            <a:ext cx="1535240" cy="141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08743" y="3211421"/>
            <a:ext cx="75038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(method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RequestMethod.</a:t>
            </a:r>
            <a:r>
              <a:rPr lang="en-US" altLang="ko-KR" sz="1000" i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POST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String login(</a:t>
            </a:r>
            <a:r>
              <a:rPr lang="en-US" altLang="ko-KR" sz="1000" b="1" u="sng" dirty="0">
                <a:solidFill>
                  <a:srgbClr val="646464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@Valid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LoginCommand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loginCommand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, Errors </a:t>
            </a:r>
            <a:r>
              <a:rPr lang="en-US" altLang="ko-KR" sz="1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errors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,</a:t>
            </a:r>
          </a:p>
          <a:p>
            <a:pPr lvl="2"/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HttpServletRequest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u="sng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HttpSession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session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request.getSession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();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991731" y="3575312"/>
            <a:ext cx="2079526" cy="1330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7.7.2 @</a:t>
            </a:r>
            <a:r>
              <a:rPr lang="en-US" altLang="ko-KR" sz="1350" b="1" dirty="0" err="1" smtClean="0">
                <a:latin typeface="+mn-ea"/>
              </a:rPr>
              <a:t>SessionAttribute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err="1" smtClean="0">
                <a:latin typeface="+mn-ea"/>
              </a:rPr>
              <a:t>애노테이션을</a:t>
            </a:r>
            <a:r>
              <a:rPr lang="ko-KR" altLang="en-US" sz="1350" b="1" dirty="0" smtClean="0">
                <a:latin typeface="+mn-ea"/>
              </a:rPr>
              <a:t> 이용한 모델과 세션 연동</a:t>
            </a:r>
            <a:endParaRPr lang="ko-KR" altLang="en-US" sz="1350" b="1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@</a:t>
            </a:r>
            <a:r>
              <a:rPr lang="en-US" altLang="ko-KR" sz="1350" dirty="0" err="1" smtClean="0">
                <a:latin typeface="+mn-ea"/>
              </a:rPr>
              <a:t>SessionAttributerk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정상적으로 동작하려면 모델에 같은 이름을 갖는 객체를 추가해야 한다</a:t>
            </a:r>
            <a:r>
              <a:rPr lang="en-US" altLang="ko-KR" sz="1350" dirty="0" smtClean="0">
                <a:latin typeface="+mn-ea"/>
              </a:rPr>
              <a:t>.</a:t>
            </a:r>
            <a:endParaRPr lang="en-US" altLang="ko-KR" sz="13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4284" y="1264732"/>
            <a:ext cx="85997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@Controller</a:t>
            </a:r>
          </a:p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SessionAttributes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eventForm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EventCreationController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ModelAttribute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eventForm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EventForm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formData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 {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EventForm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();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newevent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/step2"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 method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RequestMethod.</a:t>
            </a:r>
            <a:r>
              <a:rPr lang="en-US" altLang="ko-KR" sz="1000" i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POST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step2(</a:t>
            </a:r>
            <a:r>
              <a:rPr lang="en-US" altLang="ko-KR" sz="1000" b="1" u="sng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b="1" u="sng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ModelAttribute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b="1" u="sng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u="sng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eventForm</a:t>
            </a:r>
            <a:r>
              <a:rPr lang="en-US" altLang="ko-KR" sz="1000" b="1" u="sng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EventForm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formData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BindingResult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result) {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EventFormStep1Validator().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validate(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formData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 result);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result.hasErrors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())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u="sng" dirty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EVENT_CREATION_STEP1</a:t>
            </a:r>
            <a:r>
              <a:rPr lang="en-US" altLang="ko-KR" sz="1000" b="1" i="1" u="sng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062815" y="1908629"/>
            <a:ext cx="2159355" cy="1596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36015" y="2837543"/>
            <a:ext cx="2159355" cy="1596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5615" y="1458685"/>
            <a:ext cx="2391585" cy="1741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7.8 </a:t>
            </a:r>
            <a:r>
              <a:rPr lang="ko-KR" altLang="en-US" sz="1350" b="1" dirty="0" err="1" smtClean="0">
                <a:latin typeface="+mn-ea"/>
              </a:rPr>
              <a:t>익셉션</a:t>
            </a:r>
            <a:r>
              <a:rPr lang="ko-KR" altLang="en-US" sz="1350" b="1" dirty="0" smtClean="0">
                <a:latin typeface="+mn-ea"/>
              </a:rPr>
              <a:t> 처리</a:t>
            </a:r>
            <a:endParaRPr lang="ko-KR" altLang="en-US" sz="1350" b="1" dirty="0">
              <a:latin typeface="+mn-ea"/>
            </a:endParaRPr>
          </a:p>
          <a:p>
            <a:pPr lvl="1"/>
            <a:endParaRPr lang="en-US" altLang="ko-KR" sz="13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93" y="1410043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7.8.1 @</a:t>
            </a:r>
            <a:r>
              <a:rPr lang="en-US" altLang="ko-KR" sz="1350" b="1" dirty="0" err="1" smtClean="0">
                <a:latin typeface="+mn-ea"/>
              </a:rPr>
              <a:t>ExceptionHandler</a:t>
            </a:r>
            <a:r>
              <a:rPr lang="ko-KR" altLang="en-US" sz="1350" b="1" dirty="0" smtClean="0">
                <a:latin typeface="+mn-ea"/>
              </a:rPr>
              <a:t>를 이용한 </a:t>
            </a:r>
            <a:r>
              <a:rPr lang="ko-KR" altLang="en-US" sz="1350" b="1" dirty="0" err="1" smtClean="0">
                <a:latin typeface="+mn-ea"/>
              </a:rPr>
              <a:t>익셉션</a:t>
            </a:r>
            <a:r>
              <a:rPr lang="ko-KR" altLang="en-US" sz="1350" b="1" dirty="0" smtClean="0">
                <a:latin typeface="+mn-ea"/>
              </a:rPr>
              <a:t> 처리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8800" y="1710125"/>
            <a:ext cx="81957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@Controller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CalculationController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r>
              <a:rPr lang="en-US" altLang="ko-KR" sz="1000" dirty="0" smtClean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 smtClean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ExceptionHandler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RuntimeException.</a:t>
            </a:r>
            <a:r>
              <a:rPr lang="en-US" altLang="ko-KR" sz="1000" b="1" u="sng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handleException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HttpServletResponse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response) {</a:t>
            </a:r>
          </a:p>
          <a:p>
            <a:pPr lvl="2"/>
            <a:r>
              <a:rPr lang="en-US" altLang="ko-KR" sz="1000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response.setStatus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HttpServletResponse.</a:t>
            </a:r>
            <a:r>
              <a:rPr lang="en-US" altLang="ko-KR" sz="1000" i="1" dirty="0" err="1" smtClean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SC_INTERNAL_SERVER_ERROR</a:t>
            </a:r>
            <a:r>
              <a:rPr lang="en-US" altLang="ko-KR" sz="1000" i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);</a:t>
            </a:r>
          </a:p>
          <a:p>
            <a:pPr lvl="2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"error/exception"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58799" y="3422587"/>
            <a:ext cx="560977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BF5F3F"/>
                </a:solidFill>
                <a:latin typeface="Bitstream Vera Sans Mono nanum" panose="020B0609030804020204" pitchFamily="49" charset="0"/>
              </a:rPr>
              <a:t>&lt;%@ 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page </a:t>
            </a:r>
            <a:r>
              <a:rPr lang="en-US" altLang="ko-KR" sz="1000" dirty="0" err="1">
                <a:solidFill>
                  <a:srgbClr val="7F007F"/>
                </a:solidFill>
                <a:latin typeface="Bitstream Vera Sans Mono nanum" panose="020B0609030804020204" pitchFamily="49" charset="0"/>
              </a:rPr>
              <a:t>contentType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"text/html; charset=utf-8" </a:t>
            </a:r>
            <a:r>
              <a:rPr lang="en-US" altLang="ko-KR" sz="1000" i="1" dirty="0">
                <a:solidFill>
                  <a:srgbClr val="BF5F3F"/>
                </a:solidFill>
                <a:latin typeface="Bitstream Vera Sans Mono nanum" panose="020B0609030804020204" pitchFamily="49" charset="0"/>
              </a:rPr>
              <a:t>%&gt;</a:t>
            </a:r>
          </a:p>
          <a:p>
            <a:r>
              <a:rPr lang="en-US" altLang="ko-KR" sz="1000" dirty="0">
                <a:solidFill>
                  <a:srgbClr val="BF5F3F"/>
                </a:solidFill>
                <a:latin typeface="Bitstream Vera Sans Mono nanum" panose="020B0609030804020204" pitchFamily="49" charset="0"/>
              </a:rPr>
              <a:t>&lt;%@ 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page </a:t>
            </a:r>
            <a:r>
              <a:rPr lang="en-US" altLang="ko-KR" sz="1000" dirty="0" err="1">
                <a:solidFill>
                  <a:srgbClr val="7F007F"/>
                </a:solidFill>
                <a:latin typeface="Bitstream Vera Sans Mono nanum" panose="020B0609030804020204" pitchFamily="49" charset="0"/>
              </a:rPr>
              <a:t>isErrorPage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"true" </a:t>
            </a:r>
            <a:r>
              <a:rPr lang="en-US" altLang="ko-KR" sz="1000" i="1" dirty="0">
                <a:solidFill>
                  <a:srgbClr val="BF5F3F"/>
                </a:solidFill>
                <a:latin typeface="Bitstream Vera Sans Mono nanum" panose="020B0609030804020204" pitchFamily="49" charset="0"/>
              </a:rPr>
              <a:t>%&gt;</a:t>
            </a:r>
          </a:p>
          <a:p>
            <a:r>
              <a:rPr lang="it-IT" altLang="ko-KR" sz="1000" dirty="0">
                <a:solidFill>
                  <a:srgbClr val="BF5F3F"/>
                </a:solidFill>
                <a:latin typeface="Bitstream Vera Sans Mono nanum" panose="020B0609030804020204" pitchFamily="49" charset="0"/>
              </a:rPr>
              <a:t>&lt;%@ </a:t>
            </a:r>
            <a:r>
              <a:rPr lang="it-IT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taglib </a:t>
            </a:r>
            <a:r>
              <a:rPr lang="it-IT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prefix</a:t>
            </a:r>
            <a:r>
              <a:rPr lang="it-IT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it-IT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"c" </a:t>
            </a:r>
            <a:r>
              <a:rPr lang="it-IT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uri</a:t>
            </a:r>
            <a:r>
              <a:rPr lang="it-IT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it-IT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"http://java.sun.com/jsp/jstl/core" </a:t>
            </a:r>
            <a:r>
              <a:rPr lang="it-IT" altLang="ko-KR" sz="1000" i="1" dirty="0">
                <a:solidFill>
                  <a:srgbClr val="BF5F3F"/>
                </a:solidFill>
                <a:latin typeface="Bitstream Vera Sans Mono nanum" panose="020B0609030804020204" pitchFamily="49" charset="0"/>
              </a:rPr>
              <a:t>%&gt;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&lt;!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DOCTYPE 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html&gt;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html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head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title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에러 발생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title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head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작업 처리 도중 문제가 발생했습니다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.</a:t>
            </a:r>
          </a:p>
          <a:p>
            <a:r>
              <a:rPr lang="en-US" altLang="ko-KR" sz="1000" dirty="0">
                <a:solidFill>
                  <a:srgbClr val="BF5F3F"/>
                </a:solidFill>
                <a:latin typeface="Bitstream Vera Sans Mono nanum" panose="020B0609030804020204" pitchFamily="49" charset="0"/>
              </a:rPr>
              <a:t>&lt;%=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exception </a:t>
            </a:r>
            <a:r>
              <a:rPr lang="en-US" altLang="ko-KR" sz="1000" dirty="0">
                <a:solidFill>
                  <a:srgbClr val="BF5F3F"/>
                </a:solidFill>
                <a:latin typeface="Bitstream Vera Sans Mono nanum" panose="020B0609030804020204" pitchFamily="49" charset="0"/>
              </a:rPr>
              <a:t>%&gt;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html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49158" y="3635830"/>
            <a:ext cx="2348042" cy="15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158" y="5145316"/>
            <a:ext cx="1281242" cy="1451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7.8.2 @</a:t>
            </a:r>
            <a:r>
              <a:rPr lang="en-US" altLang="ko-KR" sz="1350" b="1" dirty="0" err="1" smtClean="0">
                <a:latin typeface="+mn-ea"/>
              </a:rPr>
              <a:t>ControllerAdvice</a:t>
            </a:r>
            <a:r>
              <a:rPr lang="ko-KR" altLang="en-US" sz="1350" b="1" dirty="0" smtClean="0">
                <a:latin typeface="+mn-ea"/>
              </a:rPr>
              <a:t>를 이용한 공통 </a:t>
            </a:r>
            <a:r>
              <a:rPr lang="ko-KR" altLang="en-US" sz="1350" b="1" dirty="0" err="1" smtClean="0">
                <a:latin typeface="+mn-ea"/>
              </a:rPr>
              <a:t>익셉션</a:t>
            </a:r>
            <a:r>
              <a:rPr lang="ko-KR" altLang="en-US" sz="1350" b="1" dirty="0" smtClean="0">
                <a:latin typeface="+mn-ea"/>
              </a:rPr>
              <a:t> 처리</a:t>
            </a:r>
            <a:endParaRPr lang="en-US" altLang="ko-KR" sz="13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085" y="1056983"/>
            <a:ext cx="70031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ControllerAdvice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"net.madvirus.spring4.chap07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패키지 지정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CommonExceptionHandler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ExceptionHandler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RuntimeException.</a:t>
            </a:r>
            <a:r>
              <a:rPr lang="en-US" altLang="ko-KR" sz="1000" b="1" u="sng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handleException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 {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"error/</a:t>
            </a:r>
            <a:r>
              <a:rPr lang="en-US" altLang="ko-KR" sz="1000" b="1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commonException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5086" y="2557393"/>
            <a:ext cx="60814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"net.madvirus.spring4.chap07.exhandler.CommonExceptionHandler </a:t>
            </a:r>
            <a:r>
              <a:rPr lang="en-US" altLang="ko-KR" sz="1000" i="1" dirty="0">
                <a:solidFill>
                  <a:srgbClr val="00808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/&gt;</a:t>
            </a:r>
            <a:endParaRPr lang="ko-KR" altLang="en-US" sz="1000" dirty="0"/>
          </a:p>
        </p:txBody>
      </p:sp>
      <p:sp>
        <p:nvSpPr>
          <p:cNvPr id="9" name="원호 8"/>
          <p:cNvSpPr/>
          <p:nvPr/>
        </p:nvSpPr>
        <p:spPr>
          <a:xfrm>
            <a:off x="2576286" y="1378857"/>
            <a:ext cx="1712685" cy="1741714"/>
          </a:xfrm>
          <a:prstGeom prst="arc">
            <a:avLst>
              <a:gd name="adj1" fmla="val 16200000"/>
              <a:gd name="adj2" fmla="val 1356369"/>
            </a:avLst>
          </a:prstGeom>
          <a:ln w="127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238171" y="2027125"/>
            <a:ext cx="18505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//bean 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등록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197" y="3420262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7.8.3 @</a:t>
            </a:r>
            <a:r>
              <a:rPr lang="en-US" altLang="ko-KR" sz="1350" b="1" dirty="0" err="1" smtClean="0">
                <a:latin typeface="+mn-ea"/>
              </a:rPr>
              <a:t>ResponseStatus</a:t>
            </a:r>
            <a:r>
              <a:rPr lang="ko-KR" altLang="en-US" sz="1350" b="1" dirty="0" smtClean="0">
                <a:latin typeface="+mn-ea"/>
              </a:rPr>
              <a:t>를 이용한 </a:t>
            </a:r>
            <a:r>
              <a:rPr lang="ko-KR" altLang="en-US" sz="1350" b="1" dirty="0" err="1" smtClean="0">
                <a:latin typeface="+mn-ea"/>
              </a:rPr>
              <a:t>익셉션의</a:t>
            </a:r>
            <a:r>
              <a:rPr lang="ko-KR" altLang="en-US" sz="1350" b="1" dirty="0" smtClean="0">
                <a:latin typeface="+mn-ea"/>
              </a:rPr>
              <a:t> 응답 코드 설정</a:t>
            </a:r>
            <a:endParaRPr lang="en-US" altLang="ko-KR" sz="135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1456" y="4531196"/>
            <a:ext cx="61504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ResponseStatus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HttpStatus.</a:t>
            </a:r>
            <a:r>
              <a:rPr lang="en-US" altLang="ko-KR" sz="1000" i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NOT_FOUND</a:t>
            </a:r>
            <a:r>
              <a:rPr lang="en-US" altLang="ko-KR" sz="1000" i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해당 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익셉션에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대해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Response 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응답 코드 변경</a:t>
            </a:r>
            <a:endParaRPr lang="en-US" altLang="ko-KR" sz="1000" i="1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NoFileInfoException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extends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Exception 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{</a:t>
            </a:r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final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long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serialVersionUID</a:t>
            </a:r>
            <a:r>
              <a:rPr lang="en-US" altLang="ko-KR" sz="1000" b="1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= 1L</a:t>
            </a:r>
            <a:r>
              <a:rPr lang="en-US" altLang="ko-KR" sz="1000" b="1" i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591457" y="384345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fileInfo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==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{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throw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new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NoFileInfoException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  <p:sp>
        <p:nvSpPr>
          <p:cNvPr id="18" name="원호 17"/>
          <p:cNvSpPr/>
          <p:nvPr/>
        </p:nvSpPr>
        <p:spPr>
          <a:xfrm>
            <a:off x="2270014" y="4156759"/>
            <a:ext cx="925057" cy="727606"/>
          </a:xfrm>
          <a:prstGeom prst="arc">
            <a:avLst>
              <a:gd name="adj1" fmla="val 17952112"/>
              <a:gd name="adj2" fmla="val 2491697"/>
            </a:avLst>
          </a:prstGeom>
          <a:ln w="127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/>
          <p:cNvSpPr txBox="1">
            <a:spLocks/>
          </p:cNvSpPr>
          <p:nvPr/>
        </p:nvSpPr>
        <p:spPr>
          <a:xfrm>
            <a:off x="1101790" y="2197837"/>
            <a:ext cx="6613460" cy="2324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/>
              <a:t>Chapter </a:t>
            </a:r>
            <a:r>
              <a:rPr lang="en-US" altLang="ko-KR" sz="1500" dirty="0" smtClean="0"/>
              <a:t>7. </a:t>
            </a:r>
            <a:r>
              <a:rPr lang="ko-KR" altLang="en-US" sz="1500" dirty="0" smtClean="0"/>
              <a:t>스프링 </a:t>
            </a:r>
            <a:r>
              <a:rPr lang="en-US" altLang="ko-KR" sz="1500" dirty="0" smtClean="0"/>
              <a:t>MVC : </a:t>
            </a:r>
            <a:r>
              <a:rPr lang="ko-KR" altLang="en-US" sz="1500" dirty="0" smtClean="0"/>
              <a:t>기본기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105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7.9 </a:t>
            </a:r>
            <a:r>
              <a:rPr lang="ko-KR" altLang="en-US" sz="1350" b="1" dirty="0" smtClean="0">
                <a:latin typeface="+mn-ea"/>
              </a:rPr>
              <a:t>컨트롤러 </a:t>
            </a:r>
            <a:r>
              <a:rPr lang="ko-KR" altLang="en-US" sz="1350" b="1" dirty="0" err="1" smtClean="0">
                <a:latin typeface="+mn-ea"/>
              </a:rPr>
              <a:t>메서드의</a:t>
            </a:r>
            <a:r>
              <a:rPr lang="ko-KR" altLang="en-US" sz="1350" b="1" dirty="0" smtClean="0">
                <a:latin typeface="+mn-ea"/>
              </a:rPr>
              <a:t> </a:t>
            </a:r>
            <a:r>
              <a:rPr lang="ko-KR" altLang="en-US" sz="1350" b="1" dirty="0" err="1" smtClean="0">
                <a:latin typeface="+mn-ea"/>
              </a:rPr>
              <a:t>파라미터</a:t>
            </a:r>
            <a:r>
              <a:rPr lang="ko-KR" altLang="en-US" sz="1350" b="1" dirty="0" smtClean="0">
                <a:latin typeface="+mn-ea"/>
              </a:rPr>
              <a:t> 타입과 리턴 타입</a:t>
            </a:r>
            <a:endParaRPr lang="ko-KR" altLang="en-US" sz="1350" b="1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P356~357 </a:t>
            </a:r>
            <a:r>
              <a:rPr lang="ko-KR" altLang="en-US" sz="1350" dirty="0" smtClean="0">
                <a:latin typeface="+mn-ea"/>
              </a:rPr>
              <a:t>참고</a:t>
            </a:r>
            <a:endParaRPr lang="en-US" altLang="ko-KR" sz="13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51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7.10 </a:t>
            </a:r>
            <a:r>
              <a:rPr lang="ko-KR" altLang="en-US" sz="1350" b="1" dirty="0" smtClean="0">
                <a:latin typeface="+mn-ea"/>
              </a:rPr>
              <a:t>스프링 </a:t>
            </a:r>
            <a:r>
              <a:rPr lang="en-US" altLang="ko-KR" sz="1350" b="1" dirty="0" smtClean="0">
                <a:latin typeface="+mn-ea"/>
              </a:rPr>
              <a:t>MVC </a:t>
            </a:r>
            <a:r>
              <a:rPr lang="ko-KR" altLang="en-US" sz="1350" b="1" dirty="0" smtClean="0">
                <a:latin typeface="+mn-ea"/>
              </a:rPr>
              <a:t>설정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350" b="1" dirty="0">
                <a:latin typeface="+mn-ea"/>
              </a:rPr>
              <a:t>메시지 소스 글로벌 에러 코드 </a:t>
            </a:r>
            <a:r>
              <a:rPr lang="ko-KR" altLang="en-US" sz="1350" b="1" dirty="0" smtClean="0">
                <a:latin typeface="+mn-ea"/>
              </a:rPr>
              <a:t>우선순위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9083" y="126473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mvc:view-controller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path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"/index"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view-name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"index"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3313" y="1781464"/>
            <a:ext cx="34868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정적 자원 설정하기</a:t>
            </a:r>
            <a:endParaRPr lang="en-US" altLang="ko-KR" sz="1350" b="1" dirty="0" smtClean="0">
              <a:latin typeface="+mn-ea"/>
            </a:endParaRPr>
          </a:p>
          <a:p>
            <a:pPr lvl="1"/>
            <a:r>
              <a:rPr lang="ko-KR" altLang="en-US" sz="1350" dirty="0" smtClean="0">
                <a:latin typeface="+mn-ea"/>
              </a:rPr>
              <a:t>웹 브라우저 캐시를 사용하도록 지정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26679" y="2289295"/>
            <a:ext cx="6980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mvc:resources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"/images/**"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location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"/images/, /WEB-INF/resources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/“</a:t>
            </a:r>
          </a:p>
          <a:p>
            <a:pPr lvl="1"/>
            <a:r>
              <a:rPr lang="en-US" altLang="ko-KR" sz="1000" i="1" dirty="0" smtClean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cache-period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"60" 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58522" y="2489349"/>
            <a:ext cx="1344335" cy="1595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58685" y="2613241"/>
            <a:ext cx="18505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초단위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187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7.11 </a:t>
            </a:r>
            <a:r>
              <a:rPr lang="en-US" altLang="ko-KR" sz="1350" b="1" dirty="0" err="1" smtClean="0">
                <a:latin typeface="+mn-ea"/>
              </a:rPr>
              <a:t>HandlerInterceptor</a:t>
            </a:r>
            <a:r>
              <a:rPr lang="ko-KR" altLang="en-US" sz="1350" b="1" dirty="0" smtClean="0">
                <a:latin typeface="+mn-ea"/>
              </a:rPr>
              <a:t>를 이용한 </a:t>
            </a:r>
            <a:r>
              <a:rPr lang="ko-KR" altLang="en-US" sz="1350" b="1" dirty="0" err="1" smtClean="0">
                <a:latin typeface="+mn-ea"/>
              </a:rPr>
              <a:t>인터셉터</a:t>
            </a:r>
            <a:r>
              <a:rPr lang="ko-KR" altLang="en-US" sz="1350" b="1" dirty="0" smtClean="0">
                <a:latin typeface="+mn-ea"/>
              </a:rPr>
              <a:t> 구현</a:t>
            </a:r>
            <a:endParaRPr lang="ko-KR" altLang="en-US" sz="1350" b="1" dirty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o.s.web.servlet.HandlerInterceptor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인터페이스 사용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94" y="1475358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7.11.1 </a:t>
            </a:r>
            <a:r>
              <a:rPr lang="en-US" altLang="ko-KR" sz="1350" b="1" dirty="0" err="1" smtClean="0">
                <a:latin typeface="+mn-ea"/>
              </a:rPr>
              <a:t>HandlerInterceptor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인터페이스 구현</a:t>
            </a:r>
            <a:endParaRPr lang="ko-KR" altLang="en-US" sz="1350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43" y="1687299"/>
            <a:ext cx="81014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CommonModelInterceptor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extends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HandlerInterceptorAdapter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컨트롤러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(</a:t>
            </a:r>
            <a:r>
              <a:rPr lang="ko-KR" altLang="en-US" sz="1000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핸들러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) </a:t>
            </a:r>
            <a:r>
              <a:rPr lang="ko-KR" altLang="en-US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실행 전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Override</a:t>
            </a:r>
          </a:p>
          <a:p>
            <a:pPr lvl="1"/>
            <a:r>
              <a:rPr lang="en-US" altLang="ko-KR" sz="1000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boolean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preHandle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HttpServletRequest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request,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HttpServletResponse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response, 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Object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handler) </a:t>
            </a:r>
            <a:r>
              <a:rPr lang="en-US" altLang="ko-KR" sz="1000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throws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Exception {</a:t>
            </a:r>
          </a:p>
          <a:p>
            <a:pPr lvl="2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…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//return false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를 하는 경우 컨트롤러가 실행되지 않는다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컨트롤러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(</a:t>
            </a:r>
            <a:r>
              <a:rPr lang="ko-KR" altLang="en-US" sz="1000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핸들러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) </a:t>
            </a:r>
            <a:r>
              <a:rPr lang="ko-KR" altLang="en-US" sz="1000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실핼</a:t>
            </a:r>
            <a:r>
              <a:rPr lang="ko-KR" altLang="en-US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후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, </a:t>
            </a:r>
            <a:r>
              <a:rPr lang="ko-KR" altLang="en-US" sz="1000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뷰</a:t>
            </a:r>
            <a:r>
              <a:rPr lang="ko-KR" altLang="en-US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실행 전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Override</a:t>
            </a:r>
          </a:p>
          <a:p>
            <a:pPr lvl="1"/>
            <a:r>
              <a:rPr lang="en-US" altLang="ko-KR" sz="1000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postHandle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request,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HttpServletResponse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response, 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handler,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ModelAndView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modelAndView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</a:t>
            </a:r>
            <a:r>
              <a:rPr lang="en-US" altLang="ko-KR" sz="1000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throws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Exception {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…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뷰</a:t>
            </a:r>
            <a:r>
              <a:rPr lang="ko-KR" altLang="en-US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실행 후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Override</a:t>
            </a:r>
          </a:p>
          <a:p>
            <a:pPr lvl="1"/>
            <a:r>
              <a:rPr lang="en-US" altLang="ko-KR" sz="1000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afterCompletion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request,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HttpServletResponse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response, 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handler, Exception ex) </a:t>
            </a:r>
            <a:r>
              <a:rPr lang="en-US" altLang="ko-KR" sz="1000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throws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Exception {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…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26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7.11.2 </a:t>
            </a:r>
            <a:r>
              <a:rPr lang="en-US" altLang="ko-KR" sz="1350" b="1" dirty="0" err="1" smtClean="0">
                <a:latin typeface="+mn-ea"/>
              </a:rPr>
              <a:t>HandlerInterceptor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설정하기 </a:t>
            </a:r>
            <a:r>
              <a:rPr lang="en-US" altLang="ko-KR" sz="1350" b="1" dirty="0" smtClean="0">
                <a:latin typeface="+mn-ea"/>
              </a:rPr>
              <a:t>/ </a:t>
            </a:r>
            <a:r>
              <a:rPr lang="ko-KR" altLang="en-US" sz="1350" b="1" dirty="0" smtClean="0">
                <a:latin typeface="+mn-ea"/>
              </a:rPr>
              <a:t>실행 순서</a:t>
            </a:r>
            <a:endParaRPr lang="ko-KR" altLang="en-US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4115" y="1056983"/>
            <a:ext cx="67854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mvc:interceptors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mvc:interceptor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mvc:mapping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path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acl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/**" 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"net.madvirus.spring4.chap07.common.</a:t>
            </a:r>
            <a:r>
              <a:rPr lang="en-US" altLang="ko-KR" sz="1000" b="1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AuthInterceptor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 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mvc:interceptor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"net.madvirus.spring4.chap07.common.</a:t>
            </a:r>
            <a:r>
              <a:rPr lang="en-US" altLang="ko-KR" sz="1000" b="1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MeasuringInterceptor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 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mvc:interceptor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mvc:mapping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path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acl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/**" 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mvc:mapping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path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"/header/**" 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mvc:mapping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path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newevent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/**" 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mvc:exclude-mapping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path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acl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/modify" 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ref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bean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commonModelInterceptor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 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mvc:interceptor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mvc:interceptors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182821" y="1349787"/>
            <a:ext cx="1850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①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8364" y="1649869"/>
            <a:ext cx="18505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②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82485" y="2705135"/>
            <a:ext cx="315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③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182821" y="1712686"/>
            <a:ext cx="281808" cy="2069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773714" y="2020046"/>
            <a:ext cx="1299029" cy="7739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4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7.12 </a:t>
            </a:r>
            <a:r>
              <a:rPr lang="en-US" altLang="ko-KR" sz="1350" b="1" dirty="0" err="1" smtClean="0">
                <a:latin typeface="+mn-ea"/>
              </a:rPr>
              <a:t>WebApplicationContext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계층</a:t>
            </a:r>
            <a:endParaRPr lang="ko-KR" altLang="en-US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029" y="1056983"/>
            <a:ext cx="74022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+mn-ea"/>
              </a:rPr>
              <a:t>context-</a:t>
            </a:r>
            <a:r>
              <a:rPr lang="en-US" altLang="ko-KR" sz="1000" dirty="0" err="1">
                <a:solidFill>
                  <a:srgbClr val="3F7F7F"/>
                </a:solidFill>
                <a:highlight>
                  <a:srgbClr val="D4D4D4"/>
                </a:highlight>
                <a:latin typeface="+mn-ea"/>
              </a:rPr>
              <a:t>param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contextConfigLocation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/WEB-INF/service.xml, /WEB-INF/persistence.xml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+mn-ea"/>
              </a:rPr>
              <a:t>context-</a:t>
            </a:r>
            <a:r>
              <a:rPr lang="en-US" altLang="ko-KR" sz="1000" dirty="0" err="1">
                <a:solidFill>
                  <a:srgbClr val="3F7F7F"/>
                </a:solidFill>
                <a:highlight>
                  <a:srgbClr val="D4D4D4"/>
                </a:highlight>
                <a:latin typeface="+mn-ea"/>
              </a:rPr>
              <a:t>param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+mn-ea"/>
              </a:rPr>
              <a:t>&gt;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listener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listener-class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org.springframework.web.context.ContextLoaderListener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listener-class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listener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front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servlet-class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org.springframework.web.servlet.DispatcherServlet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servlet-class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endParaRPr lang="ko-KR" altLang="en-US" sz="1000" dirty="0">
              <a:latin typeface="+mn-ea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rest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servlet-class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org.springframework.web.servlet.DispatcherServlet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servlet-class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20572" y="4158342"/>
            <a:ext cx="2409371" cy="478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root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WebApplicationContext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27857" y="5377542"/>
            <a:ext cx="2409371" cy="478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front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WebApplicationContext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29857" y="5377542"/>
            <a:ext cx="2409371" cy="4789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rest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WebApplicationContext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stCxn id="12" idx="0"/>
          </p:cNvCxnSpPr>
          <p:nvPr/>
        </p:nvCxnSpPr>
        <p:spPr>
          <a:xfrm flipV="1">
            <a:off x="2732543" y="4637314"/>
            <a:ext cx="1004886" cy="7402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0"/>
          </p:cNvCxnSpPr>
          <p:nvPr/>
        </p:nvCxnSpPr>
        <p:spPr>
          <a:xfrm flipH="1" flipV="1">
            <a:off x="4971143" y="4637314"/>
            <a:ext cx="1063400" cy="7402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7.14 </a:t>
            </a:r>
            <a:r>
              <a:rPr lang="ko-KR" altLang="en-US" sz="1350" b="1" dirty="0" err="1" smtClean="0">
                <a:latin typeface="+mn-ea"/>
              </a:rPr>
              <a:t>핸들러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en-US" altLang="ko-KR" sz="1350" b="1" dirty="0" err="1" smtClean="0">
                <a:latin typeface="+mn-ea"/>
              </a:rPr>
              <a:t>HandlerMapping</a:t>
            </a:r>
            <a:r>
              <a:rPr lang="en-US" altLang="ko-KR" sz="1350" b="1" dirty="0" smtClean="0">
                <a:latin typeface="+mn-ea"/>
              </a:rPr>
              <a:t>, </a:t>
            </a:r>
            <a:r>
              <a:rPr lang="en-US" altLang="ko-KR" sz="1350" b="1" dirty="0" err="1" smtClean="0">
                <a:latin typeface="+mn-ea"/>
              </a:rPr>
              <a:t>HandlerAdapter</a:t>
            </a:r>
            <a:endParaRPr lang="ko-KR" altLang="en-US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3943" y="1056983"/>
            <a:ext cx="21082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mvc:annotation-driven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/&gt;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93943" y="2518620"/>
            <a:ext cx="25699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mvc:default-servlet-handler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/&gt;</a:t>
            </a:r>
            <a:endParaRPr lang="ko-KR" altLang="en-US" sz="1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93943" y="1598854"/>
            <a:ext cx="2198915" cy="312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RequestMappingHandlerMapping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3943" y="3216519"/>
            <a:ext cx="2198915" cy="312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SimpleUrlHandlerMapping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32543" y="1631771"/>
            <a:ext cx="18505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우선순위 높음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732542" y="3249436"/>
            <a:ext cx="54027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우선순위 낮음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, 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디폴트 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서블릿에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맵핑된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URL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까지 확인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css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, </a:t>
            </a:r>
            <a:r>
              <a:rPr lang="en-US" altLang="ko-KR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js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, 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이미지등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)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endCxn id="4" idx="0"/>
          </p:cNvCxnSpPr>
          <p:nvPr/>
        </p:nvCxnSpPr>
        <p:spPr>
          <a:xfrm>
            <a:off x="1593400" y="1204686"/>
            <a:ext cx="1" cy="3941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8" idx="0"/>
          </p:cNvCxnSpPr>
          <p:nvPr/>
        </p:nvCxnSpPr>
        <p:spPr>
          <a:xfrm>
            <a:off x="1593400" y="2764841"/>
            <a:ext cx="1" cy="4516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6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ㆍ&lt;</a:t>
            </a:r>
            <a:r>
              <a:rPr lang="en-US" altLang="ko-KR" sz="1350" b="1" dirty="0" err="1" smtClean="0"/>
              <a:t>mvc:annotation-driven</a:t>
            </a:r>
            <a:r>
              <a:rPr lang="en-US" altLang="ko-KR" sz="1350" b="1" dirty="0" smtClean="0"/>
              <a:t> /&gt; </a:t>
            </a:r>
            <a:r>
              <a:rPr lang="ko-KR" altLang="en-US" sz="1350" b="1" dirty="0" smtClean="0"/>
              <a:t>정리</a:t>
            </a:r>
            <a:endParaRPr lang="en-US" altLang="ko-KR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1323" y="1033413"/>
            <a:ext cx="88684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Bitstream Vera Sans Mono nanum"/>
              </a:rPr>
              <a:t>//</a:t>
            </a:r>
            <a:r>
              <a:rPr lang="en-US" altLang="ko-KR" sz="1000" dirty="0" err="1">
                <a:latin typeface="Bitstream Vera Sans Mono nanum"/>
              </a:rPr>
              <a:t>WebDataBinder</a:t>
            </a:r>
            <a:r>
              <a:rPr lang="ko-KR" altLang="en-US" sz="1000" dirty="0">
                <a:latin typeface="Bitstream Vera Sans Mono nanum"/>
              </a:rPr>
              <a:t>와 </a:t>
            </a:r>
            <a:r>
              <a:rPr lang="en-US" altLang="ko-KR" sz="1000" dirty="0" err="1">
                <a:latin typeface="Bitstream Vera Sans Mono nanum"/>
              </a:rPr>
              <a:t>ConversionService</a:t>
            </a:r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formattingConversionService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 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 </a:t>
            </a:r>
            <a:r>
              <a:rPr lang="en-US" altLang="ko-KR" sz="1000" dirty="0" smtClean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"org.springframework.format.support.</a:t>
            </a:r>
            <a:r>
              <a:rPr lang="en-US" altLang="ko-KR" sz="1000" b="1" i="1" dirty="0">
                <a:solidFill>
                  <a:srgbClr val="2A00FF"/>
                </a:solidFill>
                <a:latin typeface="Bitstream Vera Sans Mono nanum"/>
              </a:rPr>
              <a:t>FormattingConversionServiceFactoryBean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smtClean="0">
                <a:solidFill>
                  <a:srgbClr val="008080"/>
                </a:solidFill>
                <a:latin typeface="Bitstream Vera Sans Mono nanum"/>
              </a:rPr>
              <a:t>&gt;</a:t>
            </a:r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configurableWebBindingInitializer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"org.springframework.web.bind.support.</a:t>
            </a:r>
            <a:r>
              <a:rPr lang="en-US" altLang="ko-KR" sz="1000" b="1" i="1" dirty="0">
                <a:solidFill>
                  <a:srgbClr val="2A00FF"/>
                </a:solidFill>
                <a:latin typeface="Bitstream Vera Sans Mono nanum"/>
              </a:rPr>
              <a:t>ConfigurableWebBindingInitializer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 smtClean="0">
                <a:latin typeface="Bitstream Vera Sans Mono nanum"/>
              </a:rPr>
              <a:t>//</a:t>
            </a:r>
            <a:r>
              <a:rPr lang="en-US" altLang="ko-KR" sz="1000" dirty="0" err="1" smtClean="0">
                <a:latin typeface="Bitstream Vera Sans Mono nanum"/>
              </a:rPr>
              <a:t>RequestMapping</a:t>
            </a:r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org.springframework.web.servlet.mvc.method.annotation.</a:t>
            </a:r>
            <a:r>
              <a:rPr lang="en-US" altLang="ko-KR" sz="1000" b="1" i="1" u="sng" dirty="0" smtClean="0">
                <a:solidFill>
                  <a:srgbClr val="2A00FF"/>
                </a:solidFill>
                <a:latin typeface="Bitstream Vera Sans Mono nanum"/>
              </a:rPr>
              <a:t>RequestMappingHandlerMapping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“</a:t>
            </a:r>
            <a:r>
              <a:rPr lang="en-US" altLang="ko-KR" sz="1000" i="1" dirty="0" smtClean="0">
                <a:solidFill>
                  <a:srgbClr val="008080"/>
                </a:solidFill>
                <a:latin typeface="Bitstream Vera Sans Mono nanum"/>
              </a:rPr>
              <a:t>&gt;</a:t>
            </a:r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 smtClean="0">
                <a:solidFill>
                  <a:srgbClr val="2A00FF"/>
                </a:solidFill>
                <a:latin typeface="Bitstream Vera Sans Mono nanum"/>
              </a:rPr>
              <a:t>requestMappingHandlerAdapter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“ </a:t>
            </a:r>
          </a:p>
          <a:p>
            <a:r>
              <a:rPr lang="en-US" altLang="ko-KR" sz="1000" dirty="0" smtClean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"org.springframework.web.servlet.mvc.method.annotation.</a:t>
            </a:r>
            <a:r>
              <a:rPr lang="en-US" altLang="ko-KR" sz="1000" b="1" i="1" u="sng" dirty="0">
                <a:solidFill>
                  <a:srgbClr val="2A00FF"/>
                </a:solidFill>
                <a:latin typeface="Bitstream Vera Sans Mono nanum"/>
              </a:rPr>
              <a:t>RequestMappingHandlerAdapter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/>
              <a:t>&gt;</a:t>
            </a:r>
            <a:endParaRPr lang="en-US" altLang="ko-KR" sz="1000" dirty="0">
              <a:solidFill>
                <a:srgbClr val="008080"/>
              </a:solidFill>
              <a:latin typeface="Bitstream Vera Sans Mono nanum"/>
            </a:endParaRPr>
          </a:p>
          <a:p>
            <a:endParaRPr lang="en-US" altLang="ko-KR" sz="1000" dirty="0" smtClean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optionalValidatorFactoryBean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 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"org.springframework.validation.beanvalidation.OptionalValidatorFactoryBean"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en-US" altLang="ko-KR" sz="1000" dirty="0" smtClean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mvcContentNegotiationManager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"org.springframework.web.accept.ContentNegotiationManagerFactoryBean"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/>
              </a:rPr>
              <a:t>util:list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messageConverters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smtClean="0">
                <a:solidFill>
                  <a:srgbClr val="008080"/>
                </a:solidFill>
                <a:latin typeface="Bitstream Vera Sans Mono nanum"/>
              </a:rPr>
              <a:t>&gt;</a:t>
            </a:r>
            <a:endParaRPr lang="en-US" altLang="ko-KR" sz="1000" dirty="0">
              <a:solidFill>
                <a:srgbClr val="008080"/>
              </a:solidFill>
              <a:latin typeface="Bitstream Vera Sans Mono nanum"/>
            </a:endParaRP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mvcUriComponentsContributor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 </a:t>
            </a:r>
          </a:p>
          <a:p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"org.springframework.web.servlet.config.AnnotationDrivenBeanDefinitionParser.CompositeUriComponentsContributorFactoryBean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smtClean="0">
                <a:solidFill>
                  <a:srgbClr val="008080"/>
                </a:solidFill>
                <a:latin typeface="Bitstream Vera Sans Mono nanum"/>
              </a:rPr>
              <a:t>&gt;</a:t>
            </a:r>
            <a:endParaRPr lang="en-US" altLang="ko-KR" sz="1000" i="1" dirty="0">
              <a:solidFill>
                <a:srgbClr val="008080"/>
              </a:solidFill>
              <a:latin typeface="Bitstream Vera Sans Mono nanum"/>
            </a:endParaRP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org.springframework.web.servlet.handler.MappedInterceptor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"org.springframework.web.servlet.mvc.method.annotation.ExceptionHandlerExceptionResolver"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"org.springframework.web.servlet.mvc.annotation.ResponseStatusExceptionResolver"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"org.springframework.web.servlet.mvc.support.DefaultHandlerExceptionResolver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smtClean="0">
                <a:solidFill>
                  <a:srgbClr val="008080"/>
                </a:solidFill>
                <a:latin typeface="Bitstream Vera Sans Mono nanum"/>
              </a:rPr>
              <a:t>&gt;</a:t>
            </a:r>
            <a:endParaRPr lang="en-US" altLang="ko-KR" sz="1000" i="1" dirty="0">
              <a:solidFill>
                <a:srgbClr val="008080"/>
              </a:solidFill>
              <a:latin typeface="Bitstream Vera Sans Mono nanum"/>
            </a:endParaRPr>
          </a:p>
        </p:txBody>
      </p:sp>
    </p:spTree>
    <p:extLst>
      <p:ext uri="{BB962C8B-B14F-4D97-AF65-F5344CB8AC3E}">
        <p14:creationId xmlns:p14="http://schemas.microsoft.com/office/powerpoint/2010/main" val="29874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7.1 </a:t>
            </a:r>
            <a:r>
              <a:rPr lang="ko-KR" altLang="en-US" sz="1350" b="1" dirty="0" smtClean="0">
                <a:latin typeface="+mn-ea"/>
              </a:rPr>
              <a:t>스프링 </a:t>
            </a:r>
            <a:r>
              <a:rPr lang="en-US" altLang="ko-KR" sz="1350" b="1" dirty="0" smtClean="0">
                <a:latin typeface="+mn-ea"/>
              </a:rPr>
              <a:t>MVC </a:t>
            </a:r>
            <a:r>
              <a:rPr lang="ko-KR" altLang="en-US" sz="1350" b="1" dirty="0" smtClean="0">
                <a:latin typeface="+mn-ea"/>
              </a:rPr>
              <a:t>일단 해보기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ko-KR" altLang="en-US" sz="1350" dirty="0" err="1" smtClean="0">
                <a:latin typeface="+mn-ea"/>
              </a:rPr>
              <a:t>메이븐</a:t>
            </a:r>
            <a:r>
              <a:rPr lang="ko-KR" altLang="en-US" sz="1350" dirty="0" smtClean="0">
                <a:latin typeface="+mn-ea"/>
              </a:rPr>
              <a:t> 웹 프로젝트 생성 및 설정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ko-KR" altLang="en-US" sz="1350" dirty="0" err="1" smtClean="0">
                <a:latin typeface="+mn-ea"/>
              </a:rPr>
              <a:t>이클립스에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ko-KR" altLang="en-US" sz="1350" dirty="0" err="1" smtClean="0">
                <a:latin typeface="+mn-ea"/>
              </a:rPr>
              <a:t>메이븐</a:t>
            </a:r>
            <a:r>
              <a:rPr lang="ko-KR" altLang="en-US" sz="1350" dirty="0" smtClean="0">
                <a:latin typeface="+mn-ea"/>
              </a:rPr>
              <a:t> 웹 프로젝트 </a:t>
            </a:r>
            <a:r>
              <a:rPr lang="ko-KR" altLang="en-US" sz="1350" dirty="0" err="1" smtClean="0">
                <a:latin typeface="+mn-ea"/>
              </a:rPr>
              <a:t>임폴트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web.xml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Controller </a:t>
            </a:r>
            <a:r>
              <a:rPr lang="ko-KR" altLang="en-US" sz="1350" dirty="0" smtClean="0">
                <a:latin typeface="+mn-ea"/>
              </a:rPr>
              <a:t>구현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Jsp</a:t>
            </a:r>
            <a:r>
              <a:rPr lang="ko-KR" altLang="en-US" sz="1350" dirty="0" smtClean="0">
                <a:latin typeface="+mn-ea"/>
              </a:rPr>
              <a:t>를 이용한 </a:t>
            </a:r>
            <a:r>
              <a:rPr lang="ko-KR" altLang="en-US" sz="1350" dirty="0" err="1" smtClean="0">
                <a:latin typeface="+mn-ea"/>
              </a:rPr>
              <a:t>뷰</a:t>
            </a:r>
            <a:r>
              <a:rPr lang="ko-KR" altLang="en-US" sz="1350" dirty="0" smtClean="0">
                <a:latin typeface="+mn-ea"/>
              </a:rPr>
              <a:t> 구현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ko-KR" altLang="en-US" sz="1350" dirty="0" smtClean="0">
                <a:latin typeface="+mn-ea"/>
              </a:rPr>
              <a:t>스프링 </a:t>
            </a:r>
            <a:r>
              <a:rPr lang="en-US" altLang="ko-KR" sz="1350" dirty="0" smtClean="0">
                <a:latin typeface="+mn-ea"/>
              </a:rPr>
              <a:t>xml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6" y="2404268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7.2 </a:t>
            </a:r>
            <a:r>
              <a:rPr lang="ko-KR" altLang="en-US" sz="1350" b="1" dirty="0">
                <a:latin typeface="+mn-ea"/>
              </a:rPr>
              <a:t>기본 흐름과 주요 컴포넌트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268p</a:t>
            </a:r>
          </a:p>
        </p:txBody>
      </p:sp>
    </p:spTree>
    <p:extLst>
      <p:ext uri="{BB962C8B-B14F-4D97-AF65-F5344CB8AC3E}">
        <p14:creationId xmlns:p14="http://schemas.microsoft.com/office/powerpoint/2010/main" val="32876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7.3 </a:t>
            </a:r>
            <a:r>
              <a:rPr lang="ko-KR" altLang="en-US" sz="1350" b="1" dirty="0" smtClean="0">
                <a:latin typeface="+mn-ea"/>
              </a:rPr>
              <a:t>스프링 </a:t>
            </a:r>
            <a:r>
              <a:rPr lang="en-US" altLang="ko-KR" sz="1350" b="1" dirty="0" smtClean="0">
                <a:latin typeface="+mn-ea"/>
              </a:rPr>
              <a:t>MVC </a:t>
            </a:r>
            <a:r>
              <a:rPr lang="ko-KR" altLang="en-US" sz="1350" b="1" dirty="0" smtClean="0">
                <a:latin typeface="+mn-ea"/>
              </a:rPr>
              <a:t>설정 기초</a:t>
            </a:r>
            <a:endParaRPr lang="en-US" altLang="ko-KR" sz="1350" b="1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dirty="0" err="1" smtClean="0">
                <a:latin typeface="+mn-ea"/>
              </a:rPr>
              <a:t>DispatcherServlet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dirty="0" smtClean="0">
                <a:latin typeface="+mn-ea"/>
              </a:rPr>
              <a:t>캐릭터 </a:t>
            </a:r>
            <a:r>
              <a:rPr lang="ko-KR" altLang="en-US" sz="1350" dirty="0" err="1" smtClean="0">
                <a:latin typeface="+mn-ea"/>
              </a:rPr>
              <a:t>인코딩</a:t>
            </a:r>
            <a:r>
              <a:rPr lang="ko-KR" altLang="en-US" sz="1350" dirty="0" smtClean="0">
                <a:latin typeface="+mn-ea"/>
              </a:rPr>
              <a:t> 처리를 위한 필터 설정</a:t>
            </a:r>
            <a:endParaRPr lang="en-US" altLang="ko-KR" sz="1350" dirty="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dirty="0" smtClean="0">
                <a:latin typeface="+mn-ea"/>
              </a:rPr>
              <a:t>스프링 </a:t>
            </a:r>
            <a:r>
              <a:rPr lang="en-US" altLang="ko-KR" sz="1350" dirty="0" smtClean="0">
                <a:latin typeface="+mn-ea"/>
              </a:rPr>
              <a:t>MVC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  <a:p>
            <a:pPr marL="1257300" lvl="2" indent="-342900">
              <a:buFont typeface="+mj-lt"/>
              <a:buAutoNum type="alphaUcPeriod"/>
            </a:pPr>
            <a:r>
              <a:rPr lang="en-US" altLang="ko-KR" sz="1350" dirty="0" err="1" smtClean="0">
                <a:latin typeface="+mn-ea"/>
              </a:rPr>
              <a:t>HandlerMapping</a:t>
            </a:r>
            <a:r>
              <a:rPr lang="en-US" altLang="ko-KR" sz="1350" dirty="0" smtClean="0">
                <a:latin typeface="+mn-ea"/>
              </a:rPr>
              <a:t>, </a:t>
            </a:r>
            <a:r>
              <a:rPr lang="en-US" altLang="ko-KR" sz="1350" dirty="0" err="1" smtClean="0">
                <a:latin typeface="+mn-ea"/>
              </a:rPr>
              <a:t>HandlerAdaptor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  <a:p>
            <a:pPr marL="1257300" lvl="2" indent="-342900">
              <a:buFont typeface="+mj-lt"/>
              <a:buAutoNum type="alphaUcPeriod"/>
            </a:pPr>
            <a:r>
              <a:rPr lang="en-US" altLang="ko-KR" sz="1350" dirty="0" err="1" smtClean="0">
                <a:latin typeface="+mn-ea"/>
              </a:rPr>
              <a:t>ViewResolver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6" y="2251868"/>
            <a:ext cx="8648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7.3.1 </a:t>
            </a:r>
            <a:r>
              <a:rPr lang="en-US" altLang="ko-KR" sz="1350" b="1" dirty="0" err="1" smtClean="0">
                <a:latin typeface="+mn-ea"/>
              </a:rPr>
              <a:t>DispatcherServlet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err="1" smtClean="0">
                <a:latin typeface="+mn-ea"/>
              </a:rPr>
              <a:t>서블릿</a:t>
            </a:r>
            <a:r>
              <a:rPr lang="ko-KR" altLang="en-US" sz="1350" b="1" dirty="0" smtClean="0">
                <a:latin typeface="+mn-ea"/>
              </a:rPr>
              <a:t> 설정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ko-KR" altLang="en-US" sz="1350" dirty="0" smtClean="0">
                <a:latin typeface="+mn-ea"/>
              </a:rPr>
              <a:t>웹 브라우저의 요청을 실제로 받는 역할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ko-KR" altLang="en-US" sz="1350" dirty="0" smtClean="0">
                <a:latin typeface="+mn-ea"/>
              </a:rPr>
              <a:t>관련 컴포넌트를 이용해서 웹 브라우저의 요청을 처리한 뒤 결과를 전송한다</a:t>
            </a:r>
            <a:r>
              <a:rPr lang="en-US" altLang="ko-KR" sz="1350" dirty="0" smtClean="0">
                <a:latin typeface="+mn-ea"/>
              </a:rPr>
              <a:t>.</a:t>
            </a:r>
          </a:p>
          <a:p>
            <a:pPr lvl="1"/>
            <a:r>
              <a:rPr lang="ko-KR" altLang="en-US" sz="1350" dirty="0" smtClean="0">
                <a:latin typeface="+mn-ea"/>
              </a:rPr>
              <a:t>내부적으로 스프링 컨테이너를 생성</a:t>
            </a:r>
            <a:endParaRPr lang="en-US" altLang="ko-KR" sz="1350" dirty="0" smtClean="0">
              <a:latin typeface="+mn-ea"/>
            </a:endParaRPr>
          </a:p>
          <a:p>
            <a:pPr lvl="1"/>
            <a:endParaRPr lang="en-US" altLang="ko-KR" sz="135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350" dirty="0" smtClean="0">
                <a:latin typeface="+mn-ea"/>
              </a:rPr>
              <a:t>초기화 </a:t>
            </a:r>
            <a:r>
              <a:rPr lang="ko-KR" altLang="en-US" sz="1350" dirty="0" err="1" smtClean="0">
                <a:latin typeface="+mn-ea"/>
              </a:rPr>
              <a:t>파라미터</a:t>
            </a:r>
            <a:r>
              <a:rPr lang="ko-KR" altLang="en-US" sz="1350" dirty="0" smtClean="0">
                <a:latin typeface="+mn-ea"/>
              </a:rPr>
              <a:t> 설정 </a:t>
            </a:r>
            <a:r>
              <a:rPr lang="en-US" altLang="ko-KR" sz="1350" dirty="0" smtClean="0">
                <a:latin typeface="+mn-ea"/>
              </a:rPr>
              <a:t>X -&gt; /WEB-INF/[</a:t>
            </a:r>
            <a:r>
              <a:rPr lang="ko-KR" altLang="en-US" sz="1350" dirty="0" err="1" smtClean="0">
                <a:latin typeface="+mn-ea"/>
              </a:rPr>
              <a:t>서블릿이름</a:t>
            </a:r>
            <a:r>
              <a:rPr lang="en-US" altLang="ko-KR" sz="1350" dirty="0" smtClean="0">
                <a:latin typeface="+mn-ea"/>
              </a:rPr>
              <a:t>]-servlet.xml </a:t>
            </a:r>
            <a:r>
              <a:rPr lang="ko-KR" altLang="en-US" sz="1350" dirty="0" smtClean="0">
                <a:latin typeface="+mn-ea"/>
              </a:rPr>
              <a:t>파일을 스프링 설정파일로</a:t>
            </a:r>
            <a:endParaRPr lang="en-US" altLang="ko-KR" sz="135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350" dirty="0" err="1" smtClean="0">
                <a:latin typeface="+mn-ea"/>
              </a:rPr>
              <a:t>contextConfigLocation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초기화 </a:t>
            </a:r>
            <a:r>
              <a:rPr lang="ko-KR" altLang="en-US" sz="1350" dirty="0" err="1" smtClean="0">
                <a:latin typeface="+mn-ea"/>
              </a:rPr>
              <a:t>파라미터</a:t>
            </a:r>
            <a:r>
              <a:rPr lang="ko-KR" altLang="en-US" sz="1350" dirty="0" smtClean="0">
                <a:latin typeface="+mn-ea"/>
              </a:rPr>
              <a:t> 설정 </a:t>
            </a:r>
            <a:r>
              <a:rPr lang="en-US" altLang="ko-KR" sz="1350" dirty="0" smtClean="0">
                <a:latin typeface="+mn-ea"/>
              </a:rPr>
              <a:t>-&gt; </a:t>
            </a:r>
            <a:r>
              <a:rPr lang="ko-KR" altLang="en-US" sz="1350" dirty="0" smtClean="0">
                <a:latin typeface="+mn-ea"/>
              </a:rPr>
              <a:t>한 개 이상 혹은 임의의 파일명 사용하는 경우</a:t>
            </a:r>
            <a:endParaRPr lang="en-US" altLang="ko-KR" sz="135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350" dirty="0" err="1" smtClean="0">
                <a:latin typeface="+mn-ea"/>
              </a:rPr>
              <a:t>contextClass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추가 </a:t>
            </a:r>
            <a:r>
              <a:rPr lang="en-US" altLang="ko-KR" sz="1350" dirty="0" smtClean="0">
                <a:latin typeface="+mn-ea"/>
              </a:rPr>
              <a:t>-&gt; @Configuration </a:t>
            </a:r>
            <a:r>
              <a:rPr lang="ko-KR" altLang="en-US" sz="1350" dirty="0" smtClean="0">
                <a:latin typeface="+mn-ea"/>
              </a:rPr>
              <a:t>클래스 사용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0400" y="4006194"/>
            <a:ext cx="6429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&lt;servlet&gt;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dispatcher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servlet-class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org.springframework.web.servlet.DispatcherServlet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servlet-class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contextConfigLocation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2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WEB-INF/</a:t>
            </a:r>
            <a:r>
              <a:rPr lang="en-US" altLang="ko-KR" sz="1000" u="sng" dirty="0">
                <a:solidFill>
                  <a:srgbClr val="000000"/>
                </a:solidFill>
                <a:latin typeface="+mn-ea"/>
              </a:rPr>
              <a:t>mvc-quick-start.xml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load-on-startup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load-on-startup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&lt;/servlet&gt;</a:t>
            </a:r>
            <a:endParaRPr lang="ko-KR" altLang="en-US" sz="1000" dirty="0">
              <a:solidFill>
                <a:srgbClr val="3F7F7F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1199" y="4460358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contextClass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org.springframework.web.context.support.AnnotationConfigWebApplicationContext</a:t>
            </a:r>
          </a:p>
          <a:p>
            <a:pPr lvl="1"/>
            <a:r>
              <a:rPr lang="en-US" altLang="ko-KR" sz="1000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contextConfigLocation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net.madvirus.spring4.chap07.quickstart.MvcQuickStartConfig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7.3.2 </a:t>
            </a:r>
            <a:r>
              <a:rPr lang="ko-KR" altLang="en-US" sz="1350" b="1" dirty="0" smtClean="0">
                <a:latin typeface="+mn-ea"/>
              </a:rPr>
              <a:t>스프링 </a:t>
            </a:r>
            <a:r>
              <a:rPr lang="en-US" altLang="ko-KR" sz="1350" b="1" dirty="0" smtClean="0">
                <a:latin typeface="+mn-ea"/>
              </a:rPr>
              <a:t>MVC </a:t>
            </a:r>
            <a:r>
              <a:rPr lang="ko-KR" altLang="en-US" sz="1350" b="1" dirty="0" smtClean="0">
                <a:latin typeface="+mn-ea"/>
              </a:rPr>
              <a:t>설정 기초</a:t>
            </a:r>
          </a:p>
          <a:p>
            <a:pPr lvl="1"/>
            <a:r>
              <a:rPr lang="en-US" altLang="ko-KR" sz="1350" dirty="0" err="1" smtClean="0">
                <a:latin typeface="+mn-ea"/>
              </a:rPr>
              <a:t>HandlerMapping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구현 객체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HandlerAdapter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구현 객체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viewResolver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구현 객체</a:t>
            </a:r>
            <a:endParaRPr lang="en-US" altLang="ko-KR" sz="1350" dirty="0">
              <a:latin typeface="+mn-ea"/>
            </a:endParaRPr>
          </a:p>
          <a:p>
            <a:pPr lvl="1"/>
            <a:endParaRPr lang="en-US" altLang="ko-KR" sz="135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350" dirty="0" smtClean="0">
                <a:latin typeface="+mn-ea"/>
              </a:rPr>
              <a:t>@</a:t>
            </a:r>
            <a:r>
              <a:rPr lang="en-US" altLang="ko-KR" sz="1350" dirty="0">
                <a:latin typeface="+mn-ea"/>
              </a:rPr>
              <a:t>Configuration </a:t>
            </a:r>
            <a:r>
              <a:rPr lang="ko-KR" altLang="en-US" sz="1350" dirty="0" smtClean="0">
                <a:latin typeface="+mn-ea"/>
              </a:rPr>
              <a:t>사용하는 경우 </a:t>
            </a:r>
            <a:r>
              <a:rPr lang="en-US" altLang="ko-KR" sz="1350" b="1" dirty="0" smtClean="0">
                <a:latin typeface="+mn-ea"/>
              </a:rPr>
              <a:t>@</a:t>
            </a:r>
            <a:r>
              <a:rPr lang="en-US" altLang="ko-KR" sz="1350" b="1" dirty="0" err="1" smtClean="0">
                <a:latin typeface="+mn-ea"/>
              </a:rPr>
              <a:t>EnableWebMvc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사용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4113" y="1068525"/>
            <a:ext cx="39287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35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mvc:annotation-driven</a:t>
            </a:r>
            <a:r>
              <a:rPr lang="en-US" altLang="ko-KR" sz="13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3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태그가 자동으로 등록</a:t>
            </a:r>
            <a:endParaRPr lang="ko-KR" altLang="en-US" sz="13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2910113" y="1068525"/>
            <a:ext cx="108000" cy="300082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197" y="2418782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7.3.3 </a:t>
            </a:r>
            <a:r>
              <a:rPr lang="ko-KR" altLang="en-US" sz="1350" b="1" dirty="0" err="1" smtClean="0">
                <a:latin typeface="+mn-ea"/>
              </a:rPr>
              <a:t>서블릿</a:t>
            </a:r>
            <a:r>
              <a:rPr lang="ko-KR" altLang="en-US" sz="1350" b="1" dirty="0" smtClean="0">
                <a:latin typeface="+mn-ea"/>
              </a:rPr>
              <a:t> </a:t>
            </a:r>
            <a:r>
              <a:rPr lang="ko-KR" altLang="en-US" sz="1350" b="1" dirty="0" err="1" smtClean="0">
                <a:latin typeface="+mn-ea"/>
              </a:rPr>
              <a:t>매핑에</a:t>
            </a:r>
            <a:r>
              <a:rPr lang="ko-KR" altLang="en-US" sz="1350" b="1" dirty="0" smtClean="0">
                <a:latin typeface="+mn-ea"/>
              </a:rPr>
              <a:t> 따른 컨트롤러 경로 </a:t>
            </a:r>
            <a:r>
              <a:rPr lang="ko-KR" altLang="en-US" sz="1350" b="1" dirty="0" err="1" smtClean="0">
                <a:latin typeface="+mn-ea"/>
              </a:rPr>
              <a:t>매핑과</a:t>
            </a:r>
            <a:r>
              <a:rPr lang="ko-KR" altLang="en-US" sz="1350" b="1" dirty="0" smtClean="0">
                <a:latin typeface="+mn-ea"/>
              </a:rPr>
              <a:t> 디폴트 </a:t>
            </a:r>
            <a:r>
              <a:rPr lang="ko-KR" altLang="en-US" sz="1350" b="1" dirty="0" err="1" smtClean="0">
                <a:latin typeface="+mn-ea"/>
              </a:rPr>
              <a:t>서블릿</a:t>
            </a:r>
            <a:r>
              <a:rPr lang="ko-KR" altLang="en-US" sz="1350" b="1" dirty="0" smtClean="0">
                <a:latin typeface="+mn-ea"/>
              </a:rPr>
              <a:t> 설정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514" y="271886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servlet-mapping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dispatcher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-pattern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*.do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-pattern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servlet-mapping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514" y="354422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@Controller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HelloController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{</a:t>
            </a:r>
          </a:p>
          <a:p>
            <a:endParaRPr lang="ko-KR" altLang="en-US" sz="1000" dirty="0">
              <a:latin typeface="Bitstream Vera Sans Mono nanum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"/hello.do"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String hello(Model model) {</a:t>
            </a: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model.</a:t>
            </a:r>
            <a:r>
              <a:rPr lang="en-US" altLang="ko-KR" sz="1000" u="sng" dirty="0" err="1">
                <a:solidFill>
                  <a:srgbClr val="000000"/>
                </a:solidFill>
                <a:latin typeface="Bitstream Vera Sans Mono nanum"/>
              </a:rPr>
              <a:t>addAttribute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u="sng" dirty="0">
                <a:solidFill>
                  <a:srgbClr val="2A00FF"/>
                </a:solidFill>
                <a:latin typeface="Bitstream Vera Sans Mono nanum"/>
              </a:rPr>
              <a:t>"greeting"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en-US" altLang="ko-KR" sz="1000" u="sng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ko-KR" altLang="en-US" sz="1000" u="sng" dirty="0">
                <a:solidFill>
                  <a:srgbClr val="2A00FF"/>
                </a:solidFill>
                <a:latin typeface="Bitstream Vera Sans Mono nanum"/>
              </a:rPr>
              <a:t>안녕하세요</a:t>
            </a:r>
            <a:r>
              <a:rPr lang="en-US" altLang="ko-KR" sz="1000" u="sng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/>
              </a:rPr>
              <a:t>);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"hello"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81023" y="4985139"/>
            <a:ext cx="801794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350" b="1" dirty="0" err="1" smtClean="0">
                <a:latin typeface="+mn-ea"/>
              </a:rPr>
              <a:t>HandlerMapping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자세한 건 </a:t>
            </a:r>
            <a:r>
              <a:rPr lang="en-US" altLang="ko-KR" sz="1350" b="1" dirty="0" smtClean="0">
                <a:latin typeface="+mn-ea"/>
              </a:rPr>
              <a:t>7.14</a:t>
            </a:r>
            <a:r>
              <a:rPr lang="ko-KR" altLang="en-US" sz="1350" b="1" dirty="0" smtClean="0">
                <a:latin typeface="+mn-ea"/>
              </a:rPr>
              <a:t>장에서</a:t>
            </a:r>
            <a:endParaRPr lang="ko-KR" altLang="en-US" sz="135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7.4.1 @Controller/@</a:t>
            </a:r>
            <a:r>
              <a:rPr lang="en-US" altLang="ko-KR" sz="1350" b="1" dirty="0" err="1" smtClean="0">
                <a:latin typeface="+mn-ea"/>
              </a:rPr>
              <a:t>RequestMapping</a:t>
            </a:r>
            <a:r>
              <a:rPr lang="en-US" altLang="ko-KR" sz="1350" b="1" dirty="0" smtClean="0">
                <a:latin typeface="+mn-ea"/>
              </a:rPr>
              <a:t>/Model</a:t>
            </a:r>
            <a:r>
              <a:rPr lang="ko-KR" altLang="en-US" sz="1350" b="1" dirty="0" smtClean="0">
                <a:latin typeface="+mn-ea"/>
              </a:rPr>
              <a:t>을 이용한 컨트롤러 구현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5603" y="1222146"/>
            <a:ext cx="62048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@Controller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EventController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{</a:t>
            </a:r>
          </a:p>
          <a:p>
            <a:pPr lvl="1"/>
            <a:endParaRPr lang="ko-KR" altLang="en-US" sz="1000" dirty="0">
              <a:latin typeface="Bitstream Vera Sans Mono nanum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"/event/list"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String 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Bitstream Vera Sans Mono nanum"/>
              </a:rPr>
              <a:t>list(Model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model) {</a:t>
            </a:r>
          </a:p>
          <a:p>
            <a:pPr lvl="2"/>
            <a:r>
              <a:rPr lang="en-US" altLang="ko-KR" sz="1000" u="sng" dirty="0">
                <a:solidFill>
                  <a:srgbClr val="000000"/>
                </a:solidFill>
                <a:latin typeface="Bitstream Vera Sans Mono nanum"/>
              </a:rPr>
              <a:t>List&lt;Event&gt; </a:t>
            </a:r>
            <a:r>
              <a:rPr lang="en-US" altLang="ko-KR" sz="1000" u="sng" dirty="0" err="1">
                <a:solidFill>
                  <a:srgbClr val="000000"/>
                </a:solidFill>
                <a:latin typeface="Bitstream Vera Sans Mono nanum"/>
              </a:rPr>
              <a:t>eventList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u="sng" dirty="0" smtClean="0">
                <a:solidFill>
                  <a:srgbClr val="000000"/>
                </a:solidFill>
                <a:latin typeface="Bitstream Vera Sans Mono nanum"/>
              </a:rPr>
              <a:t>= </a:t>
            </a:r>
            <a:r>
              <a:rPr lang="en-US" altLang="ko-KR" sz="1000" u="sng" dirty="0" err="1" smtClean="0">
                <a:solidFill>
                  <a:srgbClr val="000000"/>
                </a:solidFill>
                <a:latin typeface="Bitstream Vera Sans Mono nanum"/>
              </a:rPr>
              <a:t>eventService.getOpenedEventList</a:t>
            </a:r>
            <a:r>
              <a:rPr lang="en-US" altLang="ko-KR" sz="1000" u="sng" dirty="0" smtClean="0">
                <a:solidFill>
                  <a:srgbClr val="000000"/>
                </a:solidFill>
                <a:latin typeface="Bitstream Vera Sans Mono nanum"/>
              </a:rPr>
              <a:t>();</a:t>
            </a:r>
            <a:endParaRPr lang="en-US" altLang="ko-KR" sz="1000" u="sng" dirty="0">
              <a:solidFill>
                <a:srgbClr val="000000"/>
              </a:solidFill>
              <a:latin typeface="Bitstream Vera Sans Mono nanum"/>
            </a:endParaRP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model.addAttribute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/>
              </a:rPr>
              <a:t>eventList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eventList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);</a:t>
            </a:r>
            <a:endParaRPr lang="en-US" altLang="ko-KR" sz="1000" dirty="0">
              <a:solidFill>
                <a:srgbClr val="000000"/>
              </a:solidFill>
              <a:latin typeface="Bitstream Vera Sans Mono nanum"/>
            </a:endParaRP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"event/list"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66057" y="2840898"/>
            <a:ext cx="65604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c:forEach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"event" </a:t>
            </a:r>
            <a:r>
              <a:rPr lang="en-US" altLang="ko-KR" sz="1000" i="1" dirty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items</a:t>
            </a:r>
            <a:r>
              <a:rPr lang="en-US" altLang="ko-KR" sz="10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0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${</a:t>
            </a:r>
            <a:r>
              <a:rPr lang="en-US" altLang="ko-KR" sz="1000" i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eventList</a:t>
            </a:r>
            <a:r>
              <a:rPr lang="en-US" altLang="ko-KR" sz="10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smtClea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</a:t>
            </a:r>
            <a:r>
              <a:rPr lang="en-US" altLang="ko-KR" sz="1000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1000" dirty="0" smtClea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1000" dirty="0" err="1" smtClea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i="1" dirty="0" smtClea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"/spring4-chap07/event/</a:t>
            </a:r>
            <a:r>
              <a:rPr lang="en-US" altLang="ko-KR" sz="1000" i="1" dirty="0" err="1" smtClea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detail?id</a:t>
            </a:r>
            <a:r>
              <a:rPr lang="en-US" altLang="ko-KR" sz="1000" i="1" dirty="0" smtClea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i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${event.id}</a:t>
            </a:r>
            <a:r>
              <a:rPr lang="en-US" altLang="ko-KR" sz="1000" i="1" dirty="0" smtClea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000" i="1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00" i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${event.name} [${</a:t>
            </a:r>
            <a:r>
              <a:rPr lang="en-US" altLang="ko-KR" sz="1000" i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event.type</a:t>
            </a:r>
            <a:r>
              <a:rPr lang="en-US" altLang="ko-KR" sz="1000" i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}]</a:t>
            </a:r>
            <a:r>
              <a:rPr lang="en-US" altLang="ko-KR" sz="1000" i="1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i="1" dirty="0" smtClea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000" i="1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en-US" altLang="ko-KR" sz="1000" i="1" dirty="0" smtClea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</a:t>
            </a:r>
            <a:r>
              <a:rPr lang="en-US" altLang="ko-KR" sz="1000" i="1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c:forEach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4829" y="2198914"/>
            <a:ext cx="642028" cy="174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6" idx="2"/>
          </p:cNvCxnSpPr>
          <p:nvPr/>
        </p:nvCxnSpPr>
        <p:spPr>
          <a:xfrm>
            <a:off x="2835843" y="2373085"/>
            <a:ext cx="371814" cy="7112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840514" y="162427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/>
              </a:rPr>
              <a:t>RequestMapping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/event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/>
              </a:rPr>
              <a:t>/list"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Bitstream Vera Sans Mono nanum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/>
              </a:rPr>
              <a:t>ModelAndView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list() 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List&lt;Event&gt;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eventList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eventService.getOpenedEventList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();</a:t>
            </a:r>
            <a:endParaRPr lang="en-US" altLang="ko-KR" sz="1000" dirty="0">
              <a:solidFill>
                <a:srgbClr val="000000"/>
              </a:solidFill>
              <a:latin typeface="Bitstream Vera Sans Mono nanum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ModelAndView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modelView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/>
              </a:rPr>
              <a:t>ModelAndView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();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modelView.setViewName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"event/list"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modelView.addObject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/>
              </a:rPr>
              <a:t>eventList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eventList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); 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Bitstream Vera Sans Mono nanum"/>
              </a:rPr>
              <a:t>modelView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6702201" y="2431143"/>
            <a:ext cx="642028" cy="174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>
            <a:off x="3708400" y="2605314"/>
            <a:ext cx="3314815" cy="478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7.4.2 @</a:t>
            </a:r>
            <a:r>
              <a:rPr lang="en-US" altLang="ko-KR" sz="1350" b="1" dirty="0" err="1" smtClean="0">
                <a:latin typeface="+mn-ea"/>
              </a:rPr>
              <a:t>RequestMapping</a:t>
            </a:r>
            <a:r>
              <a:rPr lang="ko-KR" altLang="en-US" sz="1350" b="1" dirty="0" smtClean="0">
                <a:latin typeface="+mn-ea"/>
              </a:rPr>
              <a:t>을 이용한 요청 </a:t>
            </a:r>
            <a:r>
              <a:rPr lang="ko-KR" altLang="en-US" sz="1350" b="1" dirty="0" err="1" smtClean="0">
                <a:latin typeface="+mn-ea"/>
              </a:rPr>
              <a:t>매핑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@</a:t>
            </a:r>
            <a:r>
              <a:rPr lang="en-US" altLang="ko-KR" sz="1350" b="1" dirty="0" err="1" smtClean="0">
                <a:latin typeface="+mn-ea"/>
              </a:rPr>
              <a:t>PathVariable</a:t>
            </a:r>
            <a:r>
              <a:rPr lang="ko-KR" altLang="en-US" sz="1350" b="1" dirty="0" smtClean="0">
                <a:latin typeface="+mn-ea"/>
              </a:rPr>
              <a:t>을 이용한 경로 변수</a:t>
            </a:r>
            <a:endParaRPr lang="en-US" altLang="ko-KR" sz="1350" b="1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3313" y="1311986"/>
            <a:ext cx="583474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"/members/{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/>
              </a:rPr>
              <a:t>memberId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}/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/>
              </a:rPr>
              <a:t>orders/{</a:t>
            </a:r>
            <a:r>
              <a:rPr lang="en-US" altLang="ko-KR" sz="1000" dirty="0" err="1" smtClean="0">
                <a:solidFill>
                  <a:srgbClr val="2A00FF"/>
                </a:solidFill>
                <a:latin typeface="Bitstream Vera Sans Mono nanum"/>
              </a:rPr>
              <a:t>orderId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/>
              </a:rPr>
              <a:t>}"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Bitstream Vera Sans Mono nanum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String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/>
              </a:rPr>
              <a:t>memberOrders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b="1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b="1" dirty="0" err="1">
                <a:solidFill>
                  <a:srgbClr val="646464"/>
                </a:solidFill>
                <a:latin typeface="Bitstream Vera Sans Mono nanum"/>
              </a:rPr>
              <a:t>PathVariable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 err="1">
                <a:solidFill>
                  <a:srgbClr val="2A00FF"/>
                </a:solidFill>
                <a:latin typeface="Bitstream Vera Sans Mono nanum"/>
              </a:rPr>
              <a:t>memberId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) String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/>
              </a:rPr>
              <a:t>memberId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,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	</a:t>
            </a:r>
            <a:r>
              <a:rPr lang="en-US" altLang="ko-KR" sz="1000" b="1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b="1" dirty="0" err="1">
                <a:solidFill>
                  <a:srgbClr val="646464"/>
                </a:solidFill>
                <a:latin typeface="Bitstream Vera Sans Mono nanum"/>
              </a:rPr>
              <a:t>PathVariable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b="1" dirty="0" smtClean="0">
                <a:solidFill>
                  <a:srgbClr val="2A00FF"/>
                </a:solidFill>
                <a:latin typeface="Bitstream Vera Sans Mono nanum"/>
              </a:rPr>
              <a:t>“</a:t>
            </a:r>
            <a:r>
              <a:rPr lang="en-US" altLang="ko-KR" sz="1000" b="1" dirty="0" err="1" smtClean="0">
                <a:solidFill>
                  <a:srgbClr val="2A00FF"/>
                </a:solidFill>
                <a:latin typeface="Bitstream Vera Sans Mono nanum"/>
              </a:rPr>
              <a:t>orderId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) String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Bitstream Vera Sans Mono nanum"/>
              </a:rPr>
              <a:t>orderId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,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Model model) {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MemberInfo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mi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memberService.getMemberInfo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memberId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(mi ==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)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/>
              </a:rPr>
              <a:t>	return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"member/</a:t>
            </a:r>
            <a:r>
              <a:rPr lang="en-US" altLang="ko-KR" sz="1000" b="1" dirty="0" err="1">
                <a:solidFill>
                  <a:srgbClr val="2A00FF"/>
                </a:solidFill>
                <a:latin typeface="Bitstream Vera Sans Mono nanum"/>
              </a:rPr>
              <a:t>memberNotFound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model.addAttribute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"member"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mi);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model.addAttribute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"orders"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getOrdersOfMember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memberId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));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"member/</a:t>
            </a:r>
            <a:r>
              <a:rPr lang="en-US" altLang="ko-KR" sz="1000" b="1" dirty="0" err="1">
                <a:solidFill>
                  <a:srgbClr val="2A00FF"/>
                </a:solidFill>
                <a:latin typeface="Bitstream Vera Sans Mono nanum"/>
              </a:rPr>
              <a:t>memberOrders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648853" y="1335314"/>
            <a:ext cx="754743" cy="2031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3"/>
            <a:endCxn id="17" idx="1"/>
          </p:cNvCxnSpPr>
          <p:nvPr/>
        </p:nvCxnSpPr>
        <p:spPr>
          <a:xfrm>
            <a:off x="3403596" y="1436914"/>
            <a:ext cx="1723801" cy="156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27397" y="1505857"/>
            <a:ext cx="642028" cy="174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2"/>
          </p:cNvCxnSpPr>
          <p:nvPr/>
        </p:nvCxnSpPr>
        <p:spPr>
          <a:xfrm flipH="1">
            <a:off x="5199629" y="1680028"/>
            <a:ext cx="248782" cy="9398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73313" y="3426255"/>
            <a:ext cx="29065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50" b="1" dirty="0" err="1" smtClean="0">
                <a:latin typeface="+mn-ea"/>
              </a:rPr>
              <a:t>정규표현식을</a:t>
            </a:r>
            <a:r>
              <a:rPr lang="ko-KR" altLang="en-US" sz="1350" b="1" dirty="0" smtClean="0">
                <a:latin typeface="+mn-ea"/>
              </a:rPr>
              <a:t> 이용한 경로 </a:t>
            </a:r>
            <a:r>
              <a:rPr lang="ko-KR" altLang="en-US" sz="1350" b="1" dirty="0" err="1" smtClean="0">
                <a:latin typeface="+mn-ea"/>
              </a:rPr>
              <a:t>매핑</a:t>
            </a:r>
            <a:endParaRPr lang="en-US" altLang="ko-KR" sz="1350" b="1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3313" y="3726337"/>
            <a:ext cx="6342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"/files/{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/>
              </a:rPr>
              <a:t>fileId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:[a-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/>
              </a:rPr>
              <a:t>zA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-Z]\\d{3}}"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method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RequestMethod.</a:t>
            </a:r>
            <a:r>
              <a:rPr lang="en-US" altLang="ko-KR" sz="1000" i="1" dirty="0" err="1">
                <a:solidFill>
                  <a:srgbClr val="0000C0"/>
                </a:solidFill>
                <a:latin typeface="Bitstream Vera Sans Mono nanum"/>
              </a:rPr>
              <a:t>GET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String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fileInfo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b="1" u="sng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b="1" u="sng" dirty="0" err="1">
                <a:solidFill>
                  <a:srgbClr val="646464"/>
                </a:solidFill>
                <a:latin typeface="Bitstream Vera Sans Mono nanum"/>
              </a:rPr>
              <a:t>PathVariable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String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fileId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)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/>
              </a:rPr>
              <a:t>throws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NoFileInfoException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{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getFileInfo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fileId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/>
              </a:rPr>
              <a:t>fileInfo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==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) {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throw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/>
              </a:rPr>
              <a:t>new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NoFileInfoException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"files/</a:t>
            </a:r>
            <a:r>
              <a:rPr lang="en-US" altLang="ko-KR" sz="1000" b="1" dirty="0" err="1">
                <a:solidFill>
                  <a:srgbClr val="2A00FF"/>
                </a:solidFill>
                <a:latin typeface="Bitstream Vera Sans Mono nanum"/>
              </a:rPr>
              <a:t>fileInfo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896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7.4.2 @</a:t>
            </a:r>
            <a:r>
              <a:rPr lang="en-US" altLang="ko-KR" sz="1350" b="1" dirty="0" err="1" smtClean="0">
                <a:latin typeface="+mn-ea"/>
              </a:rPr>
              <a:t>RequestMapping</a:t>
            </a:r>
            <a:r>
              <a:rPr lang="ko-KR" altLang="en-US" sz="1350" b="1" dirty="0" smtClean="0">
                <a:latin typeface="+mn-ea"/>
              </a:rPr>
              <a:t>을 이용한 요청 </a:t>
            </a:r>
            <a:r>
              <a:rPr lang="ko-KR" altLang="en-US" sz="1350" b="1" dirty="0" err="1" smtClean="0">
                <a:latin typeface="+mn-ea"/>
              </a:rPr>
              <a:t>매핑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Ant </a:t>
            </a:r>
            <a:r>
              <a:rPr lang="ko-KR" altLang="en-US" sz="1350" b="1" dirty="0" smtClean="0">
                <a:latin typeface="+mn-ea"/>
              </a:rPr>
              <a:t>패턴을 이용한 경로 </a:t>
            </a:r>
            <a:r>
              <a:rPr lang="ko-KR" altLang="en-US" sz="1350" b="1" dirty="0" err="1" smtClean="0">
                <a:latin typeface="+mn-ea"/>
              </a:rPr>
              <a:t>매핑</a:t>
            </a:r>
            <a:endParaRPr lang="en-US" altLang="ko-KR" sz="1350" b="1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350" dirty="0" smtClean="0">
                <a:latin typeface="+mn-ea"/>
              </a:rPr>
              <a:t>* - 0</a:t>
            </a:r>
            <a:r>
              <a:rPr lang="ko-KR" altLang="en-US" sz="1350" dirty="0" smtClean="0">
                <a:latin typeface="+mn-ea"/>
              </a:rPr>
              <a:t>개 또는 그 이상의 글자</a:t>
            </a:r>
            <a:endParaRPr lang="en-US" altLang="ko-KR" sz="1350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350" dirty="0" smtClean="0">
                <a:latin typeface="+mn-ea"/>
              </a:rPr>
              <a:t>? – 1</a:t>
            </a:r>
            <a:r>
              <a:rPr lang="ko-KR" altLang="en-US" sz="1350" dirty="0" smtClean="0">
                <a:latin typeface="+mn-ea"/>
              </a:rPr>
              <a:t>개 글자</a:t>
            </a:r>
            <a:endParaRPr lang="en-US" altLang="ko-KR" sz="1350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350" dirty="0" smtClean="0">
                <a:latin typeface="+mn-ea"/>
              </a:rPr>
              <a:t>** - 00</a:t>
            </a:r>
            <a:r>
              <a:rPr lang="ko-KR" altLang="en-US" sz="1350" dirty="0" smtClean="0">
                <a:latin typeface="+mn-ea"/>
              </a:rPr>
              <a:t>개 또는 그 이상의 </a:t>
            </a:r>
            <a:r>
              <a:rPr lang="ko-KR" altLang="en-US" sz="1350" dirty="0" err="1" smtClean="0">
                <a:latin typeface="+mn-ea"/>
              </a:rPr>
              <a:t>디렉토리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b="1" dirty="0" smtClean="0">
                <a:solidFill>
                  <a:srgbClr val="0070C0"/>
                </a:solidFill>
                <a:latin typeface="+mn-ea"/>
              </a:rPr>
              <a:t>Ex)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350" dirty="0" smtClean="0">
                <a:latin typeface="+mn-ea"/>
              </a:rPr>
              <a:t>@</a:t>
            </a:r>
            <a:r>
              <a:rPr lang="en-US" altLang="ko-KR" sz="1350" dirty="0" err="1" smtClean="0">
                <a:latin typeface="+mn-ea"/>
              </a:rPr>
              <a:t>RequestMapping</a:t>
            </a:r>
            <a:r>
              <a:rPr lang="en-US" altLang="ko-KR" sz="1350" dirty="0" smtClean="0">
                <a:latin typeface="+mn-ea"/>
              </a:rPr>
              <a:t>(“/member/?*.info”)</a:t>
            </a:r>
            <a:br>
              <a:rPr lang="en-US" altLang="ko-KR" sz="1350" dirty="0" smtClean="0">
                <a:latin typeface="+mn-ea"/>
              </a:rPr>
            </a:br>
            <a:r>
              <a:rPr lang="en-US" altLang="ko-KR" sz="1350" dirty="0" smtClean="0">
                <a:latin typeface="+mn-ea"/>
              </a:rPr>
              <a:t>/member/</a:t>
            </a:r>
            <a:r>
              <a:rPr lang="ko-KR" altLang="en-US" sz="1350" dirty="0" smtClean="0">
                <a:latin typeface="+mn-ea"/>
              </a:rPr>
              <a:t>로 시작하고 확장자가 </a:t>
            </a:r>
            <a:r>
              <a:rPr lang="en-US" altLang="ko-KR" sz="1350" dirty="0" smtClean="0">
                <a:latin typeface="+mn-ea"/>
              </a:rPr>
              <a:t>.info</a:t>
            </a:r>
            <a:r>
              <a:rPr lang="ko-KR" altLang="en-US" sz="1350" dirty="0" smtClean="0">
                <a:latin typeface="+mn-ea"/>
              </a:rPr>
              <a:t>로 끝나는 모든 경로</a:t>
            </a:r>
            <a:endParaRPr lang="en-US" altLang="ko-KR" sz="135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350" dirty="0">
                <a:latin typeface="+mn-ea"/>
              </a:rPr>
              <a:t>@</a:t>
            </a:r>
            <a:r>
              <a:rPr lang="en-US" altLang="ko-KR" sz="1350" dirty="0" err="1">
                <a:latin typeface="+mn-ea"/>
              </a:rPr>
              <a:t>RequestMapping</a:t>
            </a:r>
            <a:r>
              <a:rPr lang="en-US" altLang="ko-KR" sz="1350" dirty="0" smtClean="0">
                <a:latin typeface="+mn-ea"/>
              </a:rPr>
              <a:t>(“/</a:t>
            </a:r>
            <a:r>
              <a:rPr lang="en-US" altLang="ko-KR" sz="1350" dirty="0" err="1" smtClean="0">
                <a:latin typeface="+mn-ea"/>
              </a:rPr>
              <a:t>faq</a:t>
            </a:r>
            <a:r>
              <a:rPr lang="en-US" altLang="ko-KR" sz="1350" dirty="0" smtClean="0">
                <a:latin typeface="+mn-ea"/>
              </a:rPr>
              <a:t>/f?00.fq”)</a:t>
            </a:r>
            <a:r>
              <a:rPr lang="en-US" altLang="ko-KR" sz="1350" dirty="0">
                <a:latin typeface="+mn-ea"/>
              </a:rPr>
              <a:t/>
            </a:r>
            <a:br>
              <a:rPr lang="en-US" altLang="ko-KR" sz="1350" dirty="0">
                <a:latin typeface="+mn-ea"/>
              </a:rPr>
            </a:br>
            <a:r>
              <a:rPr lang="en-US" altLang="ko-KR" sz="1350" dirty="0" smtClean="0">
                <a:latin typeface="+mn-ea"/>
              </a:rPr>
              <a:t>/</a:t>
            </a:r>
            <a:r>
              <a:rPr lang="en-US" altLang="ko-KR" sz="1350" dirty="0" err="1" smtClean="0">
                <a:latin typeface="+mn-ea"/>
              </a:rPr>
              <a:t>faq</a:t>
            </a:r>
            <a:r>
              <a:rPr lang="en-US" altLang="ko-KR" sz="1350" dirty="0" smtClean="0">
                <a:latin typeface="+mn-ea"/>
              </a:rPr>
              <a:t>/f</a:t>
            </a:r>
            <a:r>
              <a:rPr lang="ko-KR" altLang="en-US" sz="1350" dirty="0" smtClean="0">
                <a:latin typeface="+mn-ea"/>
              </a:rPr>
              <a:t>로 </a:t>
            </a:r>
            <a:r>
              <a:rPr lang="ko-KR" altLang="en-US" sz="1350" dirty="0">
                <a:latin typeface="+mn-ea"/>
              </a:rPr>
              <a:t>시작하고 </a:t>
            </a:r>
            <a:r>
              <a:rPr lang="en-US" altLang="ko-KR" sz="1350" dirty="0" smtClean="0">
                <a:latin typeface="+mn-ea"/>
              </a:rPr>
              <a:t>1</a:t>
            </a:r>
            <a:r>
              <a:rPr lang="ko-KR" altLang="en-US" sz="1350" dirty="0" smtClean="0">
                <a:latin typeface="+mn-ea"/>
              </a:rPr>
              <a:t>글자가 사이에 위치하고 </a:t>
            </a:r>
            <a:r>
              <a:rPr lang="en-US" altLang="ko-KR" sz="1350" dirty="0" smtClean="0">
                <a:latin typeface="+mn-ea"/>
              </a:rPr>
              <a:t>00.fq</a:t>
            </a:r>
            <a:r>
              <a:rPr lang="ko-KR" altLang="en-US" sz="1350" dirty="0" smtClean="0">
                <a:latin typeface="+mn-ea"/>
              </a:rPr>
              <a:t>로 끝나는 모든 경로</a:t>
            </a:r>
            <a:endParaRPr lang="en-US" altLang="ko-KR" sz="135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350" dirty="0">
                <a:latin typeface="+mn-ea"/>
              </a:rPr>
              <a:t>@</a:t>
            </a:r>
            <a:r>
              <a:rPr lang="en-US" altLang="ko-KR" sz="1350" dirty="0" err="1">
                <a:latin typeface="+mn-ea"/>
              </a:rPr>
              <a:t>RequestMapping</a:t>
            </a:r>
            <a:r>
              <a:rPr lang="en-US" altLang="ko-KR" sz="1350" dirty="0" smtClean="0">
                <a:latin typeface="+mn-ea"/>
              </a:rPr>
              <a:t>(“/folders/**/files”)</a:t>
            </a:r>
            <a:r>
              <a:rPr lang="en-US" altLang="ko-KR" sz="1350" dirty="0">
                <a:latin typeface="+mn-ea"/>
              </a:rPr>
              <a:t/>
            </a:r>
            <a:br>
              <a:rPr lang="en-US" altLang="ko-KR" sz="1350" dirty="0">
                <a:latin typeface="+mn-ea"/>
              </a:rPr>
            </a:br>
            <a:r>
              <a:rPr lang="en-US" altLang="ko-KR" sz="1350" dirty="0" smtClean="0">
                <a:latin typeface="+mn-ea"/>
              </a:rPr>
              <a:t>/folders/</a:t>
            </a:r>
            <a:r>
              <a:rPr lang="ko-KR" altLang="en-US" sz="1350" dirty="0" smtClean="0">
                <a:latin typeface="+mn-ea"/>
              </a:rPr>
              <a:t>로 </a:t>
            </a:r>
            <a:r>
              <a:rPr lang="ko-KR" altLang="en-US" sz="1350" dirty="0">
                <a:latin typeface="+mn-ea"/>
              </a:rPr>
              <a:t>시작하고 </a:t>
            </a:r>
            <a:r>
              <a:rPr lang="ko-KR" altLang="en-US" sz="1350" dirty="0" smtClean="0">
                <a:latin typeface="+mn-ea"/>
              </a:rPr>
              <a:t>중간에 </a:t>
            </a:r>
            <a:r>
              <a:rPr lang="en-US" altLang="ko-KR" sz="1350" dirty="0" smtClean="0">
                <a:latin typeface="+mn-ea"/>
              </a:rPr>
              <a:t>0</a:t>
            </a:r>
            <a:r>
              <a:rPr lang="ko-KR" altLang="en-US" sz="1350" dirty="0" smtClean="0">
                <a:latin typeface="+mn-ea"/>
              </a:rPr>
              <a:t>개 이상의 중간 경로가 존재하고 </a:t>
            </a:r>
            <a:r>
              <a:rPr lang="en-US" altLang="ko-KR" sz="1350" dirty="0" smtClean="0">
                <a:latin typeface="+mn-ea"/>
              </a:rPr>
              <a:t>/files</a:t>
            </a:r>
            <a:r>
              <a:rPr lang="ko-KR" altLang="en-US" sz="1350" dirty="0" smtClean="0">
                <a:latin typeface="+mn-ea"/>
              </a:rPr>
              <a:t>로 끝나는 </a:t>
            </a:r>
            <a:r>
              <a:rPr lang="ko-KR" altLang="en-US" sz="1350" dirty="0">
                <a:latin typeface="+mn-ea"/>
              </a:rPr>
              <a:t>모든 경로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313" y="3588488"/>
            <a:ext cx="51908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처리 가능한 요청 </a:t>
            </a:r>
            <a:r>
              <a:rPr lang="ko-KR" altLang="en-US" sz="1350" b="1" dirty="0" err="1" smtClean="0">
                <a:latin typeface="+mn-ea"/>
              </a:rPr>
              <a:t>컨텐트</a:t>
            </a:r>
            <a:r>
              <a:rPr lang="ko-KR" altLang="en-US" sz="1350" b="1" dirty="0" smtClean="0">
                <a:latin typeface="+mn-ea"/>
              </a:rPr>
              <a:t> 타입</a:t>
            </a:r>
            <a:r>
              <a:rPr lang="en-US" altLang="ko-KR" sz="1350" b="1" dirty="0" smtClean="0">
                <a:latin typeface="+mn-ea"/>
              </a:rPr>
              <a:t>/</a:t>
            </a:r>
            <a:r>
              <a:rPr lang="ko-KR" altLang="en-US" sz="1350" b="1" dirty="0" smtClean="0">
                <a:latin typeface="+mn-ea"/>
              </a:rPr>
              <a:t>응답 가능한 </a:t>
            </a:r>
            <a:r>
              <a:rPr lang="ko-KR" altLang="en-US" sz="1350" b="1" dirty="0" err="1" smtClean="0">
                <a:latin typeface="+mn-ea"/>
              </a:rPr>
              <a:t>컨텐트</a:t>
            </a:r>
            <a:r>
              <a:rPr lang="ko-KR" altLang="en-US" sz="1350" b="1" dirty="0" smtClean="0">
                <a:latin typeface="+mn-ea"/>
              </a:rPr>
              <a:t> 타입 한정</a:t>
            </a:r>
            <a:endParaRPr lang="en-US" altLang="ko-KR" sz="1350" b="1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313" y="3810368"/>
            <a:ext cx="7169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000" dirty="0">
                <a:solidFill>
                  <a:srgbClr val="646464"/>
                </a:solidFill>
                <a:latin typeface="Bitstream Vera Sans Mono nanum"/>
              </a:rPr>
              <a:t>@RequestMapping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fr-FR" altLang="ko-KR" sz="1000" dirty="0">
                <a:solidFill>
                  <a:srgbClr val="2A00FF"/>
                </a:solidFill>
                <a:latin typeface="Bitstream Vera Sans Mono nanum"/>
              </a:rPr>
              <a:t>"/members"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fr-FR" altLang="ko-KR" sz="1000" b="1" dirty="0">
                <a:solidFill>
                  <a:srgbClr val="000000"/>
                </a:solidFill>
                <a:latin typeface="Bitstream Vera Sans Mono nanum"/>
              </a:rPr>
              <a:t>consumes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fr-FR" altLang="ko-KR" sz="1000" dirty="0">
                <a:solidFill>
                  <a:srgbClr val="2A00FF"/>
                </a:solidFill>
                <a:latin typeface="Bitstream Vera Sans Mono nanum"/>
              </a:rPr>
              <a:t>"application/json"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fr-FR" altLang="ko-KR" sz="1000" b="1" dirty="0">
                <a:solidFill>
                  <a:srgbClr val="000000"/>
                </a:solidFill>
                <a:latin typeface="Bitstream Vera Sans Mono nanum"/>
              </a:rPr>
              <a:t>produces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fr-FR" altLang="ko-KR" sz="1000" dirty="0">
                <a:solidFill>
                  <a:srgbClr val="2A00FF"/>
                </a:solidFill>
                <a:latin typeface="Bitstream Vera Sans Mono nanum"/>
              </a:rPr>
              <a:t>"application/json"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String members(Model model) {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List&lt;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MemberInfo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&gt; members = </a:t>
            </a:r>
            <a:r>
              <a:rPr lang="en-US" altLang="ko-KR" sz="1000" dirty="0" err="1">
                <a:solidFill>
                  <a:srgbClr val="0000C0"/>
                </a:solidFill>
                <a:latin typeface="Bitstream Vera Sans Mono nanum"/>
              </a:rPr>
              <a:t>memberService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.getMembers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model.addAttribute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"members"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members);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"member/members"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784401" y="3866798"/>
            <a:ext cx="626807" cy="145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81217" y="3874054"/>
            <a:ext cx="626807" cy="145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0267" y="4897870"/>
            <a:ext cx="36667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헤더 </a:t>
            </a:r>
            <a:r>
              <a:rPr lang="en-US" altLang="ko-KR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Content-Type</a:t>
            </a:r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350" dirty="0">
                <a:solidFill>
                  <a:srgbClr val="C00000"/>
                </a:solidFill>
                <a:latin typeface="맑은 고딕" panose="020B0503020000020004" pitchFamily="50" charset="-127"/>
              </a:rPr>
              <a:t>“application/</a:t>
            </a:r>
            <a:r>
              <a:rPr lang="en-US" altLang="ko-KR" sz="135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json</a:t>
            </a:r>
            <a:r>
              <a:rPr lang="en-US" altLang="ko-KR" sz="1350" dirty="0">
                <a:solidFill>
                  <a:srgbClr val="C00000"/>
                </a:solidFill>
                <a:latin typeface="맑은 고딕" panose="020B0503020000020004" pitchFamily="50" charset="-127"/>
              </a:rPr>
              <a:t>”</a:t>
            </a:r>
            <a:endParaRPr lang="ko-KR" altLang="en-US" sz="135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9533" y="4897870"/>
            <a:ext cx="36667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헤더 </a:t>
            </a:r>
            <a:r>
              <a:rPr lang="en-US" altLang="ko-KR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Content-Type</a:t>
            </a:r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350" dirty="0">
                <a:solidFill>
                  <a:srgbClr val="C00000"/>
                </a:solidFill>
                <a:latin typeface="맑은 고딕" panose="020B0503020000020004" pitchFamily="50" charset="-127"/>
              </a:rPr>
              <a:t>“application/</a:t>
            </a:r>
            <a:r>
              <a:rPr lang="en-US" altLang="ko-KR" sz="135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json</a:t>
            </a:r>
            <a:r>
              <a:rPr lang="en-US" altLang="ko-KR" sz="1350" dirty="0">
                <a:solidFill>
                  <a:srgbClr val="C00000"/>
                </a:solidFill>
                <a:latin typeface="맑은 고딕" panose="020B0503020000020004" pitchFamily="50" charset="-127"/>
              </a:rPr>
              <a:t>”</a:t>
            </a:r>
            <a:endParaRPr lang="ko-KR" altLang="en-US" sz="135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374491" y="4011913"/>
            <a:ext cx="535623" cy="9435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9" idx="0"/>
          </p:cNvCxnSpPr>
          <p:nvPr/>
        </p:nvCxnSpPr>
        <p:spPr>
          <a:xfrm>
            <a:off x="5294621" y="4019169"/>
            <a:ext cx="1238299" cy="8787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7.4.3 HTTP </a:t>
            </a:r>
            <a:r>
              <a:rPr lang="ko-KR" altLang="en-US" sz="1350" b="1" dirty="0" smtClean="0">
                <a:latin typeface="+mn-ea"/>
              </a:rPr>
              <a:t>요청 </a:t>
            </a:r>
            <a:r>
              <a:rPr lang="ko-KR" altLang="en-US" sz="1350" b="1" dirty="0" err="1" smtClean="0">
                <a:latin typeface="+mn-ea"/>
              </a:rPr>
              <a:t>파라미터와</a:t>
            </a:r>
            <a:r>
              <a:rPr lang="ko-KR" altLang="en-US" sz="1350" b="1" dirty="0" smtClean="0">
                <a:latin typeface="+mn-ea"/>
              </a:rPr>
              <a:t> 폼 데이터 처리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커맨드 객체를 이용한 폼 전송 처리하기</a:t>
            </a:r>
            <a:r>
              <a:rPr lang="en-US" altLang="ko-KR" sz="1350" b="1" dirty="0" smtClean="0">
                <a:latin typeface="+mn-ea"/>
              </a:rPr>
              <a:t/>
            </a:r>
            <a:br>
              <a:rPr lang="en-US" altLang="ko-KR" sz="1350" b="1" dirty="0" smtClean="0">
                <a:latin typeface="+mn-ea"/>
              </a:rPr>
            </a:br>
            <a:r>
              <a:rPr lang="ko-KR" altLang="en-US" sz="1350" b="1" dirty="0" smtClean="0">
                <a:latin typeface="+mn-ea"/>
              </a:rPr>
              <a:t>커맨드 객체 </a:t>
            </a:r>
            <a:r>
              <a:rPr lang="en-US" altLang="ko-KR" sz="1350" b="1" dirty="0" smtClean="0">
                <a:latin typeface="+mn-ea"/>
              </a:rPr>
              <a:t>: </a:t>
            </a:r>
            <a:r>
              <a:rPr lang="en-US" altLang="ko-KR" sz="1350" dirty="0" smtClean="0">
                <a:latin typeface="+mn-ea"/>
              </a:rPr>
              <a:t>http </a:t>
            </a:r>
            <a:r>
              <a:rPr lang="ko-KR" altLang="en-US" sz="1350" dirty="0" smtClean="0">
                <a:latin typeface="+mn-ea"/>
              </a:rPr>
              <a:t>요청 </a:t>
            </a:r>
            <a:r>
              <a:rPr lang="ko-KR" altLang="en-US" sz="1350" dirty="0" err="1" smtClean="0">
                <a:latin typeface="+mn-ea"/>
              </a:rPr>
              <a:t>파라미터</a:t>
            </a:r>
            <a:r>
              <a:rPr lang="ko-KR" altLang="en-US" sz="1350" dirty="0" smtClean="0">
                <a:latin typeface="+mn-ea"/>
              </a:rPr>
              <a:t> 값을 전달받을 때 사용되는 객체</a:t>
            </a:r>
            <a:endParaRPr lang="en-US" altLang="ko-KR" sz="1350" b="1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5690" y="148901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method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"post"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pPr lvl="1"/>
            <a:r>
              <a:rPr lang="ko-KR" altLang="en-US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이메일</a:t>
            </a:r>
            <a:r>
              <a:rPr lang="ko-KR" altLang="en-US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: 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"text"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1"/>
            <a:r>
              <a:rPr lang="ko-KR" altLang="en-US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이름 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: 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"text"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"name"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1"/>
            <a:r>
              <a:rPr lang="ko-KR" altLang="en-US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암화</a:t>
            </a:r>
            <a:r>
              <a:rPr lang="ko-KR" altLang="en-US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: 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"text"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"password"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"submit"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value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ko-KR" altLang="en-US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가입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572000" y="148901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email;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name;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password;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getEmail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 {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email;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setEmail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(String email) {</a:t>
            </a:r>
          </a:p>
          <a:p>
            <a:pPr lvl="1"/>
            <a:r>
              <a:rPr lang="en-US" altLang="ko-KR" sz="1000" b="1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this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.email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= email;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1"/>
            <a:r>
              <a:rPr lang="en-US" altLang="ko-KR" sz="1000" dirty="0" smtClean="0">
                <a:latin typeface="Bitstream Vera Sans Mono nanum" panose="020B0609030804020204" pitchFamily="49" charset="0"/>
              </a:rPr>
              <a:t>…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443113" y="3372080"/>
            <a:ext cx="61943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@Controller</a:t>
            </a:r>
          </a:p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"/member/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regist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RegistrationController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…</a:t>
            </a:r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(method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RequestMethod.</a:t>
            </a:r>
            <a:r>
              <a:rPr lang="en-US" altLang="ko-KR" sz="1000" i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POST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</a:t>
            </a:r>
            <a:r>
              <a:rPr lang="en-US" altLang="ko-KR" sz="1000" b="1" u="sng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regist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{</a:t>
            </a:r>
          </a:p>
          <a:p>
            <a:pPr lvl="2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b="1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u="sng" dirty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MEMBER_REGISTRATION_FORM</a:t>
            </a:r>
            <a:r>
              <a:rPr lang="en-US" altLang="ko-KR" sz="1000" b="1" i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1"/>
            <a:r>
              <a:rPr lang="en-US" altLang="ko-KR" sz="1000" dirty="0" smtClean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…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350775" y="514902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&gt;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${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.name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r>
              <a:rPr lang="ko-KR" altLang="en-US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님의 회원 가입을 완료했습니다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.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&gt;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430375" y="4284842"/>
            <a:ext cx="1056025" cy="1216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70791" y="4603186"/>
            <a:ext cx="2076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ko-KR" altLang="en-US" sz="135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뷰에</a:t>
            </a:r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전달된다</a:t>
            </a:r>
            <a:r>
              <a:rPr lang="en-US" altLang="ko-KR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5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8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2285</TotalTime>
  <Words>2253</Words>
  <Application>Microsoft Office PowerPoint</Application>
  <PresentationFormat>화면 슬라이드 쇼(4:3)</PresentationFormat>
  <Paragraphs>510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Bitstream Vera Sans Mono nanum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장대영</dc:creator>
  <cp:lastModifiedBy>DAEYOUNG JANG</cp:lastModifiedBy>
  <cp:revision>148</cp:revision>
  <dcterms:created xsi:type="dcterms:W3CDTF">2014-11-12T12:21:27Z</dcterms:created>
  <dcterms:modified xsi:type="dcterms:W3CDTF">2015-06-25T08:51:41Z</dcterms:modified>
</cp:coreProperties>
</file>