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0"/>
  </p:notesMasterIdLst>
  <p:sldIdLst>
    <p:sldId id="256" r:id="rId2"/>
    <p:sldId id="262" r:id="rId3"/>
    <p:sldId id="264" r:id="rId4"/>
    <p:sldId id="265" r:id="rId5"/>
    <p:sldId id="266" r:id="rId6"/>
    <p:sldId id="271" r:id="rId7"/>
    <p:sldId id="269" r:id="rId8"/>
    <p:sldId id="27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EYOUNG JANG" initials="DJ" lastIdx="1" clrIdx="0">
    <p:extLst>
      <p:ext uri="{19B8F6BF-5375-455C-9EA6-DF929625EA0E}">
        <p15:presenceInfo xmlns:p15="http://schemas.microsoft.com/office/powerpoint/2012/main" userId="ab9df9482f74c5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E34D"/>
    <a:srgbClr val="E872A2"/>
    <a:srgbClr val="43E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1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B616-CC2A-49B6-B5D0-90EABA6E0FC4}" type="datetimeFigureOut">
              <a:rPr lang="en-US" altLang="ko-KR"/>
              <a:t>7/10/2015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CE05A-F4AE-49D0-B088-9A8A6D7ECDAC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20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9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9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8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6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D:\dkunc\2011\logo_ai\DKUNC\dkunc_logo_03.png"/>
          <p:cNvPicPr>
            <a:picLocks noChangeAspect="1" noChangeArrowheads="1"/>
          </p:cNvPicPr>
          <p:nvPr userDrawn="1"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16" y="6451980"/>
            <a:ext cx="779535" cy="247349"/>
          </a:xfrm>
          <a:prstGeom prst="rect">
            <a:avLst/>
          </a:prstGeom>
          <a:noFill/>
        </p:spPr>
      </p:pic>
      <p:sp>
        <p:nvSpPr>
          <p:cNvPr id="21" name="텍스트 개체 틀 20"/>
          <p:cNvSpPr>
            <a:spLocks noGrp="1"/>
          </p:cNvSpPr>
          <p:nvPr>
            <p:ph type="body" sz="quarter" idx="10" hasCustomPrompt="1"/>
          </p:nvPr>
        </p:nvSpPr>
        <p:spPr>
          <a:xfrm>
            <a:off x="813262" y="2000240"/>
            <a:ext cx="8330738" cy="1571636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3600" b="0" spc="-113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입력합니다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1" hasCustomPrompt="1"/>
          </p:nvPr>
        </p:nvSpPr>
        <p:spPr>
          <a:xfrm>
            <a:off x="879207" y="3929069"/>
            <a:ext cx="8264795" cy="500065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lang="ko-KR" altLang="en-US" sz="1500" b="0" kern="1200" spc="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부제목을 입력합니다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2" hasCustomPrompt="1"/>
          </p:nvPr>
        </p:nvSpPr>
        <p:spPr>
          <a:xfrm>
            <a:off x="879207" y="4714886"/>
            <a:ext cx="8264795" cy="2857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 smtClean="0"/>
              <a:t>2012-5-18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55" y="0"/>
            <a:ext cx="5180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D:\dkunc\2011\logo_ai\DKUNC\dkunc_logo_03.png"/>
          <p:cNvPicPr>
            <a:picLocks noChangeAspect="1" noChangeArrowheads="1"/>
          </p:cNvPicPr>
          <p:nvPr userDrawn="1"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16" y="6451980"/>
            <a:ext cx="779535" cy="247349"/>
          </a:xfrm>
          <a:prstGeom prst="rect">
            <a:avLst/>
          </a:prstGeom>
          <a:noFill/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55" y="0"/>
            <a:ext cx="5180171" cy="6858000"/>
          </a:xfrm>
          <a:prstGeom prst="rect">
            <a:avLst/>
          </a:prstGeom>
        </p:spPr>
      </p:pic>
      <p:cxnSp>
        <p:nvCxnSpPr>
          <p:cNvPr id="17" name="직선 연결선 16"/>
          <p:cNvCxnSpPr/>
          <p:nvPr userDrawn="1"/>
        </p:nvCxnSpPr>
        <p:spPr>
          <a:xfrm>
            <a:off x="1" y="1543401"/>
            <a:ext cx="316680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1226334" y="817667"/>
            <a:ext cx="1739579" cy="660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3000"/>
              </a:lnSpc>
            </a:pPr>
            <a:r>
              <a:rPr lang="en-US" altLang="ko-KR" sz="3000" b="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Contents</a:t>
            </a:r>
            <a:endParaRPr lang="ko-KR" altLang="en-US" sz="3000" b="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81788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.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07855" y="698745"/>
            <a:ext cx="8917563" cy="5754597"/>
          </a:xfrm>
          <a:prstGeom prst="roundRect">
            <a:avLst>
              <a:gd name="adj" fmla="val 1209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>
              <a:solidFill>
                <a:srgbClr val="FFFFFF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-1"/>
            <a:ext cx="9144000" cy="477079"/>
          </a:xfrm>
          <a:prstGeom prst="rect">
            <a:avLst/>
          </a:prstGeom>
          <a:pattFill prst="ltDnDiag">
            <a:fgClr>
              <a:srgbClr val="F79646">
                <a:lumMod val="40000"/>
                <a:lumOff val="60000"/>
              </a:srgbClr>
            </a:fgClr>
            <a:bgClr>
              <a:srgbClr val="FFFFFF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44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5420449" y="-3001"/>
            <a:ext cx="3622556" cy="339725"/>
          </a:xfrm>
          <a:prstGeom prst="rect">
            <a:avLst/>
          </a:prstGeom>
        </p:spPr>
        <p:txBody>
          <a:bodyPr/>
          <a:lstStyle>
            <a:lvl1pPr algn="r"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85350" y="71104"/>
            <a:ext cx="5207621" cy="392618"/>
          </a:xfrm>
          <a:prstGeom prst="rect">
            <a:avLst/>
          </a:prstGeom>
        </p:spPr>
        <p:txBody>
          <a:bodyPr/>
          <a:lstStyle>
            <a:lvl1pPr algn="l">
              <a:defRPr sz="135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>
          <a:xfrm>
            <a:off x="101000" y="587377"/>
            <a:ext cx="9043003" cy="683481"/>
          </a:xfrm>
          <a:prstGeom prst="rect">
            <a:avLst/>
          </a:prstGeom>
        </p:spPr>
        <p:txBody>
          <a:bodyPr/>
          <a:lstStyle>
            <a:lvl1pPr algn="l">
              <a:defRPr sz="900" b="1">
                <a:latin typeface="+mj-ea"/>
                <a:ea typeface="+mj-ea"/>
              </a:defRPr>
            </a:lvl1pPr>
            <a:lvl2pPr algn="l">
              <a:defRPr sz="1050"/>
            </a:lvl2pPr>
            <a:lvl3pPr algn="l">
              <a:defRPr sz="900"/>
            </a:lvl3pPr>
            <a:lvl4pPr algn="l">
              <a:defRPr sz="825"/>
            </a:lvl4pPr>
            <a:lvl5pPr algn="l">
              <a:defRPr sz="825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7315203" y="210933"/>
            <a:ext cx="1727689" cy="296863"/>
          </a:xfrm>
          <a:prstGeom prst="rect">
            <a:avLst/>
          </a:prstGeom>
        </p:spPr>
        <p:txBody>
          <a:bodyPr/>
          <a:lstStyle>
            <a:lvl1pPr>
              <a:defRPr sz="825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>
              <a:defRPr sz="788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949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9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5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4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08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8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0A11D-8B41-4B7C-95BC-AE3B1A21B330}" type="datetimeFigureOut">
              <a:rPr lang="ko-KR" altLang="en-US" smtClean="0"/>
              <a:t>2015-07-10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2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61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스터디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Chapter 12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2015-07-12	</a:t>
            </a:r>
          </a:p>
        </p:txBody>
      </p:sp>
    </p:spTree>
    <p:extLst>
      <p:ext uri="{BB962C8B-B14F-4D97-AF65-F5344CB8AC3E}">
        <p14:creationId xmlns:p14="http://schemas.microsoft.com/office/powerpoint/2010/main" val="36056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/>
          <p:cNvSpPr txBox="1">
            <a:spLocks/>
          </p:cNvSpPr>
          <p:nvPr/>
        </p:nvSpPr>
        <p:spPr>
          <a:xfrm>
            <a:off x="1101790" y="2197837"/>
            <a:ext cx="6613460" cy="2324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dirty="0">
                <a:latin typeface="+mn-ea"/>
              </a:rPr>
              <a:t>Chapter </a:t>
            </a:r>
            <a:r>
              <a:rPr lang="en-US" altLang="ko-KR" sz="1500" dirty="0" smtClean="0">
                <a:latin typeface="+mn-ea"/>
              </a:rPr>
              <a:t>12. </a:t>
            </a:r>
            <a:r>
              <a:rPr lang="ko-KR" altLang="en-US" sz="1500" dirty="0" smtClean="0">
                <a:latin typeface="+mn-ea"/>
              </a:rPr>
              <a:t>스프링의 트랜잭션 관리</a:t>
            </a:r>
            <a:endParaRPr lang="en-US" altLang="ko-KR" sz="15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업무 처리를 위한 논리적인 작업 단위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05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+mn-ea"/>
              </a:rPr>
              <a:t>스프링 트랜잭션 전파</a:t>
            </a:r>
            <a:r>
              <a:rPr lang="en-US" altLang="ko-KR" sz="1400" b="1" dirty="0" smtClean="0">
                <a:latin typeface="+mn-ea"/>
              </a:rPr>
              <a:t>(Propagation)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3384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12.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스프링의 트랜잭션 관리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07765"/>
              </p:ext>
            </p:extLst>
          </p:nvPr>
        </p:nvGraphicFramePr>
        <p:xfrm>
          <a:off x="486233" y="1095830"/>
          <a:ext cx="8065128" cy="5109256"/>
        </p:xfrm>
        <a:graphic>
          <a:graphicData uri="http://schemas.openxmlformats.org/drawingml/2006/table">
            <a:tbl>
              <a:tblPr/>
              <a:tblGrid>
                <a:gridCol w="1700555"/>
                <a:gridCol w="6364573"/>
              </a:tblGrid>
              <a:tr h="3566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속성 값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50">
                          <a:effectLst/>
                          <a:latin typeface="+mn-ea"/>
                          <a:ea typeface="+mn-ea"/>
                        </a:rPr>
                        <a:t>설      명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D8"/>
                    </a:solidFill>
                  </a:tcPr>
                </a:tc>
              </a:tr>
              <a:tr h="566193">
                <a:tc>
                  <a:txBody>
                    <a:bodyPr/>
                    <a:lstStyle/>
                    <a:p>
                      <a:r>
                        <a:rPr lang="en-US" sz="1350" dirty="0">
                          <a:effectLst/>
                          <a:latin typeface="+mn-ea"/>
                          <a:ea typeface="+mn-ea"/>
                        </a:rPr>
                        <a:t> REQUIRED</a:t>
                      </a:r>
                    </a:p>
                    <a:p>
                      <a:r>
                        <a:rPr lang="en-US" sz="1350" dirty="0">
                          <a:effectLst/>
                          <a:latin typeface="+mn-ea"/>
                          <a:ea typeface="+mn-ea"/>
                        </a:rPr>
                        <a:t> (default)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5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50" dirty="0" err="1" smtClean="0">
                          <a:effectLst/>
                          <a:latin typeface="+mn-ea"/>
                          <a:ea typeface="+mn-ea"/>
                        </a:rPr>
                        <a:t>메서드를</a:t>
                      </a:r>
                      <a:r>
                        <a:rPr lang="ko-KR" altLang="en-US" sz="135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수행하는 데 트랜잭션이 필요하다는 것을 의미</a:t>
                      </a:r>
                      <a:r>
                        <a:rPr lang="en-US" altLang="ko-KR" sz="135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현재 진행 중인 트랜잭션이 존재하면</a:t>
                      </a:r>
                      <a:r>
                        <a:rPr lang="en-US" altLang="ko-KR" sz="135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해당 트랜잭션을 사용</a:t>
                      </a:r>
                      <a:r>
                        <a:rPr lang="en-US" altLang="ko-KR" sz="135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존재하지 않는다면 새로운 트랜잭션을 생성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</a:tr>
              <a:tr h="566193">
                <a:tc>
                  <a:txBody>
                    <a:bodyPr/>
                    <a:lstStyle/>
                    <a:p>
                      <a:r>
                        <a:rPr lang="en-US" sz="1350" dirty="0">
                          <a:effectLst/>
                          <a:latin typeface="+mn-ea"/>
                          <a:ea typeface="+mn-ea"/>
                        </a:rPr>
                        <a:t> MANDATORY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5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50" dirty="0" err="1" smtClean="0">
                          <a:effectLst/>
                          <a:latin typeface="+mn-ea"/>
                          <a:ea typeface="+mn-ea"/>
                        </a:rPr>
                        <a:t>메서드를</a:t>
                      </a:r>
                      <a:r>
                        <a:rPr lang="ko-KR" altLang="en-US" sz="135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수행하는 데 트랜잭션이 필요하다는 것을 의미</a:t>
                      </a:r>
                      <a:r>
                        <a:rPr lang="en-US" altLang="ko-KR" sz="1350" dirty="0">
                          <a:effectLst/>
                          <a:latin typeface="+mn-ea"/>
                          <a:ea typeface="+mn-ea"/>
                        </a:rPr>
                        <a:t>. REQUIRED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와 달리</a:t>
                      </a:r>
                      <a:r>
                        <a:rPr lang="en-US" altLang="ko-KR" sz="135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진행 중인 트랜잭션이 존재하지 않을 경우 예외를 발생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</a:tr>
              <a:tr h="707741">
                <a:tc>
                  <a:txBody>
                    <a:bodyPr/>
                    <a:lstStyle/>
                    <a:p>
                      <a:r>
                        <a:rPr lang="en-US" sz="1350" dirty="0">
                          <a:effectLst/>
                          <a:latin typeface="+mn-ea"/>
                          <a:ea typeface="+mn-ea"/>
                        </a:rPr>
                        <a:t> REQUIRES_NEW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50" dirty="0" smtClean="0">
                          <a:effectLst/>
                          <a:latin typeface="+mn-ea"/>
                          <a:ea typeface="+mn-ea"/>
                        </a:rPr>
                        <a:t> 항상 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새로운 트랜잭션을 시작</a:t>
                      </a:r>
                      <a:r>
                        <a:rPr lang="en-US" altLang="ko-KR" sz="135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기존 트랜잭션이 존재하면 기존 트랜잭션을 일시 중지하고 새로운 트랜잭션을 시작</a:t>
                      </a:r>
                      <a:r>
                        <a:rPr lang="en-US" altLang="ko-KR" sz="135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새로 시작된 트랜잭션이 종료된 뒤에 기존 트랜잭션이 계속됨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</a:tr>
              <a:tr h="707741">
                <a:tc>
                  <a:txBody>
                    <a:bodyPr/>
                    <a:lstStyle/>
                    <a:p>
                      <a:r>
                        <a:rPr lang="en-US" sz="1350">
                          <a:effectLst/>
                          <a:latin typeface="+mn-ea"/>
                          <a:ea typeface="+mn-ea"/>
                        </a:rPr>
                        <a:t> SUPPORTS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5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50" dirty="0" err="1" smtClean="0">
                          <a:effectLst/>
                          <a:latin typeface="+mn-ea"/>
                          <a:ea typeface="+mn-ea"/>
                        </a:rPr>
                        <a:t>메서드가</a:t>
                      </a:r>
                      <a:r>
                        <a:rPr lang="ko-KR" altLang="en-US" sz="135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트랜잭션을 필요로 하지는 않지만</a:t>
                      </a:r>
                      <a:r>
                        <a:rPr lang="en-US" altLang="ko-KR" sz="135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기존 트랜잭션이 존재할 경우 트랜잭션을 사용한다는 것을 의미</a:t>
                      </a:r>
                      <a:r>
                        <a:rPr lang="en-US" altLang="ko-KR" sz="135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진행 중인 트랜잭션이 존재하지 않더라도 </a:t>
                      </a:r>
                      <a:r>
                        <a:rPr lang="ko-KR" altLang="en-US" sz="1350" dirty="0" err="1">
                          <a:effectLst/>
                          <a:latin typeface="+mn-ea"/>
                          <a:ea typeface="+mn-ea"/>
                        </a:rPr>
                        <a:t>메서드는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 정상적으로 동작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</a:tr>
              <a:tr h="707741">
                <a:tc>
                  <a:txBody>
                    <a:bodyPr/>
                    <a:lstStyle/>
                    <a:p>
                      <a:r>
                        <a:rPr lang="en-US" sz="1350">
                          <a:effectLst/>
                          <a:latin typeface="+mn-ea"/>
                          <a:ea typeface="+mn-ea"/>
                        </a:rPr>
                        <a:t> NOT_SUPPORTED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5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50" dirty="0" err="1" smtClean="0">
                          <a:effectLst/>
                          <a:latin typeface="+mn-ea"/>
                          <a:ea typeface="+mn-ea"/>
                        </a:rPr>
                        <a:t>메서드가</a:t>
                      </a:r>
                      <a:r>
                        <a:rPr lang="ko-KR" altLang="en-US" sz="135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트랜잭션을 필요로 하지 않음을 의미</a:t>
                      </a:r>
                      <a:r>
                        <a:rPr lang="en-US" altLang="ko-KR" sz="1350" dirty="0">
                          <a:effectLst/>
                          <a:latin typeface="+mn-ea"/>
                          <a:ea typeface="+mn-ea"/>
                        </a:rPr>
                        <a:t>. SUPPORTS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와 달리 진행 중인 트랜잭션이 존재할 경우 </a:t>
                      </a:r>
                      <a:r>
                        <a:rPr lang="ko-KR" altLang="en-US" sz="1350" dirty="0" err="1">
                          <a:effectLst/>
                          <a:latin typeface="+mn-ea"/>
                          <a:ea typeface="+mn-ea"/>
                        </a:rPr>
                        <a:t>메서드가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 실행되는 동안 트랜잭션은 일시 중지되며</a:t>
                      </a:r>
                      <a:r>
                        <a:rPr lang="en-US" altLang="ko-KR" sz="135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50" dirty="0" err="1">
                          <a:effectLst/>
                          <a:latin typeface="+mn-ea"/>
                          <a:ea typeface="+mn-ea"/>
                        </a:rPr>
                        <a:t>메서드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 실행이 종료된 후에 트랜잭션을 계속 진행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</a:tr>
              <a:tr h="455103">
                <a:tc>
                  <a:txBody>
                    <a:bodyPr/>
                    <a:lstStyle/>
                    <a:p>
                      <a:r>
                        <a:rPr lang="en-US" sz="1350">
                          <a:effectLst/>
                          <a:latin typeface="+mn-ea"/>
                          <a:ea typeface="+mn-ea"/>
                        </a:rPr>
                        <a:t> NEVER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5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50" dirty="0" err="1" smtClean="0">
                          <a:effectLst/>
                          <a:latin typeface="+mn-ea"/>
                          <a:ea typeface="+mn-ea"/>
                        </a:rPr>
                        <a:t>메서드가</a:t>
                      </a:r>
                      <a:r>
                        <a:rPr lang="ko-KR" altLang="en-US" sz="135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트랜잭션을 필요로 하지 않으며</a:t>
                      </a:r>
                      <a:r>
                        <a:rPr lang="en-US" altLang="ko-KR" sz="135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만약 진행 중인 트랜잭션이 존재하면 예외를 발생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</a:tr>
              <a:tr h="990838">
                <a:tc>
                  <a:txBody>
                    <a:bodyPr/>
                    <a:lstStyle/>
                    <a:p>
                      <a:r>
                        <a:rPr lang="en-US" sz="1350">
                          <a:effectLst/>
                          <a:latin typeface="+mn-ea"/>
                          <a:ea typeface="+mn-ea"/>
                        </a:rPr>
                        <a:t> NESTED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50" dirty="0" smtClean="0">
                          <a:effectLst/>
                          <a:latin typeface="+mn-ea"/>
                          <a:ea typeface="+mn-ea"/>
                        </a:rPr>
                        <a:t> 기존 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트랜잭션이 존재하면</a:t>
                      </a:r>
                      <a:r>
                        <a:rPr lang="en-US" altLang="ko-KR" sz="135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기존 트랜잭션에 중첩된 트랜잭션에서 </a:t>
                      </a:r>
                      <a:r>
                        <a:rPr lang="ko-KR" altLang="en-US" sz="1350" dirty="0" err="1">
                          <a:effectLst/>
                          <a:latin typeface="+mn-ea"/>
                          <a:ea typeface="+mn-ea"/>
                        </a:rPr>
                        <a:t>메서드를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 실행</a:t>
                      </a:r>
                      <a:r>
                        <a:rPr lang="en-US" altLang="ko-KR" sz="135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기존 트랜잭션이 존재하지 않으면 </a:t>
                      </a:r>
                      <a:r>
                        <a:rPr lang="en-US" altLang="ko-KR" sz="1350" dirty="0">
                          <a:effectLst/>
                          <a:latin typeface="+mn-ea"/>
                          <a:ea typeface="+mn-ea"/>
                        </a:rPr>
                        <a:t>REQUIRED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와 동일하게 동작함</a:t>
                      </a:r>
                      <a:r>
                        <a:rPr lang="en-US" altLang="ko-KR" sz="135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이 기능은 </a:t>
                      </a:r>
                      <a:r>
                        <a:rPr lang="en-US" altLang="ko-KR" sz="1350" dirty="0">
                          <a:effectLst/>
                          <a:latin typeface="+mn-ea"/>
                          <a:ea typeface="+mn-ea"/>
                        </a:rPr>
                        <a:t>JDBC 3.0 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드라이버를 사용할 때에만 적용됨</a:t>
                      </a:r>
                      <a:r>
                        <a:rPr lang="en-US" altLang="ko-KR" sz="1350" dirty="0">
                          <a:effectLst/>
                          <a:latin typeface="+mn-ea"/>
                          <a:ea typeface="+mn-ea"/>
                        </a:rPr>
                        <a:t>(JTA Provider</a:t>
                      </a:r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가 이 기능을 지원할 경우에도 사용 가능함</a:t>
                      </a:r>
                      <a:r>
                        <a:rPr lang="en-US" altLang="ko-KR" sz="13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3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6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+mn-ea"/>
              </a:rPr>
              <a:t>트랜잭션 격리 레벨</a:t>
            </a:r>
            <a:endParaRPr lang="en-US" altLang="ko-KR" sz="1400" b="1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3384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12.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스프링의 트랜잭션 관리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730134"/>
              </p:ext>
            </p:extLst>
          </p:nvPr>
        </p:nvGraphicFramePr>
        <p:xfrm>
          <a:off x="486233" y="1095830"/>
          <a:ext cx="8065128" cy="3612288"/>
        </p:xfrm>
        <a:graphic>
          <a:graphicData uri="http://schemas.openxmlformats.org/drawingml/2006/table">
            <a:tbl>
              <a:tblPr/>
              <a:tblGrid>
                <a:gridCol w="2271481"/>
                <a:gridCol w="5793647"/>
              </a:tblGrid>
              <a:tr h="3566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50" dirty="0" smtClean="0">
                          <a:effectLst/>
                          <a:latin typeface="+mn-ea"/>
                          <a:ea typeface="+mn-ea"/>
                        </a:rPr>
                        <a:t>격리 레벨</a:t>
                      </a:r>
                      <a:endParaRPr lang="ko-KR" altLang="en-US" sz="13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50" dirty="0">
                          <a:effectLst/>
                          <a:latin typeface="+mn-ea"/>
                          <a:ea typeface="+mn-ea"/>
                        </a:rPr>
                        <a:t>설      명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D8"/>
                    </a:solidFill>
                  </a:tcPr>
                </a:tc>
              </a:tr>
              <a:tr h="566193">
                <a:tc>
                  <a:txBody>
                    <a:bodyPr/>
                    <a:lstStyle/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DEFAULT</a:t>
                      </a:r>
                      <a:endParaRPr lang="en-US" sz="135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50" dirty="0" smtClean="0">
                          <a:effectLst/>
                          <a:latin typeface="+mn-ea"/>
                          <a:ea typeface="+mn-ea"/>
                        </a:rPr>
                        <a:t>기본 설정을 사용한다</a:t>
                      </a:r>
                      <a:r>
                        <a:rPr lang="en-US" altLang="ko-KR" sz="135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3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</a:tr>
              <a:tr h="566193">
                <a:tc>
                  <a:txBody>
                    <a:bodyPr/>
                    <a:lstStyle/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READ_UNCOMMITTED</a:t>
                      </a:r>
                      <a:endParaRPr lang="en-US" sz="135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50" dirty="0" smtClean="0">
                          <a:effectLst/>
                          <a:latin typeface="+mn-ea"/>
                          <a:ea typeface="+mn-ea"/>
                        </a:rPr>
                        <a:t>다른 트랜잭션에서 </a:t>
                      </a:r>
                      <a:r>
                        <a:rPr lang="ko-KR" altLang="en-US" sz="1350" dirty="0" err="1" smtClean="0">
                          <a:effectLst/>
                          <a:latin typeface="+mn-ea"/>
                          <a:ea typeface="+mn-ea"/>
                        </a:rPr>
                        <a:t>커밋하지</a:t>
                      </a:r>
                      <a:r>
                        <a:rPr lang="ko-KR" altLang="en-US" sz="1350" dirty="0" smtClean="0">
                          <a:effectLst/>
                          <a:latin typeface="+mn-ea"/>
                          <a:ea typeface="+mn-ea"/>
                        </a:rPr>
                        <a:t> 않은 데이터를 읽을 수 있다</a:t>
                      </a:r>
                      <a:r>
                        <a:rPr lang="en-US" altLang="ko-KR" sz="1350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ko-KR" altLang="en-US" sz="13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</a:tr>
              <a:tr h="707741">
                <a:tc>
                  <a:txBody>
                    <a:bodyPr/>
                    <a:lstStyle/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READ_COMMITTED</a:t>
                      </a:r>
                      <a:endParaRPr lang="en-US" sz="135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50" dirty="0" smtClean="0">
                          <a:effectLst/>
                          <a:latin typeface="+mn-ea"/>
                          <a:ea typeface="+mn-ea"/>
                        </a:rPr>
                        <a:t>다른 트랜잭션에 의해 </a:t>
                      </a:r>
                      <a:r>
                        <a:rPr lang="ko-KR" altLang="en-US" sz="1350" dirty="0" err="1" smtClean="0">
                          <a:effectLst/>
                          <a:latin typeface="+mn-ea"/>
                          <a:ea typeface="+mn-ea"/>
                        </a:rPr>
                        <a:t>커밋된</a:t>
                      </a:r>
                      <a:r>
                        <a:rPr lang="ko-KR" altLang="en-US" sz="1350" dirty="0" smtClean="0">
                          <a:effectLst/>
                          <a:latin typeface="+mn-ea"/>
                          <a:ea typeface="+mn-ea"/>
                        </a:rPr>
                        <a:t> 데이터를 읽을 수 있다</a:t>
                      </a:r>
                      <a:r>
                        <a:rPr lang="en-US" altLang="ko-KR" sz="1350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ko-KR" altLang="en-US" sz="13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</a:tr>
              <a:tr h="707741">
                <a:tc>
                  <a:txBody>
                    <a:bodyPr/>
                    <a:lstStyle/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REPEATABLE_READ</a:t>
                      </a:r>
                      <a:endParaRPr lang="en-US" sz="135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50" dirty="0" smtClean="0">
                          <a:effectLst/>
                          <a:latin typeface="+mn-ea"/>
                          <a:ea typeface="+mn-ea"/>
                        </a:rPr>
                        <a:t>처음에 읽어 온 데이터와 두 번째 읽어 온 데이터가 동일한 값을 갖는다</a:t>
                      </a:r>
                      <a:r>
                        <a:rPr lang="en-US" altLang="ko-KR" sz="135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3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</a:tr>
              <a:tr h="707741">
                <a:tc>
                  <a:txBody>
                    <a:bodyPr/>
                    <a:lstStyle/>
                    <a:p>
                      <a:r>
                        <a:rPr lang="en-US" sz="135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SERIALIZABLE</a:t>
                      </a:r>
                      <a:endParaRPr lang="en-US" sz="135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50" dirty="0" smtClean="0">
                          <a:effectLst/>
                          <a:latin typeface="+mn-ea"/>
                          <a:ea typeface="+mn-ea"/>
                        </a:rPr>
                        <a:t>동일한 데이터에 대해서 동시에 두 개 이상의 트랜잭션이 수행될 수 없다</a:t>
                      </a:r>
                      <a:r>
                        <a:rPr lang="en-US" altLang="ko-KR" sz="135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3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3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dirty="0" err="1" smtClean="0">
                <a:latin typeface="+mn-ea"/>
              </a:rPr>
              <a:t>TransactionTemlplate</a:t>
            </a:r>
            <a:r>
              <a:rPr lang="ko-KR" altLang="en-US" sz="1400" b="1" dirty="0" smtClean="0">
                <a:latin typeface="+mn-ea"/>
              </a:rPr>
              <a:t>과 </a:t>
            </a:r>
            <a:r>
              <a:rPr lang="en-US" altLang="ko-KR" sz="1400" b="1" dirty="0" err="1" smtClean="0">
                <a:latin typeface="+mn-ea"/>
              </a:rPr>
              <a:t>TransactionCallback</a:t>
            </a:r>
            <a:r>
              <a:rPr lang="ko-KR" altLang="en-US" sz="1400" b="1" dirty="0" smtClean="0">
                <a:latin typeface="+mn-ea"/>
              </a:rPr>
              <a:t>으로 트랜잭션 처리하기</a:t>
            </a:r>
            <a:endParaRPr lang="en-US" altLang="ko-KR" sz="1400" b="1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3384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12.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스프링의 트랜잭션 관리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0916" y="1084978"/>
            <a:ext cx="67128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+mn-ea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000" i="1" dirty="0" err="1" smtClean="0">
                <a:solidFill>
                  <a:srgbClr val="2A00FF"/>
                </a:solidFill>
                <a:latin typeface="+mn-ea"/>
              </a:rPr>
              <a:t>transactionManager</a:t>
            </a:r>
            <a:r>
              <a:rPr lang="en-US" altLang="ko-KR" sz="1000" i="1" dirty="0" smtClean="0">
                <a:solidFill>
                  <a:srgbClr val="2A00FF"/>
                </a:solidFill>
                <a:latin typeface="+mn-ea"/>
              </a:rPr>
              <a:t>“ </a:t>
            </a:r>
            <a:r>
              <a:rPr lang="en-US" altLang="ko-KR" sz="1000" dirty="0" smtClean="0">
                <a:solidFill>
                  <a:srgbClr val="7F007F"/>
                </a:solidFill>
                <a:latin typeface="+mn-ea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"org.springframework.jdbc.datasource.DataSourceTransactionManager"</a:t>
            </a:r>
            <a:r>
              <a:rPr lang="en-US" altLang="ko-KR" sz="1000" i="1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property </a:t>
            </a:r>
            <a:r>
              <a:rPr lang="en-US" altLang="ko-KR" sz="1000" dirty="0">
                <a:solidFill>
                  <a:srgbClr val="7F007F"/>
                </a:solidFill>
                <a:latin typeface="+mn-ea"/>
              </a:rPr>
              <a:t>name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+mn-ea"/>
              </a:rPr>
              <a:t>dataSource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 </a:t>
            </a:r>
            <a:r>
              <a:rPr lang="en-US" altLang="ko-KR" sz="1000" i="1" dirty="0">
                <a:solidFill>
                  <a:srgbClr val="7F007F"/>
                </a:solidFill>
                <a:latin typeface="+mn-ea"/>
              </a:rPr>
              <a:t>ref</a:t>
            </a:r>
            <a:r>
              <a:rPr lang="en-US" altLang="ko-KR" sz="1000" i="1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+mn-ea"/>
              </a:rPr>
              <a:t>dataSource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 </a:t>
            </a:r>
            <a:r>
              <a:rPr lang="en-US" altLang="ko-KR" sz="1000" i="1" dirty="0">
                <a:solidFill>
                  <a:srgbClr val="008080"/>
                </a:solidFill>
                <a:latin typeface="+mn-ea"/>
              </a:rPr>
              <a:t>/&gt;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bean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endParaRPr lang="ko-KR" altLang="en-US" sz="1000" dirty="0">
              <a:latin typeface="+mn-ea"/>
            </a:endParaRPr>
          </a:p>
          <a:p>
            <a:r>
              <a:rPr lang="en-US" altLang="ko-KR" sz="1000" dirty="0">
                <a:solidFill>
                  <a:srgbClr val="3F5FBF"/>
                </a:solidFill>
                <a:latin typeface="+mn-ea"/>
              </a:rPr>
              <a:t>&lt;!-- </a:t>
            </a:r>
            <a:r>
              <a:rPr lang="en-US" altLang="ko-KR" sz="1000" dirty="0" err="1">
                <a:solidFill>
                  <a:srgbClr val="3F5FBF"/>
                </a:solidFill>
                <a:latin typeface="+mn-ea"/>
              </a:rPr>
              <a:t>TransactionTemplate</a:t>
            </a:r>
            <a:r>
              <a:rPr lang="ko-KR" altLang="en-US" sz="1000" dirty="0">
                <a:solidFill>
                  <a:srgbClr val="3F5FBF"/>
                </a:solidFill>
                <a:latin typeface="+mn-ea"/>
              </a:rPr>
              <a:t>을 이용한 트랜잭션 구현 </a:t>
            </a:r>
            <a:r>
              <a:rPr lang="en-US" altLang="ko-KR" sz="1000" dirty="0">
                <a:solidFill>
                  <a:srgbClr val="3F5FBF"/>
                </a:solidFill>
                <a:latin typeface="+mn-ea"/>
              </a:rPr>
              <a:t>--&gt;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+mn-ea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000" i="1" dirty="0" err="1" smtClean="0">
                <a:solidFill>
                  <a:srgbClr val="2A00FF"/>
                </a:solidFill>
                <a:latin typeface="+mn-ea"/>
              </a:rPr>
              <a:t>transactionTemplate</a:t>
            </a:r>
            <a:r>
              <a:rPr lang="en-US" altLang="ko-KR" sz="1000" i="1" dirty="0" smtClean="0">
                <a:solidFill>
                  <a:srgbClr val="2A00FF"/>
                </a:solidFill>
                <a:latin typeface="+mn-ea"/>
              </a:rPr>
              <a:t>“ </a:t>
            </a:r>
            <a:r>
              <a:rPr lang="en-US" altLang="ko-KR" sz="1000" dirty="0" smtClean="0">
                <a:solidFill>
                  <a:srgbClr val="7F007F"/>
                </a:solidFill>
                <a:latin typeface="+mn-ea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+mn-ea"/>
              </a:rPr>
              <a:t>org.springframework.transaction.support.TransactionTemplate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000" i="1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property </a:t>
            </a:r>
            <a:r>
              <a:rPr lang="en-US" altLang="ko-KR" sz="1000" dirty="0">
                <a:solidFill>
                  <a:srgbClr val="7F007F"/>
                </a:solidFill>
                <a:latin typeface="+mn-ea"/>
              </a:rPr>
              <a:t>name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+mn-ea"/>
              </a:rPr>
              <a:t>transactionManager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 </a:t>
            </a:r>
            <a:r>
              <a:rPr lang="en-US" altLang="ko-KR" sz="1000" i="1" dirty="0">
                <a:solidFill>
                  <a:srgbClr val="7F007F"/>
                </a:solidFill>
                <a:latin typeface="+mn-ea"/>
              </a:rPr>
              <a:t>ref</a:t>
            </a:r>
            <a:r>
              <a:rPr lang="en-US" altLang="ko-KR" sz="1000" i="1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+mn-ea"/>
              </a:rPr>
              <a:t>transactionManager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 </a:t>
            </a:r>
            <a:r>
              <a:rPr lang="en-US" altLang="ko-KR" sz="1000" i="1" dirty="0">
                <a:solidFill>
                  <a:srgbClr val="008080"/>
                </a:solidFill>
                <a:latin typeface="+mn-ea"/>
              </a:rPr>
              <a:t>/&gt;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bean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0915" y="2354274"/>
            <a:ext cx="76998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00" dirty="0">
              <a:latin typeface="+mn-ea"/>
            </a:endParaRPr>
          </a:p>
          <a:p>
            <a:r>
              <a:rPr lang="en-US" altLang="ko-KR" sz="1000" b="1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+mn-ea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+mn-ea"/>
              </a:rPr>
              <a:t>PlaceOrderServiceTxTemplateImpl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+mn-ea"/>
              </a:rPr>
              <a:t>implements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+mn-ea"/>
              </a:rPr>
              <a:t>PlaceOrderService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{</a:t>
            </a:r>
          </a:p>
          <a:p>
            <a:pPr lvl="1"/>
            <a:r>
              <a:rPr lang="en-US" altLang="ko-KR" sz="1000" dirty="0" smtClean="0">
                <a:latin typeface="+mn-ea"/>
              </a:rPr>
              <a:t>…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lvl="1"/>
            <a:endParaRPr lang="ko-KR" altLang="en-US" sz="1000" dirty="0">
              <a:latin typeface="+mn-ea"/>
            </a:endParaRP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+mn-ea"/>
              </a:rPr>
              <a:t>@Override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+mn-ea"/>
              </a:rPr>
              <a:t>Object order(</a:t>
            </a:r>
            <a:r>
              <a:rPr lang="en-US" altLang="ko-KR" sz="1000" b="1" u="sng" dirty="0">
                <a:solidFill>
                  <a:srgbClr val="7F0055"/>
                </a:solidFill>
                <a:latin typeface="+mn-ea"/>
              </a:rPr>
              <a:t>final</a:t>
            </a:r>
            <a:r>
              <a:rPr lang="en-US" altLang="ko-KR" sz="1000" b="1" u="sng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+mn-ea"/>
              </a:rPr>
              <a:t>PurchaseOrderRequest</a:t>
            </a:r>
            <a:r>
              <a:rPr lang="en-US" altLang="ko-KR" sz="1000" b="1" u="sng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u="sng" dirty="0" err="1" smtClean="0">
                <a:solidFill>
                  <a:srgbClr val="000000"/>
                </a:solidFill>
                <a:latin typeface="+mn-ea"/>
              </a:rPr>
              <a:t>orderRequest</a:t>
            </a:r>
            <a:r>
              <a:rPr lang="en-US" altLang="ko-KR" sz="1000" b="1" u="sng" dirty="0" smtClean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1000" b="1" dirty="0" smtClean="0">
                <a:solidFill>
                  <a:srgbClr val="7F0055"/>
                </a:solidFill>
                <a:latin typeface="+mn-ea"/>
              </a:rPr>
              <a:t>throws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+mn-ea"/>
              </a:rPr>
              <a:t>ItemNotFoundException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{</a:t>
            </a:r>
          </a:p>
          <a:p>
            <a:pPr lvl="1"/>
            <a:endParaRPr lang="ko-KR" altLang="en-US" sz="1000" dirty="0">
              <a:latin typeface="+mn-ea"/>
            </a:endParaRP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+mn-ea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 err="1" smtClean="0">
                <a:solidFill>
                  <a:srgbClr val="0000C0"/>
                </a:solidFill>
                <a:latin typeface="+mn-ea"/>
              </a:rPr>
              <a:t>transactionTemplate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.execute</a:t>
            </a:r>
            <a:r>
              <a:rPr lang="en-US" altLang="ko-KR" sz="1000" b="1" u="sng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b="1" u="sng" dirty="0" smtClean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000" b="1" u="sng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u="sng" dirty="0" err="1" smtClean="0">
                <a:solidFill>
                  <a:srgbClr val="000000"/>
                </a:solidFill>
                <a:latin typeface="+mn-ea"/>
              </a:rPr>
              <a:t>TransactionCallback</a:t>
            </a:r>
            <a:r>
              <a:rPr lang="en-US" altLang="ko-KR" sz="1000" b="1" u="sng" dirty="0" smtClean="0">
                <a:solidFill>
                  <a:srgbClr val="000000"/>
                </a:solidFill>
                <a:latin typeface="+mn-ea"/>
              </a:rPr>
              <a:t>&lt;Object</a:t>
            </a:r>
            <a:r>
              <a:rPr lang="en-US" altLang="ko-KR" sz="1000" b="1" u="sng" dirty="0">
                <a:solidFill>
                  <a:srgbClr val="000000"/>
                </a:solidFill>
                <a:latin typeface="+mn-ea"/>
              </a:rPr>
              <a:t>&gt;() {</a:t>
            </a:r>
          </a:p>
          <a:p>
            <a:pPr lvl="3"/>
            <a:r>
              <a:rPr lang="en-US" altLang="ko-KR" sz="1000" dirty="0">
                <a:solidFill>
                  <a:srgbClr val="646464"/>
                </a:solidFill>
                <a:latin typeface="+mn-ea"/>
              </a:rPr>
              <a:t>@</a:t>
            </a:r>
            <a:r>
              <a:rPr lang="en-US" altLang="ko-KR" sz="1000" dirty="0" smtClean="0">
                <a:solidFill>
                  <a:srgbClr val="646464"/>
                </a:solidFill>
                <a:latin typeface="+mn-ea"/>
              </a:rPr>
              <a:t>Override</a:t>
            </a:r>
            <a:endParaRPr lang="en-US" altLang="ko-KR" sz="1000" dirty="0">
              <a:solidFill>
                <a:srgbClr val="646464"/>
              </a:solidFill>
              <a:latin typeface="+mn-ea"/>
            </a:endParaRPr>
          </a:p>
          <a:p>
            <a:pPr lvl="3"/>
            <a:r>
              <a:rPr lang="en-US" altLang="ko-KR" sz="1000" b="1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Object </a:t>
            </a:r>
            <a:r>
              <a:rPr lang="en-US" altLang="ko-KR" sz="1000" b="1" i="1" dirty="0" err="1">
                <a:solidFill>
                  <a:srgbClr val="FF0000"/>
                </a:solidFill>
                <a:latin typeface="+mn-ea"/>
              </a:rPr>
              <a:t>doInTransaction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rgbClr val="000000"/>
                </a:solidFill>
                <a:latin typeface="+mn-ea"/>
              </a:rPr>
              <a:t>TransactionStatus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status) {</a:t>
            </a:r>
          </a:p>
          <a:p>
            <a:pPr lvl="4"/>
            <a:r>
              <a:rPr lang="en-US" altLang="ko-KR" sz="1000" b="1" dirty="0">
                <a:solidFill>
                  <a:srgbClr val="7F0055"/>
                </a:solidFill>
                <a:latin typeface="+mn-ea"/>
              </a:rPr>
              <a:t>try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lvl="5"/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…</a:t>
            </a:r>
            <a:endParaRPr lang="ko-KR" altLang="en-US" sz="1000" dirty="0">
              <a:latin typeface="+mn-ea"/>
            </a:endParaRPr>
          </a:p>
          <a:p>
            <a:pPr lvl="5"/>
            <a:r>
              <a:rPr lang="en-US" altLang="ko-KR" sz="1000" b="1" dirty="0">
                <a:solidFill>
                  <a:srgbClr val="7F0055"/>
                </a:solidFill>
                <a:latin typeface="+mn-ea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+mn-ea"/>
              </a:rPr>
              <a:t>PurchaseOrderResult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(item, </a:t>
            </a:r>
            <a:r>
              <a:rPr lang="en-US" altLang="ko-KR" sz="1000" b="1" dirty="0" err="1">
                <a:solidFill>
                  <a:srgbClr val="000000"/>
                </a:solidFill>
                <a:latin typeface="+mn-ea"/>
              </a:rPr>
              <a:t>paymentInfo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, order);</a:t>
            </a:r>
          </a:p>
          <a:p>
            <a:pPr lvl="4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}</a:t>
            </a:r>
            <a:r>
              <a:rPr lang="en-US" altLang="ko-KR" sz="1000" b="1" dirty="0">
                <a:solidFill>
                  <a:srgbClr val="7F0055"/>
                </a:solidFill>
                <a:latin typeface="+mn-ea"/>
              </a:rPr>
              <a:t>catch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(Exception ex){</a:t>
            </a:r>
          </a:p>
          <a:p>
            <a:pPr lvl="5"/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status.setRollbackOnly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lvl="5"/>
            <a:r>
              <a:rPr lang="en-US" altLang="ko-KR" sz="1000" b="1" dirty="0">
                <a:solidFill>
                  <a:srgbClr val="7F0055"/>
                </a:solidFill>
                <a:latin typeface="+mn-ea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ex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;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lvl="4"/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}</a:t>
            </a:r>
          </a:p>
          <a:p>
            <a:pPr lvl="3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});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  <a:p>
            <a:pPr lvl="1"/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95828" y="1879600"/>
            <a:ext cx="1332000" cy="1741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93847" y="3788230"/>
            <a:ext cx="1188725" cy="1669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9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dirty="0" err="1" smtClean="0">
                <a:latin typeface="+mn-ea"/>
              </a:rPr>
              <a:t>TransactionTemlplate</a:t>
            </a:r>
            <a:r>
              <a:rPr lang="ko-KR" altLang="en-US" sz="1400" b="1" dirty="0" smtClean="0">
                <a:latin typeface="+mn-ea"/>
              </a:rPr>
              <a:t>의 트랜잭션 설정</a:t>
            </a:r>
            <a:endParaRPr lang="en-US" altLang="ko-KR" sz="1400" b="1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3384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12.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스프링의 트랜잭션 관리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5600" y="1064678"/>
            <a:ext cx="65459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highlight>
                  <a:srgbClr val="D4D4D4"/>
                </a:highlight>
                <a:latin typeface="+mn-ea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highlight>
                  <a:srgbClr val="D4D4D4"/>
                </a:highlight>
                <a:latin typeface="+mn-ea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D4D4D4"/>
                </a:highlight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highlight>
                  <a:srgbClr val="D4D4D4"/>
                </a:highlight>
                <a:latin typeface="+mn-ea"/>
              </a:rPr>
              <a:t>"</a:t>
            </a:r>
            <a:r>
              <a:rPr lang="en-US" altLang="ko-KR" sz="1000" i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+mn-ea"/>
              </a:rPr>
              <a:t>transactionTemplate</a:t>
            </a:r>
            <a:r>
              <a:rPr lang="en-US" altLang="ko-KR" sz="1000" i="1" dirty="0" smtClean="0">
                <a:solidFill>
                  <a:srgbClr val="2A00FF"/>
                </a:solidFill>
                <a:highlight>
                  <a:srgbClr val="D4D4D4"/>
                </a:highlight>
                <a:latin typeface="+mn-ea"/>
              </a:rPr>
              <a:t>“ </a:t>
            </a:r>
            <a:r>
              <a:rPr lang="en-US" altLang="ko-KR" sz="1000" dirty="0" smtClean="0">
                <a:solidFill>
                  <a:srgbClr val="7F007F"/>
                </a:solidFill>
                <a:latin typeface="+mn-ea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+mn-ea"/>
              </a:rPr>
              <a:t>org.springframework.transaction.support.TransactionTemplate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000" i="1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property </a:t>
            </a:r>
            <a:r>
              <a:rPr lang="en-US" altLang="ko-KR" sz="1000" dirty="0">
                <a:solidFill>
                  <a:srgbClr val="7F007F"/>
                </a:solidFill>
                <a:latin typeface="+mn-ea"/>
              </a:rPr>
              <a:t>name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+mn-ea"/>
              </a:rPr>
              <a:t>transactionManager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 </a:t>
            </a:r>
            <a:r>
              <a:rPr lang="en-US" altLang="ko-KR" sz="1000" i="1" dirty="0">
                <a:solidFill>
                  <a:srgbClr val="7F007F"/>
                </a:solidFill>
                <a:latin typeface="+mn-ea"/>
              </a:rPr>
              <a:t>ref</a:t>
            </a:r>
            <a:r>
              <a:rPr lang="en-US" altLang="ko-KR" sz="1000" i="1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+mn-ea"/>
              </a:rPr>
              <a:t>transactionManager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 </a:t>
            </a:r>
            <a:r>
              <a:rPr lang="en-US" altLang="ko-KR" sz="1000" i="1" dirty="0">
                <a:solidFill>
                  <a:srgbClr val="008080"/>
                </a:solidFill>
                <a:latin typeface="+mn-ea"/>
              </a:rPr>
              <a:t>/&gt;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property </a:t>
            </a:r>
            <a:r>
              <a:rPr lang="en-US" altLang="ko-KR" sz="1000" dirty="0">
                <a:solidFill>
                  <a:srgbClr val="7F007F"/>
                </a:solidFill>
                <a:latin typeface="+mn-ea"/>
              </a:rPr>
              <a:t>name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+mn-ea"/>
              </a:rPr>
              <a:t>propagationBehaviorName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 </a:t>
            </a:r>
            <a:r>
              <a:rPr lang="en-US" altLang="ko-KR" sz="1000" i="1" dirty="0">
                <a:solidFill>
                  <a:srgbClr val="7F007F"/>
                </a:solidFill>
                <a:latin typeface="+mn-ea"/>
              </a:rPr>
              <a:t>ref</a:t>
            </a:r>
            <a:r>
              <a:rPr lang="en-US" altLang="ko-KR" sz="1000" i="1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"PROOAGATION_REQUIRES_NEW" </a:t>
            </a:r>
            <a:r>
              <a:rPr lang="en-US" altLang="ko-KR" sz="1000" i="1" dirty="0">
                <a:solidFill>
                  <a:srgbClr val="008080"/>
                </a:solidFill>
                <a:latin typeface="+mn-ea"/>
              </a:rPr>
              <a:t>/&gt;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property </a:t>
            </a:r>
            <a:r>
              <a:rPr lang="en-US" altLang="ko-KR" sz="1000" dirty="0">
                <a:solidFill>
                  <a:srgbClr val="7F007F"/>
                </a:solidFill>
                <a:latin typeface="+mn-ea"/>
              </a:rPr>
              <a:t>name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+mn-ea"/>
              </a:rPr>
              <a:t>isolationLevelName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 </a:t>
            </a:r>
            <a:r>
              <a:rPr lang="en-US" altLang="ko-KR" sz="1000" i="1" dirty="0">
                <a:solidFill>
                  <a:srgbClr val="7F007F"/>
                </a:solidFill>
                <a:latin typeface="+mn-ea"/>
              </a:rPr>
              <a:t>ref</a:t>
            </a:r>
            <a:r>
              <a:rPr lang="en-US" altLang="ko-KR" sz="1000" i="1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"ISOLATION_REPEATABLE_READ" </a:t>
            </a:r>
            <a:r>
              <a:rPr lang="en-US" altLang="ko-KR" sz="1000" i="1" dirty="0">
                <a:solidFill>
                  <a:srgbClr val="008080"/>
                </a:solidFill>
                <a:latin typeface="+mn-ea"/>
              </a:rPr>
              <a:t>/&gt;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highlight>
                  <a:srgbClr val="D4D4D4"/>
                </a:highlight>
                <a:latin typeface="+mn-ea"/>
              </a:rPr>
              <a:t>bean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D4D4D4"/>
                </a:highlight>
                <a:latin typeface="+mn-ea"/>
              </a:rPr>
              <a:t>&gt;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600" y="2164301"/>
            <a:ext cx="86483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+mn-ea"/>
              </a:rPr>
              <a:t>템플릿 </a:t>
            </a:r>
            <a:r>
              <a:rPr lang="ko-KR" altLang="en-US" sz="1400" b="1" dirty="0" err="1" smtClean="0">
                <a:latin typeface="+mn-ea"/>
              </a:rPr>
              <a:t>메서드</a:t>
            </a:r>
            <a:r>
              <a:rPr lang="ko-KR" altLang="en-US" sz="1400" b="1" dirty="0" smtClean="0">
                <a:latin typeface="+mn-ea"/>
              </a:rPr>
              <a:t> 패턴</a:t>
            </a:r>
            <a:r>
              <a:rPr lang="en-US" altLang="ko-KR" sz="1400" b="1" dirty="0">
                <a:latin typeface="+mn-ea"/>
              </a:rPr>
              <a:t>(Template Method </a:t>
            </a:r>
            <a:r>
              <a:rPr lang="en-US" altLang="ko-KR" sz="1400" b="1" dirty="0" smtClean="0">
                <a:latin typeface="+mn-ea"/>
              </a:rPr>
              <a:t>Pattern)</a:t>
            </a:r>
          </a:p>
          <a:p>
            <a:pPr lvl="1"/>
            <a:r>
              <a:rPr lang="ko-KR" altLang="en-US" sz="1400" dirty="0" smtClean="0">
                <a:latin typeface="+mn-ea"/>
              </a:rPr>
              <a:t>실행 과정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흐름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을 구현한 상위 </a:t>
            </a:r>
            <a:r>
              <a:rPr lang="ko-KR" altLang="en-US" sz="1400" dirty="0" smtClean="0">
                <a:latin typeface="+mn-ea"/>
              </a:rPr>
              <a:t>클래스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실행 </a:t>
            </a:r>
            <a:r>
              <a:rPr lang="ko-KR" altLang="en-US" sz="1400" dirty="0" smtClean="0">
                <a:latin typeface="+mn-ea"/>
              </a:rPr>
              <a:t>과정의 일부 단계를 구현한 하위 </a:t>
            </a:r>
            <a:r>
              <a:rPr lang="ko-KR" altLang="en-US" sz="1400" dirty="0" smtClean="0">
                <a:latin typeface="+mn-ea"/>
              </a:rPr>
              <a:t>클래스</a:t>
            </a:r>
            <a:endParaRPr lang="en-US" altLang="ko-KR" sz="1400" dirty="0" smtClean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400" b="1" dirty="0" smtClean="0">
                <a:solidFill>
                  <a:srgbClr val="000000"/>
                </a:solidFill>
                <a:latin typeface="+mn-ea"/>
              </a:rPr>
              <a:t>전략 패턴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과 조합하여 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</a:rPr>
              <a:t>템플릿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</a:rPr>
              <a:t>콜백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</a:rPr>
              <a:t> 패턴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 형태로도 많이 사용된다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sz="1400" dirty="0">
                <a:latin typeface="+mn-ea"/>
              </a:rPr>
              <a:t>http://egloos.zum.com/iilii/v/3806897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603" y="3695559"/>
            <a:ext cx="8648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+mn-ea"/>
              </a:rPr>
              <a:t>전략 패턴</a:t>
            </a:r>
            <a:r>
              <a:rPr lang="en-US" altLang="ko-KR" sz="1400" b="1" dirty="0" smtClean="0">
                <a:latin typeface="+mn-ea"/>
              </a:rPr>
              <a:t>(Strategy Pattern)</a:t>
            </a:r>
          </a:p>
          <a:p>
            <a:pPr lvl="1"/>
            <a:r>
              <a:rPr lang="ko-KR" altLang="en-US" sz="1400" dirty="0" smtClean="0">
                <a:latin typeface="+mn-ea"/>
              </a:rPr>
              <a:t>동적으로 변경되는 알고리즘을 캡슐화하여 기능 자체</a:t>
            </a:r>
            <a:r>
              <a:rPr lang="en-US" altLang="ko-KR" sz="1400" dirty="0" smtClean="0">
                <a:latin typeface="+mn-ea"/>
              </a:rPr>
              <a:t>(Context)</a:t>
            </a:r>
            <a:r>
              <a:rPr lang="ko-KR" altLang="en-US" sz="1400" dirty="0" smtClean="0">
                <a:latin typeface="+mn-ea"/>
              </a:rPr>
              <a:t>의 책임과 분리하는 </a:t>
            </a:r>
            <a:r>
              <a:rPr lang="ko-KR" altLang="en-US" sz="1400" smtClean="0">
                <a:latin typeface="+mn-ea"/>
              </a:rPr>
              <a:t>설계 방법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http://egloos.zum.com/iilii/v/3826810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1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+mn-ea"/>
              </a:rPr>
              <a:t>선언적 트랜잭션 처리</a:t>
            </a:r>
            <a:endParaRPr lang="en-US" altLang="ko-KR" sz="1400" b="1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 트랜잭션 처리를 코드에서 직접 수행하지 않고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설정 파일이나 </a:t>
            </a:r>
            <a:r>
              <a:rPr lang="ko-KR" altLang="en-US" sz="1400" dirty="0" err="1" smtClean="0">
                <a:latin typeface="+mn-ea"/>
              </a:rPr>
              <a:t>애노테이션을</a:t>
            </a:r>
            <a:r>
              <a:rPr lang="ko-KR" altLang="en-US" sz="1400" dirty="0" smtClean="0">
                <a:latin typeface="+mn-ea"/>
              </a:rPr>
              <a:t> 이용해서 트랜잭션의 범위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롤백 규칙 정의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3384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12.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스프링의 트랜잭션 관리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97" y="1649531"/>
            <a:ext cx="864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b="1" dirty="0" err="1" smtClean="0">
                <a:latin typeface="+mn-ea"/>
              </a:rPr>
              <a:t>Tx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네임스페이스를 이용한 트랜잭션 설정</a:t>
            </a:r>
            <a:endParaRPr lang="en-US" altLang="ko-KR" sz="1400" b="1" dirty="0" smtClean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&lt;</a:t>
            </a:r>
            <a:r>
              <a:rPr lang="en-US" altLang="ko-KR" sz="1400" dirty="0" err="1" smtClean="0">
                <a:latin typeface="+mn-ea"/>
              </a:rPr>
              <a:t>tx:advise</a:t>
            </a:r>
            <a:r>
              <a:rPr lang="en-US" altLang="ko-KR" sz="1400" dirty="0" smtClean="0">
                <a:latin typeface="+mn-ea"/>
              </a:rPr>
              <a:t>&gt; </a:t>
            </a:r>
            <a:r>
              <a:rPr lang="ko-KR" altLang="en-US" sz="1400" dirty="0" smtClean="0">
                <a:latin typeface="+mn-ea"/>
              </a:rPr>
              <a:t>태그를 통해 </a:t>
            </a:r>
            <a:r>
              <a:rPr lang="en-US" altLang="ko-KR" sz="1400" dirty="0" smtClean="0">
                <a:latin typeface="+mn-ea"/>
              </a:rPr>
              <a:t>Advisor</a:t>
            </a:r>
            <a:r>
              <a:rPr lang="ko-KR" altLang="en-US" sz="1400" dirty="0" smtClean="0">
                <a:latin typeface="+mn-ea"/>
              </a:rPr>
              <a:t>를 생성 후 </a:t>
            </a:r>
            <a:r>
              <a:rPr lang="en-US" altLang="ko-KR" sz="1400" dirty="0" smtClean="0">
                <a:latin typeface="+mn-ea"/>
              </a:rPr>
              <a:t>&lt;</a:t>
            </a:r>
            <a:r>
              <a:rPr lang="en-US" altLang="ko-KR" sz="1400" dirty="0" err="1" smtClean="0">
                <a:latin typeface="+mn-ea"/>
              </a:rPr>
              <a:t>aop:config</a:t>
            </a:r>
            <a:r>
              <a:rPr lang="en-US" altLang="ko-KR" sz="1400" dirty="0" smtClean="0">
                <a:latin typeface="+mn-ea"/>
              </a:rPr>
              <a:t>&gt; </a:t>
            </a:r>
            <a:r>
              <a:rPr lang="ko-KR" altLang="en-US" sz="1400" dirty="0" smtClean="0">
                <a:latin typeface="+mn-ea"/>
              </a:rPr>
              <a:t>태그를 통해 </a:t>
            </a:r>
            <a:r>
              <a:rPr lang="en-US" altLang="ko-KR" sz="1400" dirty="0" smtClean="0">
                <a:latin typeface="+mn-ea"/>
              </a:rPr>
              <a:t>AOP</a:t>
            </a:r>
            <a:r>
              <a:rPr lang="ko-KR" altLang="en-US" sz="1400" dirty="0" smtClean="0">
                <a:latin typeface="+mn-ea"/>
              </a:rPr>
              <a:t>설정을 한다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199" y="3957292"/>
            <a:ext cx="8648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스프링 트랜잭션은 기본적으로 </a:t>
            </a:r>
            <a:r>
              <a:rPr lang="en-US" altLang="ko-KR" sz="1400" dirty="0" err="1" smtClean="0">
                <a:latin typeface="+mn-ea"/>
              </a:rPr>
              <a:t>RuntimeException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및 </a:t>
            </a:r>
            <a:r>
              <a:rPr lang="en-US" altLang="ko-KR" sz="1400" dirty="0" smtClean="0">
                <a:latin typeface="+mn-ea"/>
              </a:rPr>
              <a:t>Error</a:t>
            </a:r>
            <a:r>
              <a:rPr lang="ko-KR" altLang="en-US" sz="1400" dirty="0" smtClean="0">
                <a:latin typeface="+mn-ea"/>
              </a:rPr>
              <a:t>에 대해서만 롤백 처리를 수행한다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따라서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altLang="ko-KR" sz="1400" dirty="0" err="1" smtClean="0">
                <a:latin typeface="+mn-ea"/>
              </a:rPr>
              <a:t>Throwable</a:t>
            </a:r>
            <a:r>
              <a:rPr lang="ko-KR" altLang="en-US" sz="1400" dirty="0" smtClean="0">
                <a:latin typeface="+mn-ea"/>
              </a:rPr>
              <a:t>이나 </a:t>
            </a:r>
            <a:r>
              <a:rPr lang="en-US" altLang="ko-KR" sz="1400" dirty="0" smtClean="0">
                <a:latin typeface="+mn-ea"/>
              </a:rPr>
              <a:t>Exception </a:t>
            </a:r>
            <a:r>
              <a:rPr lang="ko-KR" altLang="en-US" sz="1400" dirty="0" smtClean="0">
                <a:latin typeface="+mn-ea"/>
              </a:rPr>
              <a:t>타입의 </a:t>
            </a:r>
            <a:r>
              <a:rPr lang="ko-KR" altLang="en-US" sz="1400" dirty="0" err="1" smtClean="0">
                <a:latin typeface="+mn-ea"/>
              </a:rPr>
              <a:t>익셉션이</a:t>
            </a:r>
            <a:r>
              <a:rPr lang="ko-KR" altLang="en-US" sz="1400" dirty="0" smtClean="0">
                <a:latin typeface="+mn-ea"/>
              </a:rPr>
              <a:t> 발생하더라도 </a:t>
            </a:r>
            <a:r>
              <a:rPr lang="ko-KR" altLang="en-US" sz="1400" dirty="0" err="1" smtClean="0">
                <a:latin typeface="+mn-ea"/>
              </a:rPr>
              <a:t>롤백되지</a:t>
            </a:r>
            <a:r>
              <a:rPr lang="ko-KR" altLang="en-US" sz="1400" dirty="0" smtClean="0">
                <a:latin typeface="+mn-ea"/>
              </a:rPr>
              <a:t> 않고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익셉션이</a:t>
            </a:r>
            <a:r>
              <a:rPr lang="ko-KR" altLang="en-US" sz="1400" dirty="0" smtClean="0">
                <a:latin typeface="+mn-ea"/>
              </a:rPr>
              <a:t> 발생하기 전까지 작업이 </a:t>
            </a:r>
            <a:r>
              <a:rPr lang="ko-KR" altLang="en-US" sz="1400" dirty="0" err="1" smtClean="0">
                <a:latin typeface="+mn-ea"/>
              </a:rPr>
              <a:t>커밋된다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endParaRPr lang="en-US" altLang="ko-KR" sz="1400" dirty="0" smtClean="0">
              <a:latin typeface="+mn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sz="1400" b="1" dirty="0" smtClean="0">
                <a:latin typeface="+mn-ea"/>
              </a:rPr>
              <a:t>rollback-for</a:t>
            </a:r>
            <a:r>
              <a:rPr lang="en-US" altLang="ko-KR" sz="1400" dirty="0" smtClean="0">
                <a:latin typeface="+mn-ea"/>
              </a:rPr>
              <a:t> : </a:t>
            </a:r>
            <a:r>
              <a:rPr lang="ko-KR" altLang="en-US" sz="1400" dirty="0" smtClean="0">
                <a:latin typeface="+mn-ea"/>
              </a:rPr>
              <a:t>트랜잭션을 </a:t>
            </a:r>
            <a:r>
              <a:rPr lang="ko-KR" altLang="en-US" sz="1400" dirty="0" err="1" smtClean="0">
                <a:latin typeface="+mn-ea"/>
              </a:rPr>
              <a:t>롤백할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익셉션</a:t>
            </a:r>
            <a:r>
              <a:rPr lang="ko-KR" altLang="en-US" sz="1400" dirty="0" smtClean="0">
                <a:latin typeface="+mn-ea"/>
              </a:rPr>
              <a:t> 타입을 지정</a:t>
            </a:r>
            <a:endParaRPr lang="en-US" altLang="ko-KR" sz="1400" dirty="0" smtClean="0">
              <a:latin typeface="+mn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sz="1400" b="1" dirty="0" smtClean="0">
                <a:latin typeface="+mn-ea"/>
              </a:rPr>
              <a:t>no-Rollback-for</a:t>
            </a:r>
            <a:r>
              <a:rPr lang="en-US" altLang="ko-KR" sz="1400" dirty="0" smtClean="0">
                <a:latin typeface="+mn-ea"/>
              </a:rPr>
              <a:t> : </a:t>
            </a:r>
            <a:r>
              <a:rPr lang="ko-KR" altLang="en-US" sz="1400" dirty="0" smtClean="0">
                <a:latin typeface="+mn-ea"/>
              </a:rPr>
              <a:t>트랜잭션을 </a:t>
            </a:r>
            <a:r>
              <a:rPr lang="ko-KR" altLang="en-US" sz="1400" dirty="0" err="1" smtClean="0">
                <a:latin typeface="+mn-ea"/>
              </a:rPr>
              <a:t>롤백하지</a:t>
            </a:r>
            <a:r>
              <a:rPr lang="ko-KR" altLang="en-US" sz="1400" dirty="0" smtClean="0">
                <a:latin typeface="+mn-ea"/>
              </a:rPr>
              <a:t> 않을 </a:t>
            </a:r>
            <a:r>
              <a:rPr lang="ko-KR" altLang="en-US" sz="1400" dirty="0" err="1" smtClean="0">
                <a:latin typeface="+mn-ea"/>
              </a:rPr>
              <a:t>익셉션</a:t>
            </a:r>
            <a:r>
              <a:rPr lang="ko-KR" altLang="en-US" sz="1400" dirty="0" smtClean="0">
                <a:latin typeface="+mn-ea"/>
              </a:rPr>
              <a:t> 타입을 지정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4113" y="2113547"/>
            <a:ext cx="789577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tx:advice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+mn-ea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+mn-ea"/>
              </a:rPr>
              <a:t>txAdvice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 </a:t>
            </a:r>
            <a:r>
              <a:rPr lang="en-US" altLang="ko-KR" sz="1000" i="1" dirty="0">
                <a:solidFill>
                  <a:srgbClr val="7F007F"/>
                </a:solidFill>
                <a:latin typeface="+mn-ea"/>
              </a:rPr>
              <a:t>transaction-manager</a:t>
            </a:r>
            <a:r>
              <a:rPr lang="en-US" altLang="ko-KR" sz="1000" i="1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+mn-ea"/>
              </a:rPr>
              <a:t>transactionManager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000" i="1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tx:attributes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2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tx:method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+mn-ea"/>
              </a:rPr>
              <a:t>name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"order" </a:t>
            </a:r>
            <a:r>
              <a:rPr lang="en-US" altLang="ko-KR" sz="1000" i="1" dirty="0">
                <a:solidFill>
                  <a:srgbClr val="7F007F"/>
                </a:solidFill>
                <a:latin typeface="+mn-ea"/>
              </a:rPr>
              <a:t>propagation</a:t>
            </a:r>
            <a:r>
              <a:rPr lang="en-US" altLang="ko-KR" sz="1000" i="1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"REQUIRED" </a:t>
            </a:r>
            <a:r>
              <a:rPr lang="en-US" altLang="ko-KR" sz="1000" i="1" dirty="0">
                <a:solidFill>
                  <a:srgbClr val="008080"/>
                </a:solidFill>
                <a:latin typeface="+mn-ea"/>
              </a:rPr>
              <a:t>/&gt;</a:t>
            </a:r>
          </a:p>
          <a:p>
            <a:pPr lvl="2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tx:method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+mn-ea"/>
              </a:rPr>
              <a:t>name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"get*" </a:t>
            </a:r>
            <a:r>
              <a:rPr lang="en-US" altLang="ko-KR" sz="1000" i="1" dirty="0">
                <a:solidFill>
                  <a:srgbClr val="7F007F"/>
                </a:solidFill>
                <a:latin typeface="+mn-ea"/>
              </a:rPr>
              <a:t>read-only</a:t>
            </a:r>
            <a:r>
              <a:rPr lang="en-US" altLang="ko-KR" sz="1000" i="1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"true" </a:t>
            </a:r>
            <a:r>
              <a:rPr lang="en-US" altLang="ko-KR" sz="1000" i="1" dirty="0">
                <a:solidFill>
                  <a:srgbClr val="7F007F"/>
                </a:solidFill>
                <a:latin typeface="+mn-ea"/>
              </a:rPr>
              <a:t>rollback-for</a:t>
            </a:r>
            <a:r>
              <a:rPr lang="en-US" altLang="ko-KR" sz="1000" i="1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"Exception" </a:t>
            </a:r>
            <a:r>
              <a:rPr lang="en-US" altLang="ko-KR" sz="1000" i="1" dirty="0">
                <a:solidFill>
                  <a:srgbClr val="7F007F"/>
                </a:solidFill>
                <a:latin typeface="+mn-ea"/>
              </a:rPr>
              <a:t>no-rollback-for</a:t>
            </a:r>
            <a:r>
              <a:rPr lang="en-US" altLang="ko-KR" sz="1000" i="1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+mn-ea"/>
              </a:rPr>
              <a:t>MemberNotFoundException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000" i="1" dirty="0">
                <a:solidFill>
                  <a:srgbClr val="008080"/>
                </a:solidFill>
                <a:latin typeface="+mn-ea"/>
              </a:rPr>
              <a:t>/&gt;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tx:attributes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tx:advice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endParaRPr lang="ko-KR" altLang="en-US" sz="1000" dirty="0">
              <a:latin typeface="+mn-ea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aop:config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aop:pointcut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+mn-ea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000" i="1" dirty="0" err="1" smtClean="0">
                <a:solidFill>
                  <a:srgbClr val="2A00FF"/>
                </a:solidFill>
                <a:latin typeface="+mn-ea"/>
              </a:rPr>
              <a:t>servicePublicMethod</a:t>
            </a:r>
            <a:r>
              <a:rPr lang="en-US" altLang="ko-KR" sz="1000" i="1" dirty="0" smtClean="0">
                <a:solidFill>
                  <a:srgbClr val="2A00FF"/>
                </a:solidFill>
                <a:latin typeface="+mn-ea"/>
              </a:rPr>
              <a:t>“ </a:t>
            </a:r>
            <a:r>
              <a:rPr lang="en-US" altLang="ko-KR" sz="1000" dirty="0" smtClean="0">
                <a:solidFill>
                  <a:srgbClr val="7F007F"/>
                </a:solidFill>
                <a:latin typeface="+mn-ea"/>
              </a:rPr>
              <a:t>expression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"execution(public * net.madvirus.spring4..*Service.*(..))" </a:t>
            </a:r>
            <a:r>
              <a:rPr lang="en-US" altLang="ko-KR" sz="1000" i="1" dirty="0">
                <a:solidFill>
                  <a:srgbClr val="008080"/>
                </a:solidFill>
                <a:latin typeface="+mn-ea"/>
              </a:rPr>
              <a:t>/&gt;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aop:advisor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+mn-ea"/>
              </a:rPr>
              <a:t>advice-ref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+mn-ea"/>
              </a:rPr>
              <a:t>txAdvice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 </a:t>
            </a:r>
            <a:r>
              <a:rPr lang="en-US" altLang="ko-KR" sz="1000" i="1" dirty="0" err="1">
                <a:solidFill>
                  <a:srgbClr val="7F007F"/>
                </a:solidFill>
                <a:latin typeface="+mn-ea"/>
              </a:rPr>
              <a:t>pointcut</a:t>
            </a:r>
            <a:r>
              <a:rPr lang="en-US" altLang="ko-KR" sz="1000" i="1" dirty="0">
                <a:solidFill>
                  <a:srgbClr val="7F007F"/>
                </a:solidFill>
                <a:latin typeface="+mn-ea"/>
              </a:rPr>
              <a:t>-ref</a:t>
            </a:r>
            <a:r>
              <a:rPr lang="en-US" altLang="ko-KR" sz="1000" i="1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+mn-ea"/>
              </a:rPr>
              <a:t>servicePublicMethod</a:t>
            </a:r>
            <a:r>
              <a:rPr lang="en-US" altLang="ko-KR" sz="1000" i="1" dirty="0">
                <a:solidFill>
                  <a:srgbClr val="2A00FF"/>
                </a:solidFill>
                <a:latin typeface="+mn-ea"/>
              </a:rPr>
              <a:t>" </a:t>
            </a:r>
            <a:r>
              <a:rPr lang="en-US" altLang="ko-KR" sz="1000" i="1" dirty="0">
                <a:solidFill>
                  <a:srgbClr val="008080"/>
                </a:solidFill>
                <a:latin typeface="+mn-ea"/>
              </a:rPr>
              <a:t>/&gt;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aop:config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108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 err="1" smtClean="0">
                <a:latin typeface="+mn-ea"/>
              </a:rPr>
              <a:t>애노테이션</a:t>
            </a:r>
            <a:r>
              <a:rPr lang="ko-KR" altLang="en-US" sz="1400" b="1" dirty="0" smtClean="0">
                <a:latin typeface="+mn-ea"/>
              </a:rPr>
              <a:t> 기반 트랜잭션 설정</a:t>
            </a:r>
            <a:endParaRPr lang="en-US" altLang="ko-KR" sz="1400" b="1" dirty="0">
              <a:latin typeface="+mn-ea"/>
            </a:endParaRPr>
          </a:p>
          <a:p>
            <a:pPr lvl="1"/>
            <a:r>
              <a:rPr lang="en-US" altLang="ko-KR" sz="1400" dirty="0" smtClean="0">
                <a:latin typeface="+mn-ea"/>
              </a:rPr>
              <a:t>@Transactional </a:t>
            </a:r>
            <a:r>
              <a:rPr lang="ko-KR" altLang="en-US" sz="1400" dirty="0" err="1" smtClean="0">
                <a:latin typeface="+mn-ea"/>
              </a:rPr>
              <a:t>애노테이션을</a:t>
            </a:r>
            <a:r>
              <a:rPr lang="ko-KR" altLang="en-US" sz="1400" dirty="0" smtClean="0">
                <a:latin typeface="+mn-ea"/>
              </a:rPr>
              <a:t> 사용해서 트랜잭션을 설정할 수 있다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3384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12.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스프링의 트랜잭션 관리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6057" y="1280121"/>
            <a:ext cx="6836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46464"/>
                </a:solidFill>
                <a:latin typeface="+mn-ea"/>
              </a:rPr>
              <a:t>@Override</a:t>
            </a:r>
          </a:p>
          <a:p>
            <a:r>
              <a:rPr lang="en-US" altLang="ko-KR" sz="1000" dirty="0">
                <a:solidFill>
                  <a:srgbClr val="646464"/>
                </a:solidFill>
                <a:latin typeface="+mn-ea"/>
              </a:rPr>
              <a:t>@</a:t>
            </a:r>
            <a:r>
              <a:rPr lang="en-US" altLang="ko-KR" sz="1000" b="1" u="sng" dirty="0">
                <a:solidFill>
                  <a:srgbClr val="C00000"/>
                </a:solidFill>
                <a:latin typeface="+mn-ea"/>
              </a:rPr>
              <a:t>Transactional</a:t>
            </a:r>
            <a:r>
              <a:rPr lang="en-US" altLang="ko-KR" sz="1000" u="sng" dirty="0">
                <a:solidFill>
                  <a:srgbClr val="000000"/>
                </a:solidFill>
                <a:latin typeface="+mn-ea"/>
              </a:rPr>
              <a:t>(propagation=</a:t>
            </a:r>
            <a:r>
              <a:rPr lang="en-US" altLang="ko-KR" sz="1000" u="sng" dirty="0" err="1">
                <a:solidFill>
                  <a:srgbClr val="000000"/>
                </a:solidFill>
                <a:latin typeface="+mn-ea"/>
              </a:rPr>
              <a:t>Propagation.</a:t>
            </a:r>
            <a:r>
              <a:rPr lang="en-US" altLang="ko-KR" sz="1000" i="1" u="sng" dirty="0" err="1">
                <a:solidFill>
                  <a:srgbClr val="0000C0"/>
                </a:solidFill>
                <a:highlight>
                  <a:srgbClr val="D4D4D4"/>
                </a:highlight>
                <a:latin typeface="+mn-ea"/>
              </a:rPr>
              <a:t>REQUIRED</a:t>
            </a:r>
            <a:r>
              <a:rPr lang="en-US" altLang="ko-KR" sz="1000" i="1" u="sng" dirty="0">
                <a:solidFill>
                  <a:srgbClr val="000000"/>
                </a:solidFill>
                <a:highlight>
                  <a:srgbClr val="D4D4D4"/>
                </a:highlight>
                <a:latin typeface="+mn-ea"/>
              </a:rPr>
              <a:t>)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+mn-ea"/>
              </a:rPr>
              <a:t>PurchaseOrderResult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order(</a:t>
            </a:r>
            <a:r>
              <a:rPr lang="en-US" altLang="ko-KR" sz="1000" b="1" dirty="0" err="1">
                <a:solidFill>
                  <a:srgbClr val="000000"/>
                </a:solidFill>
                <a:latin typeface="+mn-ea"/>
              </a:rPr>
              <a:t>PurchaseOrderRequest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+mn-ea"/>
              </a:rPr>
              <a:t>orderRequest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1000" b="1" dirty="0" smtClean="0">
                <a:solidFill>
                  <a:srgbClr val="7F0055"/>
                </a:solidFill>
                <a:latin typeface="+mn-ea"/>
              </a:rPr>
              <a:t>throws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+mn-ea"/>
              </a:rPr>
              <a:t>ItemNotFoundException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{</a:t>
            </a:r>
          </a:p>
          <a:p>
            <a:pPr lvl="1"/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…</a:t>
            </a:r>
            <a:endParaRPr lang="en-US" altLang="ko-KR" sz="1000" i="1" dirty="0">
              <a:solidFill>
                <a:srgbClr val="000000"/>
              </a:solidFill>
              <a:latin typeface="+mn-ea"/>
            </a:endParaRPr>
          </a:p>
          <a:p>
            <a:endParaRPr lang="ko-KR" altLang="en-US" sz="1000" dirty="0">
              <a:latin typeface="+mn-ea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+mn-ea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+mn-ea"/>
              </a:rPr>
              <a:t>PurchaseOrderResult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(item, </a:t>
            </a:r>
            <a:r>
              <a:rPr lang="en-US" altLang="ko-KR" sz="1000" b="1" dirty="0" err="1">
                <a:solidFill>
                  <a:srgbClr val="000000"/>
                </a:solidFill>
                <a:latin typeface="+mn-ea"/>
              </a:rPr>
              <a:t>paymentInfo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, order);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6057" y="272667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highlight>
                  <a:srgbClr val="E8F2FE"/>
                </a:highlight>
                <a:latin typeface="+mn-ea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highlight>
                  <a:srgbClr val="E8F2FE"/>
                </a:highlight>
                <a:latin typeface="+mn-ea"/>
              </a:rPr>
              <a:t>tx:annotation-driven</a:t>
            </a:r>
            <a:r>
              <a:rPr lang="en-US" altLang="ko-KR" sz="1000" dirty="0">
                <a:solidFill>
                  <a:srgbClr val="3F7F7F"/>
                </a:solidFill>
                <a:highlight>
                  <a:srgbClr val="E8F2FE"/>
                </a:highlight>
                <a:latin typeface="+mn-ea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highlight>
                  <a:srgbClr val="E8F2FE"/>
                </a:highlight>
                <a:latin typeface="+mn-ea"/>
              </a:rPr>
              <a:t>transaction-manager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E8F2FE"/>
                </a:highlight>
                <a:latin typeface="+mn-ea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highlight>
                  <a:srgbClr val="E8F2FE"/>
                </a:highlight>
                <a:latin typeface="+mn-ea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highlight>
                  <a:srgbClr val="E8F2FE"/>
                </a:highlight>
                <a:latin typeface="+mn-ea"/>
              </a:rPr>
              <a:t>transactionManager</a:t>
            </a:r>
            <a:r>
              <a:rPr lang="en-US" altLang="ko-KR" sz="1000" i="1" dirty="0">
                <a:solidFill>
                  <a:srgbClr val="2A00FF"/>
                </a:solidFill>
                <a:highlight>
                  <a:srgbClr val="E8F2FE"/>
                </a:highlight>
                <a:latin typeface="+mn-ea"/>
              </a:rPr>
              <a:t>"</a:t>
            </a:r>
            <a:r>
              <a:rPr lang="en-US" altLang="ko-KR" sz="1000" i="1" dirty="0">
                <a:solidFill>
                  <a:srgbClr val="008080"/>
                </a:solidFill>
                <a:highlight>
                  <a:srgbClr val="E8F2FE"/>
                </a:highlight>
                <a:latin typeface="+mn-ea"/>
              </a:rPr>
              <a:t>/&gt;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08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2489</TotalTime>
  <Words>737</Words>
  <Application>Microsoft Office PowerPoint</Application>
  <PresentationFormat>화면 슬라이드 쇼(4:3)</PresentationFormat>
  <Paragraphs>118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장대영</dc:creator>
  <cp:lastModifiedBy>DAEYOUNG JANG</cp:lastModifiedBy>
  <cp:revision>186</cp:revision>
  <dcterms:created xsi:type="dcterms:W3CDTF">2014-11-12T12:21:27Z</dcterms:created>
  <dcterms:modified xsi:type="dcterms:W3CDTF">2015-07-10T06:27:59Z</dcterms:modified>
</cp:coreProperties>
</file>